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9144000" cy="6858000" type="screen4x3"/>
  <p:notesSz cx="9144000" cy="6858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53" d="100"/>
          <a:sy n="53" d="100"/>
        </p:scale>
        <p:origin x="-912" y="-10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47331" y="587756"/>
            <a:ext cx="7849336" cy="203644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1" i="1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041031" y="3812514"/>
            <a:ext cx="7061936" cy="8483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400" b="1" i="1">
                <a:solidFill>
                  <a:srgbClr val="FF0000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2/22/2023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rgbClr val="FF0000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32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2/22/2023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rgbClr val="FF0000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2/22/2023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rgbClr val="FF0000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2/22/2023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2/22/2023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‹N°›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091308" y="493267"/>
            <a:ext cx="4961382" cy="5740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1" i="0">
                <a:solidFill>
                  <a:srgbClr val="FF0000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5927" y="2053844"/>
            <a:ext cx="8072145" cy="36334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2/22/2023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‹N°›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64540" y="401840"/>
            <a:ext cx="7617460" cy="78162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ctr">
              <a:lnSpc>
                <a:spcPct val="100000"/>
              </a:lnSpc>
              <a:spcBef>
                <a:spcPts val="95"/>
              </a:spcBef>
            </a:pPr>
            <a:r>
              <a:rPr sz="2500" b="1" spc="-10">
                <a:latin typeface="Calibri"/>
                <a:cs typeface="Calibri"/>
              </a:rPr>
              <a:t>Oum</a:t>
            </a:r>
            <a:r>
              <a:rPr sz="2500" b="1" spc="-35">
                <a:latin typeface="Calibri"/>
                <a:cs typeface="Calibri"/>
              </a:rPr>
              <a:t> </a:t>
            </a:r>
            <a:r>
              <a:rPr sz="2500" b="1" spc="-10" smtClean="0">
                <a:latin typeface="Calibri"/>
                <a:cs typeface="Calibri"/>
              </a:rPr>
              <a:t>E</a:t>
            </a:r>
            <a:r>
              <a:rPr lang="en-US" sz="2500" b="1" spc="-10" dirty="0" smtClean="0">
                <a:latin typeface="Calibri"/>
                <a:cs typeface="Calibri"/>
              </a:rPr>
              <a:t>l</a:t>
            </a:r>
            <a:r>
              <a:rPr sz="2500" b="1" spc="-10" smtClean="0">
                <a:latin typeface="Calibri"/>
                <a:cs typeface="Calibri"/>
              </a:rPr>
              <a:t>-Bouaghi</a:t>
            </a:r>
            <a:r>
              <a:rPr sz="2500" b="1" spc="45" smtClean="0">
                <a:latin typeface="Calibri"/>
                <a:cs typeface="Calibri"/>
              </a:rPr>
              <a:t> </a:t>
            </a:r>
            <a:r>
              <a:rPr sz="2500" b="1" spc="-15" dirty="0">
                <a:latin typeface="Calibri"/>
                <a:cs typeface="Calibri"/>
              </a:rPr>
              <a:t>University </a:t>
            </a:r>
            <a:r>
              <a:rPr sz="2500" b="1" spc="-10" dirty="0">
                <a:latin typeface="Calibri"/>
                <a:cs typeface="Calibri"/>
              </a:rPr>
              <a:t> </a:t>
            </a:r>
            <a:r>
              <a:rPr sz="2500" b="1" spc="-15" dirty="0">
                <a:latin typeface="Calibri"/>
                <a:cs typeface="Calibri"/>
              </a:rPr>
              <a:t>Faculty </a:t>
            </a:r>
            <a:r>
              <a:rPr sz="2500" b="1" spc="-5" dirty="0">
                <a:latin typeface="Calibri"/>
                <a:cs typeface="Calibri"/>
              </a:rPr>
              <a:t>of </a:t>
            </a:r>
            <a:r>
              <a:rPr sz="2500" b="1" spc="-20" dirty="0">
                <a:latin typeface="Calibri"/>
                <a:cs typeface="Calibri"/>
              </a:rPr>
              <a:t>Letters </a:t>
            </a:r>
            <a:r>
              <a:rPr sz="2500" b="1" spc="-10" dirty="0">
                <a:latin typeface="Calibri"/>
                <a:cs typeface="Calibri"/>
              </a:rPr>
              <a:t>and Languages </a:t>
            </a:r>
            <a:r>
              <a:rPr sz="2500" b="1" spc="-555" dirty="0">
                <a:latin typeface="Calibri"/>
                <a:cs typeface="Calibri"/>
              </a:rPr>
              <a:t> </a:t>
            </a:r>
            <a:r>
              <a:rPr sz="2500" b="1" spc="-5" dirty="0">
                <a:latin typeface="Calibri"/>
                <a:cs typeface="Calibri"/>
              </a:rPr>
              <a:t>Department</a:t>
            </a:r>
            <a:r>
              <a:rPr sz="2500" b="1" spc="-70" dirty="0">
                <a:latin typeface="Calibri"/>
                <a:cs typeface="Calibri"/>
              </a:rPr>
              <a:t> </a:t>
            </a:r>
            <a:r>
              <a:rPr sz="2500" b="1" spc="-5" dirty="0">
                <a:latin typeface="Calibri"/>
                <a:cs typeface="Calibri"/>
              </a:rPr>
              <a:t>of</a:t>
            </a:r>
            <a:r>
              <a:rPr sz="2500" b="1" spc="-15" dirty="0">
                <a:latin typeface="Calibri"/>
                <a:cs typeface="Calibri"/>
              </a:rPr>
              <a:t> </a:t>
            </a:r>
            <a:r>
              <a:rPr sz="2500" b="1" spc="-5" dirty="0">
                <a:latin typeface="Calibri"/>
                <a:cs typeface="Calibri"/>
              </a:rPr>
              <a:t>English</a:t>
            </a:r>
            <a:r>
              <a:rPr sz="2500" b="1" spc="-20" dirty="0">
                <a:latin typeface="Calibri"/>
                <a:cs typeface="Calibri"/>
              </a:rPr>
              <a:t> </a:t>
            </a:r>
            <a:r>
              <a:rPr sz="2500" b="1" spc="-10" dirty="0">
                <a:latin typeface="Calibri"/>
                <a:cs typeface="Calibri"/>
              </a:rPr>
              <a:t>Language</a:t>
            </a:r>
            <a:endParaRPr sz="2500">
              <a:latin typeface="Calibri"/>
              <a:cs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764540" y="2187968"/>
            <a:ext cx="7284084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0" dirty="0">
                <a:latin typeface="Calibri"/>
                <a:cs typeface="Calibri"/>
              </a:rPr>
              <a:t>Course:</a:t>
            </a:r>
            <a:r>
              <a:rPr spc="-35" dirty="0">
                <a:latin typeface="Calibri"/>
                <a:cs typeface="Calibri"/>
              </a:rPr>
              <a:t> </a:t>
            </a:r>
            <a:r>
              <a:rPr spc="-15" dirty="0">
                <a:latin typeface="Calibri"/>
                <a:cs typeface="Calibri"/>
              </a:rPr>
              <a:t>Etude</a:t>
            </a:r>
            <a:r>
              <a:rPr spc="-3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de</a:t>
            </a:r>
            <a:r>
              <a:rPr spc="-30" dirty="0">
                <a:latin typeface="Calibri"/>
                <a:cs typeface="Calibri"/>
              </a:rPr>
              <a:t> </a:t>
            </a:r>
            <a:r>
              <a:rPr spc="-65" dirty="0">
                <a:latin typeface="Calibri"/>
                <a:cs typeface="Calibri"/>
              </a:rPr>
              <a:t>Textes</a:t>
            </a:r>
            <a:r>
              <a:rPr spc="-3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de</a:t>
            </a:r>
            <a:r>
              <a:rPr spc="-30" dirty="0">
                <a:latin typeface="Calibri"/>
                <a:cs typeface="Calibri"/>
              </a:rPr>
              <a:t> </a:t>
            </a:r>
            <a:r>
              <a:rPr spc="5" dirty="0">
                <a:latin typeface="Calibri"/>
                <a:cs typeface="Calibri"/>
              </a:rPr>
              <a:t>Civilisation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764540" y="3398024"/>
            <a:ext cx="5189220" cy="1535036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  <a:tabLst>
                <a:tab pos="1840230" algn="l"/>
              </a:tabLst>
            </a:pPr>
            <a:r>
              <a:rPr sz="3200" b="1" spc="-45" smtClean="0">
                <a:latin typeface="Calibri"/>
                <a:cs typeface="Calibri"/>
              </a:rPr>
              <a:t>Teacher:</a:t>
            </a:r>
            <a:r>
              <a:rPr sz="3200" b="1" spc="-45">
                <a:latin typeface="Calibri"/>
                <a:cs typeface="Calibri"/>
              </a:rPr>
              <a:t>	</a:t>
            </a:r>
            <a:r>
              <a:rPr lang="en-US" sz="3200" b="1" spc="-110" dirty="0" smtClean="0">
                <a:latin typeface="Calibri"/>
                <a:cs typeface="Calibri"/>
              </a:rPr>
              <a:t>D</a:t>
            </a:r>
            <a:r>
              <a:rPr sz="3200" b="1" spc="-110" smtClean="0">
                <a:latin typeface="Calibri"/>
                <a:cs typeface="Calibri"/>
              </a:rPr>
              <a:t>r</a:t>
            </a:r>
            <a:r>
              <a:rPr sz="3200" b="1" spc="-110" dirty="0">
                <a:latin typeface="Calibri"/>
                <a:cs typeface="Calibri"/>
              </a:rPr>
              <a:t>.</a:t>
            </a:r>
            <a:r>
              <a:rPr sz="3200" b="1" spc="-10" dirty="0">
                <a:latin typeface="Calibri"/>
                <a:cs typeface="Calibri"/>
              </a:rPr>
              <a:t> </a:t>
            </a:r>
            <a:r>
              <a:rPr sz="3200" b="1" spc="-5" dirty="0">
                <a:latin typeface="Calibri"/>
                <a:cs typeface="Calibri"/>
              </a:rPr>
              <a:t>Filali</a:t>
            </a:r>
            <a:r>
              <a:rPr sz="3200" b="1" spc="-15" dirty="0">
                <a:latin typeface="Calibri"/>
                <a:cs typeface="Calibri"/>
              </a:rPr>
              <a:t> </a:t>
            </a:r>
            <a:r>
              <a:rPr sz="3200" b="1">
                <a:latin typeface="Calibri"/>
                <a:cs typeface="Calibri"/>
              </a:rPr>
              <a:t>Billel</a:t>
            </a:r>
            <a:r>
              <a:rPr sz="3200" b="1" spc="-30">
                <a:latin typeface="Calibri"/>
                <a:cs typeface="Calibri"/>
              </a:rPr>
              <a:t> </a:t>
            </a:r>
            <a:endParaRPr sz="3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35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3200" b="1" spc="-20" dirty="0">
                <a:latin typeface="Calibri"/>
                <a:cs typeface="Calibri"/>
              </a:rPr>
              <a:t>Third</a:t>
            </a:r>
            <a:r>
              <a:rPr sz="3200" b="1" spc="-10" dirty="0">
                <a:latin typeface="Calibri"/>
                <a:cs typeface="Calibri"/>
              </a:rPr>
              <a:t> </a:t>
            </a:r>
            <a:r>
              <a:rPr sz="3200" b="1" spc="-110" dirty="0">
                <a:latin typeface="Calibri"/>
                <a:cs typeface="Calibri"/>
              </a:rPr>
              <a:t>Year,</a:t>
            </a:r>
            <a:r>
              <a:rPr sz="3200" b="1" spc="20" dirty="0">
                <a:latin typeface="Calibri"/>
                <a:cs typeface="Calibri"/>
              </a:rPr>
              <a:t> </a:t>
            </a:r>
            <a:r>
              <a:rPr sz="3200" b="1" spc="-20" dirty="0">
                <a:latin typeface="Calibri"/>
                <a:cs typeface="Calibri"/>
              </a:rPr>
              <a:t>Groups</a:t>
            </a:r>
            <a:r>
              <a:rPr sz="3200" b="1" spc="20" dirty="0">
                <a:latin typeface="Calibri"/>
                <a:cs typeface="Calibri"/>
              </a:rPr>
              <a:t> </a:t>
            </a:r>
            <a:r>
              <a:rPr sz="3200" b="1" spc="-10" dirty="0">
                <a:latin typeface="Calibri"/>
                <a:cs typeface="Calibri"/>
              </a:rPr>
              <a:t>1-5</a:t>
            </a:r>
            <a:endParaRPr sz="3200">
              <a:latin typeface="Calibri"/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80351" y="450608"/>
            <a:ext cx="6903084" cy="946150"/>
          </a:xfrm>
          <a:prstGeom prst="rect">
            <a:avLst/>
          </a:prstGeom>
        </p:spPr>
        <p:txBody>
          <a:bodyPr vert="horz" wrap="square" lIns="0" tIns="6350" rIns="0" bIns="0" rtlCol="0">
            <a:spAutoFit/>
          </a:bodyPr>
          <a:lstStyle/>
          <a:p>
            <a:pPr marL="12700" marR="5080">
              <a:lnSpc>
                <a:spcPct val="101299"/>
              </a:lnSpc>
              <a:spcBef>
                <a:spcPts val="50"/>
              </a:spcBef>
            </a:pPr>
            <a:r>
              <a:rPr sz="3000" spc="5" dirty="0"/>
              <a:t>Many </a:t>
            </a:r>
            <a:r>
              <a:rPr sz="3000" dirty="0"/>
              <a:t>societies </a:t>
            </a:r>
            <a:r>
              <a:rPr sz="3000" spc="-20" dirty="0"/>
              <a:t>became </a:t>
            </a:r>
            <a:r>
              <a:rPr sz="3000" spc="5" dirty="0"/>
              <a:t>aware </a:t>
            </a:r>
            <a:r>
              <a:rPr sz="3000" dirty="0"/>
              <a:t>of </a:t>
            </a:r>
            <a:r>
              <a:rPr sz="3000" spc="-5" dirty="0"/>
              <a:t>these </a:t>
            </a:r>
            <a:r>
              <a:rPr sz="3000" spc="5" dirty="0"/>
              <a:t>new </a:t>
            </a:r>
            <a:r>
              <a:rPr sz="3000" spc="-740" dirty="0"/>
              <a:t> </a:t>
            </a:r>
            <a:r>
              <a:rPr sz="3000" spc="-5" dirty="0"/>
              <a:t>scientific</a:t>
            </a:r>
            <a:r>
              <a:rPr sz="3000" spc="-30" dirty="0"/>
              <a:t> </a:t>
            </a:r>
            <a:r>
              <a:rPr sz="3000" spc="-5" dirty="0"/>
              <a:t>developments:</a:t>
            </a:r>
            <a:endParaRPr sz="3000"/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356870" marR="658495" indent="-344805">
              <a:lnSpc>
                <a:spcPct val="100000"/>
              </a:lnSpc>
              <a:spcBef>
                <a:spcPts val="90"/>
              </a:spcBef>
            </a:pPr>
            <a:r>
              <a:rPr spc="-5" dirty="0">
                <a:latin typeface="Symbol"/>
                <a:cs typeface="Symbol"/>
              </a:rPr>
              <a:t></a:t>
            </a:r>
            <a:r>
              <a:rPr spc="-5" dirty="0"/>
              <a:t>Many</a:t>
            </a:r>
            <a:r>
              <a:rPr spc="5" dirty="0"/>
              <a:t> </a:t>
            </a:r>
            <a:r>
              <a:rPr spc="-5" dirty="0"/>
              <a:t>individuals</a:t>
            </a:r>
            <a:r>
              <a:rPr spc="10" dirty="0"/>
              <a:t> </a:t>
            </a:r>
            <a:r>
              <a:rPr spc="-20" dirty="0"/>
              <a:t>were</a:t>
            </a:r>
            <a:r>
              <a:rPr spc="10" dirty="0"/>
              <a:t> </a:t>
            </a:r>
            <a:r>
              <a:rPr spc="-5" dirty="0"/>
              <a:t>greatly</a:t>
            </a:r>
            <a:r>
              <a:rPr spc="10" dirty="0"/>
              <a:t> </a:t>
            </a:r>
            <a:r>
              <a:rPr spc="-5" dirty="0"/>
              <a:t>attracted</a:t>
            </a:r>
            <a:r>
              <a:rPr spc="10" dirty="0"/>
              <a:t> </a:t>
            </a:r>
            <a:r>
              <a:rPr spc="-5" dirty="0"/>
              <a:t>by </a:t>
            </a:r>
            <a:r>
              <a:rPr spc="-785" dirty="0"/>
              <a:t> </a:t>
            </a:r>
            <a:r>
              <a:rPr dirty="0"/>
              <a:t>innovations</a:t>
            </a:r>
            <a:r>
              <a:rPr spc="-35" dirty="0"/>
              <a:t> </a:t>
            </a:r>
            <a:r>
              <a:rPr spc="-5" dirty="0"/>
              <a:t>and</a:t>
            </a:r>
            <a:r>
              <a:rPr spc="-30" dirty="0"/>
              <a:t> </a:t>
            </a:r>
            <a:r>
              <a:rPr dirty="0"/>
              <a:t>discoveries.</a:t>
            </a:r>
          </a:p>
          <a:p>
            <a:pPr marL="356870" marR="278765" indent="-344805">
              <a:lnSpc>
                <a:spcPct val="100000"/>
              </a:lnSpc>
              <a:spcBef>
                <a:spcPts val="770"/>
              </a:spcBef>
            </a:pPr>
            <a:r>
              <a:rPr spc="-5" dirty="0">
                <a:latin typeface="Symbol"/>
                <a:cs typeface="Symbol"/>
              </a:rPr>
              <a:t></a:t>
            </a:r>
            <a:r>
              <a:rPr spc="-5" dirty="0"/>
              <a:t>Many</a:t>
            </a:r>
            <a:r>
              <a:rPr spc="20" dirty="0"/>
              <a:t> </a:t>
            </a:r>
            <a:r>
              <a:rPr spc="-15" dirty="0"/>
              <a:t>government</a:t>
            </a:r>
            <a:r>
              <a:rPr spc="25" dirty="0"/>
              <a:t> </a:t>
            </a:r>
            <a:r>
              <a:rPr spc="-5" dirty="0"/>
              <a:t>leaders</a:t>
            </a:r>
            <a:r>
              <a:rPr spc="20" dirty="0"/>
              <a:t> </a:t>
            </a:r>
            <a:r>
              <a:rPr spc="-5" dirty="0"/>
              <a:t>were</a:t>
            </a:r>
            <a:r>
              <a:rPr spc="25" dirty="0"/>
              <a:t> </a:t>
            </a:r>
            <a:r>
              <a:rPr spc="-5" dirty="0"/>
              <a:t>eager</a:t>
            </a:r>
            <a:r>
              <a:rPr spc="20" dirty="0"/>
              <a:t> </a:t>
            </a:r>
            <a:r>
              <a:rPr spc="-5" dirty="0"/>
              <a:t>to </a:t>
            </a:r>
            <a:r>
              <a:rPr dirty="0"/>
              <a:t> </a:t>
            </a:r>
            <a:r>
              <a:rPr spc="-5" dirty="0"/>
              <a:t>strengthen </a:t>
            </a:r>
            <a:r>
              <a:rPr dirty="0"/>
              <a:t>their </a:t>
            </a:r>
            <a:r>
              <a:rPr spc="-10" dirty="0"/>
              <a:t>societies </a:t>
            </a:r>
            <a:r>
              <a:rPr spc="-5" dirty="0"/>
              <a:t>with </a:t>
            </a:r>
            <a:r>
              <a:rPr dirty="0"/>
              <a:t>the adoption </a:t>
            </a:r>
            <a:r>
              <a:rPr spc="-5" dirty="0"/>
              <a:t>of </a:t>
            </a:r>
            <a:r>
              <a:rPr spc="-785" dirty="0"/>
              <a:t> </a:t>
            </a:r>
            <a:r>
              <a:rPr dirty="0"/>
              <a:t>the</a:t>
            </a:r>
            <a:r>
              <a:rPr spc="5" dirty="0"/>
              <a:t> </a:t>
            </a:r>
            <a:r>
              <a:rPr spc="-10" dirty="0"/>
              <a:t>European</a:t>
            </a:r>
            <a:r>
              <a:rPr spc="5" dirty="0"/>
              <a:t> </a:t>
            </a:r>
            <a:r>
              <a:rPr dirty="0"/>
              <a:t>training</a:t>
            </a:r>
            <a:r>
              <a:rPr spc="5" dirty="0"/>
              <a:t> </a:t>
            </a:r>
            <a:r>
              <a:rPr spc="-5" dirty="0"/>
              <a:t>and</a:t>
            </a:r>
            <a:r>
              <a:rPr spc="5" dirty="0"/>
              <a:t> </a:t>
            </a:r>
            <a:r>
              <a:rPr spc="-10" dirty="0"/>
              <a:t>research</a:t>
            </a:r>
            <a:r>
              <a:rPr spc="5" dirty="0"/>
              <a:t> </a:t>
            </a:r>
            <a:r>
              <a:rPr dirty="0"/>
              <a:t>models.</a:t>
            </a:r>
          </a:p>
          <a:p>
            <a:pPr marL="356870" marR="5080" indent="-344805">
              <a:lnSpc>
                <a:spcPct val="100000"/>
              </a:lnSpc>
              <a:spcBef>
                <a:spcPts val="765"/>
              </a:spcBef>
            </a:pPr>
            <a:r>
              <a:rPr dirty="0">
                <a:latin typeface="Symbol"/>
                <a:cs typeface="Symbol"/>
              </a:rPr>
              <a:t></a:t>
            </a:r>
            <a:r>
              <a:rPr dirty="0"/>
              <a:t>Scientific</a:t>
            </a:r>
            <a:r>
              <a:rPr spc="-70" dirty="0"/>
              <a:t> </a:t>
            </a:r>
            <a:r>
              <a:rPr dirty="0"/>
              <a:t>training</a:t>
            </a:r>
            <a:r>
              <a:rPr spc="-15" dirty="0"/>
              <a:t> </a:t>
            </a:r>
            <a:r>
              <a:rPr dirty="0"/>
              <a:t>through</a:t>
            </a:r>
            <a:r>
              <a:rPr spc="-15" dirty="0"/>
              <a:t> </a:t>
            </a:r>
            <a:r>
              <a:rPr dirty="0"/>
              <a:t>sending</a:t>
            </a:r>
            <a:r>
              <a:rPr spc="-20" dirty="0"/>
              <a:t> </a:t>
            </a:r>
            <a:r>
              <a:rPr spc="-5" dirty="0"/>
              <a:t>and</a:t>
            </a:r>
            <a:r>
              <a:rPr spc="-15" dirty="0"/>
              <a:t> </a:t>
            </a:r>
            <a:r>
              <a:rPr dirty="0"/>
              <a:t>hosting </a:t>
            </a:r>
            <a:r>
              <a:rPr spc="-785" dirty="0"/>
              <a:t> </a:t>
            </a:r>
            <a:r>
              <a:rPr spc="-5" dirty="0"/>
              <a:t>intellectuals</a:t>
            </a:r>
            <a:r>
              <a:rPr spc="5" dirty="0"/>
              <a:t> </a:t>
            </a:r>
            <a:r>
              <a:rPr spc="-5" dirty="0"/>
              <a:t>was</a:t>
            </a:r>
            <a:r>
              <a:rPr spc="10" dirty="0"/>
              <a:t> </a:t>
            </a:r>
            <a:r>
              <a:rPr spc="-5" dirty="0"/>
              <a:t>of</a:t>
            </a:r>
            <a:r>
              <a:rPr spc="5" dirty="0"/>
              <a:t> </a:t>
            </a:r>
            <a:r>
              <a:rPr spc="-20" dirty="0"/>
              <a:t>utmost</a:t>
            </a:r>
            <a:r>
              <a:rPr spc="10" dirty="0"/>
              <a:t> </a:t>
            </a:r>
            <a:r>
              <a:rPr spc="-5" dirty="0"/>
              <a:t>importance.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85140" y="426224"/>
            <a:ext cx="8109584" cy="480377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407670" marR="120650" indent="-344805">
              <a:lnSpc>
                <a:spcPct val="100000"/>
              </a:lnSpc>
              <a:spcBef>
                <a:spcPts val="90"/>
              </a:spcBef>
            </a:pPr>
            <a:r>
              <a:rPr sz="3200" spc="-5" dirty="0">
                <a:solidFill>
                  <a:srgbClr val="FF0000"/>
                </a:solidFill>
                <a:latin typeface="Times New Roman"/>
                <a:cs typeface="Times New Roman"/>
              </a:rPr>
              <a:t>School</a:t>
            </a:r>
            <a:r>
              <a:rPr sz="3200" spc="-2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0000"/>
                </a:solidFill>
                <a:latin typeface="Times New Roman"/>
                <a:cs typeface="Times New Roman"/>
              </a:rPr>
              <a:t>curricula:</a:t>
            </a:r>
            <a:r>
              <a:rPr sz="3200" spc="-2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By</a:t>
            </a:r>
            <a:r>
              <a:rPr sz="3200" dirty="0">
                <a:latin typeface="Times New Roman"/>
                <a:cs typeface="Times New Roman"/>
              </a:rPr>
              <a:t> the</a:t>
            </a:r>
            <a:r>
              <a:rPr sz="3200" spc="5" dirty="0">
                <a:latin typeface="Times New Roman"/>
                <a:cs typeface="Times New Roman"/>
              </a:rPr>
              <a:t> 20</a:t>
            </a:r>
            <a:r>
              <a:rPr sz="3150" spc="7" baseline="25132" dirty="0">
                <a:latin typeface="Times New Roman"/>
                <a:cs typeface="Times New Roman"/>
              </a:rPr>
              <a:t>th</a:t>
            </a:r>
            <a:r>
              <a:rPr sz="3150" spc="375" baseline="25132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C,</a:t>
            </a:r>
            <a:r>
              <a:rPr sz="3200" spc="5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science</a:t>
            </a:r>
            <a:r>
              <a:rPr sz="3200" spc="5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was</a:t>
            </a:r>
            <a:r>
              <a:rPr sz="3200" spc="5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part </a:t>
            </a:r>
            <a:r>
              <a:rPr sz="3200" spc="-785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of</a:t>
            </a:r>
            <a:r>
              <a:rPr sz="3200" spc="-20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school</a:t>
            </a:r>
            <a:r>
              <a:rPr sz="3200" spc="-1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curricula</a:t>
            </a:r>
            <a:r>
              <a:rPr sz="3200" spc="-20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worldwide.</a:t>
            </a:r>
            <a:endParaRPr sz="3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4650">
              <a:latin typeface="Times New Roman"/>
              <a:cs typeface="Times New Roman"/>
            </a:endParaRPr>
          </a:p>
          <a:p>
            <a:pPr marL="407670" marR="30480" indent="-344805">
              <a:lnSpc>
                <a:spcPct val="100000"/>
              </a:lnSpc>
            </a:pPr>
            <a:r>
              <a:rPr sz="3200" spc="-5" dirty="0">
                <a:solidFill>
                  <a:srgbClr val="FF0000"/>
                </a:solidFill>
                <a:latin typeface="Times New Roman"/>
                <a:cs typeface="Times New Roman"/>
              </a:rPr>
              <a:t>International student travel </a:t>
            </a:r>
            <a:r>
              <a:rPr sz="3200" dirty="0">
                <a:latin typeface="Times New Roman"/>
                <a:cs typeface="Times New Roman"/>
              </a:rPr>
              <a:t>for obtaining science </a:t>
            </a:r>
            <a:r>
              <a:rPr sz="3200" spc="5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education</a:t>
            </a:r>
            <a:r>
              <a:rPr sz="3200" spc="-10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is</a:t>
            </a:r>
            <a:r>
              <a:rPr sz="3200" spc="-10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another</a:t>
            </a:r>
            <a:r>
              <a:rPr sz="3200" spc="-10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feature</a:t>
            </a:r>
            <a:r>
              <a:rPr sz="3200" spc="-10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of</a:t>
            </a:r>
            <a:r>
              <a:rPr sz="3200" spc="-10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cultural contact.</a:t>
            </a:r>
            <a:endParaRPr sz="3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4650">
              <a:latin typeface="Times New Roman"/>
              <a:cs typeface="Times New Roman"/>
            </a:endParaRPr>
          </a:p>
          <a:p>
            <a:pPr marL="407670" marR="588010" indent="-344805">
              <a:lnSpc>
                <a:spcPct val="100000"/>
              </a:lnSpc>
              <a:spcBef>
                <a:spcPts val="5"/>
              </a:spcBef>
            </a:pPr>
            <a:r>
              <a:rPr sz="3200" spc="-5" dirty="0">
                <a:latin typeface="Times New Roman"/>
                <a:cs typeface="Times New Roman"/>
              </a:rPr>
              <a:t>The encounters</a:t>
            </a:r>
            <a:r>
              <a:rPr sz="3200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of</a:t>
            </a:r>
            <a:r>
              <a:rPr sz="3200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the</a:t>
            </a:r>
            <a:r>
              <a:rPr sz="3200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scientific</a:t>
            </a:r>
            <a:r>
              <a:rPr sz="3200" dirty="0">
                <a:latin typeface="Times New Roman"/>
                <a:cs typeface="Times New Roman"/>
              </a:rPr>
              <a:t> </a:t>
            </a:r>
            <a:r>
              <a:rPr sz="3200" spc="-10" dirty="0">
                <a:latin typeface="Times New Roman"/>
                <a:cs typeface="Times New Roman"/>
              </a:rPr>
              <a:t>researchers</a:t>
            </a:r>
            <a:r>
              <a:rPr sz="3200" spc="50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at </a:t>
            </a:r>
            <a:r>
              <a:rPr sz="3200" spc="-785" dirty="0"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0000"/>
                </a:solidFill>
                <a:latin typeface="Times New Roman"/>
                <a:cs typeface="Times New Roman"/>
              </a:rPr>
              <a:t>international</a:t>
            </a:r>
            <a:r>
              <a:rPr sz="3200" spc="-2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3200" spc="-15" dirty="0">
                <a:solidFill>
                  <a:srgbClr val="FF0000"/>
                </a:solidFill>
                <a:latin typeface="Times New Roman"/>
                <a:cs typeface="Times New Roman"/>
              </a:rPr>
              <a:t>meetings</a:t>
            </a:r>
            <a:r>
              <a:rPr sz="3200" spc="6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is</a:t>
            </a:r>
            <a:r>
              <a:rPr sz="3200" spc="10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a</a:t>
            </a:r>
            <a:r>
              <a:rPr sz="3200" spc="15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key</a:t>
            </a:r>
            <a:r>
              <a:rPr sz="3200" spc="10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cross- </a:t>
            </a:r>
            <a:r>
              <a:rPr sz="3200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civilization</a:t>
            </a:r>
            <a:r>
              <a:rPr sz="3200" spc="-50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contact</a:t>
            </a:r>
            <a:r>
              <a:rPr sz="3200" spc="5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in</a:t>
            </a:r>
            <a:r>
              <a:rPr sz="3200" spc="5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the</a:t>
            </a:r>
            <a:r>
              <a:rPr sz="3200" spc="10" dirty="0">
                <a:latin typeface="Times New Roman"/>
                <a:cs typeface="Times New Roman"/>
              </a:rPr>
              <a:t> </a:t>
            </a:r>
            <a:r>
              <a:rPr sz="3200" spc="-20" dirty="0">
                <a:latin typeface="Times New Roman"/>
                <a:cs typeface="Times New Roman"/>
              </a:rPr>
              <a:t>modern</a:t>
            </a:r>
            <a:r>
              <a:rPr sz="3200" spc="65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world.</a:t>
            </a:r>
            <a:endParaRPr sz="320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426224"/>
            <a:ext cx="7605395" cy="538861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356870" marR="51435" indent="-344805">
              <a:lnSpc>
                <a:spcPct val="100000"/>
              </a:lnSpc>
              <a:spcBef>
                <a:spcPts val="90"/>
              </a:spcBef>
            </a:pPr>
            <a:r>
              <a:rPr sz="3200" spc="-65" dirty="0">
                <a:latin typeface="Times New Roman"/>
                <a:cs typeface="Times New Roman"/>
              </a:rPr>
              <a:t>Aware</a:t>
            </a:r>
            <a:r>
              <a:rPr sz="3200" spc="-5" dirty="0">
                <a:latin typeface="Times New Roman"/>
                <a:cs typeface="Times New Roman"/>
              </a:rPr>
              <a:t> of the necessity of European science, </a:t>
            </a:r>
            <a:r>
              <a:rPr sz="3200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novice</a:t>
            </a:r>
            <a:r>
              <a:rPr sz="3200" spc="5" dirty="0">
                <a:latin typeface="Times New Roman"/>
                <a:cs typeface="Times New Roman"/>
              </a:rPr>
              <a:t> </a:t>
            </a:r>
            <a:r>
              <a:rPr sz="3200" spc="-10" dirty="0">
                <a:latin typeface="Times New Roman"/>
                <a:cs typeface="Times New Roman"/>
              </a:rPr>
              <a:t>researchers</a:t>
            </a:r>
            <a:r>
              <a:rPr sz="3200" spc="10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from</a:t>
            </a:r>
            <a:r>
              <a:rPr sz="3200" spc="-155" dirty="0">
                <a:latin typeface="Times New Roman"/>
                <a:cs typeface="Times New Roman"/>
              </a:rPr>
              <a:t> </a:t>
            </a:r>
            <a:r>
              <a:rPr sz="3200" spc="-20" dirty="0">
                <a:solidFill>
                  <a:srgbClr val="FF0000"/>
                </a:solidFill>
                <a:latin typeface="Times New Roman"/>
                <a:cs typeface="Times New Roman"/>
              </a:rPr>
              <a:t>America</a:t>
            </a:r>
            <a:r>
              <a:rPr sz="3200" spc="8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started</a:t>
            </a:r>
            <a:r>
              <a:rPr sz="3200" spc="15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to </a:t>
            </a:r>
            <a:r>
              <a:rPr sz="3200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collaborate with European</a:t>
            </a:r>
            <a:r>
              <a:rPr sz="3200" dirty="0">
                <a:latin typeface="Times New Roman"/>
                <a:cs typeface="Times New Roman"/>
              </a:rPr>
              <a:t> </a:t>
            </a:r>
            <a:r>
              <a:rPr sz="3200" spc="-10" dirty="0">
                <a:latin typeface="Times New Roman"/>
                <a:cs typeface="Times New Roman"/>
              </a:rPr>
              <a:t>researchers; </a:t>
            </a:r>
            <a:r>
              <a:rPr sz="3200" spc="-5" dirty="0">
                <a:latin typeface="Times New Roman"/>
                <a:cs typeface="Times New Roman"/>
              </a:rPr>
              <a:t> </a:t>
            </a:r>
            <a:r>
              <a:rPr sz="3200" spc="-15" dirty="0">
                <a:latin typeface="Times New Roman"/>
                <a:cs typeface="Times New Roman"/>
              </a:rPr>
              <a:t>immediately</a:t>
            </a:r>
            <a:r>
              <a:rPr sz="3200" spc="70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after</a:t>
            </a:r>
            <a:r>
              <a:rPr sz="3200" spc="15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independence,</a:t>
            </a:r>
            <a:r>
              <a:rPr sz="3200" spc="15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they</a:t>
            </a:r>
            <a:r>
              <a:rPr sz="3200" spc="-45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began </a:t>
            </a:r>
            <a:r>
              <a:rPr sz="3200" spc="-785" dirty="0">
                <a:latin typeface="Times New Roman"/>
                <a:cs typeface="Times New Roman"/>
              </a:rPr>
              <a:t> </a:t>
            </a:r>
            <a:r>
              <a:rPr sz="3200" spc="-20" dirty="0">
                <a:latin typeface="Times New Roman"/>
                <a:cs typeface="Times New Roman"/>
              </a:rPr>
              <a:t>some</a:t>
            </a:r>
            <a:r>
              <a:rPr sz="3200" spc="20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research</a:t>
            </a:r>
            <a:r>
              <a:rPr sz="3200" spc="25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on</a:t>
            </a:r>
            <a:r>
              <a:rPr sz="3200" spc="2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their</a:t>
            </a:r>
            <a:r>
              <a:rPr sz="3200" spc="-25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own.</a:t>
            </a:r>
            <a:endParaRPr sz="3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46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3200" spc="-10" dirty="0">
                <a:solidFill>
                  <a:srgbClr val="FF0000"/>
                </a:solidFill>
                <a:latin typeface="Times New Roman"/>
                <a:cs typeface="Times New Roman"/>
              </a:rPr>
              <a:t>American</a:t>
            </a:r>
            <a:r>
              <a:rPr sz="3200" spc="3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0000"/>
                </a:solidFill>
                <a:latin typeface="Times New Roman"/>
                <a:cs typeface="Times New Roman"/>
              </a:rPr>
              <a:t>inventions:</a:t>
            </a:r>
            <a:endParaRPr sz="3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765"/>
              </a:spcBef>
            </a:pPr>
            <a:r>
              <a:rPr sz="3200" dirty="0">
                <a:latin typeface="Symbol"/>
                <a:cs typeface="Symbol"/>
              </a:rPr>
              <a:t></a:t>
            </a:r>
            <a:r>
              <a:rPr sz="3200" dirty="0">
                <a:latin typeface="Times New Roman"/>
                <a:cs typeface="Times New Roman"/>
              </a:rPr>
              <a:t>1790‘s</a:t>
            </a:r>
            <a:r>
              <a:rPr sz="3200" spc="-55" dirty="0">
                <a:latin typeface="Times New Roman"/>
                <a:cs typeface="Times New Roman"/>
              </a:rPr>
              <a:t> </a:t>
            </a:r>
            <a:r>
              <a:rPr sz="3200" spc="-10" dirty="0">
                <a:latin typeface="Symbol"/>
                <a:cs typeface="Symbol"/>
              </a:rPr>
              <a:t></a:t>
            </a:r>
            <a:r>
              <a:rPr sz="3200" spc="-10" dirty="0">
                <a:latin typeface="Times New Roman"/>
                <a:cs typeface="Times New Roman"/>
              </a:rPr>
              <a:t>300</a:t>
            </a:r>
            <a:r>
              <a:rPr sz="3200" spc="10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new</a:t>
            </a:r>
            <a:r>
              <a:rPr sz="3200" spc="1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inventions</a:t>
            </a:r>
            <a:endParaRPr sz="3200">
              <a:latin typeface="Times New Roman"/>
              <a:cs typeface="Times New Roman"/>
            </a:endParaRPr>
          </a:p>
          <a:p>
            <a:pPr marL="109855">
              <a:lnSpc>
                <a:spcPct val="100000"/>
              </a:lnSpc>
              <a:spcBef>
                <a:spcPts val="770"/>
              </a:spcBef>
            </a:pPr>
            <a:r>
              <a:rPr sz="3200" spc="-15" dirty="0">
                <a:latin typeface="Symbol"/>
                <a:cs typeface="Symbol"/>
              </a:rPr>
              <a:t></a:t>
            </a:r>
            <a:r>
              <a:rPr sz="3200" spc="-15" dirty="0">
                <a:latin typeface="Times New Roman"/>
                <a:cs typeface="Times New Roman"/>
              </a:rPr>
              <a:t>1890’s</a:t>
            </a:r>
            <a:r>
              <a:rPr sz="3200" spc="-15" dirty="0">
                <a:latin typeface="Symbol"/>
                <a:cs typeface="Symbol"/>
              </a:rPr>
              <a:t></a:t>
            </a:r>
            <a:r>
              <a:rPr sz="3200" spc="-15" dirty="0">
                <a:latin typeface="Times New Roman"/>
                <a:cs typeface="Times New Roman"/>
              </a:rPr>
              <a:t>235,000</a:t>
            </a:r>
            <a:r>
              <a:rPr sz="3200" spc="-5" dirty="0">
                <a:latin typeface="Times New Roman"/>
                <a:cs typeface="Times New Roman"/>
              </a:rPr>
              <a:t> new </a:t>
            </a:r>
            <a:r>
              <a:rPr sz="3200" dirty="0">
                <a:latin typeface="Times New Roman"/>
                <a:cs typeface="Times New Roman"/>
              </a:rPr>
              <a:t>patented</a:t>
            </a:r>
            <a:r>
              <a:rPr sz="3200" spc="-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devices</a:t>
            </a:r>
            <a:endParaRPr sz="3200">
              <a:latin typeface="Times New Roman"/>
              <a:cs typeface="Times New Roman"/>
            </a:endParaRPr>
          </a:p>
          <a:p>
            <a:pPr marL="356870" indent="-344805">
              <a:lnSpc>
                <a:spcPct val="100000"/>
              </a:lnSpc>
              <a:spcBef>
                <a:spcPts val="770"/>
              </a:spcBef>
              <a:buFont typeface="Wingdings"/>
              <a:buChar char=""/>
              <a:tabLst>
                <a:tab pos="357505" algn="l"/>
              </a:tabLst>
            </a:pPr>
            <a:r>
              <a:rPr sz="3200" spc="-15" dirty="0">
                <a:latin typeface="Times New Roman"/>
                <a:cs typeface="Times New Roman"/>
              </a:rPr>
              <a:t>Thomas</a:t>
            </a:r>
            <a:r>
              <a:rPr sz="3200" spc="-1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Edison</a:t>
            </a:r>
            <a:r>
              <a:rPr sz="3200" spc="-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alone</a:t>
            </a:r>
            <a:r>
              <a:rPr sz="3200" spc="-1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patented</a:t>
            </a:r>
            <a:r>
              <a:rPr sz="3200" spc="-5" dirty="0">
                <a:latin typeface="Times New Roman"/>
                <a:cs typeface="Times New Roman"/>
              </a:rPr>
              <a:t> 1093</a:t>
            </a:r>
            <a:r>
              <a:rPr sz="3200" spc="-1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devices</a:t>
            </a:r>
            <a:endParaRPr sz="320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57682" y="377444"/>
            <a:ext cx="8054975" cy="577913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407670" marR="30480" indent="-344805">
              <a:lnSpc>
                <a:spcPct val="100000"/>
              </a:lnSpc>
              <a:spcBef>
                <a:spcPts val="90"/>
              </a:spcBef>
            </a:pPr>
            <a:r>
              <a:rPr sz="3200" spc="-5" dirty="0">
                <a:latin typeface="Times New Roman"/>
                <a:cs typeface="Times New Roman"/>
              </a:rPr>
              <a:t>Instead of sending scientific delegates to </a:t>
            </a:r>
            <a:r>
              <a:rPr sz="3200" dirty="0">
                <a:latin typeface="Times New Roman"/>
                <a:cs typeface="Times New Roman"/>
              </a:rPr>
              <a:t>Europe </a:t>
            </a:r>
            <a:r>
              <a:rPr sz="3200" spc="-785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as the</a:t>
            </a:r>
            <a:r>
              <a:rPr sz="3200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other societies did, the</a:t>
            </a:r>
            <a:r>
              <a:rPr sz="3200" spc="-20" dirty="0">
                <a:latin typeface="Times New Roman"/>
                <a:cs typeface="Times New Roman"/>
              </a:rPr>
              <a:t> </a:t>
            </a:r>
            <a:r>
              <a:rPr sz="3200" spc="-15" dirty="0">
                <a:solidFill>
                  <a:srgbClr val="FF0000"/>
                </a:solidFill>
                <a:latin typeface="Times New Roman"/>
                <a:cs typeface="Times New Roman"/>
              </a:rPr>
              <a:t>Ottoman</a:t>
            </a:r>
            <a:r>
              <a:rPr sz="3200" spc="6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3200" spc="-15" dirty="0">
                <a:solidFill>
                  <a:srgbClr val="FF0000"/>
                </a:solidFill>
                <a:latin typeface="Times New Roman"/>
                <a:cs typeface="Times New Roman"/>
              </a:rPr>
              <a:t>Empire</a:t>
            </a:r>
            <a:r>
              <a:rPr sz="3200" spc="-15" dirty="0">
                <a:latin typeface="Times New Roman"/>
                <a:cs typeface="Times New Roman"/>
              </a:rPr>
              <a:t>, </a:t>
            </a:r>
            <a:r>
              <a:rPr sz="3200" spc="-785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who had </a:t>
            </a:r>
            <a:r>
              <a:rPr sz="3200" dirty="0">
                <a:latin typeface="Times New Roman"/>
                <a:cs typeface="Times New Roman"/>
              </a:rPr>
              <a:t>frequent contact with Europe, </a:t>
            </a:r>
            <a:r>
              <a:rPr sz="3200" spc="5" dirty="0">
                <a:latin typeface="Times New Roman"/>
                <a:cs typeface="Times New Roman"/>
              </a:rPr>
              <a:t> </a:t>
            </a:r>
            <a:r>
              <a:rPr sz="3200" spc="-15" dirty="0">
                <a:latin typeface="Times New Roman"/>
                <a:cs typeface="Times New Roman"/>
              </a:rPr>
              <a:t>maintained</a:t>
            </a:r>
            <a:r>
              <a:rPr sz="3200" spc="10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an</a:t>
            </a:r>
            <a:r>
              <a:rPr sz="3200" spc="15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isolated</a:t>
            </a:r>
            <a:r>
              <a:rPr sz="3200" spc="15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stance.</a:t>
            </a:r>
            <a:endParaRPr sz="3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4650">
              <a:latin typeface="Times New Roman"/>
              <a:cs typeface="Times New Roman"/>
            </a:endParaRPr>
          </a:p>
          <a:p>
            <a:pPr marL="407670" marR="541655" indent="-344805">
              <a:lnSpc>
                <a:spcPct val="100000"/>
              </a:lnSpc>
            </a:pPr>
            <a:r>
              <a:rPr sz="3200" spc="-5" dirty="0">
                <a:latin typeface="Times New Roman"/>
                <a:cs typeface="Times New Roman"/>
              </a:rPr>
              <a:t>In fact, </a:t>
            </a:r>
            <a:r>
              <a:rPr sz="3200" dirty="0">
                <a:latin typeface="Times New Roman"/>
                <a:cs typeface="Times New Roman"/>
              </a:rPr>
              <a:t>it </a:t>
            </a:r>
            <a:r>
              <a:rPr sz="3200" spc="-5" dirty="0">
                <a:latin typeface="Times New Roman"/>
                <a:cs typeface="Times New Roman"/>
              </a:rPr>
              <a:t>is only in </a:t>
            </a:r>
            <a:r>
              <a:rPr sz="3200" dirty="0">
                <a:latin typeface="Times New Roman"/>
                <a:cs typeface="Times New Roman"/>
              </a:rPr>
              <a:t>the 18</a:t>
            </a:r>
            <a:r>
              <a:rPr sz="3150" baseline="25132" dirty="0">
                <a:latin typeface="Times New Roman"/>
                <a:cs typeface="Times New Roman"/>
              </a:rPr>
              <a:t>th</a:t>
            </a:r>
            <a:r>
              <a:rPr sz="3150" spc="7" baseline="25132" dirty="0">
                <a:latin typeface="Times New Roman"/>
                <a:cs typeface="Times New Roman"/>
              </a:rPr>
              <a:t> </a:t>
            </a:r>
            <a:r>
              <a:rPr sz="3200" spc="-10" dirty="0">
                <a:latin typeface="Times New Roman"/>
                <a:cs typeface="Times New Roman"/>
              </a:rPr>
              <a:t>C </a:t>
            </a:r>
            <a:r>
              <a:rPr sz="3200" dirty="0">
                <a:latin typeface="Times New Roman"/>
                <a:cs typeface="Times New Roman"/>
              </a:rPr>
              <a:t>that European </a:t>
            </a:r>
            <a:r>
              <a:rPr sz="3200" spc="5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doctors</a:t>
            </a:r>
            <a:r>
              <a:rPr sz="3200" dirty="0">
                <a:latin typeface="Times New Roman"/>
                <a:cs typeface="Times New Roman"/>
              </a:rPr>
              <a:t> </a:t>
            </a:r>
            <a:r>
              <a:rPr sz="3200" spc="-20" dirty="0">
                <a:latin typeface="Times New Roman"/>
                <a:cs typeface="Times New Roman"/>
              </a:rPr>
              <a:t>were</a:t>
            </a:r>
            <a:r>
              <a:rPr sz="3200" spc="5" dirty="0">
                <a:latin typeface="Times New Roman"/>
                <a:cs typeface="Times New Roman"/>
              </a:rPr>
              <a:t> </a:t>
            </a:r>
            <a:r>
              <a:rPr sz="3200" spc="-10" dirty="0">
                <a:latin typeface="Times New Roman"/>
                <a:cs typeface="Times New Roman"/>
              </a:rPr>
              <a:t>admitted</a:t>
            </a:r>
            <a:r>
              <a:rPr sz="3200" spc="60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to</a:t>
            </a:r>
            <a:r>
              <a:rPr sz="3200" spc="5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the</a:t>
            </a:r>
            <a:r>
              <a:rPr sz="3200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Sultan‘s</a:t>
            </a:r>
            <a:r>
              <a:rPr sz="3200" spc="-50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court.</a:t>
            </a:r>
            <a:endParaRPr sz="3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4650">
              <a:latin typeface="Times New Roman"/>
              <a:cs typeface="Times New Roman"/>
            </a:endParaRPr>
          </a:p>
          <a:p>
            <a:pPr marL="407670" marR="80010" indent="-344805">
              <a:lnSpc>
                <a:spcPct val="100000"/>
              </a:lnSpc>
              <a:spcBef>
                <a:spcPts val="5"/>
              </a:spcBef>
            </a:pPr>
            <a:r>
              <a:rPr sz="3200" dirty="0">
                <a:latin typeface="Times New Roman"/>
                <a:cs typeface="Times New Roman"/>
              </a:rPr>
              <a:t>Three</a:t>
            </a:r>
            <a:r>
              <a:rPr sz="3200" spc="-10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societies </a:t>
            </a:r>
            <a:r>
              <a:rPr sz="3200" dirty="0">
                <a:latin typeface="Times New Roman"/>
                <a:cs typeface="Times New Roman"/>
              </a:rPr>
              <a:t>worked</a:t>
            </a:r>
            <a:r>
              <a:rPr sz="3200" spc="-1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hard</a:t>
            </a:r>
            <a:r>
              <a:rPr sz="3200" spc="-1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for</a:t>
            </a:r>
            <a:r>
              <a:rPr sz="3200" spc="-1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establishing</a:t>
            </a:r>
            <a:r>
              <a:rPr sz="3200" spc="-1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and </a:t>
            </a:r>
            <a:r>
              <a:rPr sz="3200" spc="-785" dirty="0">
                <a:latin typeface="Times New Roman"/>
                <a:cs typeface="Times New Roman"/>
              </a:rPr>
              <a:t> </a:t>
            </a:r>
            <a:r>
              <a:rPr sz="3200" spc="-10" dirty="0">
                <a:latin typeface="Times New Roman"/>
                <a:cs typeface="Times New Roman"/>
              </a:rPr>
              <a:t>maintaining</a:t>
            </a:r>
            <a:r>
              <a:rPr sz="3200" spc="5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active</a:t>
            </a:r>
            <a:r>
              <a:rPr sz="3200" spc="5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cultural</a:t>
            </a:r>
            <a:r>
              <a:rPr sz="3200" spc="10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and</a:t>
            </a:r>
            <a:r>
              <a:rPr sz="3200" spc="5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scientific </a:t>
            </a:r>
            <a:r>
              <a:rPr sz="3200" dirty="0">
                <a:latin typeface="Times New Roman"/>
                <a:cs typeface="Times New Roman"/>
              </a:rPr>
              <a:t> contact</a:t>
            </a:r>
            <a:r>
              <a:rPr sz="3200" spc="-1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with</a:t>
            </a:r>
            <a:r>
              <a:rPr sz="3200" spc="-5" dirty="0">
                <a:latin typeface="Times New Roman"/>
                <a:cs typeface="Times New Roman"/>
              </a:rPr>
              <a:t> Europe</a:t>
            </a:r>
            <a:r>
              <a:rPr sz="3200" spc="-5" dirty="0">
                <a:latin typeface="Symbol"/>
                <a:cs typeface="Symbol"/>
              </a:rPr>
              <a:t></a:t>
            </a:r>
            <a:endParaRPr sz="3200">
              <a:latin typeface="Symbol"/>
              <a:cs typeface="Symbo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52" y="327481"/>
            <a:ext cx="8007350" cy="5780405"/>
          </a:xfrm>
          <a:prstGeom prst="rect">
            <a:avLst/>
          </a:prstGeom>
        </p:spPr>
        <p:txBody>
          <a:bodyPr vert="horz" wrap="square" lIns="0" tIns="110490" rIns="0" bIns="0" rtlCol="0">
            <a:spAutoFit/>
          </a:bodyPr>
          <a:lstStyle/>
          <a:p>
            <a:pPr marL="3200400">
              <a:lnSpc>
                <a:spcPct val="100000"/>
              </a:lnSpc>
              <a:spcBef>
                <a:spcPts val="870"/>
              </a:spcBef>
              <a:tabLst>
                <a:tab pos="3715385" algn="l"/>
              </a:tabLst>
            </a:pPr>
            <a:r>
              <a:rPr sz="32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1.	Russia</a:t>
            </a:r>
            <a:endParaRPr sz="3200">
              <a:latin typeface="Times New Roman"/>
              <a:cs typeface="Times New Roman"/>
            </a:endParaRPr>
          </a:p>
          <a:p>
            <a:pPr marL="527685" marR="368935" indent="-515620">
              <a:lnSpc>
                <a:spcPct val="100000"/>
              </a:lnSpc>
              <a:spcBef>
                <a:spcPts val="765"/>
              </a:spcBef>
            </a:pPr>
            <a:r>
              <a:rPr sz="3200" spc="-10" dirty="0">
                <a:latin typeface="Times New Roman"/>
                <a:cs typeface="Times New Roman"/>
              </a:rPr>
              <a:t>Under</a:t>
            </a:r>
            <a:r>
              <a:rPr sz="3200" spc="-65" dirty="0">
                <a:latin typeface="Times New Roman"/>
                <a:cs typeface="Times New Roman"/>
              </a:rPr>
              <a:t> Tsar</a:t>
            </a:r>
            <a:r>
              <a:rPr sz="3200" spc="10" dirty="0">
                <a:latin typeface="Times New Roman"/>
                <a:cs typeface="Times New Roman"/>
              </a:rPr>
              <a:t> </a:t>
            </a:r>
            <a:r>
              <a:rPr sz="3200" spc="-10" dirty="0">
                <a:latin typeface="Times New Roman"/>
                <a:cs typeface="Times New Roman"/>
              </a:rPr>
              <a:t>Peter</a:t>
            </a:r>
            <a:r>
              <a:rPr sz="3200" spc="5" dirty="0">
                <a:latin typeface="Times New Roman"/>
                <a:cs typeface="Times New Roman"/>
              </a:rPr>
              <a:t> </a:t>
            </a:r>
            <a:r>
              <a:rPr sz="3200" spc="10" dirty="0">
                <a:latin typeface="Times New Roman"/>
                <a:cs typeface="Times New Roman"/>
              </a:rPr>
              <a:t>the </a:t>
            </a:r>
            <a:r>
              <a:rPr sz="3200" spc="-10" dirty="0">
                <a:latin typeface="Times New Roman"/>
                <a:cs typeface="Times New Roman"/>
              </a:rPr>
              <a:t>Great,</a:t>
            </a:r>
            <a:r>
              <a:rPr sz="3200" spc="10" dirty="0">
                <a:latin typeface="Times New Roman"/>
                <a:cs typeface="Times New Roman"/>
              </a:rPr>
              <a:t> </a:t>
            </a:r>
            <a:r>
              <a:rPr sz="3200" spc="-25" dirty="0">
                <a:latin typeface="Times New Roman"/>
                <a:cs typeface="Times New Roman"/>
              </a:rPr>
              <a:t>many</a:t>
            </a:r>
            <a:r>
              <a:rPr sz="3200" spc="80" dirty="0">
                <a:latin typeface="Times New Roman"/>
                <a:cs typeface="Times New Roman"/>
              </a:rPr>
              <a:t> </a:t>
            </a:r>
            <a:r>
              <a:rPr sz="3200" spc="-10" dirty="0">
                <a:latin typeface="Times New Roman"/>
                <a:cs typeface="Times New Roman"/>
              </a:rPr>
              <a:t>aristocrats </a:t>
            </a:r>
            <a:r>
              <a:rPr sz="3200" spc="-5" dirty="0">
                <a:latin typeface="Times New Roman"/>
                <a:cs typeface="Times New Roman"/>
              </a:rPr>
              <a:t> were </a:t>
            </a:r>
            <a:r>
              <a:rPr sz="3200" spc="-15" dirty="0">
                <a:latin typeface="Times New Roman"/>
                <a:cs typeface="Times New Roman"/>
              </a:rPr>
              <a:t>urged</a:t>
            </a:r>
            <a:r>
              <a:rPr sz="3200" spc="-5" dirty="0">
                <a:latin typeface="Times New Roman"/>
                <a:cs typeface="Times New Roman"/>
              </a:rPr>
              <a:t> to </a:t>
            </a:r>
            <a:r>
              <a:rPr sz="3200" dirty="0">
                <a:latin typeface="Times New Roman"/>
                <a:cs typeface="Times New Roman"/>
              </a:rPr>
              <a:t>gain</a:t>
            </a:r>
            <a:r>
              <a:rPr sz="3200" spc="-5" dirty="0">
                <a:latin typeface="Times New Roman"/>
                <a:cs typeface="Times New Roman"/>
              </a:rPr>
              <a:t> </a:t>
            </a:r>
            <a:r>
              <a:rPr sz="3200" spc="-10" dirty="0">
                <a:latin typeface="Times New Roman"/>
                <a:cs typeface="Times New Roman"/>
              </a:rPr>
              <a:t>greater</a:t>
            </a:r>
            <a:r>
              <a:rPr sz="3200" dirty="0">
                <a:latin typeface="Times New Roman"/>
                <a:cs typeface="Times New Roman"/>
              </a:rPr>
              <a:t> understanding</a:t>
            </a:r>
            <a:r>
              <a:rPr sz="3200" spc="-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of </a:t>
            </a:r>
            <a:r>
              <a:rPr sz="3200" spc="-785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European</a:t>
            </a:r>
            <a:r>
              <a:rPr sz="3200" spc="-35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science,</a:t>
            </a:r>
            <a:r>
              <a:rPr sz="3200" spc="20" dirty="0">
                <a:latin typeface="Times New Roman"/>
                <a:cs typeface="Times New Roman"/>
              </a:rPr>
              <a:t> </a:t>
            </a:r>
            <a:r>
              <a:rPr sz="3200" spc="-10" dirty="0">
                <a:latin typeface="Times New Roman"/>
                <a:cs typeface="Times New Roman"/>
              </a:rPr>
              <a:t>mathematics,</a:t>
            </a:r>
            <a:r>
              <a:rPr sz="3200" spc="20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and </a:t>
            </a:r>
            <a:r>
              <a:rPr sz="3200" dirty="0">
                <a:latin typeface="Times New Roman"/>
                <a:cs typeface="Times New Roman"/>
              </a:rPr>
              <a:t> </a:t>
            </a:r>
            <a:r>
              <a:rPr sz="3200" spc="-20" dirty="0">
                <a:latin typeface="Times New Roman"/>
                <a:cs typeface="Times New Roman"/>
              </a:rPr>
              <a:t>technology. </a:t>
            </a:r>
            <a:r>
              <a:rPr sz="3200" spc="-5" dirty="0">
                <a:latin typeface="Times New Roman"/>
                <a:cs typeface="Times New Roman"/>
              </a:rPr>
              <a:t>The different visits of </a:t>
            </a:r>
            <a:r>
              <a:rPr sz="3200" dirty="0">
                <a:latin typeface="Times New Roman"/>
                <a:cs typeface="Times New Roman"/>
              </a:rPr>
              <a:t>the </a:t>
            </a:r>
            <a:r>
              <a:rPr sz="3200" spc="-65" dirty="0">
                <a:latin typeface="Times New Roman"/>
                <a:cs typeface="Times New Roman"/>
              </a:rPr>
              <a:t>Tsar </a:t>
            </a:r>
            <a:r>
              <a:rPr sz="3200" spc="-6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convinced </a:t>
            </a:r>
            <a:r>
              <a:rPr sz="3200" spc="-5" dirty="0">
                <a:latin typeface="Times New Roman"/>
                <a:cs typeface="Times New Roman"/>
              </a:rPr>
              <a:t>him of </a:t>
            </a:r>
            <a:r>
              <a:rPr sz="3200" dirty="0">
                <a:latin typeface="Times New Roman"/>
                <a:cs typeface="Times New Roman"/>
              </a:rPr>
              <a:t>the necessity </a:t>
            </a:r>
            <a:r>
              <a:rPr sz="3200" spc="-5" dirty="0">
                <a:latin typeface="Times New Roman"/>
                <a:cs typeface="Times New Roman"/>
              </a:rPr>
              <a:t>to </a:t>
            </a:r>
            <a:r>
              <a:rPr sz="3200" dirty="0">
                <a:latin typeface="Times New Roman"/>
                <a:cs typeface="Times New Roman"/>
              </a:rPr>
              <a:t>adopt </a:t>
            </a:r>
            <a:r>
              <a:rPr sz="3200" spc="5" dirty="0">
                <a:latin typeface="Times New Roman"/>
                <a:cs typeface="Times New Roman"/>
              </a:rPr>
              <a:t> </a:t>
            </a:r>
            <a:r>
              <a:rPr sz="3200" spc="-10" dirty="0">
                <a:latin typeface="Times New Roman"/>
                <a:cs typeface="Times New Roman"/>
              </a:rPr>
              <a:t>western</a:t>
            </a:r>
            <a:r>
              <a:rPr sz="3200" spc="-15" dirty="0">
                <a:latin typeface="Times New Roman"/>
                <a:cs typeface="Times New Roman"/>
              </a:rPr>
              <a:t> </a:t>
            </a:r>
            <a:r>
              <a:rPr sz="3200" spc="-10" dirty="0">
                <a:latin typeface="Times New Roman"/>
                <a:cs typeface="Times New Roman"/>
              </a:rPr>
              <a:t>science.</a:t>
            </a:r>
            <a:endParaRPr sz="3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770"/>
              </a:spcBef>
            </a:pPr>
            <a:r>
              <a:rPr sz="3200" spc="-35" dirty="0">
                <a:latin typeface="Symbol"/>
                <a:cs typeface="Symbol"/>
              </a:rPr>
              <a:t></a:t>
            </a:r>
            <a:r>
              <a:rPr sz="3200" spc="-35" dirty="0">
                <a:latin typeface="Times New Roman"/>
                <a:cs typeface="Times New Roman"/>
              </a:rPr>
              <a:t>Teachers</a:t>
            </a:r>
            <a:r>
              <a:rPr sz="3200" spc="15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were</a:t>
            </a:r>
            <a:r>
              <a:rPr sz="3200" spc="20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invited</a:t>
            </a:r>
            <a:r>
              <a:rPr sz="3200" spc="15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from</a:t>
            </a:r>
            <a:r>
              <a:rPr sz="3200" spc="-45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France</a:t>
            </a:r>
            <a:r>
              <a:rPr sz="3200" spc="20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and</a:t>
            </a:r>
            <a:r>
              <a:rPr sz="3200" spc="15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Britain</a:t>
            </a:r>
            <a:endParaRPr sz="3200">
              <a:latin typeface="Times New Roman"/>
              <a:cs typeface="Times New Roman"/>
            </a:endParaRPr>
          </a:p>
          <a:p>
            <a:pPr marL="527685" marR="183515" indent="-515620">
              <a:lnSpc>
                <a:spcPct val="100000"/>
              </a:lnSpc>
              <a:spcBef>
                <a:spcPts val="765"/>
              </a:spcBef>
            </a:pPr>
            <a:r>
              <a:rPr sz="3200" spc="-5" dirty="0">
                <a:latin typeface="Symbol"/>
                <a:cs typeface="Symbol"/>
              </a:rPr>
              <a:t></a:t>
            </a:r>
            <a:r>
              <a:rPr sz="3200" spc="-5" dirty="0">
                <a:latin typeface="Times New Roman"/>
                <a:cs typeface="Times New Roman"/>
              </a:rPr>
              <a:t>delegates were</a:t>
            </a:r>
            <a:r>
              <a:rPr sz="3200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sent</a:t>
            </a:r>
            <a:r>
              <a:rPr sz="3200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to</a:t>
            </a:r>
            <a:r>
              <a:rPr sz="3200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participate in</a:t>
            </a:r>
            <a:r>
              <a:rPr sz="3200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scientific </a:t>
            </a:r>
            <a:r>
              <a:rPr sz="3200" spc="-785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discussions</a:t>
            </a:r>
            <a:r>
              <a:rPr sz="3200" spc="15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in</a:t>
            </a:r>
            <a:r>
              <a:rPr sz="3200" spc="25" dirty="0">
                <a:latin typeface="Times New Roman"/>
                <a:cs typeface="Times New Roman"/>
              </a:rPr>
              <a:t> </a:t>
            </a:r>
            <a:r>
              <a:rPr sz="3200" spc="-15" dirty="0">
                <a:latin typeface="Times New Roman"/>
                <a:cs typeface="Times New Roman"/>
              </a:rPr>
              <a:t>France,</a:t>
            </a:r>
            <a:r>
              <a:rPr sz="3200" spc="20" dirty="0">
                <a:latin typeface="Times New Roman"/>
                <a:cs typeface="Times New Roman"/>
              </a:rPr>
              <a:t> </a:t>
            </a:r>
            <a:r>
              <a:rPr sz="3200" spc="-45" dirty="0">
                <a:latin typeface="Times New Roman"/>
                <a:cs typeface="Times New Roman"/>
              </a:rPr>
              <a:t>Germany,</a:t>
            </a:r>
            <a:r>
              <a:rPr sz="3200" spc="100" dirty="0">
                <a:latin typeface="Times New Roman"/>
                <a:cs typeface="Times New Roman"/>
              </a:rPr>
              <a:t> </a:t>
            </a:r>
            <a:r>
              <a:rPr sz="3200" spc="-50" dirty="0">
                <a:latin typeface="Times New Roman"/>
                <a:cs typeface="Times New Roman"/>
              </a:rPr>
              <a:t>Italy,</a:t>
            </a:r>
            <a:r>
              <a:rPr sz="3200" spc="20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and </a:t>
            </a:r>
            <a:r>
              <a:rPr sz="3200" dirty="0">
                <a:latin typeface="Times New Roman"/>
                <a:cs typeface="Times New Roman"/>
              </a:rPr>
              <a:t> England</a:t>
            </a:r>
            <a:endParaRPr sz="320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97840" y="426224"/>
            <a:ext cx="7861300" cy="519366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394970" marR="17780" indent="-344805">
              <a:lnSpc>
                <a:spcPct val="100000"/>
              </a:lnSpc>
              <a:spcBef>
                <a:spcPts val="90"/>
              </a:spcBef>
            </a:pPr>
            <a:r>
              <a:rPr sz="3200" spc="-15" dirty="0">
                <a:latin typeface="Symbol"/>
                <a:cs typeface="Symbol"/>
              </a:rPr>
              <a:t></a:t>
            </a:r>
            <a:r>
              <a:rPr sz="3200" spc="-15" dirty="0">
                <a:latin typeface="Times New Roman"/>
                <a:cs typeface="Times New Roman"/>
              </a:rPr>
              <a:t>Similar</a:t>
            </a:r>
            <a:r>
              <a:rPr sz="3200" spc="15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to</a:t>
            </a:r>
            <a:r>
              <a:rPr sz="3200" spc="20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the</a:t>
            </a:r>
            <a:r>
              <a:rPr sz="3200" spc="20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British</a:t>
            </a:r>
            <a:r>
              <a:rPr sz="3200" spc="10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Royal</a:t>
            </a:r>
            <a:r>
              <a:rPr sz="3200" spc="15" dirty="0">
                <a:latin typeface="Times New Roman"/>
                <a:cs typeface="Times New Roman"/>
              </a:rPr>
              <a:t> </a:t>
            </a:r>
            <a:r>
              <a:rPr sz="3200" spc="-40" dirty="0">
                <a:latin typeface="Times New Roman"/>
                <a:cs typeface="Times New Roman"/>
              </a:rPr>
              <a:t>Society,</a:t>
            </a:r>
            <a:r>
              <a:rPr sz="3200" spc="15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different </a:t>
            </a:r>
            <a:r>
              <a:rPr sz="3200" spc="-785" dirty="0">
                <a:latin typeface="Times New Roman"/>
                <a:cs typeface="Times New Roman"/>
              </a:rPr>
              <a:t> </a:t>
            </a:r>
            <a:r>
              <a:rPr sz="3200" spc="-15" dirty="0">
                <a:latin typeface="Times New Roman"/>
                <a:cs typeface="Times New Roman"/>
              </a:rPr>
              <a:t>Academies</a:t>
            </a:r>
            <a:r>
              <a:rPr sz="3200" spc="80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and</a:t>
            </a:r>
            <a:r>
              <a:rPr sz="3200" spc="15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societies</a:t>
            </a:r>
            <a:r>
              <a:rPr sz="3200" spc="10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of</a:t>
            </a:r>
            <a:r>
              <a:rPr sz="3200" spc="15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sciences</a:t>
            </a:r>
            <a:r>
              <a:rPr sz="3200" spc="10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were </a:t>
            </a:r>
            <a:r>
              <a:rPr sz="3200" dirty="0">
                <a:latin typeface="Times New Roman"/>
                <a:cs typeface="Times New Roman"/>
              </a:rPr>
              <a:t> established</a:t>
            </a:r>
            <a:r>
              <a:rPr sz="3200" spc="-10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and </a:t>
            </a:r>
            <a:r>
              <a:rPr sz="3200" dirty="0">
                <a:latin typeface="Times New Roman"/>
                <a:cs typeface="Times New Roman"/>
              </a:rPr>
              <a:t>encouraged.</a:t>
            </a:r>
            <a:endParaRPr sz="3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4650">
              <a:latin typeface="Times New Roman"/>
              <a:cs typeface="Times New Roman"/>
            </a:endParaRPr>
          </a:p>
          <a:p>
            <a:pPr marL="3522345">
              <a:lnSpc>
                <a:spcPct val="100000"/>
              </a:lnSpc>
            </a:pPr>
            <a:r>
              <a:rPr sz="32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Result</a:t>
            </a:r>
            <a:endParaRPr sz="3200">
              <a:latin typeface="Times New Roman"/>
              <a:cs typeface="Times New Roman"/>
            </a:endParaRPr>
          </a:p>
          <a:p>
            <a:pPr marL="394970" marR="95250" indent="-344805">
              <a:lnSpc>
                <a:spcPct val="100000"/>
              </a:lnSpc>
              <a:spcBef>
                <a:spcPts val="765"/>
              </a:spcBef>
            </a:pPr>
            <a:r>
              <a:rPr sz="3200" spc="-5" dirty="0">
                <a:latin typeface="Times New Roman"/>
                <a:cs typeface="Times New Roman"/>
              </a:rPr>
              <a:t>By the late </a:t>
            </a:r>
            <a:r>
              <a:rPr sz="3200" spc="5" dirty="0">
                <a:latin typeface="Times New Roman"/>
                <a:cs typeface="Times New Roman"/>
              </a:rPr>
              <a:t>19</a:t>
            </a:r>
            <a:r>
              <a:rPr sz="3150" spc="7" baseline="25132" dirty="0">
                <a:latin typeface="Times New Roman"/>
                <a:cs typeface="Times New Roman"/>
              </a:rPr>
              <a:t>th</a:t>
            </a:r>
            <a:r>
              <a:rPr sz="3150" spc="15" baseline="25132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C, </a:t>
            </a:r>
            <a:r>
              <a:rPr sz="3200" dirty="0">
                <a:latin typeface="Times New Roman"/>
                <a:cs typeface="Times New Roman"/>
              </a:rPr>
              <a:t>Russia began </a:t>
            </a:r>
            <a:r>
              <a:rPr sz="3200" spc="-5" dirty="0">
                <a:latin typeface="Times New Roman"/>
                <a:cs typeface="Times New Roman"/>
              </a:rPr>
              <a:t>to be a </a:t>
            </a:r>
            <a:r>
              <a:rPr sz="3200" dirty="0">
                <a:latin typeface="Times New Roman"/>
                <a:cs typeface="Times New Roman"/>
              </a:rPr>
              <a:t>part of </a:t>
            </a:r>
            <a:r>
              <a:rPr sz="3200" spc="5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the</a:t>
            </a:r>
            <a:r>
              <a:rPr sz="3200" spc="-35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international</a:t>
            </a:r>
            <a:r>
              <a:rPr sz="3200" spc="15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scientific</a:t>
            </a:r>
            <a:r>
              <a:rPr sz="3200" spc="15" dirty="0">
                <a:latin typeface="Times New Roman"/>
                <a:cs typeface="Times New Roman"/>
              </a:rPr>
              <a:t> </a:t>
            </a:r>
            <a:r>
              <a:rPr sz="3200" spc="-20" dirty="0">
                <a:latin typeface="Times New Roman"/>
                <a:cs typeface="Times New Roman"/>
              </a:rPr>
              <a:t>community</a:t>
            </a:r>
            <a:r>
              <a:rPr sz="3200" spc="100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and </a:t>
            </a:r>
            <a:r>
              <a:rPr sz="3200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Russian scientists such</a:t>
            </a:r>
            <a:r>
              <a:rPr sz="3200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as Ivan</a:t>
            </a:r>
            <a:r>
              <a:rPr sz="3200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Pavlov </a:t>
            </a:r>
            <a:r>
              <a:rPr sz="3200" dirty="0">
                <a:latin typeface="Times New Roman"/>
                <a:cs typeface="Times New Roman"/>
              </a:rPr>
              <a:t> contributed</a:t>
            </a:r>
            <a:r>
              <a:rPr sz="3200" spc="5" dirty="0">
                <a:latin typeface="Times New Roman"/>
                <a:cs typeface="Times New Roman"/>
              </a:rPr>
              <a:t> </a:t>
            </a:r>
            <a:r>
              <a:rPr sz="3200" spc="-30" dirty="0">
                <a:latin typeface="Times New Roman"/>
                <a:cs typeface="Times New Roman"/>
              </a:rPr>
              <a:t>to</a:t>
            </a:r>
            <a:r>
              <a:rPr sz="3200" spc="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the</a:t>
            </a:r>
            <a:r>
              <a:rPr sz="3200" spc="5" dirty="0">
                <a:latin typeface="Times New Roman"/>
                <a:cs typeface="Times New Roman"/>
              </a:rPr>
              <a:t> </a:t>
            </a:r>
            <a:r>
              <a:rPr sz="3200" spc="-20" dirty="0">
                <a:latin typeface="Times New Roman"/>
                <a:cs typeface="Times New Roman"/>
              </a:rPr>
              <a:t>major</a:t>
            </a:r>
            <a:r>
              <a:rPr sz="3200" spc="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advancements</a:t>
            </a:r>
            <a:r>
              <a:rPr sz="3200" spc="10" dirty="0">
                <a:latin typeface="Times New Roman"/>
                <a:cs typeface="Times New Roman"/>
              </a:rPr>
              <a:t> </a:t>
            </a:r>
            <a:r>
              <a:rPr sz="3200" spc="20" dirty="0">
                <a:latin typeface="Times New Roman"/>
                <a:cs typeface="Times New Roman"/>
              </a:rPr>
              <a:t>of</a:t>
            </a:r>
            <a:r>
              <a:rPr sz="3200" spc="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the </a:t>
            </a:r>
            <a:r>
              <a:rPr sz="3200" spc="-785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scientific</a:t>
            </a:r>
            <a:r>
              <a:rPr sz="3200" spc="-35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knowledge.</a:t>
            </a:r>
            <a:endParaRPr sz="320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10527" y="327481"/>
            <a:ext cx="8103870" cy="5389880"/>
          </a:xfrm>
          <a:prstGeom prst="rect">
            <a:avLst/>
          </a:prstGeom>
        </p:spPr>
        <p:txBody>
          <a:bodyPr vert="horz" wrap="square" lIns="0" tIns="110490" rIns="0" bIns="0" rtlCol="0">
            <a:spAutoFit/>
          </a:bodyPr>
          <a:lstStyle/>
          <a:p>
            <a:pPr marL="3390900">
              <a:lnSpc>
                <a:spcPct val="100000"/>
              </a:lnSpc>
              <a:spcBef>
                <a:spcPts val="870"/>
              </a:spcBef>
            </a:pPr>
            <a:r>
              <a:rPr sz="32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2.</a:t>
            </a:r>
            <a:r>
              <a:rPr sz="3200" b="1" spc="-6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3200" b="1" dirty="0">
                <a:solidFill>
                  <a:srgbClr val="FF0000"/>
                </a:solidFill>
                <a:latin typeface="Times New Roman"/>
                <a:cs typeface="Times New Roman"/>
              </a:rPr>
              <a:t>Egypt</a:t>
            </a:r>
            <a:endParaRPr sz="3200">
              <a:latin typeface="Times New Roman"/>
              <a:cs typeface="Times New Roman"/>
            </a:endParaRPr>
          </a:p>
          <a:p>
            <a:pPr marL="382270" marR="430530" indent="-344805">
              <a:lnSpc>
                <a:spcPct val="100000"/>
              </a:lnSpc>
              <a:spcBef>
                <a:spcPts val="765"/>
              </a:spcBef>
            </a:pPr>
            <a:r>
              <a:rPr sz="3200" spc="-5" dirty="0">
                <a:latin typeface="Times New Roman"/>
                <a:cs typeface="Times New Roman"/>
              </a:rPr>
              <a:t>Early in the 19</a:t>
            </a:r>
            <a:r>
              <a:rPr sz="3150" spc="-7" baseline="25132" dirty="0">
                <a:latin typeface="Times New Roman"/>
                <a:cs typeface="Times New Roman"/>
              </a:rPr>
              <a:t>th</a:t>
            </a:r>
            <a:r>
              <a:rPr sz="3150" baseline="25132" dirty="0">
                <a:latin typeface="Times New Roman"/>
                <a:cs typeface="Times New Roman"/>
              </a:rPr>
              <a:t> </a:t>
            </a:r>
            <a:r>
              <a:rPr sz="3200" spc="-10" dirty="0">
                <a:latin typeface="Times New Roman"/>
                <a:cs typeface="Times New Roman"/>
              </a:rPr>
              <a:t>C, </a:t>
            </a:r>
            <a:r>
              <a:rPr sz="3200" spc="-5" dirty="0">
                <a:latin typeface="Times New Roman"/>
                <a:cs typeface="Times New Roman"/>
              </a:rPr>
              <a:t>a </a:t>
            </a:r>
            <a:r>
              <a:rPr sz="3200" spc="-15" dirty="0">
                <a:latin typeface="Times New Roman"/>
                <a:cs typeface="Times New Roman"/>
              </a:rPr>
              <a:t>reformist </a:t>
            </a:r>
            <a:r>
              <a:rPr sz="3200" spc="-25" dirty="0">
                <a:latin typeface="Times New Roman"/>
                <a:cs typeface="Times New Roman"/>
              </a:rPr>
              <a:t>leader, </a:t>
            </a:r>
            <a:r>
              <a:rPr sz="3200" spc="-20" dirty="0">
                <a:latin typeface="Times New Roman"/>
                <a:cs typeface="Times New Roman"/>
              </a:rPr>
              <a:t> Muhammad </a:t>
            </a:r>
            <a:r>
              <a:rPr sz="3200" spc="-5" dirty="0">
                <a:latin typeface="Times New Roman"/>
                <a:cs typeface="Times New Roman"/>
              </a:rPr>
              <a:t>Ali, realized the necessity </a:t>
            </a:r>
            <a:r>
              <a:rPr sz="3200" spc="20" dirty="0">
                <a:latin typeface="Times New Roman"/>
                <a:cs typeface="Times New Roman"/>
              </a:rPr>
              <a:t>of </a:t>
            </a:r>
            <a:r>
              <a:rPr sz="3200" spc="-5" dirty="0">
                <a:latin typeface="Times New Roman"/>
                <a:cs typeface="Times New Roman"/>
              </a:rPr>
              <a:t>the </a:t>
            </a:r>
            <a:r>
              <a:rPr sz="3200" spc="-785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intellectual exchange between</a:t>
            </a:r>
            <a:r>
              <a:rPr sz="3200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Egypt and</a:t>
            </a:r>
            <a:r>
              <a:rPr sz="3200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the </a:t>
            </a:r>
            <a:r>
              <a:rPr sz="3200" spc="-78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developed</a:t>
            </a:r>
            <a:r>
              <a:rPr sz="3200" spc="-1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European</a:t>
            </a:r>
            <a:r>
              <a:rPr sz="3200" spc="-15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countries.</a:t>
            </a:r>
            <a:endParaRPr sz="3200">
              <a:latin typeface="Times New Roman"/>
              <a:cs typeface="Times New Roman"/>
            </a:endParaRPr>
          </a:p>
          <a:p>
            <a:pPr marL="382270" marR="644525" indent="-344805">
              <a:lnSpc>
                <a:spcPct val="100000"/>
              </a:lnSpc>
              <a:spcBef>
                <a:spcPts val="770"/>
              </a:spcBef>
            </a:pPr>
            <a:r>
              <a:rPr sz="3200" spc="-5" dirty="0">
                <a:latin typeface="Times New Roman"/>
                <a:cs typeface="Times New Roman"/>
              </a:rPr>
              <a:t>After</a:t>
            </a:r>
            <a:r>
              <a:rPr sz="3200" dirty="0">
                <a:latin typeface="Times New Roman"/>
                <a:cs typeface="Times New Roman"/>
              </a:rPr>
              <a:t> </a:t>
            </a:r>
            <a:r>
              <a:rPr sz="3200" spc="-15" dirty="0">
                <a:latin typeface="Times New Roman"/>
                <a:cs typeface="Times New Roman"/>
              </a:rPr>
              <a:t>years</a:t>
            </a:r>
            <a:r>
              <a:rPr sz="3200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in</a:t>
            </a:r>
            <a:r>
              <a:rPr sz="3200" spc="5" dirty="0">
                <a:latin typeface="Times New Roman"/>
                <a:cs typeface="Times New Roman"/>
              </a:rPr>
              <a:t> </a:t>
            </a:r>
            <a:r>
              <a:rPr sz="3200" spc="-25" dirty="0">
                <a:latin typeface="Times New Roman"/>
                <a:cs typeface="Times New Roman"/>
              </a:rPr>
              <a:t>power,</a:t>
            </a:r>
            <a:r>
              <a:rPr sz="3200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the</a:t>
            </a:r>
            <a:r>
              <a:rPr sz="3200" spc="5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Pasha</a:t>
            </a:r>
            <a:r>
              <a:rPr sz="3200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sent</a:t>
            </a:r>
            <a:r>
              <a:rPr sz="3200" spc="5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Egyptian </a:t>
            </a:r>
            <a:r>
              <a:rPr sz="3200" spc="-785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students</a:t>
            </a:r>
            <a:r>
              <a:rPr sz="3200" spc="5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to</a:t>
            </a:r>
            <a:r>
              <a:rPr sz="3200" spc="5" dirty="0">
                <a:latin typeface="Times New Roman"/>
                <a:cs typeface="Times New Roman"/>
              </a:rPr>
              <a:t> </a:t>
            </a:r>
            <a:r>
              <a:rPr sz="3200" spc="-50" dirty="0">
                <a:latin typeface="Times New Roman"/>
                <a:cs typeface="Times New Roman"/>
              </a:rPr>
              <a:t>Italy,</a:t>
            </a:r>
            <a:r>
              <a:rPr sz="3200" spc="10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France,</a:t>
            </a:r>
            <a:r>
              <a:rPr sz="3200" spc="5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and</a:t>
            </a:r>
            <a:r>
              <a:rPr sz="3200" spc="1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England</a:t>
            </a:r>
            <a:endParaRPr sz="3200">
              <a:latin typeface="Times New Roman"/>
              <a:cs typeface="Times New Roman"/>
            </a:endParaRPr>
          </a:p>
          <a:p>
            <a:pPr marL="3558540">
              <a:lnSpc>
                <a:spcPct val="100000"/>
              </a:lnSpc>
              <a:spcBef>
                <a:spcPts val="765"/>
              </a:spcBef>
            </a:pPr>
            <a:r>
              <a:rPr sz="32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Result</a:t>
            </a:r>
            <a:endParaRPr sz="3200">
              <a:latin typeface="Times New Roman"/>
              <a:cs typeface="Times New Roman"/>
            </a:endParaRPr>
          </a:p>
          <a:p>
            <a:pPr marL="382270" marR="30480" indent="-344805">
              <a:lnSpc>
                <a:spcPct val="100000"/>
              </a:lnSpc>
              <a:spcBef>
                <a:spcPts val="770"/>
              </a:spcBef>
            </a:pPr>
            <a:r>
              <a:rPr sz="3200" spc="-10" dirty="0">
                <a:latin typeface="Times New Roman"/>
                <a:cs typeface="Times New Roman"/>
              </a:rPr>
              <a:t>New</a:t>
            </a:r>
            <a:r>
              <a:rPr sz="3200" spc="10" dirty="0">
                <a:latin typeface="Times New Roman"/>
                <a:cs typeface="Times New Roman"/>
              </a:rPr>
              <a:t> </a:t>
            </a:r>
            <a:r>
              <a:rPr sz="3200" spc="-10" dirty="0">
                <a:latin typeface="Times New Roman"/>
                <a:cs typeface="Times New Roman"/>
              </a:rPr>
              <a:t>intellectual</a:t>
            </a:r>
            <a:r>
              <a:rPr sz="3200" spc="10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currents</a:t>
            </a:r>
            <a:r>
              <a:rPr sz="3200" spc="10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in</a:t>
            </a:r>
            <a:r>
              <a:rPr sz="3200" spc="10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Egypt</a:t>
            </a:r>
            <a:r>
              <a:rPr sz="3200" spc="10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were</a:t>
            </a:r>
            <a:r>
              <a:rPr sz="3200" spc="10" dirty="0">
                <a:latin typeface="Times New Roman"/>
                <a:cs typeface="Times New Roman"/>
              </a:rPr>
              <a:t> </a:t>
            </a:r>
            <a:r>
              <a:rPr sz="3200" spc="-15" dirty="0">
                <a:latin typeface="Times New Roman"/>
                <a:cs typeface="Times New Roman"/>
              </a:rPr>
              <a:t>imported </a:t>
            </a:r>
            <a:r>
              <a:rPr sz="3200" spc="-785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to</a:t>
            </a:r>
            <a:r>
              <a:rPr sz="3200" spc="-10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the Middle East</a:t>
            </a:r>
            <a:endParaRPr sz="320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85152" y="327481"/>
            <a:ext cx="8006715" cy="5877560"/>
          </a:xfrm>
          <a:prstGeom prst="rect">
            <a:avLst/>
          </a:prstGeom>
        </p:spPr>
        <p:txBody>
          <a:bodyPr vert="horz" wrap="square" lIns="0" tIns="110490" rIns="0" bIns="0" rtlCol="0">
            <a:spAutoFit/>
          </a:bodyPr>
          <a:lstStyle/>
          <a:p>
            <a:pPr marL="3352165">
              <a:lnSpc>
                <a:spcPct val="100000"/>
              </a:lnSpc>
              <a:spcBef>
                <a:spcPts val="870"/>
              </a:spcBef>
            </a:pPr>
            <a:r>
              <a:rPr sz="32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3.</a:t>
            </a:r>
            <a:r>
              <a:rPr sz="3200" b="1" spc="-6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3200" b="1" dirty="0">
                <a:solidFill>
                  <a:srgbClr val="FF0000"/>
                </a:solidFill>
                <a:latin typeface="Times New Roman"/>
                <a:cs typeface="Times New Roman"/>
              </a:rPr>
              <a:t>Japan</a:t>
            </a:r>
            <a:endParaRPr sz="3200">
              <a:latin typeface="Times New Roman"/>
              <a:cs typeface="Times New Roman"/>
            </a:endParaRPr>
          </a:p>
          <a:p>
            <a:pPr marL="407670" marR="280035" indent="-344805">
              <a:lnSpc>
                <a:spcPct val="100000"/>
              </a:lnSpc>
              <a:spcBef>
                <a:spcPts val="765"/>
              </a:spcBef>
              <a:buFont typeface="Arial MT"/>
              <a:buChar char="•"/>
              <a:tabLst>
                <a:tab pos="407670" algn="l"/>
                <a:tab pos="408305" algn="l"/>
              </a:tabLst>
            </a:pPr>
            <a:r>
              <a:rPr sz="3200" dirty="0">
                <a:latin typeface="Times New Roman"/>
                <a:cs typeface="Times New Roman"/>
              </a:rPr>
              <a:t>Profoundly</a:t>
            </a:r>
            <a:r>
              <a:rPr sz="3200" spc="-5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isolated </a:t>
            </a:r>
            <a:r>
              <a:rPr sz="3200" spc="-5" dirty="0">
                <a:latin typeface="Times New Roman"/>
                <a:cs typeface="Times New Roman"/>
              </a:rPr>
              <a:t>from</a:t>
            </a:r>
            <a:r>
              <a:rPr sz="3200" dirty="0">
                <a:latin typeface="Times New Roman"/>
                <a:cs typeface="Times New Roman"/>
              </a:rPr>
              <a:t> the </a:t>
            </a:r>
            <a:r>
              <a:rPr sz="3200" spc="-10" dirty="0">
                <a:latin typeface="Times New Roman"/>
                <a:cs typeface="Times New Roman"/>
              </a:rPr>
              <a:t>western</a:t>
            </a:r>
            <a:r>
              <a:rPr sz="3200" spc="-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sphere, </a:t>
            </a:r>
            <a:r>
              <a:rPr sz="3200" spc="-785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Japan</a:t>
            </a:r>
            <a:r>
              <a:rPr sz="3200" spc="15" dirty="0">
                <a:latin typeface="Times New Roman"/>
                <a:cs typeface="Times New Roman"/>
              </a:rPr>
              <a:t> </a:t>
            </a:r>
            <a:r>
              <a:rPr sz="3200" spc="-20" dirty="0">
                <a:latin typeface="Times New Roman"/>
                <a:cs typeface="Times New Roman"/>
              </a:rPr>
              <a:t>became</a:t>
            </a:r>
            <a:r>
              <a:rPr sz="3200" spc="80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aware</a:t>
            </a:r>
            <a:r>
              <a:rPr sz="3200" spc="20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of</a:t>
            </a:r>
            <a:r>
              <a:rPr sz="3200" spc="20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the</a:t>
            </a:r>
            <a:r>
              <a:rPr sz="3200" spc="-45" dirty="0">
                <a:latin typeface="Times New Roman"/>
                <a:cs typeface="Times New Roman"/>
              </a:rPr>
              <a:t> </a:t>
            </a:r>
            <a:r>
              <a:rPr sz="3200" spc="-15" dirty="0">
                <a:latin typeface="Times New Roman"/>
                <a:cs typeface="Times New Roman"/>
              </a:rPr>
              <a:t>importance</a:t>
            </a:r>
            <a:r>
              <a:rPr sz="3200" spc="80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of </a:t>
            </a:r>
            <a:r>
              <a:rPr sz="3200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western</a:t>
            </a:r>
            <a:r>
              <a:rPr sz="3200" dirty="0">
                <a:latin typeface="Times New Roman"/>
                <a:cs typeface="Times New Roman"/>
              </a:rPr>
              <a:t> </a:t>
            </a:r>
            <a:r>
              <a:rPr sz="3200" spc="-10" dirty="0">
                <a:latin typeface="Times New Roman"/>
                <a:cs typeface="Times New Roman"/>
              </a:rPr>
              <a:t>sciences</a:t>
            </a:r>
            <a:r>
              <a:rPr sz="3200" spc="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during the</a:t>
            </a:r>
            <a:r>
              <a:rPr sz="3200" spc="5" dirty="0">
                <a:latin typeface="Times New Roman"/>
                <a:cs typeface="Times New Roman"/>
              </a:rPr>
              <a:t> 18</a:t>
            </a:r>
            <a:r>
              <a:rPr sz="3150" spc="7" baseline="25132" dirty="0">
                <a:latin typeface="Times New Roman"/>
                <a:cs typeface="Times New Roman"/>
              </a:rPr>
              <a:t>th</a:t>
            </a:r>
            <a:r>
              <a:rPr sz="3150" spc="337" baseline="25132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C.</a:t>
            </a:r>
            <a:endParaRPr sz="3200">
              <a:latin typeface="Times New Roman"/>
              <a:cs typeface="Times New Roman"/>
            </a:endParaRPr>
          </a:p>
          <a:p>
            <a:pPr marL="407670" marR="1059815" indent="-344805">
              <a:lnSpc>
                <a:spcPct val="100000"/>
              </a:lnSpc>
              <a:spcBef>
                <a:spcPts val="770"/>
              </a:spcBef>
              <a:buFont typeface="Arial MT"/>
              <a:buChar char="•"/>
              <a:tabLst>
                <a:tab pos="504825" algn="l"/>
                <a:tab pos="505459" algn="l"/>
              </a:tabLst>
            </a:pPr>
            <a:r>
              <a:rPr dirty="0"/>
              <a:t>	</a:t>
            </a:r>
            <a:r>
              <a:rPr sz="3200" spc="-5" dirty="0">
                <a:latin typeface="Times New Roman"/>
                <a:cs typeface="Times New Roman"/>
              </a:rPr>
              <a:t>Contact with </a:t>
            </a:r>
            <a:r>
              <a:rPr sz="3200" dirty="0">
                <a:latin typeface="Times New Roman"/>
                <a:cs typeface="Times New Roman"/>
              </a:rPr>
              <a:t>the </a:t>
            </a:r>
            <a:r>
              <a:rPr sz="3200" spc="-5" dirty="0">
                <a:latin typeface="Times New Roman"/>
                <a:cs typeface="Times New Roman"/>
              </a:rPr>
              <a:t>Dutch in </a:t>
            </a:r>
            <a:r>
              <a:rPr sz="3200" dirty="0">
                <a:latin typeface="Times New Roman"/>
                <a:cs typeface="Times New Roman"/>
              </a:rPr>
              <a:t>the </a:t>
            </a:r>
            <a:r>
              <a:rPr sz="3200" spc="-5" dirty="0">
                <a:latin typeface="Times New Roman"/>
                <a:cs typeface="Times New Roman"/>
              </a:rPr>
              <a:t>port of </a:t>
            </a:r>
            <a:r>
              <a:rPr sz="3200" dirty="0">
                <a:latin typeface="Times New Roman"/>
                <a:cs typeface="Times New Roman"/>
              </a:rPr>
              <a:t> Nagasaki</a:t>
            </a:r>
            <a:r>
              <a:rPr sz="3200" spc="-2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required</a:t>
            </a:r>
            <a:r>
              <a:rPr sz="3200" spc="-15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a</a:t>
            </a:r>
            <a:r>
              <a:rPr sz="3200" spc="-1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group</a:t>
            </a:r>
            <a:r>
              <a:rPr sz="3200" spc="-15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of</a:t>
            </a:r>
            <a:r>
              <a:rPr sz="3200" spc="-15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translators</a:t>
            </a:r>
            <a:endParaRPr sz="3200">
              <a:latin typeface="Times New Roman"/>
              <a:cs typeface="Times New Roman"/>
            </a:endParaRPr>
          </a:p>
          <a:p>
            <a:pPr marL="407670" marR="30480" indent="-344805">
              <a:lnSpc>
                <a:spcPct val="100000"/>
              </a:lnSpc>
              <a:spcBef>
                <a:spcPts val="765"/>
              </a:spcBef>
              <a:buFont typeface="Arial MT"/>
              <a:buChar char="•"/>
              <a:tabLst>
                <a:tab pos="407670" algn="l"/>
                <a:tab pos="408305" algn="l"/>
              </a:tabLst>
            </a:pPr>
            <a:r>
              <a:rPr sz="3200" spc="-5" dirty="0">
                <a:latin typeface="Times New Roman"/>
                <a:cs typeface="Times New Roman"/>
              </a:rPr>
              <a:t>Japan was opened to international</a:t>
            </a:r>
            <a:r>
              <a:rPr sz="3200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contacts </a:t>
            </a:r>
            <a:r>
              <a:rPr sz="3200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after</a:t>
            </a:r>
            <a:r>
              <a:rPr sz="3200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1853;</a:t>
            </a:r>
            <a:r>
              <a:rPr sz="3200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delegates</a:t>
            </a:r>
            <a:r>
              <a:rPr sz="3200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were</a:t>
            </a:r>
            <a:r>
              <a:rPr sz="3200" spc="5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sent</a:t>
            </a:r>
            <a:r>
              <a:rPr sz="3200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to</a:t>
            </a:r>
            <a:r>
              <a:rPr sz="3200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the</a:t>
            </a:r>
            <a:r>
              <a:rPr sz="3200" dirty="0">
                <a:latin typeface="Times New Roman"/>
                <a:cs typeface="Times New Roman"/>
              </a:rPr>
              <a:t> </a:t>
            </a:r>
            <a:r>
              <a:rPr sz="3200" spc="-20" dirty="0">
                <a:latin typeface="Times New Roman"/>
                <a:cs typeface="Times New Roman"/>
              </a:rPr>
              <a:t>U.S.</a:t>
            </a:r>
            <a:r>
              <a:rPr sz="3200" spc="5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and </a:t>
            </a:r>
            <a:r>
              <a:rPr sz="3200" spc="-78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Europe.</a:t>
            </a:r>
            <a:endParaRPr sz="3200">
              <a:latin typeface="Times New Roman"/>
              <a:cs typeface="Times New Roman"/>
            </a:endParaRPr>
          </a:p>
          <a:p>
            <a:pPr marL="407670" marR="907415" indent="-344805">
              <a:lnSpc>
                <a:spcPct val="100000"/>
              </a:lnSpc>
              <a:spcBef>
                <a:spcPts val="770"/>
              </a:spcBef>
              <a:buFont typeface="Arial MT"/>
              <a:buChar char="•"/>
              <a:tabLst>
                <a:tab pos="407670" algn="l"/>
                <a:tab pos="408305" algn="l"/>
              </a:tabLst>
            </a:pPr>
            <a:r>
              <a:rPr sz="3200" spc="-60" dirty="0">
                <a:latin typeface="Times New Roman"/>
                <a:cs typeface="Times New Roman"/>
              </a:rPr>
              <a:t>Yukichi</a:t>
            </a:r>
            <a:r>
              <a:rPr sz="3200" spc="-25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Fukuzawa</a:t>
            </a:r>
            <a:r>
              <a:rPr sz="3200" spc="10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insisted</a:t>
            </a:r>
            <a:r>
              <a:rPr sz="3200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that</a:t>
            </a:r>
            <a:r>
              <a:rPr sz="3200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scientific </a:t>
            </a:r>
            <a:r>
              <a:rPr sz="3200" spc="-78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training</a:t>
            </a:r>
            <a:r>
              <a:rPr sz="3200" spc="-5" dirty="0">
                <a:latin typeface="Times New Roman"/>
                <a:cs typeface="Times New Roman"/>
              </a:rPr>
              <a:t> is</a:t>
            </a:r>
            <a:r>
              <a:rPr sz="3200" dirty="0">
                <a:latin typeface="Times New Roman"/>
                <a:cs typeface="Times New Roman"/>
              </a:rPr>
              <a:t> </a:t>
            </a:r>
            <a:r>
              <a:rPr sz="3200" spc="-20" dirty="0">
                <a:latin typeface="Times New Roman"/>
                <a:cs typeface="Times New Roman"/>
              </a:rPr>
              <a:t>the</a:t>
            </a:r>
            <a:r>
              <a:rPr sz="3200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key to</a:t>
            </a:r>
            <a:r>
              <a:rPr sz="3200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modernization</a:t>
            </a:r>
            <a:endParaRPr sz="320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10540" y="426224"/>
            <a:ext cx="7946390" cy="519366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382270" marR="81915" indent="-344805">
              <a:lnSpc>
                <a:spcPct val="100000"/>
              </a:lnSpc>
              <a:spcBef>
                <a:spcPts val="90"/>
              </a:spcBef>
            </a:pPr>
            <a:r>
              <a:rPr sz="3200" spc="-5" dirty="0">
                <a:latin typeface="Times New Roman"/>
                <a:cs typeface="Times New Roman"/>
              </a:rPr>
              <a:t>After</a:t>
            </a:r>
            <a:r>
              <a:rPr sz="3200" spc="5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1872,</a:t>
            </a:r>
            <a:r>
              <a:rPr sz="3200" spc="5" dirty="0">
                <a:latin typeface="Times New Roman"/>
                <a:cs typeface="Times New Roman"/>
              </a:rPr>
              <a:t> </a:t>
            </a:r>
            <a:r>
              <a:rPr sz="3200" spc="-20" dirty="0">
                <a:latin typeface="Times New Roman"/>
                <a:cs typeface="Times New Roman"/>
              </a:rPr>
              <a:t>when</a:t>
            </a:r>
            <a:r>
              <a:rPr sz="3200" spc="5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the</a:t>
            </a:r>
            <a:r>
              <a:rPr sz="3200" spc="10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educational</a:t>
            </a:r>
            <a:r>
              <a:rPr sz="3200" spc="5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system</a:t>
            </a:r>
            <a:r>
              <a:rPr sz="3200" spc="5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was </a:t>
            </a:r>
            <a:r>
              <a:rPr sz="3200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designed,</a:t>
            </a:r>
            <a:r>
              <a:rPr sz="3200" spc="15" dirty="0">
                <a:latin typeface="Times New Roman"/>
                <a:cs typeface="Times New Roman"/>
              </a:rPr>
              <a:t> </a:t>
            </a:r>
            <a:r>
              <a:rPr sz="3200" spc="-35" dirty="0">
                <a:latin typeface="Times New Roman"/>
                <a:cs typeface="Times New Roman"/>
              </a:rPr>
              <a:t>many</a:t>
            </a:r>
            <a:r>
              <a:rPr sz="3200" spc="65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western</a:t>
            </a:r>
            <a:r>
              <a:rPr sz="3200" spc="20" dirty="0">
                <a:latin typeface="Times New Roman"/>
                <a:cs typeface="Times New Roman"/>
              </a:rPr>
              <a:t> </a:t>
            </a:r>
            <a:r>
              <a:rPr sz="3200" spc="-10" dirty="0">
                <a:latin typeface="Times New Roman"/>
                <a:cs typeface="Times New Roman"/>
              </a:rPr>
              <a:t>teachers</a:t>
            </a:r>
            <a:r>
              <a:rPr sz="3200" spc="15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were</a:t>
            </a:r>
            <a:r>
              <a:rPr sz="3200" spc="20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invited </a:t>
            </a:r>
            <a:r>
              <a:rPr sz="3200" spc="-785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to</a:t>
            </a:r>
            <a:r>
              <a:rPr sz="3200" spc="-15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teach</a:t>
            </a:r>
            <a:r>
              <a:rPr sz="3200" spc="-10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science.</a:t>
            </a:r>
            <a:endParaRPr sz="3200">
              <a:latin typeface="Times New Roman"/>
              <a:cs typeface="Times New Roman"/>
            </a:endParaRPr>
          </a:p>
          <a:p>
            <a:pPr marL="382270" marR="664210" indent="-344805">
              <a:lnSpc>
                <a:spcPct val="100000"/>
              </a:lnSpc>
              <a:spcBef>
                <a:spcPts val="770"/>
              </a:spcBef>
            </a:pPr>
            <a:r>
              <a:rPr sz="3200" spc="-5" dirty="0">
                <a:latin typeface="Times New Roman"/>
                <a:cs typeface="Times New Roman"/>
              </a:rPr>
              <a:t>Debates continued over the balance between </a:t>
            </a:r>
            <a:r>
              <a:rPr sz="3200" spc="-785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scientific </a:t>
            </a:r>
            <a:r>
              <a:rPr sz="3200" spc="-10" dirty="0">
                <a:latin typeface="Times New Roman"/>
                <a:cs typeface="Times New Roman"/>
              </a:rPr>
              <a:t>training </a:t>
            </a:r>
            <a:r>
              <a:rPr sz="3200" spc="-5" dirty="0">
                <a:latin typeface="Times New Roman"/>
                <a:cs typeface="Times New Roman"/>
              </a:rPr>
              <a:t>and traditional moral </a:t>
            </a:r>
            <a:r>
              <a:rPr sz="3200" dirty="0">
                <a:latin typeface="Times New Roman"/>
                <a:cs typeface="Times New Roman"/>
              </a:rPr>
              <a:t> education,</a:t>
            </a:r>
            <a:r>
              <a:rPr sz="3200" spc="-1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finally</a:t>
            </a:r>
            <a:r>
              <a:rPr sz="3200" spc="-5" dirty="0">
                <a:latin typeface="Times New Roman"/>
                <a:cs typeface="Times New Roman"/>
              </a:rPr>
              <a:t> </a:t>
            </a:r>
            <a:r>
              <a:rPr sz="3200" spc="-10" dirty="0">
                <a:latin typeface="Times New Roman"/>
                <a:cs typeface="Times New Roman"/>
              </a:rPr>
              <a:t>science </a:t>
            </a:r>
            <a:r>
              <a:rPr sz="3200" dirty="0">
                <a:latin typeface="Times New Roman"/>
                <a:cs typeface="Times New Roman"/>
              </a:rPr>
              <a:t>gained</a:t>
            </a:r>
            <a:r>
              <a:rPr sz="3200" spc="-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grounds</a:t>
            </a:r>
            <a:endParaRPr sz="3200">
              <a:latin typeface="Times New Roman"/>
              <a:cs typeface="Times New Roman"/>
            </a:endParaRPr>
          </a:p>
          <a:p>
            <a:pPr marL="3509645">
              <a:lnSpc>
                <a:spcPct val="100000"/>
              </a:lnSpc>
              <a:spcBef>
                <a:spcPts val="765"/>
              </a:spcBef>
            </a:pPr>
            <a:r>
              <a:rPr sz="32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Result</a:t>
            </a:r>
            <a:endParaRPr sz="3200">
              <a:latin typeface="Times New Roman"/>
              <a:cs typeface="Times New Roman"/>
            </a:endParaRPr>
          </a:p>
          <a:p>
            <a:pPr marL="382270" marR="30480" indent="-344805">
              <a:lnSpc>
                <a:spcPct val="100000"/>
              </a:lnSpc>
              <a:spcBef>
                <a:spcPts val="770"/>
              </a:spcBef>
            </a:pPr>
            <a:r>
              <a:rPr sz="3200" spc="-5" dirty="0">
                <a:latin typeface="Times New Roman"/>
                <a:cs typeface="Times New Roman"/>
              </a:rPr>
              <a:t>By</a:t>
            </a:r>
            <a:r>
              <a:rPr sz="3200" spc="-10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the</a:t>
            </a:r>
            <a:r>
              <a:rPr sz="3200" spc="-10" dirty="0">
                <a:latin typeface="Times New Roman"/>
                <a:cs typeface="Times New Roman"/>
              </a:rPr>
              <a:t> </a:t>
            </a:r>
            <a:r>
              <a:rPr sz="3200" spc="5" dirty="0">
                <a:latin typeface="Times New Roman"/>
                <a:cs typeface="Times New Roman"/>
              </a:rPr>
              <a:t>20</a:t>
            </a:r>
            <a:r>
              <a:rPr sz="3150" spc="7" baseline="25132" dirty="0">
                <a:latin typeface="Times New Roman"/>
                <a:cs typeface="Times New Roman"/>
              </a:rPr>
              <a:t>th</a:t>
            </a:r>
            <a:r>
              <a:rPr sz="3150" spc="382" baseline="25132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C, </a:t>
            </a:r>
            <a:r>
              <a:rPr sz="3200" dirty="0">
                <a:latin typeface="Times New Roman"/>
                <a:cs typeface="Times New Roman"/>
              </a:rPr>
              <a:t>Japan could</a:t>
            </a:r>
            <a:r>
              <a:rPr sz="3200" spc="-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boast</a:t>
            </a:r>
            <a:r>
              <a:rPr sz="3200" spc="-5" dirty="0">
                <a:latin typeface="Times New Roman"/>
                <a:cs typeface="Times New Roman"/>
              </a:rPr>
              <a:t> one</a:t>
            </a:r>
            <a:r>
              <a:rPr sz="3200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of </a:t>
            </a:r>
            <a:r>
              <a:rPr sz="3200" dirty="0">
                <a:latin typeface="Times New Roman"/>
                <a:cs typeface="Times New Roman"/>
              </a:rPr>
              <a:t>the </a:t>
            </a:r>
            <a:r>
              <a:rPr sz="3200" spc="-20" dirty="0">
                <a:latin typeface="Times New Roman"/>
                <a:cs typeface="Times New Roman"/>
              </a:rPr>
              <a:t>most </a:t>
            </a:r>
            <a:r>
              <a:rPr sz="3200" spc="-785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scientifically educated populations in the </a:t>
            </a:r>
            <a:r>
              <a:rPr sz="3200" dirty="0">
                <a:latin typeface="Times New Roman"/>
                <a:cs typeface="Times New Roman"/>
              </a:rPr>
              <a:t> </a:t>
            </a:r>
            <a:r>
              <a:rPr sz="3200" spc="-10" dirty="0">
                <a:latin typeface="Times New Roman"/>
                <a:cs typeface="Times New Roman"/>
              </a:rPr>
              <a:t>world</a:t>
            </a:r>
            <a:endParaRPr sz="320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3335" marR="5080" algn="ctr">
              <a:lnSpc>
                <a:spcPct val="100000"/>
              </a:lnSpc>
              <a:spcBef>
                <a:spcPts val="90"/>
              </a:spcBef>
            </a:pPr>
            <a:r>
              <a:rPr spc="-5" dirty="0"/>
              <a:t>Cultures in Motion: Mapping Key </a:t>
            </a:r>
            <a:r>
              <a:rPr spc="-1085" dirty="0"/>
              <a:t> </a:t>
            </a:r>
            <a:r>
              <a:rPr spc="-5" dirty="0"/>
              <a:t>Contacts</a:t>
            </a:r>
            <a:r>
              <a:rPr dirty="0"/>
              <a:t> </a:t>
            </a:r>
            <a:r>
              <a:rPr spc="-5" dirty="0"/>
              <a:t>and</a:t>
            </a:r>
            <a:r>
              <a:rPr spc="5" dirty="0"/>
              <a:t> </a:t>
            </a:r>
            <a:r>
              <a:rPr spc="-5" dirty="0"/>
              <a:t>Their</a:t>
            </a:r>
            <a:r>
              <a:rPr spc="5" dirty="0"/>
              <a:t> </a:t>
            </a:r>
            <a:r>
              <a:rPr spc="-15" dirty="0"/>
              <a:t>Imprints</a:t>
            </a:r>
            <a:r>
              <a:rPr dirty="0"/>
              <a:t> </a:t>
            </a:r>
            <a:r>
              <a:rPr spc="-5" dirty="0"/>
              <a:t>in </a:t>
            </a:r>
            <a:r>
              <a:rPr dirty="0"/>
              <a:t> </a:t>
            </a:r>
            <a:r>
              <a:rPr spc="-75" dirty="0"/>
              <a:t>World</a:t>
            </a:r>
            <a:r>
              <a:rPr spc="-25" dirty="0"/>
              <a:t> </a:t>
            </a:r>
            <a:r>
              <a:rPr spc="-5" dirty="0"/>
              <a:t>History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subTitle" idx="4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6510">
              <a:lnSpc>
                <a:spcPct val="100000"/>
              </a:lnSpc>
              <a:spcBef>
                <a:spcPts val="100"/>
              </a:spcBef>
            </a:pPr>
            <a:r>
              <a:rPr dirty="0"/>
              <a:t>1.</a:t>
            </a:r>
            <a:r>
              <a:rPr spc="-30" dirty="0"/>
              <a:t> </a:t>
            </a:r>
            <a:r>
              <a:rPr dirty="0"/>
              <a:t>The</a:t>
            </a:r>
            <a:r>
              <a:rPr spc="-30" dirty="0"/>
              <a:t> </a:t>
            </a:r>
            <a:r>
              <a:rPr dirty="0"/>
              <a:t>Spread</a:t>
            </a:r>
            <a:r>
              <a:rPr spc="-30" dirty="0"/>
              <a:t> </a:t>
            </a:r>
            <a:r>
              <a:rPr dirty="0"/>
              <a:t>of</a:t>
            </a:r>
            <a:r>
              <a:rPr spc="-30" dirty="0"/>
              <a:t> </a:t>
            </a:r>
            <a:r>
              <a:rPr spc="5" dirty="0"/>
              <a:t>Science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778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The</a:t>
            </a:r>
            <a:r>
              <a:rPr spc="-15" dirty="0"/>
              <a:t> </a:t>
            </a:r>
            <a:r>
              <a:rPr spc="-5" dirty="0"/>
              <a:t>Scientific</a:t>
            </a:r>
            <a:r>
              <a:rPr spc="-15" dirty="0"/>
              <a:t> </a:t>
            </a:r>
            <a:r>
              <a:rPr spc="-5" dirty="0"/>
              <a:t>Revolution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52" y="1685035"/>
            <a:ext cx="7924165" cy="38658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6870" marR="110489" indent="-344805">
              <a:lnSpc>
                <a:spcPct val="100000"/>
              </a:lnSpc>
              <a:spcBef>
                <a:spcPts val="100"/>
              </a:spcBef>
            </a:pPr>
            <a:r>
              <a:rPr sz="3000" spc="5" dirty="0">
                <a:latin typeface="Times New Roman"/>
                <a:cs typeface="Times New Roman"/>
              </a:rPr>
              <a:t>The</a:t>
            </a:r>
            <a:r>
              <a:rPr sz="3000" spc="-5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Scientific </a:t>
            </a:r>
            <a:r>
              <a:rPr sz="3000" spc="-5" dirty="0">
                <a:latin typeface="Times New Roman"/>
                <a:cs typeface="Times New Roman"/>
              </a:rPr>
              <a:t>Revolution</a:t>
            </a:r>
            <a:r>
              <a:rPr sz="3000" dirty="0">
                <a:latin typeface="Times New Roman"/>
                <a:cs typeface="Times New Roman"/>
              </a:rPr>
              <a:t> </a:t>
            </a:r>
            <a:r>
              <a:rPr sz="3000" spc="-5" dirty="0">
                <a:latin typeface="Times New Roman"/>
                <a:cs typeface="Times New Roman"/>
              </a:rPr>
              <a:t>constituted</a:t>
            </a:r>
            <a:r>
              <a:rPr sz="3000" dirty="0">
                <a:latin typeface="Times New Roman"/>
                <a:cs typeface="Times New Roman"/>
              </a:rPr>
              <a:t> </a:t>
            </a:r>
            <a:r>
              <a:rPr sz="3000" spc="-15" dirty="0">
                <a:latin typeface="Times New Roman"/>
                <a:cs typeface="Times New Roman"/>
              </a:rPr>
              <a:t>what</a:t>
            </a:r>
            <a:r>
              <a:rPr sz="3000" dirty="0">
                <a:latin typeface="Times New Roman"/>
                <a:cs typeface="Times New Roman"/>
              </a:rPr>
              <a:t> </a:t>
            </a:r>
            <a:r>
              <a:rPr sz="3000" spc="-10" dirty="0">
                <a:latin typeface="Times New Roman"/>
                <a:cs typeface="Times New Roman"/>
              </a:rPr>
              <a:t>was, </a:t>
            </a:r>
            <a:r>
              <a:rPr sz="3000" spc="-5" dirty="0">
                <a:latin typeface="Times New Roman"/>
                <a:cs typeface="Times New Roman"/>
              </a:rPr>
              <a:t> </a:t>
            </a:r>
            <a:r>
              <a:rPr sz="3000" spc="5" dirty="0">
                <a:latin typeface="Times New Roman"/>
                <a:cs typeface="Times New Roman"/>
              </a:rPr>
              <a:t>perhaps,</a:t>
            </a:r>
            <a:r>
              <a:rPr sz="3000" spc="-75" dirty="0">
                <a:latin typeface="Times New Roman"/>
                <a:cs typeface="Times New Roman"/>
              </a:rPr>
              <a:t> </a:t>
            </a:r>
            <a:r>
              <a:rPr sz="3000" spc="5" dirty="0">
                <a:latin typeface="Times New Roman"/>
                <a:cs typeface="Times New Roman"/>
              </a:rPr>
              <a:t>the</a:t>
            </a:r>
            <a:r>
              <a:rPr sz="3000" dirty="0">
                <a:latin typeface="Times New Roman"/>
                <a:cs typeface="Times New Roman"/>
              </a:rPr>
              <a:t> </a:t>
            </a:r>
            <a:r>
              <a:rPr sz="3000" spc="-10" dirty="0">
                <a:latin typeface="Times New Roman"/>
                <a:cs typeface="Times New Roman"/>
              </a:rPr>
              <a:t>most</a:t>
            </a:r>
            <a:r>
              <a:rPr sz="3000" dirty="0">
                <a:latin typeface="Times New Roman"/>
                <a:cs typeface="Times New Roman"/>
              </a:rPr>
              <a:t> significant period</a:t>
            </a:r>
            <a:r>
              <a:rPr sz="3000" spc="5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of discovery </a:t>
            </a:r>
            <a:r>
              <a:rPr sz="3000" spc="-735" dirty="0">
                <a:latin typeface="Times New Roman"/>
                <a:cs typeface="Times New Roman"/>
              </a:rPr>
              <a:t> </a:t>
            </a:r>
            <a:r>
              <a:rPr sz="3000" spc="5" dirty="0">
                <a:latin typeface="Times New Roman"/>
                <a:cs typeface="Times New Roman"/>
              </a:rPr>
              <a:t>and</a:t>
            </a:r>
            <a:r>
              <a:rPr sz="3000" spc="-5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growth</a:t>
            </a:r>
            <a:r>
              <a:rPr sz="3000" spc="-65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of</a:t>
            </a:r>
            <a:r>
              <a:rPr sz="3000" spc="-5" dirty="0">
                <a:latin typeface="Times New Roman"/>
                <a:cs typeface="Times New Roman"/>
              </a:rPr>
              <a:t> sciences</a:t>
            </a:r>
            <a:r>
              <a:rPr sz="3000" dirty="0">
                <a:latin typeface="Times New Roman"/>
                <a:cs typeface="Times New Roman"/>
              </a:rPr>
              <a:t> </a:t>
            </a:r>
            <a:r>
              <a:rPr sz="3000" spc="5" dirty="0">
                <a:latin typeface="Times New Roman"/>
                <a:cs typeface="Times New Roman"/>
              </a:rPr>
              <a:t>in</a:t>
            </a:r>
            <a:r>
              <a:rPr sz="3000" dirty="0">
                <a:latin typeface="Times New Roman"/>
                <a:cs typeface="Times New Roman"/>
              </a:rPr>
              <a:t> </a:t>
            </a:r>
            <a:r>
              <a:rPr sz="3000" spc="5" dirty="0">
                <a:latin typeface="Times New Roman"/>
                <a:cs typeface="Times New Roman"/>
              </a:rPr>
              <a:t>human</a:t>
            </a:r>
            <a:r>
              <a:rPr sz="3000" spc="-5" dirty="0">
                <a:latin typeface="Times New Roman"/>
                <a:cs typeface="Times New Roman"/>
              </a:rPr>
              <a:t> </a:t>
            </a:r>
            <a:r>
              <a:rPr sz="3000" spc="-25" dirty="0">
                <a:latin typeface="Times New Roman"/>
                <a:cs typeface="Times New Roman"/>
              </a:rPr>
              <a:t>history.</a:t>
            </a:r>
            <a:endParaRPr sz="3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4350">
              <a:latin typeface="Times New Roman"/>
              <a:cs typeface="Times New Roman"/>
            </a:endParaRPr>
          </a:p>
          <a:p>
            <a:pPr marL="356870" marR="5080" indent="-344805">
              <a:lnSpc>
                <a:spcPct val="100000"/>
              </a:lnSpc>
            </a:pPr>
            <a:r>
              <a:rPr sz="3000" spc="5" dirty="0">
                <a:latin typeface="Times New Roman"/>
                <a:cs typeface="Times New Roman"/>
              </a:rPr>
              <a:t>It</a:t>
            </a:r>
            <a:r>
              <a:rPr sz="3000" spc="-15" dirty="0">
                <a:latin typeface="Times New Roman"/>
                <a:cs typeface="Times New Roman"/>
              </a:rPr>
              <a:t> was </a:t>
            </a:r>
            <a:r>
              <a:rPr sz="3000" spc="5" dirty="0">
                <a:latin typeface="Times New Roman"/>
                <a:cs typeface="Times New Roman"/>
              </a:rPr>
              <a:t>responsible</a:t>
            </a:r>
            <a:r>
              <a:rPr sz="3000" spc="-95" dirty="0">
                <a:latin typeface="Times New Roman"/>
                <a:cs typeface="Times New Roman"/>
              </a:rPr>
              <a:t> </a:t>
            </a:r>
            <a:r>
              <a:rPr sz="3000" spc="5" dirty="0">
                <a:latin typeface="Times New Roman"/>
                <a:cs typeface="Times New Roman"/>
              </a:rPr>
              <a:t>for</a:t>
            </a:r>
            <a:r>
              <a:rPr sz="3000" spc="-10" dirty="0">
                <a:latin typeface="Times New Roman"/>
                <a:cs typeface="Times New Roman"/>
              </a:rPr>
              <a:t> </a:t>
            </a:r>
            <a:r>
              <a:rPr sz="3000" spc="5" dirty="0">
                <a:latin typeface="Times New Roman"/>
                <a:cs typeface="Times New Roman"/>
              </a:rPr>
              <a:t>the</a:t>
            </a:r>
            <a:r>
              <a:rPr sz="3000" spc="-10" dirty="0">
                <a:latin typeface="Times New Roman"/>
                <a:cs typeface="Times New Roman"/>
              </a:rPr>
              <a:t> </a:t>
            </a:r>
            <a:r>
              <a:rPr sz="3000" spc="5" dirty="0">
                <a:latin typeface="Times New Roman"/>
                <a:cs typeface="Times New Roman"/>
              </a:rPr>
              <a:t>introduction</a:t>
            </a:r>
            <a:r>
              <a:rPr sz="3000" spc="-110" dirty="0">
                <a:latin typeface="Times New Roman"/>
                <a:cs typeface="Times New Roman"/>
              </a:rPr>
              <a:t> </a:t>
            </a:r>
            <a:r>
              <a:rPr sz="3000" spc="5" dirty="0">
                <a:latin typeface="Times New Roman"/>
                <a:cs typeface="Times New Roman"/>
              </a:rPr>
              <a:t>of</a:t>
            </a:r>
            <a:r>
              <a:rPr sz="3000" spc="-10" dirty="0">
                <a:latin typeface="Times New Roman"/>
                <a:cs typeface="Times New Roman"/>
              </a:rPr>
              <a:t> </a:t>
            </a:r>
            <a:r>
              <a:rPr sz="3000" spc="-5" dirty="0">
                <a:latin typeface="Times New Roman"/>
                <a:cs typeface="Times New Roman"/>
              </a:rPr>
              <a:t>ideas</a:t>
            </a:r>
            <a:r>
              <a:rPr sz="3000" spc="-15" dirty="0">
                <a:latin typeface="Times New Roman"/>
                <a:cs typeface="Times New Roman"/>
              </a:rPr>
              <a:t> </a:t>
            </a:r>
            <a:r>
              <a:rPr sz="3000" spc="10" dirty="0">
                <a:latin typeface="Times New Roman"/>
                <a:cs typeface="Times New Roman"/>
              </a:rPr>
              <a:t>such </a:t>
            </a:r>
            <a:r>
              <a:rPr sz="3000" spc="-735" dirty="0">
                <a:latin typeface="Times New Roman"/>
                <a:cs typeface="Times New Roman"/>
              </a:rPr>
              <a:t> </a:t>
            </a:r>
            <a:r>
              <a:rPr sz="3000" spc="-10" dirty="0">
                <a:latin typeface="Times New Roman"/>
                <a:cs typeface="Times New Roman"/>
              </a:rPr>
              <a:t>as </a:t>
            </a:r>
            <a:r>
              <a:rPr sz="3000" dirty="0">
                <a:latin typeface="Times New Roman"/>
                <a:cs typeface="Times New Roman"/>
              </a:rPr>
              <a:t>a</a:t>
            </a:r>
            <a:r>
              <a:rPr sz="3000" spc="-10" dirty="0">
                <a:latin typeface="Times New Roman"/>
                <a:cs typeface="Times New Roman"/>
              </a:rPr>
              <a:t> </a:t>
            </a:r>
            <a:r>
              <a:rPr sz="3000" spc="-5" dirty="0">
                <a:latin typeface="Times New Roman"/>
                <a:cs typeface="Times New Roman"/>
              </a:rPr>
              <a:t>heliocentric</a:t>
            </a:r>
            <a:r>
              <a:rPr sz="3000" spc="-10" dirty="0">
                <a:latin typeface="Times New Roman"/>
                <a:cs typeface="Times New Roman"/>
              </a:rPr>
              <a:t> </a:t>
            </a:r>
            <a:r>
              <a:rPr sz="3000" spc="-5" dirty="0">
                <a:latin typeface="Times New Roman"/>
                <a:cs typeface="Times New Roman"/>
              </a:rPr>
              <a:t>system </a:t>
            </a:r>
            <a:r>
              <a:rPr sz="3000" spc="10" dirty="0">
                <a:latin typeface="Times New Roman"/>
                <a:cs typeface="Times New Roman"/>
              </a:rPr>
              <a:t>and</a:t>
            </a:r>
            <a:r>
              <a:rPr sz="3000" spc="-10" dirty="0">
                <a:latin typeface="Times New Roman"/>
                <a:cs typeface="Times New Roman"/>
              </a:rPr>
              <a:t> </a:t>
            </a:r>
            <a:r>
              <a:rPr sz="3000" spc="-15" dirty="0">
                <a:latin typeface="Times New Roman"/>
                <a:cs typeface="Times New Roman"/>
              </a:rPr>
              <a:t>laws</a:t>
            </a:r>
            <a:r>
              <a:rPr sz="3000" spc="35" dirty="0">
                <a:latin typeface="Times New Roman"/>
                <a:cs typeface="Times New Roman"/>
              </a:rPr>
              <a:t> </a:t>
            </a:r>
            <a:r>
              <a:rPr sz="3000" spc="-10" dirty="0">
                <a:latin typeface="Times New Roman"/>
                <a:cs typeface="Times New Roman"/>
              </a:rPr>
              <a:t>of </a:t>
            </a:r>
            <a:r>
              <a:rPr sz="3000" spc="-5" dirty="0">
                <a:latin typeface="Times New Roman"/>
                <a:cs typeface="Times New Roman"/>
              </a:rPr>
              <a:t>planetary </a:t>
            </a:r>
            <a:r>
              <a:rPr sz="3000" dirty="0">
                <a:latin typeface="Times New Roman"/>
                <a:cs typeface="Times New Roman"/>
              </a:rPr>
              <a:t> motion.</a:t>
            </a:r>
            <a:r>
              <a:rPr sz="3000" spc="5" dirty="0">
                <a:latin typeface="Times New Roman"/>
                <a:cs typeface="Times New Roman"/>
              </a:rPr>
              <a:t> </a:t>
            </a:r>
            <a:r>
              <a:rPr sz="3000" spc="-10" dirty="0">
                <a:latin typeface="Times New Roman"/>
                <a:cs typeface="Times New Roman"/>
              </a:rPr>
              <a:t>Many</a:t>
            </a:r>
            <a:r>
              <a:rPr sz="3000" spc="10" dirty="0">
                <a:latin typeface="Times New Roman"/>
                <a:cs typeface="Times New Roman"/>
              </a:rPr>
              <a:t> </a:t>
            </a:r>
            <a:r>
              <a:rPr sz="3000" spc="-5" dirty="0">
                <a:latin typeface="Times New Roman"/>
                <a:cs typeface="Times New Roman"/>
              </a:rPr>
              <a:t>cite</a:t>
            </a:r>
            <a:r>
              <a:rPr sz="3000" spc="5" dirty="0">
                <a:latin typeface="Times New Roman"/>
                <a:cs typeface="Times New Roman"/>
              </a:rPr>
              <a:t> this</a:t>
            </a:r>
            <a:r>
              <a:rPr sz="3000" spc="10" dirty="0">
                <a:latin typeface="Times New Roman"/>
                <a:cs typeface="Times New Roman"/>
              </a:rPr>
              <a:t> </a:t>
            </a:r>
            <a:r>
              <a:rPr sz="3000" spc="-10" dirty="0">
                <a:latin typeface="Times New Roman"/>
                <a:cs typeface="Times New Roman"/>
              </a:rPr>
              <a:t>era</a:t>
            </a:r>
            <a:r>
              <a:rPr sz="3000" spc="10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as</a:t>
            </a:r>
            <a:r>
              <a:rPr sz="3000" spc="5" dirty="0">
                <a:latin typeface="Times New Roman"/>
                <a:cs typeface="Times New Roman"/>
              </a:rPr>
              <a:t> the</a:t>
            </a:r>
            <a:r>
              <a:rPr sz="3000" spc="10" dirty="0">
                <a:latin typeface="Times New Roman"/>
                <a:cs typeface="Times New Roman"/>
              </a:rPr>
              <a:t> </a:t>
            </a:r>
            <a:r>
              <a:rPr sz="3000" spc="-5" dirty="0">
                <a:latin typeface="Times New Roman"/>
                <a:cs typeface="Times New Roman"/>
              </a:rPr>
              <a:t>period</a:t>
            </a:r>
            <a:r>
              <a:rPr sz="3000" spc="10" dirty="0">
                <a:latin typeface="Times New Roman"/>
                <a:cs typeface="Times New Roman"/>
              </a:rPr>
              <a:t> during </a:t>
            </a:r>
            <a:r>
              <a:rPr sz="3000" spc="15" dirty="0">
                <a:latin typeface="Times New Roman"/>
                <a:cs typeface="Times New Roman"/>
              </a:rPr>
              <a:t> </a:t>
            </a:r>
            <a:r>
              <a:rPr sz="3000" spc="-5" dirty="0">
                <a:latin typeface="Times New Roman"/>
                <a:cs typeface="Times New Roman"/>
              </a:rPr>
              <a:t>which</a:t>
            </a:r>
            <a:r>
              <a:rPr sz="3000" spc="15" dirty="0">
                <a:latin typeface="Times New Roman"/>
                <a:cs typeface="Times New Roman"/>
              </a:rPr>
              <a:t> </a:t>
            </a:r>
            <a:r>
              <a:rPr sz="3000" spc="-10" dirty="0">
                <a:latin typeface="Times New Roman"/>
                <a:cs typeface="Times New Roman"/>
              </a:rPr>
              <a:t>modern</a:t>
            </a:r>
            <a:r>
              <a:rPr sz="3000" spc="20" dirty="0">
                <a:latin typeface="Times New Roman"/>
                <a:cs typeface="Times New Roman"/>
              </a:rPr>
              <a:t> </a:t>
            </a:r>
            <a:r>
              <a:rPr sz="3000" spc="-10" dirty="0">
                <a:latin typeface="Times New Roman"/>
                <a:cs typeface="Times New Roman"/>
              </a:rPr>
              <a:t>science</a:t>
            </a:r>
            <a:r>
              <a:rPr sz="3000" spc="20" dirty="0">
                <a:latin typeface="Times New Roman"/>
                <a:cs typeface="Times New Roman"/>
              </a:rPr>
              <a:t> </a:t>
            </a:r>
            <a:r>
              <a:rPr sz="3000" spc="5" dirty="0">
                <a:latin typeface="Times New Roman"/>
                <a:cs typeface="Times New Roman"/>
              </a:rPr>
              <a:t>truly</a:t>
            </a:r>
            <a:r>
              <a:rPr sz="3000" spc="-60" dirty="0">
                <a:latin typeface="Times New Roman"/>
                <a:cs typeface="Times New Roman"/>
              </a:rPr>
              <a:t> </a:t>
            </a:r>
            <a:r>
              <a:rPr sz="3000" spc="-5" dirty="0">
                <a:latin typeface="Times New Roman"/>
                <a:cs typeface="Times New Roman"/>
              </a:rPr>
              <a:t>came</a:t>
            </a:r>
            <a:r>
              <a:rPr sz="3000" spc="20" dirty="0">
                <a:latin typeface="Times New Roman"/>
                <a:cs typeface="Times New Roman"/>
              </a:rPr>
              <a:t> </a:t>
            </a:r>
            <a:r>
              <a:rPr sz="3000" spc="5" dirty="0">
                <a:latin typeface="Times New Roman"/>
                <a:cs typeface="Times New Roman"/>
              </a:rPr>
              <a:t>to</a:t>
            </a:r>
            <a:r>
              <a:rPr sz="3000" spc="20" dirty="0">
                <a:latin typeface="Times New Roman"/>
                <a:cs typeface="Times New Roman"/>
              </a:rPr>
              <a:t> </a:t>
            </a:r>
            <a:r>
              <a:rPr sz="3000" spc="10" dirty="0">
                <a:latin typeface="Times New Roman"/>
                <a:cs typeface="Times New Roman"/>
              </a:rPr>
              <a:t>fruition.</a:t>
            </a:r>
            <a:endParaRPr sz="300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706372" y="307352"/>
            <a:ext cx="5995035" cy="51244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3200" spc="-5" dirty="0"/>
              <a:t>Newly</a:t>
            </a:r>
            <a:r>
              <a:rPr sz="3200" spc="-170" dirty="0"/>
              <a:t> </a:t>
            </a:r>
            <a:r>
              <a:rPr sz="3200" spc="-5" dirty="0"/>
              <a:t>Adopted</a:t>
            </a:r>
            <a:r>
              <a:rPr sz="3200" spc="-60" dirty="0"/>
              <a:t> </a:t>
            </a:r>
            <a:r>
              <a:rPr sz="3200" spc="-5" dirty="0"/>
              <a:t>Scientific</a:t>
            </a:r>
            <a:r>
              <a:rPr sz="3200" spc="20" dirty="0"/>
              <a:t> </a:t>
            </a:r>
            <a:r>
              <a:rPr sz="3200" spc="-5" dirty="0"/>
              <a:t>Methods</a:t>
            </a:r>
            <a:endParaRPr sz="3200"/>
          </a:p>
        </p:txBody>
      </p:sp>
      <p:sp>
        <p:nvSpPr>
          <p:cNvPr id="3" name="object 3"/>
          <p:cNvSpPr txBox="1"/>
          <p:nvPr/>
        </p:nvSpPr>
        <p:spPr>
          <a:xfrm>
            <a:off x="535952" y="1392440"/>
            <a:ext cx="7950834" cy="506222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6870" marR="253365" indent="-344805" algn="just">
              <a:lnSpc>
                <a:spcPct val="100000"/>
              </a:lnSpc>
              <a:spcBef>
                <a:spcPts val="105"/>
              </a:spcBef>
              <a:buFont typeface="Wingdings"/>
              <a:buChar char=""/>
              <a:tabLst>
                <a:tab pos="357505" algn="l"/>
              </a:tabLst>
            </a:pPr>
            <a:r>
              <a:rPr sz="2800" b="1" dirty="0">
                <a:solidFill>
                  <a:srgbClr val="FF0000"/>
                </a:solidFill>
                <a:latin typeface="Times New Roman"/>
                <a:cs typeface="Times New Roman"/>
              </a:rPr>
              <a:t>Empiricism: </a:t>
            </a:r>
            <a:r>
              <a:rPr sz="2800" spc="5" dirty="0">
                <a:latin typeface="Times New Roman"/>
                <a:cs typeface="Times New Roman"/>
              </a:rPr>
              <a:t>knowledge </a:t>
            </a:r>
            <a:r>
              <a:rPr sz="2800" spc="-5" dirty="0">
                <a:latin typeface="Times New Roman"/>
                <a:cs typeface="Times New Roman"/>
              </a:rPr>
              <a:t>comes </a:t>
            </a:r>
            <a:r>
              <a:rPr sz="2800" b="1" spc="5" dirty="0">
                <a:latin typeface="Times New Roman"/>
                <a:cs typeface="Times New Roman"/>
              </a:rPr>
              <a:t>only </a:t>
            </a:r>
            <a:r>
              <a:rPr sz="2800" spc="5" dirty="0">
                <a:latin typeface="Times New Roman"/>
                <a:cs typeface="Times New Roman"/>
              </a:rPr>
              <a:t>from sensory </a:t>
            </a:r>
            <a:r>
              <a:rPr sz="2800" spc="-68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experience,</a:t>
            </a:r>
            <a:r>
              <a:rPr sz="2800" spc="-8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rationalism,</a:t>
            </a:r>
            <a:r>
              <a:rPr sz="2800" spc="-40" dirty="0">
                <a:latin typeface="Times New Roman"/>
                <a:cs typeface="Times New Roman"/>
              </a:rPr>
              <a:t> </a:t>
            </a:r>
            <a:r>
              <a:rPr sz="2800" spc="5" dirty="0">
                <a:latin typeface="Times New Roman"/>
                <a:cs typeface="Times New Roman"/>
              </a:rPr>
              <a:t>and</a:t>
            </a:r>
            <a:r>
              <a:rPr sz="2800" spc="-4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skepticism.</a:t>
            </a:r>
            <a:endParaRPr sz="2800">
              <a:latin typeface="Times New Roman"/>
              <a:cs typeface="Times New Roman"/>
            </a:endParaRPr>
          </a:p>
          <a:p>
            <a:pPr marL="356870" marR="466090" algn="just">
              <a:lnSpc>
                <a:spcPct val="100000"/>
              </a:lnSpc>
              <a:spcBef>
                <a:spcPts val="675"/>
              </a:spcBef>
            </a:pPr>
            <a:r>
              <a:rPr sz="2800" spc="5" dirty="0">
                <a:latin typeface="Times New Roman"/>
                <a:cs typeface="Times New Roman"/>
              </a:rPr>
              <a:t>The</a:t>
            </a:r>
            <a:r>
              <a:rPr sz="2800" spc="-45" dirty="0">
                <a:latin typeface="Times New Roman"/>
                <a:cs typeface="Times New Roman"/>
              </a:rPr>
              <a:t> </a:t>
            </a:r>
            <a:r>
              <a:rPr sz="2800" spc="5" dirty="0">
                <a:latin typeface="Times New Roman"/>
                <a:cs typeface="Times New Roman"/>
              </a:rPr>
              <a:t>role</a:t>
            </a:r>
            <a:r>
              <a:rPr sz="2800" spc="-40" dirty="0">
                <a:latin typeface="Times New Roman"/>
                <a:cs typeface="Times New Roman"/>
              </a:rPr>
              <a:t> </a:t>
            </a:r>
            <a:r>
              <a:rPr sz="2800" spc="5" dirty="0">
                <a:latin typeface="Times New Roman"/>
                <a:cs typeface="Times New Roman"/>
              </a:rPr>
              <a:t>of</a:t>
            </a:r>
            <a:r>
              <a:rPr sz="2800" spc="-4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empirical</a:t>
            </a:r>
            <a:r>
              <a:rPr sz="2800" spc="-40" dirty="0">
                <a:latin typeface="Times New Roman"/>
                <a:cs typeface="Times New Roman"/>
              </a:rPr>
              <a:t> </a:t>
            </a:r>
            <a:r>
              <a:rPr sz="2800" spc="5" dirty="0">
                <a:latin typeface="Times New Roman"/>
                <a:cs typeface="Times New Roman"/>
              </a:rPr>
              <a:t>evidence</a:t>
            </a:r>
            <a:r>
              <a:rPr sz="2800" spc="-114" dirty="0">
                <a:latin typeface="Times New Roman"/>
                <a:cs typeface="Times New Roman"/>
              </a:rPr>
              <a:t> </a:t>
            </a:r>
            <a:r>
              <a:rPr sz="2800" spc="5" dirty="0">
                <a:latin typeface="Times New Roman"/>
                <a:cs typeface="Times New Roman"/>
              </a:rPr>
              <a:t>in</a:t>
            </a:r>
            <a:r>
              <a:rPr sz="2800" spc="-40" dirty="0">
                <a:latin typeface="Times New Roman"/>
                <a:cs typeface="Times New Roman"/>
              </a:rPr>
              <a:t> </a:t>
            </a:r>
            <a:r>
              <a:rPr sz="2800" spc="5" dirty="0">
                <a:latin typeface="Times New Roman"/>
                <a:cs typeface="Times New Roman"/>
              </a:rPr>
              <a:t>the</a:t>
            </a:r>
            <a:r>
              <a:rPr sz="2800" spc="-4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formation</a:t>
            </a:r>
            <a:r>
              <a:rPr sz="2800" spc="-45" dirty="0">
                <a:latin typeface="Times New Roman"/>
                <a:cs typeface="Times New Roman"/>
              </a:rPr>
              <a:t> </a:t>
            </a:r>
            <a:r>
              <a:rPr sz="2800" spc="5" dirty="0">
                <a:latin typeface="Times New Roman"/>
                <a:cs typeface="Times New Roman"/>
              </a:rPr>
              <a:t>of </a:t>
            </a:r>
            <a:r>
              <a:rPr sz="2800" spc="-690" dirty="0">
                <a:latin typeface="Times New Roman"/>
                <a:cs typeface="Times New Roman"/>
              </a:rPr>
              <a:t> </a:t>
            </a:r>
            <a:r>
              <a:rPr sz="2800" spc="5" dirty="0">
                <a:latin typeface="Times New Roman"/>
                <a:cs typeface="Times New Roman"/>
              </a:rPr>
              <a:t>knowledge</a:t>
            </a:r>
            <a:endParaRPr sz="2800">
              <a:latin typeface="Times New Roman"/>
              <a:cs typeface="Times New Roman"/>
            </a:endParaRPr>
          </a:p>
          <a:p>
            <a:pPr marL="356870" marR="144780" indent="-344805" algn="just">
              <a:lnSpc>
                <a:spcPct val="100000"/>
              </a:lnSpc>
              <a:spcBef>
                <a:spcPts val="670"/>
              </a:spcBef>
              <a:buFont typeface="Wingdings"/>
              <a:buChar char=""/>
              <a:tabLst>
                <a:tab pos="357505" algn="l"/>
              </a:tabLst>
            </a:pPr>
            <a:r>
              <a:rPr sz="28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Experiments:</a:t>
            </a:r>
            <a:r>
              <a:rPr sz="2800" b="1" spc="-6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800" spc="5" dirty="0">
                <a:latin typeface="Times New Roman"/>
                <a:cs typeface="Times New Roman"/>
              </a:rPr>
              <a:t>all</a:t>
            </a:r>
            <a:r>
              <a:rPr sz="2800" spc="-3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hypotheses</a:t>
            </a:r>
            <a:r>
              <a:rPr sz="2800" spc="-85" dirty="0">
                <a:latin typeface="Times New Roman"/>
                <a:cs typeface="Times New Roman"/>
              </a:rPr>
              <a:t> </a:t>
            </a:r>
            <a:r>
              <a:rPr sz="2800" spc="5" dirty="0">
                <a:latin typeface="Times New Roman"/>
                <a:cs typeface="Times New Roman"/>
              </a:rPr>
              <a:t>and</a:t>
            </a:r>
            <a:r>
              <a:rPr sz="2800" spc="-35" dirty="0">
                <a:latin typeface="Times New Roman"/>
                <a:cs typeface="Times New Roman"/>
              </a:rPr>
              <a:t> </a:t>
            </a:r>
            <a:r>
              <a:rPr sz="2800" spc="5" dirty="0">
                <a:latin typeface="Times New Roman"/>
                <a:cs typeface="Times New Roman"/>
              </a:rPr>
              <a:t>theories</a:t>
            </a:r>
            <a:r>
              <a:rPr sz="2800" spc="-30" dirty="0">
                <a:latin typeface="Times New Roman"/>
                <a:cs typeface="Times New Roman"/>
              </a:rPr>
              <a:t> </a:t>
            </a:r>
            <a:r>
              <a:rPr sz="2800" spc="5" dirty="0">
                <a:latin typeface="Times New Roman"/>
                <a:cs typeface="Times New Roman"/>
              </a:rPr>
              <a:t>should</a:t>
            </a:r>
            <a:r>
              <a:rPr sz="2800" spc="-110" dirty="0">
                <a:latin typeface="Times New Roman"/>
                <a:cs typeface="Times New Roman"/>
              </a:rPr>
              <a:t> </a:t>
            </a:r>
            <a:r>
              <a:rPr sz="2800" spc="5" dirty="0">
                <a:latin typeface="Times New Roman"/>
                <a:cs typeface="Times New Roman"/>
              </a:rPr>
              <a:t>be </a:t>
            </a:r>
            <a:r>
              <a:rPr sz="2800" spc="-685" dirty="0">
                <a:latin typeface="Times New Roman"/>
                <a:cs typeface="Times New Roman"/>
              </a:rPr>
              <a:t> </a:t>
            </a:r>
            <a:r>
              <a:rPr sz="2800" spc="5" dirty="0">
                <a:latin typeface="Times New Roman"/>
                <a:cs typeface="Times New Roman"/>
              </a:rPr>
              <a:t>tested</a:t>
            </a:r>
            <a:r>
              <a:rPr sz="2800" spc="-55" dirty="0">
                <a:latin typeface="Times New Roman"/>
                <a:cs typeface="Times New Roman"/>
              </a:rPr>
              <a:t> </a:t>
            </a:r>
            <a:r>
              <a:rPr sz="2800" spc="5" dirty="0">
                <a:latin typeface="Times New Roman"/>
                <a:cs typeface="Times New Roman"/>
              </a:rPr>
              <a:t>based</a:t>
            </a:r>
            <a:r>
              <a:rPr sz="2800" spc="-120" dirty="0">
                <a:latin typeface="Times New Roman"/>
                <a:cs typeface="Times New Roman"/>
              </a:rPr>
              <a:t> </a:t>
            </a:r>
            <a:r>
              <a:rPr sz="2800" spc="5" dirty="0">
                <a:latin typeface="Times New Roman"/>
                <a:cs typeface="Times New Roman"/>
              </a:rPr>
              <a:t>on</a:t>
            </a:r>
            <a:r>
              <a:rPr sz="2800" spc="-50" dirty="0">
                <a:latin typeface="Times New Roman"/>
                <a:cs typeface="Times New Roman"/>
              </a:rPr>
              <a:t> </a:t>
            </a:r>
            <a:r>
              <a:rPr sz="2800" spc="5" dirty="0">
                <a:latin typeface="Times New Roman"/>
                <a:cs typeface="Times New Roman"/>
              </a:rPr>
              <a:t>observations</a:t>
            </a:r>
            <a:r>
              <a:rPr sz="2800" spc="-110" dirty="0">
                <a:latin typeface="Times New Roman"/>
                <a:cs typeface="Times New Roman"/>
              </a:rPr>
              <a:t> </a:t>
            </a:r>
            <a:r>
              <a:rPr sz="2800" spc="5" dirty="0">
                <a:latin typeface="Times New Roman"/>
                <a:cs typeface="Times New Roman"/>
              </a:rPr>
              <a:t>of</a:t>
            </a:r>
            <a:r>
              <a:rPr sz="2800" spc="-50" dirty="0">
                <a:latin typeface="Times New Roman"/>
                <a:cs typeface="Times New Roman"/>
              </a:rPr>
              <a:t> </a:t>
            </a:r>
            <a:r>
              <a:rPr sz="2800" spc="5" dirty="0">
                <a:latin typeface="Times New Roman"/>
                <a:cs typeface="Times New Roman"/>
              </a:rPr>
              <a:t>the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5" dirty="0">
                <a:latin typeface="Times New Roman"/>
                <a:cs typeface="Times New Roman"/>
              </a:rPr>
              <a:t>natural</a:t>
            </a:r>
            <a:r>
              <a:rPr sz="2800" spc="-110" dirty="0">
                <a:latin typeface="Times New Roman"/>
                <a:cs typeface="Times New Roman"/>
              </a:rPr>
              <a:t> </a:t>
            </a:r>
            <a:r>
              <a:rPr sz="2800" spc="5" dirty="0">
                <a:latin typeface="Times New Roman"/>
                <a:cs typeface="Times New Roman"/>
              </a:rPr>
              <a:t>world</a:t>
            </a:r>
            <a:endParaRPr sz="2800">
              <a:latin typeface="Times New Roman"/>
              <a:cs typeface="Times New Roman"/>
            </a:endParaRPr>
          </a:p>
          <a:p>
            <a:pPr marL="356870" indent="-344805" algn="just">
              <a:lnSpc>
                <a:spcPct val="100000"/>
              </a:lnSpc>
              <a:spcBef>
                <a:spcPts val="670"/>
              </a:spcBef>
              <a:buFont typeface="Wingdings"/>
              <a:buChar char=""/>
              <a:tabLst>
                <a:tab pos="357505" algn="l"/>
              </a:tabLst>
            </a:pPr>
            <a:r>
              <a:rPr sz="2800" b="1" spc="5" dirty="0">
                <a:solidFill>
                  <a:srgbClr val="FF0000"/>
                </a:solidFill>
                <a:latin typeface="Times New Roman"/>
                <a:cs typeface="Times New Roman"/>
              </a:rPr>
              <a:t>Questioning</a:t>
            </a:r>
            <a:r>
              <a:rPr sz="2800" b="1" spc="-12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800" b="1" dirty="0">
                <a:solidFill>
                  <a:srgbClr val="FF0000"/>
                </a:solidFill>
                <a:latin typeface="Times New Roman"/>
                <a:cs typeface="Times New Roman"/>
              </a:rPr>
              <a:t>and</a:t>
            </a:r>
            <a:r>
              <a:rPr sz="2800" b="1" spc="-3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800" b="1" dirty="0">
                <a:solidFill>
                  <a:srgbClr val="FF0000"/>
                </a:solidFill>
                <a:latin typeface="Times New Roman"/>
                <a:cs typeface="Times New Roman"/>
              </a:rPr>
              <a:t>repudiating</a:t>
            </a:r>
            <a:r>
              <a:rPr sz="2800" b="1" spc="63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800" b="1" spc="5" dirty="0">
                <a:solidFill>
                  <a:srgbClr val="FF0000"/>
                </a:solidFill>
                <a:latin typeface="Times New Roman"/>
                <a:cs typeface="Times New Roman"/>
              </a:rPr>
              <a:t>ideas</a:t>
            </a:r>
            <a:r>
              <a:rPr sz="2800" b="1" spc="-3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800" spc="5" dirty="0">
                <a:latin typeface="Times New Roman"/>
                <a:cs typeface="Times New Roman"/>
              </a:rPr>
              <a:t>of</a:t>
            </a:r>
            <a:r>
              <a:rPr sz="2800" spc="-25" dirty="0">
                <a:latin typeface="Times New Roman"/>
                <a:cs typeface="Times New Roman"/>
              </a:rPr>
              <a:t> </a:t>
            </a:r>
            <a:r>
              <a:rPr sz="2800" i="1" dirty="0">
                <a:latin typeface="Times New Roman"/>
                <a:cs typeface="Times New Roman"/>
              </a:rPr>
              <a:t>a</a:t>
            </a:r>
            <a:r>
              <a:rPr sz="2800" i="1" spc="10" dirty="0">
                <a:latin typeface="Times New Roman"/>
                <a:cs typeface="Times New Roman"/>
              </a:rPr>
              <a:t> priori</a:t>
            </a:r>
            <a:endParaRPr sz="2800">
              <a:latin typeface="Times New Roman"/>
              <a:cs typeface="Times New Roman"/>
            </a:endParaRPr>
          </a:p>
          <a:p>
            <a:pPr marL="356870" algn="just">
              <a:lnSpc>
                <a:spcPct val="100000"/>
              </a:lnSpc>
            </a:pPr>
            <a:r>
              <a:rPr sz="2800" dirty="0">
                <a:latin typeface="Times New Roman"/>
                <a:cs typeface="Times New Roman"/>
              </a:rPr>
              <a:t>reasoning,</a:t>
            </a:r>
            <a:r>
              <a:rPr sz="2800" spc="-105" dirty="0">
                <a:latin typeface="Times New Roman"/>
                <a:cs typeface="Times New Roman"/>
              </a:rPr>
              <a:t> </a:t>
            </a:r>
            <a:r>
              <a:rPr sz="2800" spc="5" dirty="0">
                <a:latin typeface="Times New Roman"/>
                <a:cs typeface="Times New Roman"/>
              </a:rPr>
              <a:t>intuition,</a:t>
            </a:r>
            <a:r>
              <a:rPr sz="2800" spc="-10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syllogism,</a:t>
            </a:r>
            <a:r>
              <a:rPr sz="2800" spc="-45" dirty="0">
                <a:latin typeface="Times New Roman"/>
                <a:cs typeface="Times New Roman"/>
              </a:rPr>
              <a:t> </a:t>
            </a:r>
            <a:r>
              <a:rPr sz="2800" spc="5" dirty="0">
                <a:latin typeface="Times New Roman"/>
                <a:cs typeface="Times New Roman"/>
              </a:rPr>
              <a:t>and</a:t>
            </a:r>
            <a:r>
              <a:rPr sz="2800" spc="-4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revelation.</a:t>
            </a:r>
            <a:endParaRPr sz="2800">
              <a:latin typeface="Times New Roman"/>
              <a:cs typeface="Times New Roman"/>
            </a:endParaRPr>
          </a:p>
          <a:p>
            <a:pPr marL="356870" marR="5080" indent="-344805" algn="just">
              <a:lnSpc>
                <a:spcPct val="100000"/>
              </a:lnSpc>
              <a:spcBef>
                <a:spcPts val="675"/>
              </a:spcBef>
              <a:buFont typeface="Wingdings"/>
              <a:buChar char=""/>
              <a:tabLst>
                <a:tab pos="357505" algn="l"/>
              </a:tabLst>
            </a:pPr>
            <a:r>
              <a:rPr sz="2800" b="1" dirty="0">
                <a:solidFill>
                  <a:srgbClr val="FF0000"/>
                </a:solidFill>
                <a:latin typeface="Times New Roman"/>
                <a:cs typeface="Times New Roman"/>
              </a:rPr>
              <a:t>Leading Scientists: </a:t>
            </a:r>
            <a:r>
              <a:rPr sz="2800" dirty="0">
                <a:latin typeface="Times New Roman"/>
                <a:cs typeface="Times New Roman"/>
              </a:rPr>
              <a:t>Francis Bacon, </a:t>
            </a:r>
            <a:r>
              <a:rPr sz="2800" spc="-10" dirty="0">
                <a:latin typeface="Times New Roman"/>
                <a:cs typeface="Times New Roman"/>
              </a:rPr>
              <a:t>Rene </a:t>
            </a:r>
            <a:r>
              <a:rPr sz="2800" dirty="0">
                <a:latin typeface="Times New Roman"/>
                <a:cs typeface="Times New Roman"/>
              </a:rPr>
              <a:t>Descartes, </a:t>
            </a:r>
            <a:r>
              <a:rPr sz="2800" spc="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Thomas</a:t>
            </a:r>
            <a:r>
              <a:rPr sz="2800" spc="-25" dirty="0">
                <a:latin typeface="Times New Roman"/>
                <a:cs typeface="Times New Roman"/>
              </a:rPr>
              <a:t> </a:t>
            </a:r>
            <a:r>
              <a:rPr sz="2800" spc="5" dirty="0">
                <a:latin typeface="Times New Roman"/>
                <a:cs typeface="Times New Roman"/>
              </a:rPr>
              <a:t>Hobbes,</a:t>
            </a:r>
            <a:r>
              <a:rPr sz="2800" spc="-100" dirty="0">
                <a:latin typeface="Times New Roman"/>
                <a:cs typeface="Times New Roman"/>
              </a:rPr>
              <a:t> </a:t>
            </a:r>
            <a:r>
              <a:rPr sz="2800" spc="5" dirty="0">
                <a:latin typeface="Times New Roman"/>
                <a:cs typeface="Times New Roman"/>
              </a:rPr>
              <a:t>David</a:t>
            </a:r>
            <a:r>
              <a:rPr sz="2800" spc="-2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Times New Roman"/>
                <a:cs typeface="Times New Roman"/>
              </a:rPr>
              <a:t>Hume,</a:t>
            </a:r>
            <a:r>
              <a:rPr sz="2800" spc="2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George</a:t>
            </a:r>
            <a:r>
              <a:rPr sz="2800" spc="-25" dirty="0">
                <a:latin typeface="Times New Roman"/>
                <a:cs typeface="Times New Roman"/>
              </a:rPr>
              <a:t> Berkeley, </a:t>
            </a:r>
            <a:r>
              <a:rPr sz="2800" spc="5" dirty="0">
                <a:latin typeface="Times New Roman"/>
                <a:cs typeface="Times New Roman"/>
              </a:rPr>
              <a:t>and </a:t>
            </a:r>
            <a:r>
              <a:rPr sz="2800" spc="-685" dirty="0">
                <a:latin typeface="Times New Roman"/>
                <a:cs typeface="Times New Roman"/>
              </a:rPr>
              <a:t> </a:t>
            </a:r>
            <a:r>
              <a:rPr sz="2800" spc="10" dirty="0">
                <a:latin typeface="Times New Roman"/>
                <a:cs typeface="Times New Roman"/>
              </a:rPr>
              <a:t>John</a:t>
            </a:r>
            <a:r>
              <a:rPr sz="2800" spc="-95" dirty="0">
                <a:latin typeface="Times New Roman"/>
                <a:cs typeface="Times New Roman"/>
              </a:rPr>
              <a:t> </a:t>
            </a:r>
            <a:r>
              <a:rPr sz="2800" spc="10" dirty="0">
                <a:latin typeface="Times New Roman"/>
                <a:cs typeface="Times New Roman"/>
              </a:rPr>
              <a:t>Locke</a:t>
            </a:r>
            <a:endParaRPr sz="280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496316"/>
            <a:ext cx="8213725" cy="480377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356870" marR="591185" indent="-247015">
              <a:lnSpc>
                <a:spcPct val="100000"/>
              </a:lnSpc>
              <a:spcBef>
                <a:spcPts val="90"/>
              </a:spcBef>
            </a:pPr>
            <a:r>
              <a:rPr sz="3200" spc="-5" dirty="0">
                <a:latin typeface="Times New Roman"/>
                <a:cs typeface="Times New Roman"/>
              </a:rPr>
              <a:t>Figures of </a:t>
            </a:r>
            <a:r>
              <a:rPr sz="3200" dirty="0">
                <a:latin typeface="Times New Roman"/>
                <a:cs typeface="Times New Roman"/>
              </a:rPr>
              <a:t>the </a:t>
            </a:r>
            <a:r>
              <a:rPr sz="3200" spc="-5" dirty="0">
                <a:latin typeface="Times New Roman"/>
                <a:cs typeface="Times New Roman"/>
              </a:rPr>
              <a:t>Scientific Revolution shared </a:t>
            </a:r>
            <a:r>
              <a:rPr sz="3200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renaissance respect</a:t>
            </a:r>
            <a:r>
              <a:rPr sz="3200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for</a:t>
            </a:r>
            <a:r>
              <a:rPr sz="3200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ancient</a:t>
            </a:r>
            <a:r>
              <a:rPr sz="3200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learning</a:t>
            </a:r>
            <a:r>
              <a:rPr sz="3200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and </a:t>
            </a:r>
            <a:r>
              <a:rPr sz="3200" dirty="0">
                <a:latin typeface="Times New Roman"/>
                <a:cs typeface="Times New Roman"/>
              </a:rPr>
              <a:t> cited</a:t>
            </a:r>
            <a:r>
              <a:rPr sz="3200" spc="-1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ancient</a:t>
            </a:r>
            <a:r>
              <a:rPr sz="3200" spc="-5" dirty="0">
                <a:latin typeface="Times New Roman"/>
                <a:cs typeface="Times New Roman"/>
              </a:rPr>
              <a:t> pedigrees for</a:t>
            </a:r>
            <a:r>
              <a:rPr sz="3200" spc="-1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their</a:t>
            </a:r>
            <a:r>
              <a:rPr sz="3200" spc="-5" dirty="0">
                <a:latin typeface="Times New Roman"/>
                <a:cs typeface="Times New Roman"/>
              </a:rPr>
              <a:t> </a:t>
            </a:r>
            <a:r>
              <a:rPr sz="3200" spc="-10" dirty="0">
                <a:latin typeface="Times New Roman"/>
                <a:cs typeface="Times New Roman"/>
              </a:rPr>
              <a:t>innovations:</a:t>
            </a:r>
            <a:endParaRPr sz="3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4650">
              <a:latin typeface="Times New Roman"/>
              <a:cs typeface="Times New Roman"/>
            </a:endParaRPr>
          </a:p>
          <a:p>
            <a:pPr marL="356870" marR="397510" indent="-344805">
              <a:lnSpc>
                <a:spcPct val="100000"/>
              </a:lnSpc>
            </a:pPr>
            <a:r>
              <a:rPr sz="3200" spc="-5" dirty="0">
                <a:latin typeface="Times New Roman"/>
                <a:cs typeface="Times New Roman"/>
              </a:rPr>
              <a:t>Copernicus,</a:t>
            </a:r>
            <a:r>
              <a:rPr sz="3200" dirty="0">
                <a:latin typeface="Times New Roman"/>
                <a:cs typeface="Times New Roman"/>
              </a:rPr>
              <a:t> </a:t>
            </a:r>
            <a:r>
              <a:rPr sz="3200" spc="-10" dirty="0">
                <a:latin typeface="Times New Roman"/>
                <a:cs typeface="Times New Roman"/>
              </a:rPr>
              <a:t>Galilee,</a:t>
            </a:r>
            <a:r>
              <a:rPr sz="3200" dirty="0">
                <a:latin typeface="Times New Roman"/>
                <a:cs typeface="Times New Roman"/>
              </a:rPr>
              <a:t> </a:t>
            </a:r>
            <a:r>
              <a:rPr sz="3200" spc="-20" dirty="0">
                <a:latin typeface="Times New Roman"/>
                <a:cs typeface="Times New Roman"/>
              </a:rPr>
              <a:t>Kepler,</a:t>
            </a:r>
            <a:r>
              <a:rPr sz="3200" spc="5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and</a:t>
            </a:r>
            <a:r>
              <a:rPr sz="3200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Newton</a:t>
            </a:r>
            <a:r>
              <a:rPr sz="3200" spc="5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traced </a:t>
            </a:r>
            <a:r>
              <a:rPr sz="3200" spc="-785" dirty="0">
                <a:latin typeface="Times New Roman"/>
                <a:cs typeface="Times New Roman"/>
              </a:rPr>
              <a:t> </a:t>
            </a:r>
            <a:r>
              <a:rPr sz="3200" spc="-15" dirty="0">
                <a:latin typeface="Times New Roman"/>
                <a:cs typeface="Times New Roman"/>
              </a:rPr>
              <a:t>medieval</a:t>
            </a:r>
            <a:r>
              <a:rPr sz="3200" spc="20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ancestries</a:t>
            </a:r>
            <a:r>
              <a:rPr sz="3200" spc="20" dirty="0">
                <a:latin typeface="Times New Roman"/>
                <a:cs typeface="Times New Roman"/>
              </a:rPr>
              <a:t> </a:t>
            </a:r>
            <a:r>
              <a:rPr sz="3200" spc="10" dirty="0">
                <a:latin typeface="Times New Roman"/>
                <a:cs typeface="Times New Roman"/>
              </a:rPr>
              <a:t>for</a:t>
            </a:r>
            <a:r>
              <a:rPr sz="3200" spc="20" dirty="0">
                <a:latin typeface="Times New Roman"/>
                <a:cs typeface="Times New Roman"/>
              </a:rPr>
              <a:t> </a:t>
            </a:r>
            <a:r>
              <a:rPr sz="3200" spc="-15" dirty="0">
                <a:latin typeface="Times New Roman"/>
                <a:cs typeface="Times New Roman"/>
              </a:rPr>
              <a:t>heliocentrism.</a:t>
            </a:r>
            <a:endParaRPr sz="3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4650">
              <a:latin typeface="Times New Roman"/>
              <a:cs typeface="Times New Roman"/>
            </a:endParaRPr>
          </a:p>
          <a:p>
            <a:pPr marL="356870" marR="5080" indent="-344805">
              <a:lnSpc>
                <a:spcPct val="100000"/>
              </a:lnSpc>
              <a:spcBef>
                <a:spcPts val="5"/>
              </a:spcBef>
            </a:pPr>
            <a:r>
              <a:rPr sz="3200" i="1" spc="-40" dirty="0">
                <a:latin typeface="Times New Roman"/>
                <a:cs typeface="Times New Roman"/>
              </a:rPr>
              <a:t>Principia’s</a:t>
            </a:r>
            <a:r>
              <a:rPr sz="3200" i="1" spc="-35" dirty="0">
                <a:latin typeface="Times New Roman"/>
                <a:cs typeface="Times New Roman"/>
              </a:rPr>
              <a:t> </a:t>
            </a:r>
            <a:r>
              <a:rPr sz="3200" spc="-15" dirty="0">
                <a:latin typeface="Times New Roman"/>
                <a:cs typeface="Times New Roman"/>
              </a:rPr>
              <a:t>motion</a:t>
            </a:r>
            <a:r>
              <a:rPr sz="3200" spc="25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laws</a:t>
            </a:r>
            <a:r>
              <a:rPr sz="3200" spc="25" dirty="0">
                <a:latin typeface="Times New Roman"/>
                <a:cs typeface="Times New Roman"/>
              </a:rPr>
              <a:t> </a:t>
            </a:r>
            <a:r>
              <a:rPr sz="3200" spc="-15" dirty="0">
                <a:latin typeface="Times New Roman"/>
                <a:cs typeface="Times New Roman"/>
              </a:rPr>
              <a:t>(mainly</a:t>
            </a:r>
            <a:r>
              <a:rPr sz="3200" spc="70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the</a:t>
            </a:r>
            <a:r>
              <a:rPr sz="3200" spc="20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first)</a:t>
            </a:r>
            <a:r>
              <a:rPr sz="3200" spc="25" dirty="0">
                <a:latin typeface="Times New Roman"/>
                <a:cs typeface="Times New Roman"/>
              </a:rPr>
              <a:t> </a:t>
            </a:r>
            <a:r>
              <a:rPr sz="3200" spc="-20" dirty="0">
                <a:latin typeface="Times New Roman"/>
                <a:cs typeface="Times New Roman"/>
              </a:rPr>
              <a:t>were </a:t>
            </a:r>
            <a:r>
              <a:rPr sz="3200" spc="-15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already</a:t>
            </a:r>
            <a:r>
              <a:rPr sz="3200" dirty="0">
                <a:latin typeface="Times New Roman"/>
                <a:cs typeface="Times New Roman"/>
              </a:rPr>
              <a:t> </a:t>
            </a:r>
            <a:r>
              <a:rPr sz="3200" spc="-10" dirty="0">
                <a:latin typeface="Times New Roman"/>
                <a:cs typeface="Times New Roman"/>
              </a:rPr>
              <a:t>attributed</a:t>
            </a:r>
            <a:r>
              <a:rPr sz="3200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to</a:t>
            </a:r>
            <a:r>
              <a:rPr sz="3200" spc="5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a</a:t>
            </a:r>
            <a:r>
              <a:rPr sz="3200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range</a:t>
            </a:r>
            <a:r>
              <a:rPr sz="3200" spc="5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of</a:t>
            </a:r>
            <a:r>
              <a:rPr sz="3200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historical</a:t>
            </a:r>
            <a:r>
              <a:rPr sz="3200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figures</a:t>
            </a:r>
            <a:endParaRPr sz="320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27439" y="426224"/>
            <a:ext cx="3686175" cy="51244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3200" spc="-5" dirty="0"/>
              <a:t>Scientific</a:t>
            </a:r>
            <a:r>
              <a:rPr sz="3200" spc="-55" dirty="0"/>
              <a:t> </a:t>
            </a:r>
            <a:r>
              <a:rPr sz="3200" spc="-5" dirty="0"/>
              <a:t>Discoveries</a:t>
            </a:r>
            <a:endParaRPr sz="3200"/>
          </a:p>
        </p:txBody>
      </p:sp>
      <p:sp>
        <p:nvSpPr>
          <p:cNvPr id="3" name="object 3"/>
          <p:cNvSpPr txBox="1"/>
          <p:nvPr/>
        </p:nvSpPr>
        <p:spPr>
          <a:xfrm>
            <a:off x="510527" y="1511312"/>
            <a:ext cx="8089900" cy="489140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2270" marR="30480" indent="-344805">
              <a:lnSpc>
                <a:spcPct val="100000"/>
              </a:lnSpc>
              <a:spcBef>
                <a:spcPts val="105"/>
              </a:spcBef>
              <a:buFont typeface="Arial MT"/>
              <a:buChar char="•"/>
              <a:tabLst>
                <a:tab pos="382270" algn="l"/>
                <a:tab pos="382905" algn="l"/>
              </a:tabLst>
            </a:pPr>
            <a:r>
              <a:rPr sz="2800" spc="-20" dirty="0">
                <a:latin typeface="Times New Roman"/>
                <a:cs typeface="Times New Roman"/>
              </a:rPr>
              <a:t>Historically,</a:t>
            </a:r>
            <a:r>
              <a:rPr sz="2800" spc="-50" dirty="0">
                <a:latin typeface="Times New Roman"/>
                <a:cs typeface="Times New Roman"/>
              </a:rPr>
              <a:t> </a:t>
            </a:r>
            <a:r>
              <a:rPr sz="2800" spc="5" dirty="0">
                <a:latin typeface="Times New Roman"/>
                <a:cs typeface="Times New Roman"/>
              </a:rPr>
              <a:t>the</a:t>
            </a:r>
            <a:r>
              <a:rPr sz="2800" spc="-50" dirty="0">
                <a:latin typeface="Times New Roman"/>
                <a:cs typeface="Times New Roman"/>
              </a:rPr>
              <a:t> </a:t>
            </a:r>
            <a:r>
              <a:rPr sz="2800" spc="5" dirty="0">
                <a:latin typeface="Times New Roman"/>
                <a:cs typeface="Times New Roman"/>
              </a:rPr>
              <a:t>scientific</a:t>
            </a:r>
            <a:r>
              <a:rPr sz="2800" spc="-125" dirty="0">
                <a:latin typeface="Times New Roman"/>
                <a:cs typeface="Times New Roman"/>
              </a:rPr>
              <a:t> </a:t>
            </a:r>
            <a:r>
              <a:rPr sz="2800" spc="5" dirty="0">
                <a:latin typeface="Times New Roman"/>
                <a:cs typeface="Times New Roman"/>
              </a:rPr>
              <a:t>revolution</a:t>
            </a:r>
            <a:r>
              <a:rPr sz="2800" spc="-125" dirty="0">
                <a:latin typeface="Times New Roman"/>
                <a:cs typeface="Times New Roman"/>
              </a:rPr>
              <a:t> </a:t>
            </a:r>
            <a:r>
              <a:rPr sz="2800" spc="5" dirty="0">
                <a:latin typeface="Times New Roman"/>
                <a:cs typeface="Times New Roman"/>
              </a:rPr>
              <a:t>of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5" dirty="0">
                <a:latin typeface="Times New Roman"/>
                <a:cs typeface="Times New Roman"/>
              </a:rPr>
              <a:t>the</a:t>
            </a:r>
            <a:r>
              <a:rPr sz="2800" spc="-50" dirty="0">
                <a:latin typeface="Times New Roman"/>
                <a:cs typeface="Times New Roman"/>
              </a:rPr>
              <a:t> </a:t>
            </a:r>
            <a:r>
              <a:rPr sz="2800" spc="15" dirty="0">
                <a:latin typeface="Times New Roman"/>
                <a:cs typeface="Times New Roman"/>
              </a:rPr>
              <a:t>17</a:t>
            </a:r>
            <a:r>
              <a:rPr sz="2775" spc="22" baseline="25525" dirty="0">
                <a:latin typeface="Times New Roman"/>
                <a:cs typeface="Times New Roman"/>
              </a:rPr>
              <a:t>th</a:t>
            </a:r>
            <a:r>
              <a:rPr sz="2775" spc="284" baseline="25525" dirty="0">
                <a:latin typeface="Times New Roman"/>
                <a:cs typeface="Times New Roman"/>
              </a:rPr>
              <a:t> </a:t>
            </a:r>
            <a:r>
              <a:rPr sz="2800" spc="5" dirty="0">
                <a:latin typeface="Times New Roman"/>
                <a:cs typeface="Times New Roman"/>
              </a:rPr>
              <a:t>C</a:t>
            </a:r>
            <a:r>
              <a:rPr sz="2800" spc="15" dirty="0">
                <a:latin typeface="Times New Roman"/>
                <a:cs typeface="Times New Roman"/>
              </a:rPr>
              <a:t> </a:t>
            </a:r>
            <a:r>
              <a:rPr sz="2800" spc="5" dirty="0">
                <a:latin typeface="Times New Roman"/>
                <a:cs typeface="Times New Roman"/>
              </a:rPr>
              <a:t>had </a:t>
            </a:r>
            <a:r>
              <a:rPr sz="2800" spc="-68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a </a:t>
            </a:r>
            <a:r>
              <a:rPr sz="2800" spc="5" dirty="0">
                <a:latin typeface="Times New Roman"/>
                <a:cs typeface="Times New Roman"/>
              </a:rPr>
              <a:t>great cultural </a:t>
            </a:r>
            <a:r>
              <a:rPr sz="2800" spc="-5" dirty="0">
                <a:latin typeface="Times New Roman"/>
                <a:cs typeface="Times New Roman"/>
              </a:rPr>
              <a:t>impact </a:t>
            </a:r>
            <a:r>
              <a:rPr sz="2800" spc="5" dirty="0">
                <a:latin typeface="Times New Roman"/>
                <a:cs typeface="Times New Roman"/>
              </a:rPr>
              <a:t>on Europe and other cultures </a:t>
            </a:r>
            <a:r>
              <a:rPr sz="2800" spc="10" dirty="0">
                <a:latin typeface="Times New Roman"/>
                <a:cs typeface="Times New Roman"/>
              </a:rPr>
              <a:t> </a:t>
            </a:r>
            <a:r>
              <a:rPr sz="2800" spc="5" dirty="0">
                <a:latin typeface="Times New Roman"/>
                <a:cs typeface="Times New Roman"/>
              </a:rPr>
              <a:t>worldwide.</a:t>
            </a:r>
            <a:endParaRPr sz="2800">
              <a:latin typeface="Times New Roman"/>
              <a:cs typeface="Times New Roman"/>
            </a:endParaRPr>
          </a:p>
          <a:p>
            <a:pPr marL="382270" marR="398780" indent="-344805">
              <a:lnSpc>
                <a:spcPct val="100000"/>
              </a:lnSpc>
              <a:spcBef>
                <a:spcPts val="675"/>
              </a:spcBef>
              <a:buFont typeface="Arial MT"/>
              <a:buChar char="•"/>
              <a:tabLst>
                <a:tab pos="382270" algn="l"/>
                <a:tab pos="382905" algn="l"/>
              </a:tabLst>
            </a:pPr>
            <a:r>
              <a:rPr sz="2800" spc="5" dirty="0">
                <a:latin typeface="Times New Roman"/>
                <a:cs typeface="Times New Roman"/>
              </a:rPr>
              <a:t>Such</a:t>
            </a:r>
            <a:r>
              <a:rPr sz="2800" spc="-5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discoveries</a:t>
            </a:r>
            <a:r>
              <a:rPr sz="2800" spc="-50" dirty="0">
                <a:latin typeface="Times New Roman"/>
                <a:cs typeface="Times New Roman"/>
              </a:rPr>
              <a:t> </a:t>
            </a:r>
            <a:r>
              <a:rPr sz="2800" spc="5" dirty="0">
                <a:latin typeface="Times New Roman"/>
                <a:cs typeface="Times New Roman"/>
              </a:rPr>
              <a:t>as</a:t>
            </a:r>
            <a:r>
              <a:rPr sz="2800" spc="-50" dirty="0">
                <a:latin typeface="Times New Roman"/>
                <a:cs typeface="Times New Roman"/>
              </a:rPr>
              <a:t> </a:t>
            </a:r>
            <a:r>
              <a:rPr sz="2800" spc="5" dirty="0">
                <a:latin typeface="Times New Roman"/>
                <a:cs typeface="Times New Roman"/>
              </a:rPr>
              <a:t>blood</a:t>
            </a:r>
            <a:r>
              <a:rPr sz="2800" spc="-9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circulation,</a:t>
            </a:r>
            <a:r>
              <a:rPr sz="2800" spc="-4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gravity</a:t>
            </a:r>
            <a:r>
              <a:rPr sz="2800" spc="-5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laws, </a:t>
            </a:r>
            <a:r>
              <a:rPr sz="2800" spc="-685" dirty="0">
                <a:latin typeface="Times New Roman"/>
                <a:cs typeface="Times New Roman"/>
              </a:rPr>
              <a:t> </a:t>
            </a:r>
            <a:r>
              <a:rPr sz="2800" spc="5" dirty="0">
                <a:latin typeface="Times New Roman"/>
                <a:cs typeface="Times New Roman"/>
              </a:rPr>
              <a:t>and planetary </a:t>
            </a:r>
            <a:r>
              <a:rPr sz="2800" spc="-5" dirty="0">
                <a:latin typeface="Times New Roman"/>
                <a:cs typeface="Times New Roman"/>
              </a:rPr>
              <a:t>motion </a:t>
            </a:r>
            <a:r>
              <a:rPr sz="2800" spc="5" dirty="0">
                <a:latin typeface="Times New Roman"/>
                <a:cs typeface="Times New Roman"/>
              </a:rPr>
              <a:t>played </a:t>
            </a:r>
            <a:r>
              <a:rPr sz="2800" dirty="0">
                <a:latin typeface="Times New Roman"/>
                <a:cs typeface="Times New Roman"/>
              </a:rPr>
              <a:t>a </a:t>
            </a:r>
            <a:r>
              <a:rPr sz="2800" spc="5" dirty="0">
                <a:latin typeface="Times New Roman"/>
                <a:cs typeface="Times New Roman"/>
              </a:rPr>
              <a:t>conceptual role in </a:t>
            </a:r>
            <a:r>
              <a:rPr sz="2800" spc="1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revolutionizing </a:t>
            </a:r>
            <a:r>
              <a:rPr sz="2800" spc="5" dirty="0">
                <a:latin typeface="Times New Roman"/>
                <a:cs typeface="Times New Roman"/>
              </a:rPr>
              <a:t>scientific life in the European </a:t>
            </a:r>
            <a:r>
              <a:rPr sz="2800" spc="1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continent.</a:t>
            </a:r>
            <a:endParaRPr sz="2800">
              <a:latin typeface="Times New Roman"/>
              <a:cs typeface="Times New Roman"/>
            </a:endParaRPr>
          </a:p>
          <a:p>
            <a:pPr marL="382270" marR="461645" indent="-344805">
              <a:lnSpc>
                <a:spcPct val="100000"/>
              </a:lnSpc>
              <a:spcBef>
                <a:spcPts val="670"/>
              </a:spcBef>
              <a:buFont typeface="Arial MT"/>
              <a:buChar char="•"/>
              <a:tabLst>
                <a:tab pos="382270" algn="l"/>
                <a:tab pos="382905" algn="l"/>
              </a:tabLst>
            </a:pPr>
            <a:r>
              <a:rPr sz="2800" spc="5" dirty="0">
                <a:latin typeface="Times New Roman"/>
                <a:cs typeface="Times New Roman"/>
              </a:rPr>
              <a:t>The use of advanced </a:t>
            </a:r>
            <a:r>
              <a:rPr sz="2800" spc="-5" dirty="0">
                <a:latin typeface="Times New Roman"/>
                <a:cs typeface="Times New Roman"/>
              </a:rPr>
              <a:t>mathematics </a:t>
            </a:r>
            <a:r>
              <a:rPr sz="2800" spc="5" dirty="0">
                <a:latin typeface="Times New Roman"/>
                <a:cs typeface="Times New Roman"/>
              </a:rPr>
              <a:t>and </a:t>
            </a:r>
            <a:r>
              <a:rPr sz="2800" dirty="0">
                <a:latin typeface="Times New Roman"/>
                <a:cs typeface="Times New Roman"/>
              </a:rPr>
              <a:t>empirical </a:t>
            </a:r>
            <a:r>
              <a:rPr sz="2800" spc="5" dirty="0">
                <a:latin typeface="Times New Roman"/>
                <a:cs typeface="Times New Roman"/>
              </a:rPr>
              <a:t> enquiry put an end to the theories that were </a:t>
            </a:r>
            <a:r>
              <a:rPr sz="2800" spc="1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established</a:t>
            </a:r>
            <a:r>
              <a:rPr sz="2800" spc="-125" dirty="0">
                <a:latin typeface="Times New Roman"/>
                <a:cs typeface="Times New Roman"/>
              </a:rPr>
              <a:t> </a:t>
            </a:r>
            <a:r>
              <a:rPr sz="2800" spc="5" dirty="0">
                <a:latin typeface="Times New Roman"/>
                <a:cs typeface="Times New Roman"/>
              </a:rPr>
              <a:t>by</a:t>
            </a:r>
            <a:r>
              <a:rPr sz="2800" spc="-25" dirty="0">
                <a:latin typeface="Times New Roman"/>
                <a:cs typeface="Times New Roman"/>
              </a:rPr>
              <a:t> </a:t>
            </a:r>
            <a:r>
              <a:rPr sz="2800" spc="5" dirty="0">
                <a:latin typeface="Times New Roman"/>
                <a:cs typeface="Times New Roman"/>
              </a:rPr>
              <a:t>the</a:t>
            </a:r>
            <a:r>
              <a:rPr sz="2800" spc="-25" dirty="0">
                <a:latin typeface="Times New Roman"/>
                <a:cs typeface="Times New Roman"/>
              </a:rPr>
              <a:t> </a:t>
            </a:r>
            <a:r>
              <a:rPr sz="2800" spc="5" dirty="0">
                <a:latin typeface="Times New Roman"/>
                <a:cs typeface="Times New Roman"/>
              </a:rPr>
              <a:t>religious</a:t>
            </a:r>
            <a:r>
              <a:rPr sz="2800" spc="-2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authority</a:t>
            </a:r>
            <a:r>
              <a:rPr sz="2800" spc="-114" dirty="0">
                <a:latin typeface="Times New Roman"/>
                <a:cs typeface="Times New Roman"/>
              </a:rPr>
              <a:t> </a:t>
            </a:r>
            <a:r>
              <a:rPr sz="2800" spc="5" dirty="0">
                <a:latin typeface="Times New Roman"/>
                <a:cs typeface="Times New Roman"/>
              </a:rPr>
              <a:t>as</a:t>
            </a:r>
            <a:r>
              <a:rPr sz="2800" spc="-25" dirty="0">
                <a:latin typeface="Times New Roman"/>
                <a:cs typeface="Times New Roman"/>
              </a:rPr>
              <a:t> </a:t>
            </a:r>
            <a:r>
              <a:rPr sz="2800" spc="5" dirty="0">
                <a:latin typeface="Times New Roman"/>
                <a:cs typeface="Times New Roman"/>
              </a:rPr>
              <a:t>well</a:t>
            </a:r>
            <a:r>
              <a:rPr sz="2800" spc="-25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Times New Roman"/>
                <a:cs typeface="Times New Roman"/>
              </a:rPr>
              <a:t>as</a:t>
            </a:r>
            <a:r>
              <a:rPr sz="2800" spc="-25" dirty="0">
                <a:latin typeface="Times New Roman"/>
                <a:cs typeface="Times New Roman"/>
              </a:rPr>
              <a:t> </a:t>
            </a:r>
            <a:r>
              <a:rPr sz="2800" spc="5" dirty="0">
                <a:latin typeface="Times New Roman"/>
                <a:cs typeface="Times New Roman"/>
              </a:rPr>
              <a:t>the </a:t>
            </a:r>
            <a:r>
              <a:rPr sz="2800" spc="-685" dirty="0">
                <a:latin typeface="Times New Roman"/>
                <a:cs typeface="Times New Roman"/>
              </a:rPr>
              <a:t> </a:t>
            </a:r>
            <a:r>
              <a:rPr sz="2800" spc="5" dirty="0">
                <a:latin typeface="Times New Roman"/>
                <a:cs typeface="Times New Roman"/>
              </a:rPr>
              <a:t>ones</a:t>
            </a:r>
            <a:r>
              <a:rPr sz="2800" spc="-4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imported</a:t>
            </a:r>
            <a:r>
              <a:rPr sz="2800" spc="-35" dirty="0">
                <a:latin typeface="Times New Roman"/>
                <a:cs typeface="Times New Roman"/>
              </a:rPr>
              <a:t> </a:t>
            </a:r>
            <a:r>
              <a:rPr sz="2800" spc="5" dirty="0">
                <a:latin typeface="Times New Roman"/>
                <a:cs typeface="Times New Roman"/>
              </a:rPr>
              <a:t>from</a:t>
            </a:r>
            <a:r>
              <a:rPr sz="2800" spc="-35" dirty="0">
                <a:latin typeface="Times New Roman"/>
                <a:cs typeface="Times New Roman"/>
              </a:rPr>
              <a:t> </a:t>
            </a:r>
            <a:r>
              <a:rPr sz="2800" spc="5" dirty="0">
                <a:latin typeface="Times New Roman"/>
                <a:cs typeface="Times New Roman"/>
              </a:rPr>
              <a:t>the</a:t>
            </a:r>
            <a:r>
              <a:rPr sz="2800" spc="-3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Greeks</a:t>
            </a:r>
            <a:endParaRPr sz="280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97840" y="1011440"/>
            <a:ext cx="8075295" cy="363347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394970" marR="17780" indent="-344805">
              <a:lnSpc>
                <a:spcPct val="100000"/>
              </a:lnSpc>
              <a:spcBef>
                <a:spcPts val="90"/>
              </a:spcBef>
              <a:buFont typeface="Arial MT"/>
              <a:buChar char="•"/>
              <a:tabLst>
                <a:tab pos="394970" algn="l"/>
                <a:tab pos="395605" algn="l"/>
              </a:tabLst>
            </a:pPr>
            <a:r>
              <a:rPr sz="3200" spc="-20" dirty="0">
                <a:latin typeface="Times New Roman"/>
                <a:cs typeface="Times New Roman"/>
              </a:rPr>
              <a:t>Some</a:t>
            </a:r>
            <a:r>
              <a:rPr sz="3200" spc="5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observers</a:t>
            </a:r>
            <a:r>
              <a:rPr sz="3200" spc="10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like</a:t>
            </a:r>
            <a:r>
              <a:rPr sz="3200" spc="10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Francis</a:t>
            </a:r>
            <a:r>
              <a:rPr sz="3200" spc="10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Bacon</a:t>
            </a:r>
            <a:r>
              <a:rPr sz="3200" spc="10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predicted </a:t>
            </a:r>
            <a:r>
              <a:rPr sz="3200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that</a:t>
            </a:r>
            <a:r>
              <a:rPr sz="3200" spc="15" dirty="0">
                <a:latin typeface="Times New Roman"/>
                <a:cs typeface="Times New Roman"/>
              </a:rPr>
              <a:t> </a:t>
            </a:r>
            <a:r>
              <a:rPr sz="3200" spc="-15" dirty="0">
                <a:latin typeface="Times New Roman"/>
                <a:cs typeface="Times New Roman"/>
              </a:rPr>
              <a:t>certain</a:t>
            </a:r>
            <a:r>
              <a:rPr sz="3200" spc="15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scientific</a:t>
            </a:r>
            <a:r>
              <a:rPr sz="3200" spc="15" dirty="0">
                <a:latin typeface="Times New Roman"/>
                <a:cs typeface="Times New Roman"/>
              </a:rPr>
              <a:t> </a:t>
            </a:r>
            <a:r>
              <a:rPr sz="3200" spc="-10" dirty="0">
                <a:latin typeface="Times New Roman"/>
                <a:cs typeface="Times New Roman"/>
              </a:rPr>
              <a:t>achievements</a:t>
            </a:r>
            <a:r>
              <a:rPr sz="3200" spc="95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will</a:t>
            </a:r>
            <a:r>
              <a:rPr sz="3200" spc="15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lead</a:t>
            </a:r>
            <a:r>
              <a:rPr sz="3200" spc="20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to </a:t>
            </a:r>
            <a:r>
              <a:rPr sz="3200" spc="-785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long-term</a:t>
            </a:r>
            <a:r>
              <a:rPr sz="3200" spc="-35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technical</a:t>
            </a:r>
            <a:r>
              <a:rPr sz="3200" spc="15" dirty="0">
                <a:latin typeface="Times New Roman"/>
                <a:cs typeface="Times New Roman"/>
              </a:rPr>
              <a:t> </a:t>
            </a:r>
            <a:r>
              <a:rPr sz="3200" spc="-10" dirty="0">
                <a:latin typeface="Times New Roman"/>
                <a:cs typeface="Times New Roman"/>
              </a:rPr>
              <a:t>advancements.</a:t>
            </a:r>
            <a:endParaRPr sz="3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Font typeface="Arial MT"/>
              <a:buChar char="•"/>
            </a:pPr>
            <a:endParaRPr sz="4650">
              <a:latin typeface="Times New Roman"/>
              <a:cs typeface="Times New Roman"/>
            </a:endParaRPr>
          </a:p>
          <a:p>
            <a:pPr marL="394970" marR="122555" indent="-344805">
              <a:lnSpc>
                <a:spcPct val="100000"/>
              </a:lnSpc>
              <a:buFont typeface="Arial MT"/>
              <a:buChar char="•"/>
              <a:tabLst>
                <a:tab pos="394970" algn="l"/>
                <a:tab pos="395605" algn="l"/>
              </a:tabLst>
            </a:pPr>
            <a:r>
              <a:rPr sz="3200" spc="-5" dirty="0">
                <a:latin typeface="Times New Roman"/>
                <a:cs typeface="Times New Roman"/>
              </a:rPr>
              <a:t>Discovered by </a:t>
            </a:r>
            <a:r>
              <a:rPr sz="3200" spc="-20" dirty="0">
                <a:latin typeface="Times New Roman"/>
                <a:cs typeface="Times New Roman"/>
              </a:rPr>
              <a:t>William </a:t>
            </a:r>
            <a:r>
              <a:rPr sz="3200" spc="-5" dirty="0">
                <a:latin typeface="Times New Roman"/>
                <a:cs typeface="Times New Roman"/>
              </a:rPr>
              <a:t>Harvey during </a:t>
            </a:r>
            <a:r>
              <a:rPr sz="3200" dirty="0">
                <a:latin typeface="Times New Roman"/>
                <a:cs typeface="Times New Roman"/>
              </a:rPr>
              <a:t>the 17</a:t>
            </a:r>
            <a:r>
              <a:rPr sz="3150" baseline="25132" dirty="0">
                <a:latin typeface="Times New Roman"/>
                <a:cs typeface="Times New Roman"/>
              </a:rPr>
              <a:t>th </a:t>
            </a:r>
            <a:r>
              <a:rPr sz="3150" spc="-765" baseline="25132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C, </a:t>
            </a:r>
            <a:r>
              <a:rPr sz="3200" dirty="0">
                <a:latin typeface="Times New Roman"/>
                <a:cs typeface="Times New Roman"/>
              </a:rPr>
              <a:t>the blood</a:t>
            </a:r>
            <a:r>
              <a:rPr sz="3200" spc="-5" dirty="0">
                <a:latin typeface="Times New Roman"/>
                <a:cs typeface="Times New Roman"/>
              </a:rPr>
              <a:t> circulation</a:t>
            </a:r>
            <a:r>
              <a:rPr sz="3200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was not</a:t>
            </a:r>
            <a:r>
              <a:rPr sz="3200" dirty="0">
                <a:latin typeface="Times New Roman"/>
                <a:cs typeface="Times New Roman"/>
              </a:rPr>
              <a:t> used</a:t>
            </a:r>
            <a:r>
              <a:rPr sz="3200" spc="-5" dirty="0">
                <a:latin typeface="Times New Roman"/>
                <a:cs typeface="Times New Roman"/>
              </a:rPr>
              <a:t> in</a:t>
            </a:r>
            <a:r>
              <a:rPr sz="3200" dirty="0">
                <a:latin typeface="Times New Roman"/>
                <a:cs typeface="Times New Roman"/>
              </a:rPr>
              <a:t> the </a:t>
            </a:r>
            <a:r>
              <a:rPr sz="3200" spc="5" dirty="0">
                <a:latin typeface="Times New Roman"/>
                <a:cs typeface="Times New Roman"/>
              </a:rPr>
              <a:t> </a:t>
            </a:r>
            <a:r>
              <a:rPr sz="3200" spc="-15" dirty="0">
                <a:latin typeface="Times New Roman"/>
                <a:cs typeface="Times New Roman"/>
              </a:rPr>
              <a:t>medical</a:t>
            </a:r>
            <a:r>
              <a:rPr sz="3200" spc="25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domain</a:t>
            </a:r>
            <a:r>
              <a:rPr sz="3200" spc="30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till</a:t>
            </a:r>
            <a:r>
              <a:rPr sz="3200" spc="-30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the</a:t>
            </a:r>
            <a:r>
              <a:rPr sz="3200" spc="25" dirty="0">
                <a:latin typeface="Times New Roman"/>
                <a:cs typeface="Times New Roman"/>
              </a:rPr>
              <a:t> </a:t>
            </a:r>
            <a:r>
              <a:rPr sz="3200" spc="5" dirty="0">
                <a:latin typeface="Times New Roman"/>
                <a:cs typeface="Times New Roman"/>
              </a:rPr>
              <a:t>19</a:t>
            </a:r>
            <a:r>
              <a:rPr sz="3150" spc="7" baseline="25132" dirty="0">
                <a:latin typeface="Times New Roman"/>
                <a:cs typeface="Times New Roman"/>
              </a:rPr>
              <a:t>th</a:t>
            </a:r>
            <a:r>
              <a:rPr sz="3150" spc="345" baseline="25132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C.</a:t>
            </a:r>
            <a:endParaRPr sz="320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03967" y="426224"/>
            <a:ext cx="1334770" cy="51244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3200" spc="-5" dirty="0"/>
              <a:t>Origins</a:t>
            </a:r>
            <a:endParaRPr sz="3200"/>
          </a:p>
        </p:txBody>
      </p:sp>
      <p:sp>
        <p:nvSpPr>
          <p:cNvPr id="3" name="object 3"/>
          <p:cNvSpPr txBox="1"/>
          <p:nvPr/>
        </p:nvSpPr>
        <p:spPr>
          <a:xfrm>
            <a:off x="535927" y="1328432"/>
            <a:ext cx="8017509" cy="4786630"/>
          </a:xfrm>
          <a:prstGeom prst="rect">
            <a:avLst/>
          </a:prstGeom>
        </p:spPr>
        <p:txBody>
          <a:bodyPr vert="horz" wrap="square" lIns="0" tIns="6350" rIns="0" bIns="0" rtlCol="0">
            <a:spAutoFit/>
          </a:bodyPr>
          <a:lstStyle/>
          <a:p>
            <a:pPr marL="356870" marR="208279">
              <a:lnSpc>
                <a:spcPct val="101299"/>
              </a:lnSpc>
              <a:spcBef>
                <a:spcPts val="50"/>
              </a:spcBef>
            </a:pPr>
            <a:r>
              <a:rPr sz="3000" dirty="0">
                <a:latin typeface="Times New Roman"/>
                <a:cs typeface="Times New Roman"/>
              </a:rPr>
              <a:t>European</a:t>
            </a:r>
            <a:r>
              <a:rPr sz="3000" spc="-70" dirty="0">
                <a:latin typeface="Times New Roman"/>
                <a:cs typeface="Times New Roman"/>
              </a:rPr>
              <a:t> </a:t>
            </a:r>
            <a:r>
              <a:rPr sz="3000" spc="-5" dirty="0">
                <a:latin typeface="Times New Roman"/>
                <a:cs typeface="Times New Roman"/>
              </a:rPr>
              <a:t>science</a:t>
            </a:r>
            <a:r>
              <a:rPr sz="3000" spc="10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dates</a:t>
            </a:r>
            <a:r>
              <a:rPr sz="3000" spc="15" dirty="0">
                <a:latin typeface="Times New Roman"/>
                <a:cs typeface="Times New Roman"/>
              </a:rPr>
              <a:t> </a:t>
            </a:r>
            <a:r>
              <a:rPr sz="3000" spc="-10" dirty="0">
                <a:latin typeface="Times New Roman"/>
                <a:cs typeface="Times New Roman"/>
              </a:rPr>
              <a:t>back</a:t>
            </a:r>
            <a:r>
              <a:rPr sz="3000" spc="10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to</a:t>
            </a:r>
            <a:r>
              <a:rPr sz="3000" spc="10" dirty="0">
                <a:latin typeface="Times New Roman"/>
                <a:cs typeface="Times New Roman"/>
              </a:rPr>
              <a:t> </a:t>
            </a:r>
            <a:r>
              <a:rPr sz="3000" spc="-10" dirty="0">
                <a:latin typeface="Times New Roman"/>
                <a:cs typeface="Times New Roman"/>
              </a:rPr>
              <a:t>early</a:t>
            </a:r>
            <a:r>
              <a:rPr sz="3000" spc="15" dirty="0">
                <a:latin typeface="Times New Roman"/>
                <a:cs typeface="Times New Roman"/>
              </a:rPr>
              <a:t> </a:t>
            </a:r>
            <a:r>
              <a:rPr sz="3000" spc="5" dirty="0">
                <a:latin typeface="Times New Roman"/>
                <a:cs typeface="Times New Roman"/>
              </a:rPr>
              <a:t>discoveries </a:t>
            </a:r>
            <a:r>
              <a:rPr sz="3000" spc="-735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of</a:t>
            </a:r>
            <a:r>
              <a:rPr sz="3000" spc="-50" dirty="0">
                <a:latin typeface="Times New Roman"/>
                <a:cs typeface="Times New Roman"/>
              </a:rPr>
              <a:t> </a:t>
            </a:r>
            <a:r>
              <a:rPr sz="3000" spc="-5" dirty="0">
                <a:latin typeface="Times New Roman"/>
                <a:cs typeface="Times New Roman"/>
              </a:rPr>
              <a:t>early</a:t>
            </a:r>
            <a:r>
              <a:rPr sz="3000" dirty="0">
                <a:latin typeface="Times New Roman"/>
                <a:cs typeface="Times New Roman"/>
              </a:rPr>
              <a:t> civilizations.</a:t>
            </a:r>
            <a:endParaRPr sz="3000">
              <a:latin typeface="Times New Roman"/>
              <a:cs typeface="Times New Roman"/>
            </a:endParaRPr>
          </a:p>
          <a:p>
            <a:pPr marL="356870" marR="5080" indent="-344805">
              <a:lnSpc>
                <a:spcPct val="100000"/>
              </a:lnSpc>
              <a:spcBef>
                <a:spcPts val="720"/>
              </a:spcBef>
              <a:buFont typeface="Arial MT"/>
              <a:buChar char="•"/>
              <a:tabLst>
                <a:tab pos="356870" algn="l"/>
                <a:tab pos="357505" algn="l"/>
                <a:tab pos="1664335" algn="l"/>
              </a:tabLst>
            </a:pPr>
            <a:r>
              <a:rPr sz="3000" b="1" spc="5" dirty="0">
                <a:solidFill>
                  <a:srgbClr val="FF0000"/>
                </a:solidFill>
                <a:latin typeface="Times New Roman"/>
                <a:cs typeface="Times New Roman"/>
              </a:rPr>
              <a:t>China:	</a:t>
            </a:r>
            <a:r>
              <a:rPr sz="3000" spc="5" dirty="0">
                <a:latin typeface="Times New Roman"/>
                <a:cs typeface="Times New Roman"/>
              </a:rPr>
              <a:t>In</a:t>
            </a:r>
            <a:r>
              <a:rPr sz="3000" dirty="0">
                <a:latin typeface="Times New Roman"/>
                <a:cs typeface="Times New Roman"/>
              </a:rPr>
              <a:t> </a:t>
            </a:r>
            <a:r>
              <a:rPr sz="3000" spc="5" dirty="0">
                <a:latin typeface="Times New Roman"/>
                <a:cs typeface="Times New Roman"/>
              </a:rPr>
              <a:t>spite</a:t>
            </a:r>
            <a:r>
              <a:rPr sz="3000" spc="-55" dirty="0">
                <a:latin typeface="Times New Roman"/>
                <a:cs typeface="Times New Roman"/>
              </a:rPr>
              <a:t> </a:t>
            </a:r>
            <a:r>
              <a:rPr sz="3000" spc="5" dirty="0">
                <a:latin typeface="Times New Roman"/>
                <a:cs typeface="Times New Roman"/>
              </a:rPr>
              <a:t>of</a:t>
            </a:r>
            <a:r>
              <a:rPr sz="3000" dirty="0">
                <a:latin typeface="Times New Roman"/>
                <a:cs typeface="Times New Roman"/>
              </a:rPr>
              <a:t> </a:t>
            </a:r>
            <a:r>
              <a:rPr sz="3000" spc="5" dirty="0">
                <a:latin typeface="Times New Roman"/>
                <a:cs typeface="Times New Roman"/>
              </a:rPr>
              <a:t>the </a:t>
            </a:r>
            <a:r>
              <a:rPr sz="3000" spc="-10" dirty="0">
                <a:latin typeface="Times New Roman"/>
                <a:cs typeface="Times New Roman"/>
              </a:rPr>
              <a:t>fact</a:t>
            </a:r>
            <a:r>
              <a:rPr sz="3000" spc="5" dirty="0">
                <a:latin typeface="Times New Roman"/>
                <a:cs typeface="Times New Roman"/>
              </a:rPr>
              <a:t> that</a:t>
            </a:r>
            <a:r>
              <a:rPr sz="3000" dirty="0">
                <a:latin typeface="Times New Roman"/>
                <a:cs typeface="Times New Roman"/>
              </a:rPr>
              <a:t> </a:t>
            </a:r>
            <a:r>
              <a:rPr sz="3000" spc="5" dirty="0">
                <a:latin typeface="Times New Roman"/>
                <a:cs typeface="Times New Roman"/>
              </a:rPr>
              <a:t>China</a:t>
            </a:r>
            <a:r>
              <a:rPr sz="3000" spc="-50" dirty="0">
                <a:latin typeface="Times New Roman"/>
                <a:cs typeface="Times New Roman"/>
              </a:rPr>
              <a:t> </a:t>
            </a:r>
            <a:r>
              <a:rPr sz="3000" spc="-5" dirty="0">
                <a:latin typeface="Times New Roman"/>
                <a:cs typeface="Times New Roman"/>
              </a:rPr>
              <a:t>enjoyed</a:t>
            </a:r>
            <a:r>
              <a:rPr sz="3000" spc="5" dirty="0">
                <a:latin typeface="Times New Roman"/>
                <a:cs typeface="Times New Roman"/>
              </a:rPr>
              <a:t> </a:t>
            </a:r>
            <a:r>
              <a:rPr sz="3000" spc="10" dirty="0">
                <a:latin typeface="Times New Roman"/>
                <a:cs typeface="Times New Roman"/>
              </a:rPr>
              <a:t>old </a:t>
            </a:r>
            <a:r>
              <a:rPr sz="3000" spc="-735" dirty="0">
                <a:latin typeface="Times New Roman"/>
                <a:cs typeface="Times New Roman"/>
              </a:rPr>
              <a:t> </a:t>
            </a:r>
            <a:r>
              <a:rPr sz="3000" spc="5" dirty="0">
                <a:latin typeface="Times New Roman"/>
                <a:cs typeface="Times New Roman"/>
              </a:rPr>
              <a:t>and </a:t>
            </a:r>
            <a:r>
              <a:rPr sz="3000" dirty="0">
                <a:latin typeface="Times New Roman"/>
                <a:cs typeface="Times New Roman"/>
              </a:rPr>
              <a:t>successful </a:t>
            </a:r>
            <a:r>
              <a:rPr sz="3000" spc="-5" dirty="0">
                <a:latin typeface="Times New Roman"/>
                <a:cs typeface="Times New Roman"/>
              </a:rPr>
              <a:t>scientific </a:t>
            </a:r>
            <a:r>
              <a:rPr sz="3000" spc="5" dirty="0">
                <a:latin typeface="Times New Roman"/>
                <a:cs typeface="Times New Roman"/>
              </a:rPr>
              <a:t>traditions, it never </a:t>
            </a:r>
            <a:r>
              <a:rPr sz="3000" spc="10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adopted</a:t>
            </a:r>
            <a:r>
              <a:rPr sz="3000" spc="5" dirty="0">
                <a:latin typeface="Times New Roman"/>
                <a:cs typeface="Times New Roman"/>
              </a:rPr>
              <a:t> </a:t>
            </a:r>
            <a:r>
              <a:rPr sz="3000" spc="-5" dirty="0">
                <a:latin typeface="Times New Roman"/>
                <a:cs typeface="Times New Roman"/>
              </a:rPr>
              <a:t>scientific</a:t>
            </a:r>
            <a:r>
              <a:rPr sz="3000" spc="10" dirty="0">
                <a:latin typeface="Times New Roman"/>
                <a:cs typeface="Times New Roman"/>
              </a:rPr>
              <a:t> </a:t>
            </a:r>
            <a:r>
              <a:rPr sz="3000" spc="-5" dirty="0">
                <a:latin typeface="Times New Roman"/>
                <a:cs typeface="Times New Roman"/>
              </a:rPr>
              <a:t>criteria</a:t>
            </a:r>
            <a:r>
              <a:rPr sz="3000" spc="10" dirty="0">
                <a:latin typeface="Times New Roman"/>
                <a:cs typeface="Times New Roman"/>
              </a:rPr>
              <a:t> </a:t>
            </a:r>
            <a:r>
              <a:rPr sz="3000" spc="5" dirty="0">
                <a:latin typeface="Times New Roman"/>
                <a:cs typeface="Times New Roman"/>
              </a:rPr>
              <a:t>such </a:t>
            </a:r>
            <a:r>
              <a:rPr sz="3000" spc="-30" dirty="0">
                <a:latin typeface="Times New Roman"/>
                <a:cs typeface="Times New Roman"/>
              </a:rPr>
              <a:t>as</a:t>
            </a:r>
            <a:r>
              <a:rPr sz="3000" spc="10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European </a:t>
            </a:r>
            <a:r>
              <a:rPr sz="3000" spc="5" dirty="0">
                <a:latin typeface="Times New Roman"/>
                <a:cs typeface="Times New Roman"/>
              </a:rPr>
              <a:t> </a:t>
            </a:r>
            <a:r>
              <a:rPr sz="3000" spc="-10" dirty="0">
                <a:latin typeface="Times New Roman"/>
                <a:cs typeface="Times New Roman"/>
              </a:rPr>
              <a:t>sciences.</a:t>
            </a:r>
            <a:endParaRPr sz="3000">
              <a:latin typeface="Times New Roman"/>
              <a:cs typeface="Times New Roman"/>
            </a:endParaRPr>
          </a:p>
          <a:p>
            <a:pPr marL="356870" marR="152400" indent="-344805">
              <a:lnSpc>
                <a:spcPct val="100000"/>
              </a:lnSpc>
              <a:spcBef>
                <a:spcPts val="720"/>
              </a:spcBef>
              <a:buFont typeface="Arial MT"/>
              <a:buChar char="•"/>
              <a:tabLst>
                <a:tab pos="356870" algn="l"/>
                <a:tab pos="357505" algn="l"/>
              </a:tabLst>
            </a:pPr>
            <a:r>
              <a:rPr sz="3000" spc="5" dirty="0">
                <a:latin typeface="Times New Roman"/>
                <a:cs typeface="Times New Roman"/>
              </a:rPr>
              <a:t>One of the </a:t>
            </a:r>
            <a:r>
              <a:rPr sz="3000" spc="-10" dirty="0">
                <a:latin typeface="Times New Roman"/>
                <a:cs typeface="Times New Roman"/>
              </a:rPr>
              <a:t>most </a:t>
            </a:r>
            <a:r>
              <a:rPr sz="3000" dirty="0">
                <a:latin typeface="Times New Roman"/>
                <a:cs typeface="Times New Roman"/>
              </a:rPr>
              <a:t>important reasons behind </a:t>
            </a:r>
            <a:r>
              <a:rPr sz="3000" spc="10" dirty="0">
                <a:latin typeface="Times New Roman"/>
                <a:cs typeface="Times New Roman"/>
              </a:rPr>
              <a:t>the </a:t>
            </a:r>
            <a:r>
              <a:rPr sz="3000" spc="15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collapse of the </a:t>
            </a:r>
            <a:r>
              <a:rPr sz="3000" spc="-5" dirty="0">
                <a:latin typeface="Times New Roman"/>
                <a:cs typeface="Times New Roman"/>
              </a:rPr>
              <a:t>Chinese scientific tradition </a:t>
            </a:r>
            <a:r>
              <a:rPr sz="3000" dirty="0">
                <a:latin typeface="Times New Roman"/>
                <a:cs typeface="Times New Roman"/>
              </a:rPr>
              <a:t>is </a:t>
            </a:r>
            <a:r>
              <a:rPr sz="3000" spc="5" dirty="0">
                <a:latin typeface="Times New Roman"/>
                <a:cs typeface="Times New Roman"/>
              </a:rPr>
              <a:t>the </a:t>
            </a:r>
            <a:r>
              <a:rPr sz="3000" spc="10" dirty="0">
                <a:latin typeface="Times New Roman"/>
                <a:cs typeface="Times New Roman"/>
              </a:rPr>
              <a:t> </a:t>
            </a:r>
            <a:r>
              <a:rPr sz="3000" spc="-5" dirty="0">
                <a:latin typeface="Times New Roman"/>
                <a:cs typeface="Times New Roman"/>
              </a:rPr>
              <a:t>fact</a:t>
            </a:r>
            <a:r>
              <a:rPr sz="3000" spc="-10" dirty="0">
                <a:latin typeface="Times New Roman"/>
                <a:cs typeface="Times New Roman"/>
              </a:rPr>
              <a:t> </a:t>
            </a:r>
            <a:r>
              <a:rPr sz="3000" spc="5" dirty="0">
                <a:latin typeface="Times New Roman"/>
                <a:cs typeface="Times New Roman"/>
              </a:rPr>
              <a:t>that</a:t>
            </a:r>
            <a:r>
              <a:rPr sz="3000" spc="-5" dirty="0">
                <a:latin typeface="Times New Roman"/>
                <a:cs typeface="Times New Roman"/>
              </a:rPr>
              <a:t> </a:t>
            </a:r>
            <a:r>
              <a:rPr sz="3000" spc="5" dirty="0">
                <a:latin typeface="Times New Roman"/>
                <a:cs typeface="Times New Roman"/>
              </a:rPr>
              <a:t>it</a:t>
            </a:r>
            <a:r>
              <a:rPr sz="3000" spc="-5" dirty="0">
                <a:latin typeface="Times New Roman"/>
                <a:cs typeface="Times New Roman"/>
              </a:rPr>
              <a:t> </a:t>
            </a:r>
            <a:r>
              <a:rPr sz="3000" spc="5" dirty="0">
                <a:latin typeface="Times New Roman"/>
                <a:cs typeface="Times New Roman"/>
              </a:rPr>
              <a:t>was</a:t>
            </a:r>
            <a:r>
              <a:rPr sz="3000" spc="-10" dirty="0">
                <a:latin typeface="Times New Roman"/>
                <a:cs typeface="Times New Roman"/>
              </a:rPr>
              <a:t> </a:t>
            </a:r>
            <a:r>
              <a:rPr sz="3000" spc="5" dirty="0">
                <a:latin typeface="Times New Roman"/>
                <a:cs typeface="Times New Roman"/>
              </a:rPr>
              <a:t>built</a:t>
            </a:r>
            <a:r>
              <a:rPr sz="3000" spc="-60" dirty="0">
                <a:latin typeface="Times New Roman"/>
                <a:cs typeface="Times New Roman"/>
              </a:rPr>
              <a:t> </a:t>
            </a:r>
            <a:r>
              <a:rPr sz="3000" spc="5" dirty="0">
                <a:latin typeface="Times New Roman"/>
                <a:cs typeface="Times New Roman"/>
              </a:rPr>
              <a:t>upon</a:t>
            </a:r>
            <a:r>
              <a:rPr sz="3000" spc="-5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observation</a:t>
            </a:r>
            <a:r>
              <a:rPr sz="3000" spc="-70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rather</a:t>
            </a:r>
            <a:r>
              <a:rPr sz="3000" spc="-10" dirty="0">
                <a:latin typeface="Times New Roman"/>
                <a:cs typeface="Times New Roman"/>
              </a:rPr>
              <a:t> </a:t>
            </a:r>
            <a:r>
              <a:rPr sz="3000" spc="10" dirty="0">
                <a:latin typeface="Times New Roman"/>
                <a:cs typeface="Times New Roman"/>
              </a:rPr>
              <a:t>than </a:t>
            </a:r>
            <a:r>
              <a:rPr sz="3000" spc="-735" dirty="0">
                <a:latin typeface="Times New Roman"/>
                <a:cs typeface="Times New Roman"/>
              </a:rPr>
              <a:t> </a:t>
            </a:r>
            <a:r>
              <a:rPr sz="3000" spc="5" dirty="0">
                <a:latin typeface="Times New Roman"/>
                <a:cs typeface="Times New Roman"/>
              </a:rPr>
              <a:t>on</a:t>
            </a:r>
            <a:r>
              <a:rPr sz="3000" spc="-50" dirty="0">
                <a:latin typeface="Times New Roman"/>
                <a:cs typeface="Times New Roman"/>
              </a:rPr>
              <a:t> </a:t>
            </a:r>
            <a:r>
              <a:rPr sz="3000" spc="-5" dirty="0">
                <a:latin typeface="Times New Roman"/>
                <a:cs typeface="Times New Roman"/>
              </a:rPr>
              <a:t>practical</a:t>
            </a:r>
            <a:r>
              <a:rPr sz="3000" spc="5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experimentation.</a:t>
            </a:r>
            <a:endParaRPr sz="300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426224"/>
            <a:ext cx="8054340" cy="529145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356870" marR="5080" indent="-344805" algn="just">
              <a:lnSpc>
                <a:spcPct val="100000"/>
              </a:lnSpc>
              <a:spcBef>
                <a:spcPts val="90"/>
              </a:spcBef>
              <a:buFont typeface="Arial MT"/>
              <a:buChar char="•"/>
              <a:tabLst>
                <a:tab pos="357505" algn="l"/>
              </a:tabLst>
            </a:pPr>
            <a:r>
              <a:rPr sz="3200" spc="-10" dirty="0">
                <a:solidFill>
                  <a:srgbClr val="FF0000"/>
                </a:solidFill>
                <a:latin typeface="Times New Roman"/>
                <a:cs typeface="Times New Roman"/>
              </a:rPr>
              <a:t>Middle East: </a:t>
            </a:r>
            <a:r>
              <a:rPr sz="3200" spc="-15" dirty="0">
                <a:latin typeface="Times New Roman"/>
                <a:cs typeface="Times New Roman"/>
              </a:rPr>
              <a:t>Similar </a:t>
            </a:r>
            <a:r>
              <a:rPr sz="3200" spc="-5" dirty="0">
                <a:latin typeface="Times New Roman"/>
                <a:cs typeface="Times New Roman"/>
              </a:rPr>
              <a:t>to China, the Middle East </a:t>
            </a:r>
            <a:r>
              <a:rPr sz="3200" spc="-785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had long original scientific traditions as well as </a:t>
            </a:r>
            <a:r>
              <a:rPr sz="3200" spc="-785" dirty="0">
                <a:latin typeface="Times New Roman"/>
                <a:cs typeface="Times New Roman"/>
              </a:rPr>
              <a:t> </a:t>
            </a:r>
            <a:r>
              <a:rPr sz="3200" spc="-15" dirty="0">
                <a:latin typeface="Times New Roman"/>
                <a:cs typeface="Times New Roman"/>
              </a:rPr>
              <a:t>imports</a:t>
            </a:r>
            <a:r>
              <a:rPr sz="3200" spc="15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from</a:t>
            </a:r>
            <a:r>
              <a:rPr sz="3200" spc="20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the</a:t>
            </a:r>
            <a:r>
              <a:rPr sz="3200" spc="20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classical</a:t>
            </a:r>
            <a:r>
              <a:rPr sz="3200" spc="20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Greek</a:t>
            </a:r>
            <a:r>
              <a:rPr sz="3200" spc="20" dirty="0">
                <a:latin typeface="Times New Roman"/>
                <a:cs typeface="Times New Roman"/>
              </a:rPr>
              <a:t> </a:t>
            </a:r>
            <a:r>
              <a:rPr sz="3200" spc="-10" dirty="0">
                <a:latin typeface="Times New Roman"/>
                <a:cs typeface="Times New Roman"/>
              </a:rPr>
              <a:t>civilization.</a:t>
            </a:r>
            <a:endParaRPr sz="3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Char char="•"/>
            </a:pPr>
            <a:endParaRPr sz="4650">
              <a:latin typeface="Times New Roman"/>
              <a:cs typeface="Times New Roman"/>
            </a:endParaRPr>
          </a:p>
          <a:p>
            <a:pPr marL="356870" marR="1252855" indent="-344805">
              <a:lnSpc>
                <a:spcPct val="100000"/>
              </a:lnSpc>
              <a:buFont typeface="Arial MT"/>
              <a:buChar char="•"/>
              <a:tabLst>
                <a:tab pos="356870" algn="l"/>
                <a:tab pos="357505" algn="l"/>
              </a:tabLst>
            </a:pPr>
            <a:r>
              <a:rPr sz="3200" spc="-5" dirty="0">
                <a:latin typeface="Times New Roman"/>
                <a:cs typeface="Times New Roman"/>
              </a:rPr>
              <a:t>These</a:t>
            </a:r>
            <a:r>
              <a:rPr sz="3200" dirty="0">
                <a:latin typeface="Times New Roman"/>
                <a:cs typeface="Times New Roman"/>
              </a:rPr>
              <a:t> </a:t>
            </a:r>
            <a:r>
              <a:rPr sz="3200" spc="-10" dirty="0">
                <a:latin typeface="Times New Roman"/>
                <a:cs typeface="Times New Roman"/>
              </a:rPr>
              <a:t>traditions</a:t>
            </a:r>
            <a:r>
              <a:rPr sz="3200" spc="5" dirty="0">
                <a:latin typeface="Times New Roman"/>
                <a:cs typeface="Times New Roman"/>
              </a:rPr>
              <a:t> </a:t>
            </a:r>
            <a:r>
              <a:rPr sz="3200" spc="-15" dirty="0">
                <a:latin typeface="Times New Roman"/>
                <a:cs typeface="Times New Roman"/>
              </a:rPr>
              <a:t>remained</a:t>
            </a:r>
            <a:r>
              <a:rPr sz="3200" spc="75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exclusive</a:t>
            </a:r>
            <a:r>
              <a:rPr sz="3200" spc="5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for </a:t>
            </a:r>
            <a:r>
              <a:rPr sz="3200" spc="-78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serving</a:t>
            </a:r>
            <a:r>
              <a:rPr sz="3200" spc="-1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the</a:t>
            </a:r>
            <a:r>
              <a:rPr sz="3200" spc="-15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religious</a:t>
            </a:r>
            <a:r>
              <a:rPr sz="3200" spc="-1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fervor</a:t>
            </a:r>
            <a:endParaRPr sz="3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  <a:buChar char="•"/>
            </a:pPr>
            <a:endParaRPr sz="4650">
              <a:latin typeface="Times New Roman"/>
              <a:cs typeface="Times New Roman"/>
            </a:endParaRPr>
          </a:p>
          <a:p>
            <a:pPr marL="356870" marR="34290" indent="-344805">
              <a:lnSpc>
                <a:spcPct val="100000"/>
              </a:lnSpc>
              <a:spcBef>
                <a:spcPts val="5"/>
              </a:spcBef>
              <a:buFont typeface="Arial MT"/>
              <a:buChar char="•"/>
              <a:tabLst>
                <a:tab pos="356870" algn="l"/>
                <a:tab pos="357505" algn="l"/>
              </a:tabLst>
            </a:pPr>
            <a:r>
              <a:rPr sz="3200" spc="-5" dirty="0">
                <a:latin typeface="Times New Roman"/>
                <a:cs typeface="Times New Roman"/>
              </a:rPr>
              <a:t>They </a:t>
            </a:r>
            <a:r>
              <a:rPr sz="3200" spc="-10" dirty="0">
                <a:latin typeface="Times New Roman"/>
                <a:cs typeface="Times New Roman"/>
              </a:rPr>
              <a:t>survived </a:t>
            </a:r>
            <a:r>
              <a:rPr sz="3200" dirty="0">
                <a:latin typeface="Times New Roman"/>
                <a:cs typeface="Times New Roman"/>
              </a:rPr>
              <a:t>far </a:t>
            </a:r>
            <a:r>
              <a:rPr sz="3200" spc="-5" dirty="0">
                <a:latin typeface="Times New Roman"/>
                <a:cs typeface="Times New Roman"/>
              </a:rPr>
              <a:t>from </a:t>
            </a:r>
            <a:r>
              <a:rPr sz="3200" dirty="0">
                <a:latin typeface="Times New Roman"/>
                <a:cs typeface="Times New Roman"/>
              </a:rPr>
              <a:t>the European continent </a:t>
            </a:r>
            <a:r>
              <a:rPr sz="3200" spc="-785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because of </a:t>
            </a:r>
            <a:r>
              <a:rPr sz="3200" dirty="0">
                <a:latin typeface="Times New Roman"/>
                <a:cs typeface="Times New Roman"/>
              </a:rPr>
              <a:t>the “hostility” </a:t>
            </a:r>
            <a:r>
              <a:rPr sz="3200" spc="-5" dirty="0">
                <a:latin typeface="Times New Roman"/>
                <a:cs typeface="Times New Roman"/>
              </a:rPr>
              <a:t>to </a:t>
            </a:r>
            <a:r>
              <a:rPr sz="3200" dirty="0">
                <a:latin typeface="Times New Roman"/>
                <a:cs typeface="Times New Roman"/>
              </a:rPr>
              <a:t>everything </a:t>
            </a:r>
            <a:r>
              <a:rPr sz="3200" spc="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European</a:t>
            </a:r>
            <a:r>
              <a:rPr sz="3200" spc="-1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including</a:t>
            </a:r>
            <a:r>
              <a:rPr sz="3200" spc="-15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scientific</a:t>
            </a:r>
            <a:r>
              <a:rPr sz="3200" spc="-15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discoveries</a:t>
            </a:r>
            <a:endParaRPr sz="320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</TotalTime>
  <Words>838</Words>
  <Application>Microsoft Office PowerPoint</Application>
  <PresentationFormat>Affichage à l'écran (4:3)</PresentationFormat>
  <Paragraphs>81</Paragraphs>
  <Slides>19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19</vt:i4>
      </vt:variant>
    </vt:vector>
  </HeadingPairs>
  <TitlesOfParts>
    <vt:vector size="20" baseType="lpstr">
      <vt:lpstr>Office Theme</vt:lpstr>
      <vt:lpstr>Course: Etude de Textes de Civilisation</vt:lpstr>
      <vt:lpstr>Cultures in Motion: Mapping Key  Contacts and Their Imprints in  World History</vt:lpstr>
      <vt:lpstr>The Scientific Revolution</vt:lpstr>
      <vt:lpstr>Newly Adopted Scientific Methods</vt:lpstr>
      <vt:lpstr>Diapositive 5</vt:lpstr>
      <vt:lpstr>Scientific Discoveries</vt:lpstr>
      <vt:lpstr>Diapositive 7</vt:lpstr>
      <vt:lpstr>Origins</vt:lpstr>
      <vt:lpstr>Diapositive 9</vt:lpstr>
      <vt:lpstr>Many societies became aware of these new  scientific developments:</vt:lpstr>
      <vt:lpstr>Diapositive 11</vt:lpstr>
      <vt:lpstr>Diapositive 12</vt:lpstr>
      <vt:lpstr>Diapositive 13</vt:lpstr>
      <vt:lpstr>Diapositive 14</vt:lpstr>
      <vt:lpstr>Diapositive 15</vt:lpstr>
      <vt:lpstr>Diapositive 16</vt:lpstr>
      <vt:lpstr>Diapositive 17</vt:lpstr>
      <vt:lpstr>Diapositive 18</vt:lpstr>
      <vt:lpstr>Diapositive 19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Spread of Science</dc:title>
  <dc:creator>PLAY</dc:creator>
  <cp:lastModifiedBy>win7</cp:lastModifiedBy>
  <cp:revision>3</cp:revision>
  <dcterms:created xsi:type="dcterms:W3CDTF">2023-02-01T08:58:35Z</dcterms:created>
  <dcterms:modified xsi:type="dcterms:W3CDTF">2023-02-22T08:47:33Z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2020-09-22T00:00:00Z</vt:filetime>
  </property>
  <property fmtid="{D5CDD505-2E9C-101B-9397-08002B2CF9AE}" pid="3" name="Creator">
    <vt:lpwstr>PDF-XChange Office Addin</vt:lpwstr>
  </property>
  <property fmtid="{D5CDD505-2E9C-101B-9397-08002B2CF9AE}" pid="4" name="LastSaved">
    <vt:filetime>2023-02-01T00:00:00Z</vt:filetime>
  </property>
</Properties>
</file>