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4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484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31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082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3628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3567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4975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067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08373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0894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944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4178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860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74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486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130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1760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5615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A523C36-9971-4EEB-A7AA-AB42549960D3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5942E2D-8B3A-437A-B855-7D0117E7CD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6432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  <p:sldLayoutId id="2147483906" r:id="rId12"/>
    <p:sldLayoutId id="2147483907" r:id="rId13"/>
    <p:sldLayoutId id="2147483908" r:id="rId14"/>
    <p:sldLayoutId id="2147483909" r:id="rId15"/>
    <p:sldLayoutId id="2147483910" r:id="rId16"/>
    <p:sldLayoutId id="214748391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svt.ac-dijon.fr/IMG/etape6r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vt.ac-dijon.fr/IMG/etape7r.jpg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svt.ac-dijon.fr/IMG/etape8r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hyperlink" Target="http://svt.ac-dijon.fr/IMG/etape9r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svt.ac-dijon.fr/IMG/meduser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hyperlink" Target="http://svt.ac-dijon.fr/IMG/interfacer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8AA5013D-A135-4262-850A-0E790A174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" y="267286"/>
            <a:ext cx="12192000" cy="6590714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9B2A76C-3CE5-4E0B-B36D-B2771DB86380}"/>
              </a:ext>
            </a:extLst>
          </p:cNvPr>
          <p:cNvSpPr txBox="1"/>
          <p:nvPr/>
        </p:nvSpPr>
        <p:spPr>
          <a:xfrm>
            <a:off x="351692" y="267286"/>
            <a:ext cx="11488616" cy="221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Université Larbi Ben M’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hidi</a:t>
            </a:r>
            <a:b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Faculté des sciences exactes et sciences de la nature</a:t>
            </a:r>
            <a:b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 de biologie</a:t>
            </a:r>
            <a:endParaRPr lang="fr-FR" sz="32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2681BA6-B4BA-48EF-90E8-786807E6BA24}"/>
              </a:ext>
            </a:extLst>
          </p:cNvPr>
          <p:cNvSpPr txBox="1"/>
          <p:nvPr/>
        </p:nvSpPr>
        <p:spPr>
          <a:xfrm>
            <a:off x="351692" y="2967335"/>
            <a:ext cx="74136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Module: (TP) Multiplication végétale et Biotechnologie  </a:t>
            </a:r>
            <a:endParaRPr lang="fr-FR" sz="2400" b="1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8D0BB67-2B2C-45C1-8E56-FC53FB23774B}"/>
              </a:ext>
            </a:extLst>
          </p:cNvPr>
          <p:cNvSpPr txBox="1"/>
          <p:nvPr/>
        </p:nvSpPr>
        <p:spPr>
          <a:xfrm>
            <a:off x="5399649" y="3710181"/>
            <a:ext cx="1645920" cy="40011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TP N° 01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F943711-6E64-43EA-868C-70D8506A7C86}"/>
              </a:ext>
            </a:extLst>
          </p:cNvPr>
          <p:cNvSpPr txBox="1"/>
          <p:nvPr/>
        </p:nvSpPr>
        <p:spPr>
          <a:xfrm>
            <a:off x="1860452" y="4850203"/>
            <a:ext cx="8724314" cy="954107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Extraction et visualisation d’ADN de cellules végétale (l’oignon)</a:t>
            </a:r>
          </a:p>
        </p:txBody>
      </p:sp>
    </p:spTree>
    <p:extLst>
      <p:ext uri="{BB962C8B-B14F-4D97-AF65-F5344CB8AC3E}">
        <p14:creationId xmlns:p14="http://schemas.microsoft.com/office/powerpoint/2010/main" val="3979848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51AE822-EBDF-42CC-AFE1-95E775C9C399}"/>
              </a:ext>
            </a:extLst>
          </p:cNvPr>
          <p:cNvSpPr txBox="1"/>
          <p:nvPr/>
        </p:nvSpPr>
        <p:spPr>
          <a:xfrm>
            <a:off x="633043" y="798117"/>
            <a:ext cx="10410092" cy="89255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FR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L’ADN est la molécule essentielle de tous les organismes vivants. Elle porte l’information génétique faisant d’un organisme ou d’une cellule ce qu’elle est. 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17E2262-ABC3-4270-B94C-DCB7C9472A81}"/>
              </a:ext>
            </a:extLst>
          </p:cNvPr>
          <p:cNvSpPr txBox="1"/>
          <p:nvPr/>
        </p:nvSpPr>
        <p:spPr>
          <a:xfrm>
            <a:off x="471266" y="3556124"/>
            <a:ext cx="10846191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L’extraction de l’ADN (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acide désoxyribonucléique</a:t>
            </a:r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est une technique qui isole de l’ADN à partir d’une cellule en quantité et en qualité suffisante pour permettre son analyse.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238494D-9654-4C14-9600-E85228C95469}"/>
              </a:ext>
            </a:extLst>
          </p:cNvPr>
          <p:cNvSpPr txBox="1"/>
          <p:nvPr/>
        </p:nvSpPr>
        <p:spPr>
          <a:xfrm>
            <a:off x="414994" y="5134922"/>
            <a:ext cx="11581230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L'ADN extrait peut ensuite être utilisé pour des expériences de biologie moléculaire.</a:t>
            </a:r>
          </a:p>
          <a:p>
            <a:pPr algn="l"/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technique utilisée permet de mettre en évidence de façon simple la « 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méduse</a:t>
            </a:r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» qui pourra être colorée avec différentes techniques.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2E55D94-E837-4EE5-905F-C43A619D40E0}"/>
              </a:ext>
            </a:extLst>
          </p:cNvPr>
          <p:cNvSpPr txBox="1"/>
          <p:nvPr/>
        </p:nvSpPr>
        <p:spPr>
          <a:xfrm>
            <a:off x="485335" y="1983546"/>
            <a:ext cx="11022039" cy="126444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342900" indent="-342900" rtl="0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taille du génome humain est approximativement de 12 milliards de paires de bases. Ainsi Chaque cellule humaine contient environ 2 mètres  d’ADN</a:t>
            </a:r>
          </a:p>
          <a:p>
            <a:pPr marL="342900" indent="-342900" rtl="0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Génome humain est  grand mais ce n'est pas le plus grand</a:t>
            </a:r>
          </a:p>
        </p:txBody>
      </p:sp>
    </p:spTree>
    <p:extLst>
      <p:ext uri="{BB962C8B-B14F-4D97-AF65-F5344CB8AC3E}">
        <p14:creationId xmlns:p14="http://schemas.microsoft.com/office/powerpoint/2010/main" val="4290447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2AB2DFE9-1C2E-470E-BABE-BFA9878C0B1E}"/>
              </a:ext>
            </a:extLst>
          </p:cNvPr>
          <p:cNvSpPr txBox="1"/>
          <p:nvPr/>
        </p:nvSpPr>
        <p:spPr>
          <a:xfrm>
            <a:off x="4851009" y="130111"/>
            <a:ext cx="2489982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500"/>
              </a:spcAft>
            </a:pPr>
            <a:r>
              <a:rPr lang="fr-FR" sz="36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I- Matériels</a:t>
            </a:r>
            <a:endParaRPr lang="fr-FR" sz="3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EBA3E04-D3EC-413F-B4FF-5BAB3FC7F630}"/>
              </a:ext>
            </a:extLst>
          </p:cNvPr>
          <p:cNvSpPr txBox="1"/>
          <p:nvPr/>
        </p:nvSpPr>
        <p:spPr>
          <a:xfrm>
            <a:off x="154745" y="776442"/>
            <a:ext cx="11324492" cy="5628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2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 matériel biologique :</a:t>
            </a:r>
            <a:r>
              <a:rPr lang="fr-FR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Des oignons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produits : 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Sel. Liquide vaisselle. Ethanol 95°, Eau</a:t>
            </a:r>
          </a:p>
          <a:p>
            <a:pPr marL="285750" indent="-285750" rtl="0">
              <a:lnSpc>
                <a:spcPct val="150000"/>
              </a:lnSpc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v"/>
            </a:pPr>
            <a:r>
              <a:rPr lang="fr-FR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matériel :  - 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couteau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500"/>
              </a:spcAft>
            </a:pP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- Des entonnoirs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500"/>
              </a:spcAft>
            </a:pP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- Des passoires 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500"/>
              </a:spcAft>
            </a:pP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- Des éprouvettes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500"/>
              </a:spcAft>
            </a:pP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- Des Becher de 250 ml 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500"/>
              </a:spcAft>
            </a:pP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- Des cristallisoirs rempli de glace pilée </a:t>
            </a:r>
          </a:p>
          <a:p>
            <a:pPr marL="285750" indent="-285750" rtl="0">
              <a:lnSpc>
                <a:spcPct val="150000"/>
              </a:lnSpc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v"/>
            </a:pPr>
            <a:r>
              <a:rPr lang="fr-FR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Matériel supplémentaire :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500"/>
              </a:spcAft>
            </a:pPr>
            <a:r>
              <a:rPr lang="fr-FR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- 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10g EDTA (acide </a:t>
            </a:r>
            <a:r>
              <a:rPr lang="fr-FR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ethylenediamine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tétracélique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500"/>
              </a:spcAft>
            </a:pP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- 40ml d'Ethanol à 96% glace)</a:t>
            </a:r>
          </a:p>
        </p:txBody>
      </p:sp>
    </p:spTree>
    <p:extLst>
      <p:ext uri="{BB962C8B-B14F-4D97-AF65-F5344CB8AC3E}">
        <p14:creationId xmlns:p14="http://schemas.microsoft.com/office/powerpoint/2010/main" val="2937922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99F2D06-3854-4671-BA3A-669DFE3BE12F}"/>
              </a:ext>
            </a:extLst>
          </p:cNvPr>
          <p:cNvSpPr txBox="1"/>
          <p:nvPr/>
        </p:nvSpPr>
        <p:spPr>
          <a:xfrm>
            <a:off x="4949483" y="188128"/>
            <a:ext cx="2293033" cy="5232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8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II- Méthodes:</a:t>
            </a:r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D98B21E-D9E0-4728-973D-A578E33CDA04}"/>
              </a:ext>
            </a:extLst>
          </p:cNvPr>
          <p:cNvSpPr txBox="1"/>
          <p:nvPr/>
        </p:nvSpPr>
        <p:spPr>
          <a:xfrm>
            <a:off x="323557" y="1036544"/>
            <a:ext cx="11226018" cy="707886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fr-FR" sz="2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1- Couper un oignon en petit morceaux et broyer grossièrement à l'aide d'un mortier ou d'un mixer (dans le but de détruire la structure des tissus)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14D21CFC-E49C-4E43-92F8-254139321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1988" y="2236763"/>
            <a:ext cx="4917243" cy="3584693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8F463427-6C4C-4F11-B7CF-116C3099BF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57" y="2236763"/>
            <a:ext cx="4782778" cy="3506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5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B00212B-7E8B-4842-AD4A-1405957F9C44}"/>
              </a:ext>
            </a:extLst>
          </p:cNvPr>
          <p:cNvSpPr txBox="1"/>
          <p:nvPr/>
        </p:nvSpPr>
        <p:spPr>
          <a:xfrm>
            <a:off x="2222696" y="465909"/>
            <a:ext cx="7031500" cy="40011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Dissoudre deux cuillères à café de sel dans un verre d'eau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A8CCD65-B723-4290-A57D-3445FE3B7C32}"/>
              </a:ext>
            </a:extLst>
          </p:cNvPr>
          <p:cNvSpPr txBox="1"/>
          <p:nvPr/>
        </p:nvSpPr>
        <p:spPr>
          <a:xfrm>
            <a:off x="575603" y="1061186"/>
            <a:ext cx="10325686" cy="40011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500"/>
              </a:spcAft>
            </a:pPr>
            <a:r>
              <a:rPr lang="fr-FR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Ajouter progressivement l’EDTA et le SDS (à titre de 2 cuillères à soupe) remué bien </a:t>
            </a:r>
          </a:p>
        </p:txBody>
      </p:sp>
      <p:pic>
        <p:nvPicPr>
          <p:cNvPr id="10" name="Image 9" descr="JPEG - 9.7 ko">
            <a:hlinkClick r:id="rId2" tooltip="&quot;JPEG - 9.7 ko&quot;"/>
            <a:extLst>
              <a:ext uri="{FF2B5EF4-FFF2-40B4-BE49-F238E27FC236}">
                <a16:creationId xmlns:a16="http://schemas.microsoft.com/office/drawing/2014/main" id="{A9612A77-F1B0-4859-A376-99878583DC7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360" y="1842868"/>
            <a:ext cx="8764171" cy="44172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7317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CCD9DD6-00F4-42E2-8933-BEA42A40CA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452" y="1600199"/>
            <a:ext cx="5203876" cy="4589196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8ABF5494-4A3D-41A0-BA49-88C77F29C381}"/>
              </a:ext>
            </a:extLst>
          </p:cNvPr>
          <p:cNvSpPr txBox="1"/>
          <p:nvPr/>
        </p:nvSpPr>
        <p:spPr>
          <a:xfrm>
            <a:off x="1622473" y="668605"/>
            <a:ext cx="8947053" cy="52322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500"/>
              </a:spcAft>
            </a:pP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Filtrer le mélange à l'aide d'entonnoir et de passoire </a:t>
            </a:r>
          </a:p>
        </p:txBody>
      </p:sp>
      <p:pic>
        <p:nvPicPr>
          <p:cNvPr id="4" name="Image 3" descr="JPEG - 9 ko">
            <a:hlinkClick r:id="rId3" tooltip="&quot;JPEG - 9 ko&quot;"/>
            <a:extLst>
              <a:ext uri="{FF2B5EF4-FFF2-40B4-BE49-F238E27FC236}">
                <a16:creationId xmlns:a16="http://schemas.microsoft.com/office/drawing/2014/main" id="{EFD47AC0-24AC-4818-93BB-70426A47346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926" y="1600199"/>
            <a:ext cx="5203876" cy="45891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176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ACAEA35-B1E2-492C-A6AE-3C92A9E9743B}"/>
              </a:ext>
            </a:extLst>
          </p:cNvPr>
          <p:cNvSpPr txBox="1"/>
          <p:nvPr/>
        </p:nvSpPr>
        <p:spPr>
          <a:xfrm>
            <a:off x="745586" y="330021"/>
            <a:ext cx="10325686" cy="83099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500"/>
              </a:spcAft>
            </a:pPr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Mettre le filtrat dans une éprouvette, lui ajouter le double de son volume de Méthanol glacé</a:t>
            </a:r>
          </a:p>
        </p:txBody>
      </p:sp>
      <p:pic>
        <p:nvPicPr>
          <p:cNvPr id="3" name="Image 2" descr="JPEG - 8 ko">
            <a:hlinkClick r:id="rId2" tooltip="&quot;JPEG - 8 ko&quot;"/>
            <a:extLst>
              <a:ext uri="{FF2B5EF4-FFF2-40B4-BE49-F238E27FC236}">
                <a16:creationId xmlns:a16="http://schemas.microsoft.com/office/drawing/2014/main" id="{A65931D3-7213-4DB7-839D-0215791780C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585" y="1640499"/>
            <a:ext cx="4881491" cy="5083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 3" descr="JPEG - 8.2 ko">
            <a:hlinkClick r:id="rId4" tooltip="&quot;JPEG - 8.2 ko&quot;"/>
            <a:extLst>
              <a:ext uri="{FF2B5EF4-FFF2-40B4-BE49-F238E27FC236}">
                <a16:creationId xmlns:a16="http://schemas.microsoft.com/office/drawing/2014/main" id="{ED803E3C-9E16-4F5A-B755-FABDB6739B1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0912" y="1640499"/>
            <a:ext cx="4975272" cy="50838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665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81FFFF0E-C9C3-4CD9-8812-FBDE356F01DA}"/>
              </a:ext>
            </a:extLst>
          </p:cNvPr>
          <p:cNvSpPr txBox="1"/>
          <p:nvPr/>
        </p:nvSpPr>
        <p:spPr>
          <a:xfrm>
            <a:off x="482991" y="386041"/>
            <a:ext cx="11226017" cy="83099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500"/>
              </a:spcAft>
            </a:pP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fr-F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 Attendre quelque minute et laisser reposer le filtrat avant la formation du phénomène de Méduse </a:t>
            </a:r>
            <a:endParaRPr lang="fr-FR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 descr="JPEG - 7.3 ko">
            <a:hlinkClick r:id="rId2" tooltip="&quot;JPEG - 7.3 ko&quot;"/>
            <a:extLst>
              <a:ext uri="{FF2B5EF4-FFF2-40B4-BE49-F238E27FC236}">
                <a16:creationId xmlns:a16="http://schemas.microsoft.com/office/drawing/2014/main" id="{D524A075-5915-47D3-BA50-C6DEFBA0026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468" y="1751134"/>
            <a:ext cx="5037187" cy="489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 6" descr="JPEG - 6.7 ko">
            <a:hlinkClick r:id="rId4" tooltip="&quot;JPEG - 6.7 ko&quot;"/>
            <a:extLst>
              <a:ext uri="{FF2B5EF4-FFF2-40B4-BE49-F238E27FC236}">
                <a16:creationId xmlns:a16="http://schemas.microsoft.com/office/drawing/2014/main" id="{AC82CE70-2FC7-482F-9FC0-B0CC799CAF4E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1821" y="1751134"/>
            <a:ext cx="5037187" cy="4895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296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Secteur">
  <a:themeElements>
    <a:clrScheme name="Secteur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ecteu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eu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TM02900771[[fn=Secteur]]</Template>
  <TotalTime>126</TotalTime>
  <Words>349</Words>
  <Application>Microsoft Office PowerPoint</Application>
  <PresentationFormat>Grand écran</PresentationFormat>
  <Paragraphs>29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Times New Roman</vt:lpstr>
      <vt:lpstr>Wingdings</vt:lpstr>
      <vt:lpstr>Wingdings 3</vt:lpstr>
      <vt:lpstr>Secteur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RAZZEK</dc:creator>
  <cp:lastModifiedBy>RAZZEK</cp:lastModifiedBy>
  <cp:revision>12</cp:revision>
  <dcterms:created xsi:type="dcterms:W3CDTF">2021-01-03T20:48:04Z</dcterms:created>
  <dcterms:modified xsi:type="dcterms:W3CDTF">2021-01-03T22:54:27Z</dcterms:modified>
</cp:coreProperties>
</file>