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6" r:id="rId3"/>
    <p:sldId id="369" r:id="rId4"/>
    <p:sldId id="391" r:id="rId5"/>
    <p:sldId id="392" r:id="rId6"/>
    <p:sldId id="368" r:id="rId7"/>
    <p:sldId id="390" r:id="rId8"/>
    <p:sldId id="393" r:id="rId9"/>
    <p:sldId id="370" r:id="rId10"/>
    <p:sldId id="394" r:id="rId11"/>
    <p:sldId id="395" r:id="rId12"/>
    <p:sldId id="371" r:id="rId13"/>
    <p:sldId id="396" r:id="rId14"/>
    <p:sldId id="372" r:id="rId15"/>
    <p:sldId id="397" r:id="rId16"/>
    <p:sldId id="373" r:id="rId17"/>
    <p:sldId id="398" r:id="rId18"/>
    <p:sldId id="399"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houb" initials="M" lastIdx="2" clrIdx="0">
    <p:extLst>
      <p:ext uri="{19B8F6BF-5375-455C-9EA6-DF929625EA0E}">
        <p15:presenceInfo xmlns:p15="http://schemas.microsoft.com/office/powerpoint/2012/main" userId="Mihou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A50021"/>
    <a:srgbClr val="FF5B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39" autoAdjust="0"/>
    <p:restoredTop sz="94434" autoAdjust="0"/>
  </p:normalViewPr>
  <p:slideViewPr>
    <p:cSldViewPr snapToGrid="0">
      <p:cViewPr varScale="1">
        <p:scale>
          <a:sx n="86" d="100"/>
          <a:sy n="86" d="100"/>
        </p:scale>
        <p:origin x="390"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629C13-F01A-4ADB-809D-09D4134F062F}" type="datetimeFigureOut">
              <a:rPr lang="fr-FR" smtClean="0"/>
              <a:t>27/01/2023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F88ACC-5912-46F6-A17B-F064B6F1DEC7}" type="slidenum">
              <a:rPr lang="fr-FR" smtClean="0"/>
              <a:t>‹N°›</a:t>
            </a:fld>
            <a:endParaRPr lang="fr-FR"/>
          </a:p>
        </p:txBody>
      </p:sp>
    </p:spTree>
    <p:extLst>
      <p:ext uri="{BB962C8B-B14F-4D97-AF65-F5344CB8AC3E}">
        <p14:creationId xmlns:p14="http://schemas.microsoft.com/office/powerpoint/2010/main" val="2453253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Merci Monsieur le Président du Jury, </a:t>
            </a:r>
          </a:p>
          <a:p>
            <a:r>
              <a:rPr lang="fr-FR" sz="1200" kern="1200" dirty="0">
                <a:solidFill>
                  <a:schemeClr val="tx1"/>
                </a:solidFill>
                <a:effectLst/>
                <a:latin typeface="+mn-lt"/>
                <a:ea typeface="+mn-ea"/>
                <a:cs typeface="+mn-cs"/>
              </a:rPr>
              <a:t>Excellence Monsieur le Président du jury,</a:t>
            </a:r>
          </a:p>
          <a:p>
            <a:r>
              <a:rPr lang="fr-FR" sz="1200" kern="1200" dirty="0">
                <a:solidFill>
                  <a:schemeClr val="tx1"/>
                </a:solidFill>
                <a:effectLst/>
                <a:latin typeface="+mn-lt"/>
                <a:ea typeface="+mn-ea"/>
                <a:cs typeface="+mn-cs"/>
              </a:rPr>
              <a:t>Honorables membres du jury,</a:t>
            </a:r>
          </a:p>
          <a:p>
            <a:r>
              <a:rPr lang="fr-FR" sz="1200" kern="1200" dirty="0">
                <a:solidFill>
                  <a:schemeClr val="tx1"/>
                </a:solidFill>
                <a:effectLst/>
                <a:latin typeface="+mn-lt"/>
                <a:ea typeface="+mn-ea"/>
                <a:cs typeface="+mn-cs"/>
              </a:rPr>
              <a:t>Chers parents, profs, collèges et amis </a:t>
            </a:r>
            <a:r>
              <a:rPr lang="fr-FR" sz="1200" kern="1200" dirty="0" err="1">
                <a:solidFill>
                  <a:schemeClr val="tx1"/>
                </a:solidFill>
                <a:effectLst/>
                <a:latin typeface="+mn-lt"/>
                <a:ea typeface="+mn-ea"/>
                <a:cs typeface="+mn-cs"/>
              </a:rPr>
              <a:t>Salamo</a:t>
            </a:r>
            <a:r>
              <a:rPr lang="fr-FR" sz="1200" kern="1200" dirty="0">
                <a:solidFill>
                  <a:schemeClr val="tx1"/>
                </a:solidFill>
                <a:effectLst/>
                <a:latin typeface="+mn-lt"/>
                <a:ea typeface="+mn-ea"/>
                <a:cs typeface="+mn-cs"/>
              </a:rPr>
              <a:t> </a:t>
            </a:r>
            <a:r>
              <a:rPr lang="fr-FR" sz="1200" kern="1200" dirty="0" err="1">
                <a:solidFill>
                  <a:schemeClr val="tx1"/>
                </a:solidFill>
                <a:effectLst/>
                <a:latin typeface="+mn-lt"/>
                <a:ea typeface="+mn-ea"/>
                <a:cs typeface="+mn-cs"/>
              </a:rPr>
              <a:t>Alaykom</a:t>
            </a:r>
            <a:r>
              <a:rPr lang="fr-FR" sz="1200" kern="1200" dirty="0">
                <a:solidFill>
                  <a:schemeClr val="tx1"/>
                </a:solidFill>
                <a:effectLst/>
                <a:latin typeface="+mn-lt"/>
                <a:ea typeface="+mn-ea"/>
                <a:cs typeface="+mn-cs"/>
              </a:rPr>
              <a:t>.</a:t>
            </a:r>
          </a:p>
          <a:p>
            <a:r>
              <a:rPr lang="fr-FR" sz="1200" kern="1200" dirty="0">
                <a:solidFill>
                  <a:schemeClr val="tx1"/>
                </a:solidFill>
                <a:effectLst/>
                <a:latin typeface="+mn-lt"/>
                <a:ea typeface="+mn-ea"/>
                <a:cs typeface="+mn-cs"/>
              </a:rPr>
              <a:t>J'ai l’honneur de vous présenter mon travail de de thèse de doctorat en sciences intitulé par : </a:t>
            </a:r>
          </a:p>
          <a:p>
            <a:r>
              <a:rPr lang="fr-FR" sz="1200" kern="1200" dirty="0">
                <a:solidFill>
                  <a:schemeClr val="tx1"/>
                </a:solidFill>
                <a:effectLst/>
                <a:latin typeface="+mn-lt"/>
                <a:ea typeface="+mn-ea"/>
                <a:cs typeface="+mn-cs"/>
              </a:rPr>
              <a:t>« Le </a:t>
            </a:r>
            <a:r>
              <a:rPr lang="fr-FR" sz="1200" kern="1200" dirty="0" err="1">
                <a:solidFill>
                  <a:schemeClr val="tx1"/>
                </a:solidFill>
                <a:effectLst/>
                <a:latin typeface="+mn-lt"/>
                <a:ea typeface="+mn-ea"/>
                <a:cs typeface="+mn-cs"/>
              </a:rPr>
              <a:t>setraming</a:t>
            </a:r>
            <a:r>
              <a:rPr lang="fr-FR" sz="1200" kern="1200" dirty="0">
                <a:solidFill>
                  <a:schemeClr val="tx1"/>
                </a:solidFill>
                <a:effectLst/>
                <a:latin typeface="+mn-lt"/>
                <a:ea typeface="+mn-ea"/>
                <a:cs typeface="+mn-cs"/>
              </a:rPr>
              <a:t> vidéo dans les réseaux véhiculaires </a:t>
            </a:r>
            <a:r>
              <a:rPr lang="fr-FR" sz="1200" kern="1200" dirty="0" err="1">
                <a:solidFill>
                  <a:schemeClr val="tx1"/>
                </a:solidFill>
                <a:effectLst/>
                <a:latin typeface="+mn-lt"/>
                <a:ea typeface="+mn-ea"/>
                <a:cs typeface="+mn-cs"/>
              </a:rPr>
              <a:t>ad-hoc</a:t>
            </a:r>
            <a:r>
              <a:rPr lang="fr-FR" sz="1200" kern="1200" dirty="0">
                <a:solidFill>
                  <a:schemeClr val="tx1"/>
                </a:solidFill>
                <a:effectLst/>
                <a:latin typeface="+mn-lt"/>
                <a:ea typeface="+mn-ea"/>
                <a:cs typeface="+mn-cs"/>
              </a:rPr>
              <a:t>".</a:t>
            </a:r>
          </a:p>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a:t>
            </a:fld>
            <a:endParaRPr lang="fr-FR"/>
          </a:p>
        </p:txBody>
      </p:sp>
    </p:spTree>
    <p:extLst>
      <p:ext uri="{BB962C8B-B14F-4D97-AF65-F5344CB8AC3E}">
        <p14:creationId xmlns:p14="http://schemas.microsoft.com/office/powerpoint/2010/main" val="22302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10</a:t>
            </a:fld>
            <a:endParaRPr lang="fr-FR"/>
          </a:p>
        </p:txBody>
      </p:sp>
    </p:spTree>
    <p:extLst>
      <p:ext uri="{BB962C8B-B14F-4D97-AF65-F5344CB8AC3E}">
        <p14:creationId xmlns:p14="http://schemas.microsoft.com/office/powerpoint/2010/main" val="4188323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11</a:t>
            </a:fld>
            <a:endParaRPr lang="fr-FR"/>
          </a:p>
        </p:txBody>
      </p:sp>
    </p:spTree>
    <p:extLst>
      <p:ext uri="{BB962C8B-B14F-4D97-AF65-F5344CB8AC3E}">
        <p14:creationId xmlns:p14="http://schemas.microsoft.com/office/powerpoint/2010/main" val="2045479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12</a:t>
            </a:fld>
            <a:endParaRPr lang="fr-FR"/>
          </a:p>
        </p:txBody>
      </p:sp>
    </p:spTree>
    <p:extLst>
      <p:ext uri="{BB962C8B-B14F-4D97-AF65-F5344CB8AC3E}">
        <p14:creationId xmlns:p14="http://schemas.microsoft.com/office/powerpoint/2010/main" val="1831625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13</a:t>
            </a:fld>
            <a:endParaRPr lang="fr-FR"/>
          </a:p>
        </p:txBody>
      </p:sp>
    </p:spTree>
    <p:extLst>
      <p:ext uri="{BB962C8B-B14F-4D97-AF65-F5344CB8AC3E}">
        <p14:creationId xmlns:p14="http://schemas.microsoft.com/office/powerpoint/2010/main" val="1541368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14</a:t>
            </a:fld>
            <a:endParaRPr lang="fr-FR"/>
          </a:p>
        </p:txBody>
      </p:sp>
    </p:spTree>
    <p:extLst>
      <p:ext uri="{BB962C8B-B14F-4D97-AF65-F5344CB8AC3E}">
        <p14:creationId xmlns:p14="http://schemas.microsoft.com/office/powerpoint/2010/main" val="4209660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15</a:t>
            </a:fld>
            <a:endParaRPr lang="fr-FR"/>
          </a:p>
        </p:txBody>
      </p:sp>
    </p:spTree>
    <p:extLst>
      <p:ext uri="{BB962C8B-B14F-4D97-AF65-F5344CB8AC3E}">
        <p14:creationId xmlns:p14="http://schemas.microsoft.com/office/powerpoint/2010/main" val="2172402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16</a:t>
            </a:fld>
            <a:endParaRPr lang="fr-FR"/>
          </a:p>
        </p:txBody>
      </p:sp>
    </p:spTree>
    <p:extLst>
      <p:ext uri="{BB962C8B-B14F-4D97-AF65-F5344CB8AC3E}">
        <p14:creationId xmlns:p14="http://schemas.microsoft.com/office/powerpoint/2010/main" val="1998378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17</a:t>
            </a:fld>
            <a:endParaRPr lang="fr-FR"/>
          </a:p>
        </p:txBody>
      </p:sp>
    </p:spTree>
    <p:extLst>
      <p:ext uri="{BB962C8B-B14F-4D97-AF65-F5344CB8AC3E}">
        <p14:creationId xmlns:p14="http://schemas.microsoft.com/office/powerpoint/2010/main" val="453131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18</a:t>
            </a:fld>
            <a:endParaRPr lang="fr-FR"/>
          </a:p>
        </p:txBody>
      </p:sp>
    </p:spTree>
    <p:extLst>
      <p:ext uri="{BB962C8B-B14F-4D97-AF65-F5344CB8AC3E}">
        <p14:creationId xmlns:p14="http://schemas.microsoft.com/office/powerpoint/2010/main" val="3436326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2</a:t>
            </a:fld>
            <a:endParaRPr lang="fr-FR"/>
          </a:p>
        </p:txBody>
      </p:sp>
    </p:spTree>
    <p:extLst>
      <p:ext uri="{BB962C8B-B14F-4D97-AF65-F5344CB8AC3E}">
        <p14:creationId xmlns:p14="http://schemas.microsoft.com/office/powerpoint/2010/main" val="2814018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3</a:t>
            </a:fld>
            <a:endParaRPr lang="fr-FR"/>
          </a:p>
        </p:txBody>
      </p:sp>
    </p:spTree>
    <p:extLst>
      <p:ext uri="{BB962C8B-B14F-4D97-AF65-F5344CB8AC3E}">
        <p14:creationId xmlns:p14="http://schemas.microsoft.com/office/powerpoint/2010/main" val="3489209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4</a:t>
            </a:fld>
            <a:endParaRPr lang="fr-FR"/>
          </a:p>
        </p:txBody>
      </p:sp>
    </p:spTree>
    <p:extLst>
      <p:ext uri="{BB962C8B-B14F-4D97-AF65-F5344CB8AC3E}">
        <p14:creationId xmlns:p14="http://schemas.microsoft.com/office/powerpoint/2010/main" val="644328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5</a:t>
            </a:fld>
            <a:endParaRPr lang="fr-FR"/>
          </a:p>
        </p:txBody>
      </p:sp>
    </p:spTree>
    <p:extLst>
      <p:ext uri="{BB962C8B-B14F-4D97-AF65-F5344CB8AC3E}">
        <p14:creationId xmlns:p14="http://schemas.microsoft.com/office/powerpoint/2010/main" val="1174735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6</a:t>
            </a:fld>
            <a:endParaRPr lang="fr-FR"/>
          </a:p>
        </p:txBody>
      </p:sp>
    </p:spTree>
    <p:extLst>
      <p:ext uri="{BB962C8B-B14F-4D97-AF65-F5344CB8AC3E}">
        <p14:creationId xmlns:p14="http://schemas.microsoft.com/office/powerpoint/2010/main" val="3940420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7</a:t>
            </a:fld>
            <a:endParaRPr lang="fr-FR"/>
          </a:p>
        </p:txBody>
      </p:sp>
    </p:spTree>
    <p:extLst>
      <p:ext uri="{BB962C8B-B14F-4D97-AF65-F5344CB8AC3E}">
        <p14:creationId xmlns:p14="http://schemas.microsoft.com/office/powerpoint/2010/main" val="2498107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8</a:t>
            </a:fld>
            <a:endParaRPr lang="fr-FR"/>
          </a:p>
        </p:txBody>
      </p:sp>
    </p:spTree>
    <p:extLst>
      <p:ext uri="{BB962C8B-B14F-4D97-AF65-F5344CB8AC3E}">
        <p14:creationId xmlns:p14="http://schemas.microsoft.com/office/powerpoint/2010/main" val="655246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3F88ACC-5912-46F6-A17B-F064B6F1DEC7}" type="slidenum">
              <a:rPr lang="fr-FR" smtClean="0"/>
              <a:t>9</a:t>
            </a:fld>
            <a:endParaRPr lang="fr-FR"/>
          </a:p>
        </p:txBody>
      </p:sp>
    </p:spTree>
    <p:extLst>
      <p:ext uri="{BB962C8B-B14F-4D97-AF65-F5344CB8AC3E}">
        <p14:creationId xmlns:p14="http://schemas.microsoft.com/office/powerpoint/2010/main" val="1143737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3A2786-0E61-4C99-B502-40E49B398C1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B18EF90-BC14-4185-A44E-99CAE383ED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39725D4-EF92-4002-8B3E-4AD8A4E95B75}"/>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5" name="Espace réservé du pied de page 4">
            <a:extLst>
              <a:ext uri="{FF2B5EF4-FFF2-40B4-BE49-F238E27FC236}">
                <a16:creationId xmlns:a16="http://schemas.microsoft.com/office/drawing/2014/main" id="{333142F0-7FD0-46DA-B1BC-2D091D5B12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17B4869-7FC5-4BB2-AA34-73D3C8454069}"/>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18132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7AEF06-4E22-41D1-A463-CC1365C90DB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58BCF68-B297-4653-922F-07C2F262C274}"/>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E1399E-4015-428E-9D1B-D656DAC4DE87}"/>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5" name="Espace réservé du pied de page 4">
            <a:extLst>
              <a:ext uri="{FF2B5EF4-FFF2-40B4-BE49-F238E27FC236}">
                <a16:creationId xmlns:a16="http://schemas.microsoft.com/office/drawing/2014/main" id="{AAEC45E4-52B7-4DC0-8107-A938E6C86D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5BA3E2-0F0C-432F-AC06-F27B3541A28C}"/>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396355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FD4D072-4B60-4EFA-985F-0D9E981E6CB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656BD2-42D0-4714-8719-909F5266F253}"/>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7BB32A1-B12A-4FBC-9386-D57F7DE81FC7}"/>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5" name="Espace réservé du pied de page 4">
            <a:extLst>
              <a:ext uri="{FF2B5EF4-FFF2-40B4-BE49-F238E27FC236}">
                <a16:creationId xmlns:a16="http://schemas.microsoft.com/office/drawing/2014/main" id="{15D1A652-2EA9-48BD-9DEE-98C8C050AE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B244054-7BB7-4BAF-8EEC-1FC6014839D8}"/>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427256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2CA1C8-7632-4AC3-8BA9-8261AC8F26F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7E8F346-57F1-4EA8-ADCD-A263E6DD917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D123F4-44A6-4473-99F8-3ACBCF358CAC}"/>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5" name="Espace réservé du pied de page 4">
            <a:extLst>
              <a:ext uri="{FF2B5EF4-FFF2-40B4-BE49-F238E27FC236}">
                <a16:creationId xmlns:a16="http://schemas.microsoft.com/office/drawing/2014/main" id="{241C441E-C4CD-4C7F-ABEF-501C92C614B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3B46A0-64AD-41F6-B8DF-073772199CA9}"/>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56801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BA7914-B916-4A1F-A9BC-DF752003A8C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205A6E6-88E1-4751-BB2F-7246C89847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C7BD4514-B83E-4392-9C03-85806278B138}"/>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5" name="Espace réservé du pied de page 4">
            <a:extLst>
              <a:ext uri="{FF2B5EF4-FFF2-40B4-BE49-F238E27FC236}">
                <a16:creationId xmlns:a16="http://schemas.microsoft.com/office/drawing/2014/main" id="{700A4442-9BA5-4CA5-A90D-741F51002D1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296E594-53F2-4D01-9A91-11EAB9793FC3}"/>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345156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09F9C0-68DC-4BCE-A21C-9D4B6B36939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6B70904-B813-4B5B-8E85-A162B1102015}"/>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043A216-0416-4B4A-A99E-044A52DD3DE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4ACBEC7-6788-4BEE-84C0-F969CDDF237C}"/>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6" name="Espace réservé du pied de page 5">
            <a:extLst>
              <a:ext uri="{FF2B5EF4-FFF2-40B4-BE49-F238E27FC236}">
                <a16:creationId xmlns:a16="http://schemas.microsoft.com/office/drawing/2014/main" id="{437C0AEC-3500-47EE-BC09-F043C3B8A3A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D783EF1-4AF3-4ABB-B2D1-AF9CB8874751}"/>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3320160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6295D2-C7BD-4F13-872C-F46F7D9FB3B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1A800-F94C-4A84-96BF-1CF2033416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C951BFFD-0CF3-4DEB-A64D-E4E0B78C0266}"/>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D58F93C-C59A-466F-ACED-D8DFC32B1C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4CDC266B-E7AE-495C-806C-F0510DC40106}"/>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0F47E5F-C18F-4AD1-B65D-F48CA17E785A}"/>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8" name="Espace réservé du pied de page 7">
            <a:extLst>
              <a:ext uri="{FF2B5EF4-FFF2-40B4-BE49-F238E27FC236}">
                <a16:creationId xmlns:a16="http://schemas.microsoft.com/office/drawing/2014/main" id="{9DEC4C5B-2904-4411-AC0D-74243B31742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FD6CFA9-D193-4BEE-970C-D02898BF3F21}"/>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009277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974E71-EBF3-4277-9DD4-890D60145E4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6B2B260-71C3-4307-BDF1-448D750AE9F7}"/>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4" name="Espace réservé du pied de page 3">
            <a:extLst>
              <a:ext uri="{FF2B5EF4-FFF2-40B4-BE49-F238E27FC236}">
                <a16:creationId xmlns:a16="http://schemas.microsoft.com/office/drawing/2014/main" id="{B41FF710-81ED-40AA-8CAA-8B2477FC3B9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BA31EF8-8080-4B65-8A77-AC96354DF1F6}"/>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777406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EF6C00F-D865-4889-BFDC-A09110BCC352}"/>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3" name="Espace réservé du pied de page 2">
            <a:extLst>
              <a:ext uri="{FF2B5EF4-FFF2-40B4-BE49-F238E27FC236}">
                <a16:creationId xmlns:a16="http://schemas.microsoft.com/office/drawing/2014/main" id="{F10D9B57-6D6D-4810-AEDA-8A626FBB2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3DFFE9A-B250-43FD-8C0C-78B4E882CC8E}"/>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162579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76A54-CC55-443D-A7AD-4BA52E111B5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0EAB567-4DC9-4D1A-A69D-AF0C82959D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9E38462-C1E7-421D-BD1A-C770865F3D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267CD93E-C05B-49E2-A52B-333B91F0BEF0}"/>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6" name="Espace réservé du pied de page 5">
            <a:extLst>
              <a:ext uri="{FF2B5EF4-FFF2-40B4-BE49-F238E27FC236}">
                <a16:creationId xmlns:a16="http://schemas.microsoft.com/office/drawing/2014/main" id="{6C3ADE2F-0A9B-4316-840A-A6A40FA215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DBA1BAA-3134-4F0B-A1E3-25C58AA126AA}"/>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41687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E0839F-EF3D-41B8-81F5-BE358235D1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010D840-6E79-4BAD-B368-2A3767AF5E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E28CA8C-26A0-4E27-9D28-004C07C15A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C77BC06C-9E21-4B5B-B9AB-FA3E8D1BF666}"/>
              </a:ext>
            </a:extLst>
          </p:cNvPr>
          <p:cNvSpPr>
            <a:spLocks noGrp="1"/>
          </p:cNvSpPr>
          <p:nvPr>
            <p:ph type="dt" sz="half" idx="10"/>
          </p:nvPr>
        </p:nvSpPr>
        <p:spPr/>
        <p:txBody>
          <a:bodyPr/>
          <a:lstStyle/>
          <a:p>
            <a:fld id="{00725A5F-F068-4C99-93D9-E20043F3A5E9}" type="datetimeFigureOut">
              <a:rPr lang="fr-FR" smtClean="0"/>
              <a:t>27/01/2023</a:t>
            </a:fld>
            <a:endParaRPr lang="fr-FR"/>
          </a:p>
        </p:txBody>
      </p:sp>
      <p:sp>
        <p:nvSpPr>
          <p:cNvPr id="6" name="Espace réservé du pied de page 5">
            <a:extLst>
              <a:ext uri="{FF2B5EF4-FFF2-40B4-BE49-F238E27FC236}">
                <a16:creationId xmlns:a16="http://schemas.microsoft.com/office/drawing/2014/main" id="{913B3530-4A7E-4AB7-AAB8-A0A0FBB5541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CBD64FC-9D1B-412D-88E3-8B06B9745CAA}"/>
              </a:ext>
            </a:extLst>
          </p:cNvPr>
          <p:cNvSpPr>
            <a:spLocks noGrp="1"/>
          </p:cNvSpPr>
          <p:nvPr>
            <p:ph type="sldNum" sz="quarter" idx="12"/>
          </p:nvPr>
        </p:nvSpPr>
        <p:spPr/>
        <p:txBody>
          <a:bodyPr/>
          <a:lstStyle/>
          <a:p>
            <a:fld id="{7425ABE0-9D64-40BE-84D1-BEC676758112}" type="slidenum">
              <a:rPr lang="fr-FR" smtClean="0"/>
              <a:t>‹N°›</a:t>
            </a:fld>
            <a:endParaRPr lang="fr-FR"/>
          </a:p>
        </p:txBody>
      </p:sp>
    </p:spTree>
    <p:extLst>
      <p:ext uri="{BB962C8B-B14F-4D97-AF65-F5344CB8AC3E}">
        <p14:creationId xmlns:p14="http://schemas.microsoft.com/office/powerpoint/2010/main" val="420702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2D33087-3651-4D7A-9541-56B9C9C3F3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E8CDF5C-B930-4960-9886-B932A4FC90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584389-8E3A-40A5-B8C3-1C3BF8FD06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25A5F-F068-4C99-93D9-E20043F3A5E9}" type="datetimeFigureOut">
              <a:rPr lang="fr-FR" smtClean="0"/>
              <a:t>27/01/2023</a:t>
            </a:fld>
            <a:endParaRPr lang="fr-FR"/>
          </a:p>
        </p:txBody>
      </p:sp>
      <p:sp>
        <p:nvSpPr>
          <p:cNvPr id="5" name="Espace réservé du pied de page 4">
            <a:extLst>
              <a:ext uri="{FF2B5EF4-FFF2-40B4-BE49-F238E27FC236}">
                <a16:creationId xmlns:a16="http://schemas.microsoft.com/office/drawing/2014/main" id="{412B6140-7463-4C43-B2DE-794DB6BE3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2340117-507C-496D-92C4-1A46785F9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5ABE0-9D64-40BE-84D1-BEC676758112}" type="slidenum">
              <a:rPr lang="fr-FR" smtClean="0"/>
              <a:t>‹N°›</a:t>
            </a:fld>
            <a:endParaRPr lang="fr-FR"/>
          </a:p>
        </p:txBody>
      </p:sp>
    </p:spTree>
    <p:extLst>
      <p:ext uri="{BB962C8B-B14F-4D97-AF65-F5344CB8AC3E}">
        <p14:creationId xmlns:p14="http://schemas.microsoft.com/office/powerpoint/2010/main" val="3859451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0" y="0"/>
            <a:ext cx="12191999" cy="554723"/>
          </a:xfrm>
          <a:prstGeom prst="rect">
            <a:avLst/>
          </a:prstGeom>
        </p:spPr>
      </p:pic>
      <p:sp>
        <p:nvSpPr>
          <p:cNvPr id="18" name="ZoneTexte 17">
            <a:extLst>
              <a:ext uri="{FF2B5EF4-FFF2-40B4-BE49-F238E27FC236}">
                <a16:creationId xmlns:a16="http://schemas.microsoft.com/office/drawing/2014/main" id="{2F3A9A6B-A055-44B8-95C2-008BB0ECFC6B}"/>
              </a:ext>
            </a:extLst>
          </p:cNvPr>
          <p:cNvSpPr txBox="1"/>
          <p:nvPr/>
        </p:nvSpPr>
        <p:spPr>
          <a:xfrm>
            <a:off x="2369402" y="625353"/>
            <a:ext cx="7453194" cy="923330"/>
          </a:xfrm>
          <a:prstGeom prst="rect">
            <a:avLst/>
          </a:prstGeom>
          <a:noFill/>
        </p:spPr>
        <p:txBody>
          <a:bodyPr wrap="none" rtlCol="0">
            <a:spAutoFit/>
          </a:bodyPr>
          <a:lstStyle/>
          <a:p>
            <a:pPr algn="ctr"/>
            <a:r>
              <a:rPr lang="fr-FR" dirty="0">
                <a:latin typeface="Arial Rounded MT Bold" panose="020F0704030504030204" pitchFamily="34" charset="0"/>
                <a:cs typeface="Arial" panose="020B0604020202020204" pitchFamily="34" charset="0"/>
              </a:rPr>
              <a:t>Université Larbi Ben M’</a:t>
            </a:r>
            <a:r>
              <a:rPr lang="fr-FR" dirty="0" err="1">
                <a:latin typeface="Arial Rounded MT Bold" panose="020F0704030504030204" pitchFamily="34" charset="0"/>
                <a:cs typeface="Arial" panose="020B0604020202020204" pitchFamily="34" charset="0"/>
              </a:rPr>
              <a:t>hidi</a:t>
            </a:r>
            <a:r>
              <a:rPr lang="fr-FR" dirty="0">
                <a:latin typeface="Arial Rounded MT Bold" panose="020F0704030504030204" pitchFamily="34" charset="0"/>
                <a:cs typeface="Arial" panose="020B0604020202020204" pitchFamily="34" charset="0"/>
              </a:rPr>
              <a:t> d’Oum El </a:t>
            </a:r>
            <a:r>
              <a:rPr lang="fr-FR" dirty="0" err="1">
                <a:latin typeface="Arial Rounded MT Bold" panose="020F0704030504030204" pitchFamily="34" charset="0"/>
                <a:cs typeface="Arial" panose="020B0604020202020204" pitchFamily="34" charset="0"/>
              </a:rPr>
              <a:t>Bouaghi</a:t>
            </a:r>
            <a:endParaRPr lang="fr-FR" dirty="0">
              <a:latin typeface="Arial Rounded MT Bold" panose="020F0704030504030204" pitchFamily="34" charset="0"/>
              <a:cs typeface="Arial" panose="020B0604020202020204" pitchFamily="34" charset="0"/>
            </a:endParaRPr>
          </a:p>
          <a:p>
            <a:pPr algn="ctr"/>
            <a:r>
              <a:rPr lang="fr-FR" dirty="0">
                <a:latin typeface="Arial Rounded MT Bold" panose="020F0704030504030204" pitchFamily="34" charset="0"/>
                <a:cs typeface="Arial" panose="020B0604020202020204" pitchFamily="34" charset="0"/>
              </a:rPr>
              <a:t>Faculté des sciences exactes et sciences de la nature et de la vie</a:t>
            </a:r>
          </a:p>
          <a:p>
            <a:pPr algn="ctr"/>
            <a:r>
              <a:rPr lang="fr-FR" dirty="0">
                <a:latin typeface="Arial Rounded MT Bold" panose="020F0704030504030204" pitchFamily="34" charset="0"/>
                <a:cs typeface="Arial" panose="020B0604020202020204" pitchFamily="34" charset="0"/>
              </a:rPr>
              <a:t>Département des Mathématiques et Informatique</a:t>
            </a:r>
          </a:p>
        </p:txBody>
      </p:sp>
      <p:sp>
        <p:nvSpPr>
          <p:cNvPr id="20" name="ZoneTexte 19">
            <a:extLst>
              <a:ext uri="{FF2B5EF4-FFF2-40B4-BE49-F238E27FC236}">
                <a16:creationId xmlns:a16="http://schemas.microsoft.com/office/drawing/2014/main" id="{9F578930-ACFF-433B-A747-B53857EEA817}"/>
              </a:ext>
            </a:extLst>
          </p:cNvPr>
          <p:cNvSpPr txBox="1"/>
          <p:nvPr/>
        </p:nvSpPr>
        <p:spPr>
          <a:xfrm>
            <a:off x="0" y="2861219"/>
            <a:ext cx="12192000" cy="707886"/>
          </a:xfrm>
          <a:prstGeom prst="rect">
            <a:avLst/>
          </a:prstGeom>
          <a:noFill/>
          <a:ln cmpd="thinThick">
            <a:noFill/>
          </a:ln>
        </p:spPr>
        <p:txBody>
          <a:bodyPr wrap="square" rtlCol="0">
            <a:spAutoFit/>
          </a:bodyPr>
          <a:lstStyle/>
          <a:p>
            <a:pPr algn="ctr"/>
            <a:r>
              <a:rPr lang="fr-FR" sz="4000" b="1" dirty="0">
                <a:solidFill>
                  <a:srgbClr val="002060"/>
                </a:solidFill>
                <a:latin typeface="Arial" panose="020B0604020202020204" pitchFamily="34" charset="0"/>
                <a:cs typeface="Arial" panose="020B0604020202020204" pitchFamily="34" charset="0"/>
              </a:rPr>
              <a:t>Chapitre 9: Environnement d’</a:t>
            </a:r>
            <a:r>
              <a:rPr lang="fr-FR" sz="4000" b="1" dirty="0" err="1">
                <a:solidFill>
                  <a:srgbClr val="002060"/>
                </a:solidFill>
                <a:latin typeface="Arial" panose="020B0604020202020204" pitchFamily="34" charset="0"/>
                <a:cs typeface="Arial" panose="020B0604020202020204" pitchFamily="34" charset="0"/>
              </a:rPr>
              <a:t>éxécution</a:t>
            </a:r>
            <a:endParaRPr lang="fr-FR" sz="4000" b="1" dirty="0">
              <a:solidFill>
                <a:srgbClr val="002060"/>
              </a:solidFill>
              <a:latin typeface="Arial" panose="020B0604020202020204" pitchFamily="34" charset="0"/>
              <a:cs typeface="Arial" panose="020B0604020202020204" pitchFamily="34" charset="0"/>
            </a:endParaRPr>
          </a:p>
        </p:txBody>
      </p:sp>
      <p:sp>
        <p:nvSpPr>
          <p:cNvPr id="21" name="ZoneTexte 20">
            <a:extLst>
              <a:ext uri="{FF2B5EF4-FFF2-40B4-BE49-F238E27FC236}">
                <a16:creationId xmlns:a16="http://schemas.microsoft.com/office/drawing/2014/main" id="{260ABE75-79A3-4F35-AE74-9C17124DAA76}"/>
              </a:ext>
            </a:extLst>
          </p:cNvPr>
          <p:cNvSpPr txBox="1"/>
          <p:nvPr/>
        </p:nvSpPr>
        <p:spPr>
          <a:xfrm>
            <a:off x="669416" y="5246823"/>
            <a:ext cx="11148164" cy="1107996"/>
          </a:xfrm>
          <a:prstGeom prst="rect">
            <a:avLst/>
          </a:prstGeom>
          <a:noFill/>
        </p:spPr>
        <p:txBody>
          <a:bodyPr wrap="square" rtlCol="0">
            <a:spAutoFit/>
          </a:bodyPr>
          <a:lstStyle/>
          <a:p>
            <a:pPr fontAlgn="ctr"/>
            <a:r>
              <a:rPr lang="fr-FR" sz="2400" b="1" dirty="0"/>
              <a:t>Dr. Sofiane ZAIDI          </a:t>
            </a:r>
            <a:r>
              <a:rPr lang="fr-FR" dirty="0"/>
              <a:t>MCA                             Université d’Oum El </a:t>
            </a:r>
            <a:r>
              <a:rPr lang="fr-FR" dirty="0" err="1"/>
              <a:t>Bouaghi</a:t>
            </a:r>
            <a:r>
              <a:rPr lang="fr-FR" dirty="0"/>
              <a:t>                     zaidi.sofiane@univ-oeb.dz</a:t>
            </a:r>
            <a:endParaRPr lang="fr-FR" sz="2400" dirty="0"/>
          </a:p>
          <a:p>
            <a:pPr fontAlgn="ctr"/>
            <a:endParaRPr lang="fr-FR" sz="2400" b="1" dirty="0"/>
          </a:p>
          <a:p>
            <a:pPr algn="ctr"/>
            <a:r>
              <a:rPr lang="fr-FR" i="1" dirty="0"/>
              <a:t>15/12/2022</a:t>
            </a:r>
          </a:p>
        </p:txBody>
      </p:sp>
      <p:pic>
        <p:nvPicPr>
          <p:cNvPr id="34" name="Image 33">
            <a:extLst>
              <a:ext uri="{FF2B5EF4-FFF2-40B4-BE49-F238E27FC236}">
                <a16:creationId xmlns:a16="http://schemas.microsoft.com/office/drawing/2014/main" id="{904885A6-8781-414B-BD3A-1E5F825D5A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6371088"/>
            <a:ext cx="12191999" cy="554723"/>
          </a:xfrm>
          <a:prstGeom prst="rect">
            <a:avLst/>
          </a:prstGeom>
        </p:spPr>
      </p:pic>
      <p:pic>
        <p:nvPicPr>
          <p:cNvPr id="10" name="Image 9">
            <a:extLst>
              <a:ext uri="{FF2B5EF4-FFF2-40B4-BE49-F238E27FC236}">
                <a16:creationId xmlns:a16="http://schemas.microsoft.com/office/drawing/2014/main" id="{3DA6BBA8-9992-4337-991B-8F8378C25699}"/>
              </a:ext>
            </a:extLst>
          </p:cNvPr>
          <p:cNvPicPr>
            <a:picLocks noChangeAspect="1"/>
          </p:cNvPicPr>
          <p:nvPr/>
        </p:nvPicPr>
        <p:blipFill>
          <a:blip r:embed="rId4"/>
          <a:stretch>
            <a:fillRect/>
          </a:stretch>
        </p:blipFill>
        <p:spPr>
          <a:xfrm>
            <a:off x="196616" y="570993"/>
            <a:ext cx="1339703" cy="1228061"/>
          </a:xfrm>
          <a:prstGeom prst="rect">
            <a:avLst/>
          </a:prstGeom>
        </p:spPr>
      </p:pic>
      <p:sp>
        <p:nvSpPr>
          <p:cNvPr id="9" name="ZoneTexte 8">
            <a:extLst>
              <a:ext uri="{FF2B5EF4-FFF2-40B4-BE49-F238E27FC236}">
                <a16:creationId xmlns:a16="http://schemas.microsoft.com/office/drawing/2014/main" id="{3D006A1F-AA9E-4647-A3B1-E590B8831680}"/>
              </a:ext>
            </a:extLst>
          </p:cNvPr>
          <p:cNvSpPr txBox="1"/>
          <p:nvPr/>
        </p:nvSpPr>
        <p:spPr>
          <a:xfrm>
            <a:off x="4373577" y="1772572"/>
            <a:ext cx="3444854" cy="369332"/>
          </a:xfrm>
          <a:prstGeom prst="rect">
            <a:avLst/>
          </a:prstGeom>
          <a:noFill/>
        </p:spPr>
        <p:txBody>
          <a:bodyPr wrap="none" rtlCol="0">
            <a:spAutoFit/>
          </a:bodyPr>
          <a:lstStyle/>
          <a:p>
            <a:pPr algn="ctr" rtl="1"/>
            <a:r>
              <a:rPr lang="fr-FR" dirty="0">
                <a:latin typeface="Arial Rounded MT Bold" panose="020F0704030504030204" pitchFamily="34" charset="0"/>
                <a:cs typeface="Arial" panose="020B0604020202020204" pitchFamily="34" charset="0"/>
              </a:rPr>
              <a:t>Cours du module compilation</a:t>
            </a:r>
          </a:p>
        </p:txBody>
      </p:sp>
      <p:pic>
        <p:nvPicPr>
          <p:cNvPr id="12" name="Image 11">
            <a:extLst>
              <a:ext uri="{FF2B5EF4-FFF2-40B4-BE49-F238E27FC236}">
                <a16:creationId xmlns:a16="http://schemas.microsoft.com/office/drawing/2014/main" id="{A449F181-826B-4C48-9FE6-0D729FC2771E}"/>
              </a:ext>
            </a:extLst>
          </p:cNvPr>
          <p:cNvPicPr>
            <a:picLocks noChangeAspect="1"/>
          </p:cNvPicPr>
          <p:nvPr/>
        </p:nvPicPr>
        <p:blipFill>
          <a:blip r:embed="rId4"/>
          <a:stretch>
            <a:fillRect/>
          </a:stretch>
        </p:blipFill>
        <p:spPr>
          <a:xfrm>
            <a:off x="10477877" y="625353"/>
            <a:ext cx="1339703" cy="1228061"/>
          </a:xfrm>
          <a:prstGeom prst="rect">
            <a:avLst/>
          </a:prstGeom>
        </p:spPr>
      </p:pic>
    </p:spTree>
    <p:extLst>
      <p:ext uri="{BB962C8B-B14F-4D97-AF65-F5344CB8AC3E}">
        <p14:creationId xmlns:p14="http://schemas.microsoft.com/office/powerpoint/2010/main" val="3600415940"/>
      </p:ext>
    </p:extLst>
  </p:cSld>
  <p:clrMapOvr>
    <a:masterClrMapping/>
  </p:clrMapOvr>
  <mc:AlternateContent xmlns:mc="http://schemas.openxmlformats.org/markup-compatibility/2006" xmlns:p14="http://schemas.microsoft.com/office/powerpoint/2010/main">
    <mc:Choice Requires="p14">
      <p:transition spd="slow" p14:dur="2000" advTm="3929"/>
    </mc:Choice>
    <mc:Fallback xmlns="">
      <p:transition spd="slow" advTm="392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831672" y="-168428"/>
            <a:ext cx="6528647" cy="920252"/>
          </a:xfrm>
          <a:prstGeom prst="rect">
            <a:avLst/>
          </a:prstGeom>
          <a:noFill/>
        </p:spPr>
        <p:txBody>
          <a:bodyPr wrap="none" rtlCol="0">
            <a:spAutoFit/>
          </a:bodyPr>
          <a:lstStyle/>
          <a:p>
            <a:pPr lvl="2" algn="just">
              <a:lnSpc>
                <a:spcPct val="150000"/>
              </a:lnSpc>
            </a:pPr>
            <a:r>
              <a:rPr lang="fr-FR" sz="4000" dirty="0">
                <a:solidFill>
                  <a:schemeClr val="bg1"/>
                </a:solidFill>
              </a:rPr>
              <a:t>Les stratégies d’allocation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b="1" dirty="0"/>
              <a:t>Remarque : </a:t>
            </a:r>
            <a:r>
              <a:rPr lang="fr-FR" sz="2000" dirty="0"/>
              <a:t>ceci n’interdit pas les noms locaux, ils sont alloués statiquement dans les enregistrements d’activation. </a:t>
            </a:r>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r>
              <a:rPr lang="fr-FR" sz="2000" dirty="0"/>
              <a:t>Accès aux noms locaux, voir plus bas. Exemple : FORTRAN</a:t>
            </a:r>
          </a:p>
        </p:txBody>
      </p:sp>
      <p:sp>
        <p:nvSpPr>
          <p:cNvPr id="9" name="Rectangle : coins arrondis 8">
            <a:extLst>
              <a:ext uri="{FF2B5EF4-FFF2-40B4-BE49-F238E27FC236}">
                <a16:creationId xmlns:a16="http://schemas.microsoft.com/office/drawing/2014/main" id="{274BD956-7DD4-4568-B6EF-FC90A983020B}"/>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10/18</a:t>
            </a:r>
          </a:p>
        </p:txBody>
      </p:sp>
      <p:pic>
        <p:nvPicPr>
          <p:cNvPr id="2" name="Image 1">
            <a:extLst>
              <a:ext uri="{FF2B5EF4-FFF2-40B4-BE49-F238E27FC236}">
                <a16:creationId xmlns:a16="http://schemas.microsoft.com/office/drawing/2014/main" id="{EE0F046E-0A85-485B-8539-48BAEF06C7E0}"/>
              </a:ext>
            </a:extLst>
          </p:cNvPr>
          <p:cNvPicPr>
            <a:picLocks noChangeAspect="1"/>
          </p:cNvPicPr>
          <p:nvPr/>
        </p:nvPicPr>
        <p:blipFill>
          <a:blip r:embed="rId4"/>
          <a:stretch>
            <a:fillRect/>
          </a:stretch>
        </p:blipFill>
        <p:spPr>
          <a:xfrm>
            <a:off x="3370514" y="1972900"/>
            <a:ext cx="5450971" cy="3280448"/>
          </a:xfrm>
          <a:prstGeom prst="rect">
            <a:avLst/>
          </a:prstGeom>
        </p:spPr>
      </p:pic>
    </p:spTree>
    <p:extLst>
      <p:ext uri="{BB962C8B-B14F-4D97-AF65-F5344CB8AC3E}">
        <p14:creationId xmlns:p14="http://schemas.microsoft.com/office/powerpoint/2010/main" val="2538956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831672" y="-168428"/>
            <a:ext cx="6528647" cy="920252"/>
          </a:xfrm>
          <a:prstGeom prst="rect">
            <a:avLst/>
          </a:prstGeom>
          <a:noFill/>
        </p:spPr>
        <p:txBody>
          <a:bodyPr wrap="none" rtlCol="0">
            <a:spAutoFit/>
          </a:bodyPr>
          <a:lstStyle/>
          <a:p>
            <a:pPr lvl="2" algn="just">
              <a:lnSpc>
                <a:spcPct val="150000"/>
              </a:lnSpc>
            </a:pPr>
            <a:r>
              <a:rPr lang="fr-FR" sz="4000" dirty="0">
                <a:solidFill>
                  <a:schemeClr val="bg1"/>
                </a:solidFill>
              </a:rPr>
              <a:t>Les stratégies d’allocation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b="1" dirty="0"/>
              <a:t>Allocation dans la pile </a:t>
            </a:r>
            <a:r>
              <a:rPr lang="fr-FR" sz="2000" b="1" dirty="0" err="1"/>
              <a:t>Pile</a:t>
            </a:r>
            <a:r>
              <a:rPr lang="fr-FR" sz="2000" b="1" dirty="0"/>
              <a:t> de contrôle : </a:t>
            </a:r>
          </a:p>
          <a:p>
            <a:pPr marL="1257300" lvl="2" indent="-342900" algn="just">
              <a:lnSpc>
                <a:spcPct val="150000"/>
              </a:lnSpc>
              <a:buFont typeface="Arial" panose="020B0604020202020204" pitchFamily="34" charset="0"/>
              <a:buChar char="•"/>
            </a:pPr>
            <a:r>
              <a:rPr lang="fr-FR" sz="2000" dirty="0"/>
              <a:t>les enregistrements d’activation sont empilés au début de l’activation et dépilés à la fin. </a:t>
            </a:r>
          </a:p>
          <a:p>
            <a:pPr marL="1257300" lvl="2" indent="-342900" algn="just">
              <a:lnSpc>
                <a:spcPct val="150000"/>
              </a:lnSpc>
              <a:buFont typeface="Arial" panose="020B0604020202020204" pitchFamily="34" charset="0"/>
              <a:buChar char="•"/>
            </a:pPr>
            <a:r>
              <a:rPr lang="fr-FR" sz="2000" dirty="0"/>
              <a:t>Les variables locales sont allouées dans les enregistrements d’activation. Elles sont perdues au dépilage. </a:t>
            </a:r>
          </a:p>
          <a:p>
            <a:pPr marL="1257300" lvl="2" indent="-342900" algn="just">
              <a:lnSpc>
                <a:spcPct val="150000"/>
              </a:lnSpc>
              <a:buFont typeface="Arial" panose="020B0604020202020204" pitchFamily="34" charset="0"/>
              <a:buChar char="•"/>
            </a:pPr>
            <a:r>
              <a:rPr lang="fr-FR" sz="2000" dirty="0"/>
              <a:t>Un registre Sommet Pile marque le sommet de la pile ; cas simple, si tous les enregistrements d’activation ont une taille connue à la compilation. </a:t>
            </a:r>
          </a:p>
          <a:p>
            <a:pPr marL="1257300" lvl="2" indent="-342900" algn="just">
              <a:lnSpc>
                <a:spcPct val="150000"/>
              </a:lnSpc>
              <a:buFont typeface="Arial" panose="020B0604020202020204" pitchFamily="34" charset="0"/>
              <a:buChar char="•"/>
            </a:pPr>
            <a:r>
              <a:rPr lang="fr-FR" sz="2000" dirty="0"/>
              <a:t>L’enregistrement au sommet de la pile est correspond à l’activation qui possède le contrôle. </a:t>
            </a:r>
          </a:p>
          <a:p>
            <a:pPr marL="1257300" lvl="2" indent="-342900" algn="just">
              <a:lnSpc>
                <a:spcPct val="150000"/>
              </a:lnSpc>
              <a:buFont typeface="Arial" panose="020B0604020202020204" pitchFamily="34" charset="0"/>
              <a:buChar char="•"/>
            </a:pPr>
            <a:r>
              <a:rPr lang="fr-FR" sz="2000" dirty="0"/>
              <a:t>Le code de chaque fonction alloue les adresses des variables locales dans la pile relativement au début de l’enregistrement.</a:t>
            </a:r>
          </a:p>
        </p:txBody>
      </p:sp>
      <p:sp>
        <p:nvSpPr>
          <p:cNvPr id="9" name="Rectangle : coins arrondis 8">
            <a:extLst>
              <a:ext uri="{FF2B5EF4-FFF2-40B4-BE49-F238E27FC236}">
                <a16:creationId xmlns:a16="http://schemas.microsoft.com/office/drawing/2014/main" id="{274BD956-7DD4-4568-B6EF-FC90A983020B}"/>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11/18</a:t>
            </a:r>
          </a:p>
        </p:txBody>
      </p:sp>
    </p:spTree>
    <p:extLst>
      <p:ext uri="{BB962C8B-B14F-4D97-AF65-F5344CB8AC3E}">
        <p14:creationId xmlns:p14="http://schemas.microsoft.com/office/powerpoint/2010/main" val="2941596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688492" y="51537"/>
            <a:ext cx="6815007" cy="769441"/>
          </a:xfrm>
          <a:prstGeom prst="rect">
            <a:avLst/>
          </a:prstGeom>
          <a:noFill/>
        </p:spPr>
        <p:txBody>
          <a:bodyPr wrap="none" rtlCol="0">
            <a:spAutoFit/>
          </a:bodyPr>
          <a:lstStyle/>
          <a:p>
            <a:r>
              <a:rPr lang="fr-FR" sz="4400" dirty="0">
                <a:solidFill>
                  <a:schemeClr val="bg1"/>
                </a:solidFill>
              </a:rPr>
              <a:t>L’accès aux noms non locaux </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9" name="Rectangle : coins arrondis 8">
            <a:extLst>
              <a:ext uri="{FF2B5EF4-FFF2-40B4-BE49-F238E27FC236}">
                <a16:creationId xmlns:a16="http://schemas.microsoft.com/office/drawing/2014/main" id="{E20E5D59-500A-415B-B94D-F3E7BFA5463D}"/>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12/18</a:t>
            </a:r>
          </a:p>
        </p:txBody>
      </p:sp>
      <p:sp>
        <p:nvSpPr>
          <p:cNvPr id="11" name="Rectangle 3">
            <a:extLst>
              <a:ext uri="{FF2B5EF4-FFF2-40B4-BE49-F238E27FC236}">
                <a16:creationId xmlns:a16="http://schemas.microsoft.com/office/drawing/2014/main" id="{D3277504-23ED-4730-89BA-8E6A3BDFA50B}"/>
              </a:ext>
            </a:extLst>
          </p:cNvPr>
          <p:cNvSpPr txBox="1">
            <a:spLocks noChangeArrowheads="1"/>
          </p:cNvSpPr>
          <p:nvPr/>
        </p:nvSpPr>
        <p:spPr>
          <a:xfrm>
            <a:off x="304795" y="13549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Comment traiter les noms non locaux ? </a:t>
            </a:r>
          </a:p>
          <a:p>
            <a:pPr marL="1257300" lvl="2" indent="-342900" algn="just">
              <a:lnSpc>
                <a:spcPct val="150000"/>
              </a:lnSpc>
              <a:buFont typeface="Arial" panose="020B0604020202020204" pitchFamily="34" charset="0"/>
              <a:buChar char="•"/>
            </a:pPr>
            <a:r>
              <a:rPr lang="fr-FR" sz="2000" dirty="0"/>
              <a:t>Règles de portée, dépendant des langages. Deux possibilités : </a:t>
            </a:r>
          </a:p>
          <a:p>
            <a:pPr marL="1257300" lvl="2" indent="-342900" algn="just">
              <a:lnSpc>
                <a:spcPct val="150000"/>
              </a:lnSpc>
              <a:buFont typeface="Wingdings" panose="05000000000000000000" pitchFamily="2" charset="2"/>
              <a:buChar char="ü"/>
            </a:pPr>
            <a:r>
              <a:rPr lang="fr-FR" sz="2000" dirty="0"/>
              <a:t>Portée statique, déterminable à la compilation (PASCAL, C, ADA) </a:t>
            </a:r>
          </a:p>
          <a:p>
            <a:pPr marL="1257300" lvl="2" indent="-342900" algn="just">
              <a:lnSpc>
                <a:spcPct val="150000"/>
              </a:lnSpc>
              <a:buFont typeface="Wingdings" panose="05000000000000000000" pitchFamily="2" charset="2"/>
              <a:buChar char="ü"/>
            </a:pPr>
            <a:r>
              <a:rPr lang="fr-FR" sz="2000" dirty="0"/>
              <a:t>Portée dynamique, déterminée à l’exécution (LISP, APL) </a:t>
            </a:r>
          </a:p>
          <a:p>
            <a:pPr marL="1257300" lvl="2" indent="-342900" algn="just">
              <a:lnSpc>
                <a:spcPct val="150000"/>
              </a:lnSpc>
              <a:buFont typeface="Arial" panose="020B0604020202020204" pitchFamily="34" charset="0"/>
              <a:buChar char="•"/>
            </a:pPr>
            <a:r>
              <a:rPr lang="fr-FR" sz="2000" dirty="0"/>
              <a:t>En général, portée statique complétée par la règle de “l’englobant le plus imbriqué”. </a:t>
            </a:r>
          </a:p>
          <a:p>
            <a:pPr marL="1257300" lvl="2" indent="-342900" algn="just">
              <a:lnSpc>
                <a:spcPct val="150000"/>
              </a:lnSpc>
              <a:buFont typeface="Arial" panose="020B0604020202020204" pitchFamily="34" charset="0"/>
              <a:buChar char="•"/>
            </a:pPr>
            <a:r>
              <a:rPr lang="fr-FR" sz="2000" dirty="0"/>
              <a:t>Dans ce cas, l’implémentation est différente en C, où les procédures ne sont pas imbriquées et en PASCAL.</a:t>
            </a:r>
          </a:p>
        </p:txBody>
      </p:sp>
    </p:spTree>
    <p:extLst>
      <p:ext uri="{BB962C8B-B14F-4D97-AF65-F5344CB8AC3E}">
        <p14:creationId xmlns:p14="http://schemas.microsoft.com/office/powerpoint/2010/main" val="1841869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688492" y="51537"/>
            <a:ext cx="6815007" cy="769441"/>
          </a:xfrm>
          <a:prstGeom prst="rect">
            <a:avLst/>
          </a:prstGeom>
          <a:noFill/>
        </p:spPr>
        <p:txBody>
          <a:bodyPr wrap="none" rtlCol="0">
            <a:spAutoFit/>
          </a:bodyPr>
          <a:lstStyle/>
          <a:p>
            <a:r>
              <a:rPr lang="fr-FR" sz="4400" dirty="0">
                <a:solidFill>
                  <a:schemeClr val="bg1"/>
                </a:solidFill>
              </a:rPr>
              <a:t>L’accès aux noms non locaux </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9" name="Rectangle : coins arrondis 8">
            <a:extLst>
              <a:ext uri="{FF2B5EF4-FFF2-40B4-BE49-F238E27FC236}">
                <a16:creationId xmlns:a16="http://schemas.microsoft.com/office/drawing/2014/main" id="{E20E5D59-500A-415B-B94D-F3E7BFA5463D}"/>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13/18</a:t>
            </a:r>
          </a:p>
        </p:txBody>
      </p:sp>
      <p:sp>
        <p:nvSpPr>
          <p:cNvPr id="11" name="Rectangle 3">
            <a:extLst>
              <a:ext uri="{FF2B5EF4-FFF2-40B4-BE49-F238E27FC236}">
                <a16:creationId xmlns:a16="http://schemas.microsoft.com/office/drawing/2014/main" id="{D3277504-23ED-4730-89BA-8E6A3BDFA50B}"/>
              </a:ext>
            </a:extLst>
          </p:cNvPr>
          <p:cNvSpPr txBox="1">
            <a:spLocks noChangeArrowheads="1"/>
          </p:cNvSpPr>
          <p:nvPr/>
        </p:nvSpPr>
        <p:spPr>
          <a:xfrm>
            <a:off x="304795" y="13549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b="1" dirty="0"/>
              <a:t>Blocs </a:t>
            </a:r>
          </a:p>
          <a:p>
            <a:pPr marL="1257300" lvl="2" indent="-342900" algn="just">
              <a:lnSpc>
                <a:spcPct val="150000"/>
              </a:lnSpc>
              <a:buFont typeface="Arial" panose="020B0604020202020204" pitchFamily="34" charset="0"/>
              <a:buChar char="•"/>
            </a:pPr>
            <a:r>
              <a:rPr lang="fr-FR" sz="2000" dirty="0"/>
              <a:t>Notion introduite par ALGOL (1960). </a:t>
            </a:r>
          </a:p>
          <a:p>
            <a:pPr marL="1257300" lvl="2" indent="-342900" algn="just">
              <a:lnSpc>
                <a:spcPct val="150000"/>
              </a:lnSpc>
              <a:buFont typeface="Arial" panose="020B0604020202020204" pitchFamily="34" charset="0"/>
              <a:buChar char="•"/>
            </a:pPr>
            <a:r>
              <a:rPr lang="fr-FR" sz="2000" dirty="0"/>
              <a:t>Comportent une partie déclaration de variables locales et des instructions. </a:t>
            </a:r>
          </a:p>
          <a:p>
            <a:pPr marL="1257300" lvl="2" indent="-342900" algn="just">
              <a:lnSpc>
                <a:spcPct val="150000"/>
              </a:lnSpc>
              <a:buFont typeface="Arial" panose="020B0604020202020204" pitchFamily="34" charset="0"/>
              <a:buChar char="•"/>
            </a:pPr>
            <a:r>
              <a:rPr lang="fr-FR" sz="2000" dirty="0"/>
              <a:t>Ne doivent pas se chevaucher. La portée de la déclaration d’une variable s’étend à tous les blocs inclus où cette variable n’est pas redéclarée. </a:t>
            </a:r>
          </a:p>
          <a:p>
            <a:pPr marL="1257300" lvl="2" indent="-342900" algn="just">
              <a:lnSpc>
                <a:spcPct val="150000"/>
              </a:lnSpc>
              <a:buFont typeface="Arial" panose="020B0604020202020204" pitchFamily="34" charset="0"/>
              <a:buChar char="•"/>
            </a:pPr>
            <a:r>
              <a:rPr lang="fr-FR" sz="2000" dirty="0"/>
              <a:t>Ceci permet d’implémenter les blocs dans la pile de contrôle comme des procédures sans paramètres et ne retournant pas de valeur, et de traiter l’accès aux noms non locaux comme dans les procédures. </a:t>
            </a:r>
          </a:p>
          <a:p>
            <a:pPr marL="1257300" lvl="2" indent="-342900" algn="just">
              <a:lnSpc>
                <a:spcPct val="150000"/>
              </a:lnSpc>
              <a:buFont typeface="Arial" panose="020B0604020202020204" pitchFamily="34" charset="0"/>
              <a:buChar char="•"/>
            </a:pPr>
            <a:r>
              <a:rPr lang="fr-FR" sz="2000" dirty="0"/>
              <a:t>Néanmoins, problèmes à régler si possibilité de sauts hors d’un bloc ou au milieu d’un bloc.</a:t>
            </a:r>
          </a:p>
        </p:txBody>
      </p:sp>
    </p:spTree>
    <p:extLst>
      <p:ext uri="{BB962C8B-B14F-4D97-AF65-F5344CB8AC3E}">
        <p14:creationId xmlns:p14="http://schemas.microsoft.com/office/powerpoint/2010/main" val="2292208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630644" cy="769441"/>
          </a:xfrm>
          <a:prstGeom prst="rect">
            <a:avLst/>
          </a:prstGeom>
          <a:noFill/>
        </p:spPr>
        <p:txBody>
          <a:bodyPr wrap="none" rtlCol="0">
            <a:spAutoFit/>
          </a:bodyPr>
          <a:lstStyle/>
          <a:p>
            <a:r>
              <a:rPr lang="fr-FR" sz="4400" dirty="0">
                <a:solidFill>
                  <a:schemeClr val="bg1"/>
                </a:solidFill>
              </a:rPr>
              <a:t>Les tables des symboles</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Utilisé par le compilateur pour garder trace de la portée et de la liaison des noms. Recherche dans la table à chaque </a:t>
            </a:r>
            <a:r>
              <a:rPr lang="fr-FR" sz="2000" dirty="0" err="1"/>
              <a:t>occurence</a:t>
            </a:r>
            <a:r>
              <a:rPr lang="fr-FR" sz="2000" dirty="0"/>
              <a:t> d’un nom dans le source. </a:t>
            </a:r>
          </a:p>
          <a:p>
            <a:pPr marL="1257300" lvl="2" indent="-342900" algn="just">
              <a:lnSpc>
                <a:spcPct val="150000"/>
              </a:lnSpc>
              <a:buFont typeface="Arial" panose="020B0604020202020204" pitchFamily="34" charset="0"/>
              <a:buChar char="•"/>
            </a:pPr>
            <a:r>
              <a:rPr lang="fr-FR" sz="2000" dirty="0"/>
              <a:t>Normalement inutile pour l’exécution (le code produit ne contient que des adresses en mémoire). Utile néanmoins pour les gestionnaires d’erreur. </a:t>
            </a:r>
          </a:p>
          <a:p>
            <a:pPr marL="1257300" lvl="2" indent="-342900" algn="just">
              <a:lnSpc>
                <a:spcPct val="150000"/>
              </a:lnSpc>
              <a:buFont typeface="Arial" panose="020B0604020202020204" pitchFamily="34" charset="0"/>
              <a:buChar char="•"/>
            </a:pPr>
            <a:r>
              <a:rPr lang="fr-FR" sz="2000" dirty="0"/>
              <a:t>Par contre, présente à l’exécution dans le cas d’un langage interprété. </a:t>
            </a:r>
          </a:p>
          <a:p>
            <a:pPr marL="1257300" lvl="2" indent="-342900" algn="just">
              <a:lnSpc>
                <a:spcPct val="150000"/>
              </a:lnSpc>
              <a:buFont typeface="Arial" panose="020B0604020202020204" pitchFamily="34" charset="0"/>
              <a:buChar char="•"/>
            </a:pPr>
            <a:r>
              <a:rPr lang="fr-FR" sz="2000" dirty="0"/>
              <a:t>Nécessité de prévoir une gestion dynamique de la table des symboles. </a:t>
            </a:r>
          </a:p>
          <a:p>
            <a:pPr marL="1257300" lvl="2" indent="-342900" algn="just">
              <a:lnSpc>
                <a:spcPct val="150000"/>
              </a:lnSpc>
              <a:buFont typeface="Arial" panose="020B0604020202020204" pitchFamily="34" charset="0"/>
              <a:buChar char="•"/>
            </a:pPr>
            <a:r>
              <a:rPr lang="fr-FR" sz="2000" dirty="0"/>
              <a:t>Structure possible variée, souvent pointeurs vers tableau de caractères pour les noms et vers emplacements si nécessaire. </a:t>
            </a:r>
          </a:p>
          <a:p>
            <a:pPr marL="1257300" lvl="2" indent="-342900" algn="just">
              <a:lnSpc>
                <a:spcPct val="150000"/>
              </a:lnSpc>
              <a:buFont typeface="Arial" panose="020B0604020202020204" pitchFamily="34" charset="0"/>
              <a:buChar char="•"/>
            </a:pPr>
            <a:r>
              <a:rPr lang="fr-FR" sz="2000" dirty="0"/>
              <a:t>Mots clés parfois présents à l’initialisation.</a:t>
            </a:r>
          </a:p>
        </p:txBody>
      </p:sp>
      <p:sp>
        <p:nvSpPr>
          <p:cNvPr id="9" name="Rectangle : coins arrondis 8">
            <a:extLst>
              <a:ext uri="{FF2B5EF4-FFF2-40B4-BE49-F238E27FC236}">
                <a16:creationId xmlns:a16="http://schemas.microsoft.com/office/drawing/2014/main" id="{27E4EB8B-4EDD-4B9C-9CEA-00FBF7A10A3C}"/>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14/18</a:t>
            </a:r>
          </a:p>
        </p:txBody>
      </p:sp>
    </p:spTree>
    <p:extLst>
      <p:ext uri="{BB962C8B-B14F-4D97-AF65-F5344CB8AC3E}">
        <p14:creationId xmlns:p14="http://schemas.microsoft.com/office/powerpoint/2010/main" val="4268522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630644" cy="769441"/>
          </a:xfrm>
          <a:prstGeom prst="rect">
            <a:avLst/>
          </a:prstGeom>
          <a:noFill/>
        </p:spPr>
        <p:txBody>
          <a:bodyPr wrap="none" rtlCol="0">
            <a:spAutoFit/>
          </a:bodyPr>
          <a:lstStyle/>
          <a:p>
            <a:r>
              <a:rPr lang="fr-FR" sz="4400" dirty="0">
                <a:solidFill>
                  <a:schemeClr val="bg1"/>
                </a:solidFill>
              </a:rPr>
              <a:t>Les tables des symboles</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r>
              <a:rPr lang="fr-FR" sz="2000" dirty="0"/>
              <a:t>Toutes les structures permettant une implémentations des tables sont possibles : listes linéaires, pile, table d’adressage dispersé. </a:t>
            </a:r>
          </a:p>
          <a:p>
            <a:pPr marL="1257300" lvl="2" indent="-342900" algn="just">
              <a:lnSpc>
                <a:spcPct val="150000"/>
              </a:lnSpc>
              <a:buFont typeface="Arial" panose="020B0604020202020204" pitchFamily="34" charset="0"/>
              <a:buChar char="•"/>
            </a:pPr>
            <a:r>
              <a:rPr lang="fr-FR" sz="2000" dirty="0"/>
              <a:t>Table initialisée par l’analyseur lexical. Parfois doit être repoussée à l’analyse syntaxique (si non unicité des noms de variables).</a:t>
            </a:r>
          </a:p>
        </p:txBody>
      </p:sp>
      <p:sp>
        <p:nvSpPr>
          <p:cNvPr id="9" name="Rectangle : coins arrondis 8">
            <a:extLst>
              <a:ext uri="{FF2B5EF4-FFF2-40B4-BE49-F238E27FC236}">
                <a16:creationId xmlns:a16="http://schemas.microsoft.com/office/drawing/2014/main" id="{27E4EB8B-4EDD-4B9C-9CEA-00FBF7A10A3C}"/>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15/18</a:t>
            </a:r>
          </a:p>
        </p:txBody>
      </p:sp>
      <p:pic>
        <p:nvPicPr>
          <p:cNvPr id="2" name="Image 1">
            <a:extLst>
              <a:ext uri="{FF2B5EF4-FFF2-40B4-BE49-F238E27FC236}">
                <a16:creationId xmlns:a16="http://schemas.microsoft.com/office/drawing/2014/main" id="{52581402-84E9-424E-A27B-6E09DB58523C}"/>
              </a:ext>
            </a:extLst>
          </p:cNvPr>
          <p:cNvPicPr>
            <a:picLocks noChangeAspect="1"/>
          </p:cNvPicPr>
          <p:nvPr/>
        </p:nvPicPr>
        <p:blipFill>
          <a:blip r:embed="rId4"/>
          <a:stretch>
            <a:fillRect/>
          </a:stretch>
        </p:blipFill>
        <p:spPr>
          <a:xfrm>
            <a:off x="3044467" y="1166199"/>
            <a:ext cx="5987276" cy="2528240"/>
          </a:xfrm>
          <a:prstGeom prst="rect">
            <a:avLst/>
          </a:prstGeom>
        </p:spPr>
      </p:pic>
    </p:spTree>
    <p:extLst>
      <p:ext uri="{BB962C8B-B14F-4D97-AF65-F5344CB8AC3E}">
        <p14:creationId xmlns:p14="http://schemas.microsoft.com/office/powerpoint/2010/main" val="2197231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424755" cy="769441"/>
          </a:xfrm>
          <a:prstGeom prst="rect">
            <a:avLst/>
          </a:prstGeom>
          <a:noFill/>
        </p:spPr>
        <p:txBody>
          <a:bodyPr wrap="none" rtlCol="0">
            <a:spAutoFit/>
          </a:bodyPr>
          <a:lstStyle/>
          <a:p>
            <a:r>
              <a:rPr lang="fr-FR" sz="4400" dirty="0">
                <a:solidFill>
                  <a:schemeClr val="bg1"/>
                </a:solidFill>
              </a:rPr>
              <a:t>L’allocation dynamique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9" y="1037142"/>
            <a:ext cx="11779406"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Allocation dynamique explicite ou implicite. </a:t>
            </a:r>
          </a:p>
          <a:p>
            <a:pPr marL="1257300" lvl="2" indent="-342900" algn="just">
              <a:lnSpc>
                <a:spcPct val="150000"/>
              </a:lnSpc>
              <a:buFont typeface="Arial" panose="020B0604020202020204" pitchFamily="34" charset="0"/>
              <a:buChar char="•"/>
            </a:pPr>
            <a:r>
              <a:rPr lang="fr-FR" sz="2000" dirty="0"/>
              <a:t>Allocation implicite spécifiée par le compilateur, dans la pile ou dans le tas. Dans ce cas, la libération est aussi spécifiée par le compilateur. </a:t>
            </a:r>
          </a:p>
          <a:p>
            <a:pPr marL="1257300" lvl="2" indent="-342900" algn="just">
              <a:lnSpc>
                <a:spcPct val="150000"/>
              </a:lnSpc>
              <a:buFont typeface="Arial" panose="020B0604020202020204" pitchFamily="34" charset="0"/>
              <a:buChar char="•"/>
            </a:pPr>
            <a:r>
              <a:rPr lang="fr-FR" sz="2000" dirty="0"/>
              <a:t>Problèmes de l’allocation explicite :</a:t>
            </a:r>
          </a:p>
          <a:p>
            <a:pPr marL="1257300" lvl="2" indent="-342900" algn="just">
              <a:lnSpc>
                <a:spcPct val="150000"/>
              </a:lnSpc>
              <a:buFont typeface="Wingdings" panose="05000000000000000000" pitchFamily="2" charset="2"/>
              <a:buChar char="ü"/>
            </a:pPr>
            <a:r>
              <a:rPr lang="fr-FR" sz="2000" dirty="0"/>
              <a:t>Rebut : zone allouée mais inaccessible.</a:t>
            </a:r>
          </a:p>
          <a:p>
            <a:pPr marL="1257300" lvl="2" indent="-342900" algn="just">
              <a:lnSpc>
                <a:spcPct val="150000"/>
              </a:lnSpc>
              <a:buFont typeface="Wingdings" panose="05000000000000000000" pitchFamily="2" charset="2"/>
              <a:buChar char="ü"/>
            </a:pPr>
            <a:r>
              <a:rPr lang="fr-FR" sz="2000" dirty="0"/>
              <a:t>Référence fantôme : accès à une zone libérée.</a:t>
            </a:r>
            <a:endParaRPr lang="fr-FR" sz="1200" dirty="0"/>
          </a:p>
        </p:txBody>
      </p:sp>
      <p:sp>
        <p:nvSpPr>
          <p:cNvPr id="11" name="Rectangle : coins arrondis 10">
            <a:extLst>
              <a:ext uri="{FF2B5EF4-FFF2-40B4-BE49-F238E27FC236}">
                <a16:creationId xmlns:a16="http://schemas.microsoft.com/office/drawing/2014/main" id="{00FF3E6B-050B-4FD6-A1AF-96EA9A7CACE2}"/>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16/18</a:t>
            </a:r>
          </a:p>
        </p:txBody>
      </p:sp>
      <p:pic>
        <p:nvPicPr>
          <p:cNvPr id="2" name="Image 1">
            <a:extLst>
              <a:ext uri="{FF2B5EF4-FFF2-40B4-BE49-F238E27FC236}">
                <a16:creationId xmlns:a16="http://schemas.microsoft.com/office/drawing/2014/main" id="{22139B43-0537-4E57-99E2-BF0BB9C03809}"/>
              </a:ext>
            </a:extLst>
          </p:cNvPr>
          <p:cNvPicPr>
            <a:picLocks noChangeAspect="1"/>
          </p:cNvPicPr>
          <p:nvPr/>
        </p:nvPicPr>
        <p:blipFill>
          <a:blip r:embed="rId4"/>
          <a:stretch>
            <a:fillRect/>
          </a:stretch>
        </p:blipFill>
        <p:spPr>
          <a:xfrm>
            <a:off x="4289270" y="4078884"/>
            <a:ext cx="3613460" cy="1754469"/>
          </a:xfrm>
          <a:prstGeom prst="rect">
            <a:avLst/>
          </a:prstGeom>
        </p:spPr>
      </p:pic>
    </p:spTree>
    <p:extLst>
      <p:ext uri="{BB962C8B-B14F-4D97-AF65-F5344CB8AC3E}">
        <p14:creationId xmlns:p14="http://schemas.microsoft.com/office/powerpoint/2010/main" val="2631604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424755" cy="769441"/>
          </a:xfrm>
          <a:prstGeom prst="rect">
            <a:avLst/>
          </a:prstGeom>
          <a:noFill/>
        </p:spPr>
        <p:txBody>
          <a:bodyPr wrap="none" rtlCol="0">
            <a:spAutoFit/>
          </a:bodyPr>
          <a:lstStyle/>
          <a:p>
            <a:r>
              <a:rPr lang="fr-FR" sz="4400" dirty="0">
                <a:solidFill>
                  <a:schemeClr val="bg1"/>
                </a:solidFill>
              </a:rPr>
              <a:t>L’allocation dynamique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9" y="1037142"/>
            <a:ext cx="11779406"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b="1" dirty="0"/>
              <a:t>Allocation explicite de blocs : </a:t>
            </a:r>
          </a:p>
          <a:p>
            <a:pPr marL="1257300" lvl="2" indent="-342900" algn="just">
              <a:lnSpc>
                <a:spcPct val="150000"/>
              </a:lnSpc>
              <a:buFont typeface="Arial" panose="020B0604020202020204" pitchFamily="34" charset="0"/>
              <a:buChar char="•"/>
            </a:pPr>
            <a:r>
              <a:rPr lang="fr-FR" sz="2000" dirty="0"/>
              <a:t>Liste chaînée des blocs libres et gestion de la liste en fonction des allocations et libérations. </a:t>
            </a:r>
          </a:p>
          <a:p>
            <a:pPr marL="1257300" lvl="2" indent="-342900" algn="just">
              <a:lnSpc>
                <a:spcPct val="150000"/>
              </a:lnSpc>
              <a:buFont typeface="Arial" panose="020B0604020202020204" pitchFamily="34" charset="0"/>
              <a:buChar char="•"/>
            </a:pPr>
            <a:r>
              <a:rPr lang="fr-FR" sz="2000" dirty="0"/>
              <a:t>Simple à mettre en œuvre lorsque les blocs sont de taille fixe. Lorsque les blocs sont de taille variable, problèmes de fragmentation de la mémoire : à la libération, regrouper les blocs libres contigus. Problème pour trouver un bloc libre pour l’allocation d’un bloc de taille donnée (première offre). </a:t>
            </a:r>
          </a:p>
          <a:p>
            <a:pPr marL="1257300" lvl="2" indent="-342900" algn="just">
              <a:lnSpc>
                <a:spcPct val="150000"/>
              </a:lnSpc>
              <a:buFont typeface="Arial" panose="020B0604020202020204" pitchFamily="34" charset="0"/>
              <a:buChar char="•"/>
            </a:pPr>
            <a:r>
              <a:rPr lang="fr-FR" sz="2000" dirty="0"/>
              <a:t>Libération explicite prévue par le programmeur. En PASCAL ou C, seule est prévue la libération explicite, prévue par le programme ou produite par le compilateur.</a:t>
            </a:r>
            <a:endParaRPr lang="fr-FR" sz="1200" dirty="0"/>
          </a:p>
        </p:txBody>
      </p:sp>
      <p:sp>
        <p:nvSpPr>
          <p:cNvPr id="11" name="Rectangle : coins arrondis 10">
            <a:extLst>
              <a:ext uri="{FF2B5EF4-FFF2-40B4-BE49-F238E27FC236}">
                <a16:creationId xmlns:a16="http://schemas.microsoft.com/office/drawing/2014/main" id="{00FF3E6B-050B-4FD6-A1AF-96EA9A7CACE2}"/>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17/18</a:t>
            </a:r>
          </a:p>
        </p:txBody>
      </p:sp>
    </p:spTree>
    <p:extLst>
      <p:ext uri="{BB962C8B-B14F-4D97-AF65-F5344CB8AC3E}">
        <p14:creationId xmlns:p14="http://schemas.microsoft.com/office/powerpoint/2010/main" val="1597932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3044467" y="62692"/>
            <a:ext cx="5424755" cy="769441"/>
          </a:xfrm>
          <a:prstGeom prst="rect">
            <a:avLst/>
          </a:prstGeom>
          <a:noFill/>
        </p:spPr>
        <p:txBody>
          <a:bodyPr wrap="none" rtlCol="0">
            <a:spAutoFit/>
          </a:bodyPr>
          <a:lstStyle/>
          <a:p>
            <a:r>
              <a:rPr lang="fr-FR" sz="4400" dirty="0">
                <a:solidFill>
                  <a:schemeClr val="bg1"/>
                </a:solidFill>
              </a:rPr>
              <a:t>L’allocation dynamique</a:t>
            </a:r>
            <a:endParaRPr lang="fr-FR" sz="4250" b="1" dirty="0">
              <a:solidFill>
                <a:schemeClr val="bg1"/>
              </a:solidFill>
              <a:latin typeface="Palatino Linotype" panose="02040502050505030304" pitchFamily="18" charset="0"/>
            </a:endParaRP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9" y="1037142"/>
            <a:ext cx="11779406"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Les langages produisant une forte allocation dynamique, par exemple à l’exécution, doivent pratiquer la récupération du rebut (“</a:t>
            </a:r>
            <a:r>
              <a:rPr lang="fr-FR" sz="2000" dirty="0" err="1"/>
              <a:t>garbage</a:t>
            </a:r>
            <a:r>
              <a:rPr lang="fr-FR" sz="2000" dirty="0"/>
              <a:t> collection”). Cas de LISP, MAPLE. </a:t>
            </a:r>
          </a:p>
          <a:p>
            <a:pPr marL="1257300" lvl="2" indent="-342900" algn="just">
              <a:lnSpc>
                <a:spcPct val="150000"/>
              </a:lnSpc>
              <a:buFont typeface="Arial" panose="020B0604020202020204" pitchFamily="34" charset="0"/>
              <a:buChar char="•"/>
            </a:pPr>
            <a:r>
              <a:rPr lang="fr-FR" sz="2000" b="1" dirty="0"/>
              <a:t>Compteurs de référence : </a:t>
            </a:r>
            <a:r>
              <a:rPr lang="fr-FR" sz="2000" dirty="0"/>
              <a:t>Chaque bloc contient un compteur du nombre de blocs le référençant. Lorsque le compteur est à 0, ce bloc est libre. </a:t>
            </a:r>
          </a:p>
          <a:p>
            <a:pPr marL="1257300" lvl="2" indent="-342900" algn="just">
              <a:lnSpc>
                <a:spcPct val="150000"/>
              </a:lnSpc>
              <a:buFont typeface="Arial" panose="020B0604020202020204" pitchFamily="34" charset="0"/>
              <a:buChar char="•"/>
            </a:pPr>
            <a:r>
              <a:rPr lang="fr-FR" sz="2000" dirty="0"/>
              <a:t>Réciproque fausse en cas de circularité. </a:t>
            </a:r>
          </a:p>
          <a:p>
            <a:pPr marL="1257300" lvl="2" indent="-342900" algn="just">
              <a:lnSpc>
                <a:spcPct val="150000"/>
              </a:lnSpc>
              <a:buFont typeface="Arial" panose="020B0604020202020204" pitchFamily="34" charset="0"/>
              <a:buChar char="•"/>
            </a:pPr>
            <a:r>
              <a:rPr lang="fr-FR" sz="2000" dirty="0"/>
              <a:t>Nécessite la gestion de ces compteurs. </a:t>
            </a:r>
          </a:p>
          <a:p>
            <a:pPr marL="1257300" lvl="2" indent="-342900" algn="just">
              <a:lnSpc>
                <a:spcPct val="150000"/>
              </a:lnSpc>
              <a:buFont typeface="Arial" panose="020B0604020202020204" pitchFamily="34" charset="0"/>
              <a:buChar char="•"/>
            </a:pPr>
            <a:r>
              <a:rPr lang="fr-FR" sz="2000" b="1" dirty="0"/>
              <a:t>Marquage : </a:t>
            </a:r>
            <a:r>
              <a:rPr lang="fr-FR" sz="2000" dirty="0"/>
              <a:t>Suspendre périodiquement l’exécution et parcourir tous les pointeurs (recherche des sommets accessibles dans un graphe). </a:t>
            </a:r>
          </a:p>
          <a:p>
            <a:pPr marL="1257300" lvl="2" indent="-342900" algn="just">
              <a:lnSpc>
                <a:spcPct val="150000"/>
              </a:lnSpc>
              <a:buFont typeface="Arial" panose="020B0604020202020204" pitchFamily="34" charset="0"/>
              <a:buChar char="•"/>
            </a:pPr>
            <a:r>
              <a:rPr lang="fr-FR" sz="2000" dirty="0"/>
              <a:t>Nécessite de conserver les références de tous les pointeurs vers le tas. </a:t>
            </a:r>
          </a:p>
          <a:p>
            <a:pPr marL="1257300" lvl="2" indent="-342900" algn="just">
              <a:lnSpc>
                <a:spcPct val="150000"/>
              </a:lnSpc>
              <a:buFont typeface="Arial" panose="020B0604020202020204" pitchFamily="34" charset="0"/>
              <a:buChar char="•"/>
            </a:pPr>
            <a:r>
              <a:rPr lang="fr-FR" sz="2000" dirty="0"/>
              <a:t>On peut profiter de cette interruption pour compacter le tas.</a:t>
            </a:r>
            <a:endParaRPr lang="fr-FR" sz="1200" dirty="0"/>
          </a:p>
        </p:txBody>
      </p:sp>
      <p:sp>
        <p:nvSpPr>
          <p:cNvPr id="11" name="Rectangle : coins arrondis 10">
            <a:extLst>
              <a:ext uri="{FF2B5EF4-FFF2-40B4-BE49-F238E27FC236}">
                <a16:creationId xmlns:a16="http://schemas.microsoft.com/office/drawing/2014/main" id="{00FF3E6B-050B-4FD6-A1AF-96EA9A7CACE2}"/>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18/18</a:t>
            </a:r>
          </a:p>
        </p:txBody>
      </p:sp>
    </p:spTree>
    <p:extLst>
      <p:ext uri="{BB962C8B-B14F-4D97-AF65-F5344CB8AC3E}">
        <p14:creationId xmlns:p14="http://schemas.microsoft.com/office/powerpoint/2010/main" val="3755269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 y="-1"/>
            <a:ext cx="12191999" cy="777922"/>
          </a:xfrm>
          <a:prstGeom prst="rect">
            <a:avLst/>
          </a:prstGeom>
        </p:spPr>
      </p:pic>
      <p:pic>
        <p:nvPicPr>
          <p:cNvPr id="12" name="Image 11">
            <a:extLst>
              <a:ext uri="{FF2B5EF4-FFF2-40B4-BE49-F238E27FC236}">
                <a16:creationId xmlns:a16="http://schemas.microsoft.com/office/drawing/2014/main" id="{A98AE704-31F6-47B2-9BD9-796E2640FC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6305266"/>
            <a:ext cx="12191999" cy="552734"/>
          </a:xfrm>
          <a:prstGeom prst="rect">
            <a:avLst/>
          </a:prstGeom>
        </p:spPr>
      </p:pic>
      <p:sp>
        <p:nvSpPr>
          <p:cNvPr id="3" name="ZoneTexte 2">
            <a:extLst>
              <a:ext uri="{FF2B5EF4-FFF2-40B4-BE49-F238E27FC236}">
                <a16:creationId xmlns:a16="http://schemas.microsoft.com/office/drawing/2014/main" id="{9CED221B-1846-4917-8F30-17332B114FF7}"/>
              </a:ext>
            </a:extLst>
          </p:cNvPr>
          <p:cNvSpPr txBox="1"/>
          <p:nvPr/>
        </p:nvSpPr>
        <p:spPr>
          <a:xfrm>
            <a:off x="277503" y="6421272"/>
            <a:ext cx="184731" cy="369332"/>
          </a:xfrm>
          <a:prstGeom prst="rect">
            <a:avLst/>
          </a:prstGeom>
          <a:noFill/>
        </p:spPr>
        <p:txBody>
          <a:bodyPr wrap="none" rtlCol="0">
            <a:spAutoFit/>
          </a:bodyPr>
          <a:lstStyle/>
          <a:p>
            <a:endParaRPr lang="fr-FR" dirty="0"/>
          </a:p>
        </p:txBody>
      </p:sp>
      <p:sp>
        <p:nvSpPr>
          <p:cNvPr id="16" name="ZoneTexte 15">
            <a:extLst>
              <a:ext uri="{FF2B5EF4-FFF2-40B4-BE49-F238E27FC236}">
                <a16:creationId xmlns:a16="http://schemas.microsoft.com/office/drawing/2014/main" id="{1D46424F-8265-4250-9C4F-9E931A458566}"/>
              </a:ext>
            </a:extLst>
          </p:cNvPr>
          <p:cNvSpPr txBox="1"/>
          <p:nvPr/>
        </p:nvSpPr>
        <p:spPr>
          <a:xfrm>
            <a:off x="5060653" y="-41113"/>
            <a:ext cx="1720343" cy="769441"/>
          </a:xfrm>
          <a:prstGeom prst="rect">
            <a:avLst/>
          </a:prstGeom>
          <a:noFill/>
        </p:spPr>
        <p:txBody>
          <a:bodyPr wrap="none" rtlCol="0">
            <a:spAutoFit/>
          </a:bodyPr>
          <a:lstStyle/>
          <a:p>
            <a:r>
              <a:rPr lang="fr-FR" sz="4400" b="1" dirty="0">
                <a:solidFill>
                  <a:schemeClr val="bg1"/>
                </a:solidFill>
                <a:latin typeface="Arial" panose="020B0604020202020204" pitchFamily="34" charset="0"/>
                <a:cs typeface="Arial" panose="020B0604020202020204" pitchFamily="34" charset="0"/>
              </a:rPr>
              <a:t>PLAN</a:t>
            </a:r>
          </a:p>
        </p:txBody>
      </p:sp>
      <p:sp>
        <p:nvSpPr>
          <p:cNvPr id="10" name="Rectangle 3">
            <a:extLst>
              <a:ext uri="{FF2B5EF4-FFF2-40B4-BE49-F238E27FC236}">
                <a16:creationId xmlns:a16="http://schemas.microsoft.com/office/drawing/2014/main" id="{F0338E6F-D7C6-468C-A358-F4CFB2A2299B}"/>
              </a:ext>
            </a:extLst>
          </p:cNvPr>
          <p:cNvSpPr txBox="1">
            <a:spLocks noChangeArrowheads="1"/>
          </p:cNvSpPr>
          <p:nvPr/>
        </p:nvSpPr>
        <p:spPr>
          <a:xfrm>
            <a:off x="0" y="915268"/>
            <a:ext cx="11904614" cy="5397014"/>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Les langages procéduraux </a:t>
            </a:r>
          </a:p>
          <a:p>
            <a:pPr marL="1257300" lvl="2" indent="-342900" algn="just">
              <a:lnSpc>
                <a:spcPct val="150000"/>
              </a:lnSpc>
              <a:buFont typeface="Arial" panose="020B0604020202020204" pitchFamily="34" charset="0"/>
              <a:buChar char="•"/>
            </a:pPr>
            <a:r>
              <a:rPr lang="fr-FR" sz="2000" dirty="0"/>
              <a:t>L’organisation de l’espace mémoire </a:t>
            </a:r>
          </a:p>
          <a:p>
            <a:pPr marL="1257300" lvl="2" indent="-342900" algn="just">
              <a:lnSpc>
                <a:spcPct val="150000"/>
              </a:lnSpc>
              <a:buFont typeface="Arial" panose="020B0604020202020204" pitchFamily="34" charset="0"/>
              <a:buChar char="•"/>
            </a:pPr>
            <a:r>
              <a:rPr lang="fr-FR" sz="2000" dirty="0"/>
              <a:t>Les stratégies d’allocation </a:t>
            </a:r>
          </a:p>
          <a:p>
            <a:pPr marL="1257300" lvl="2" indent="-342900" algn="just">
              <a:lnSpc>
                <a:spcPct val="150000"/>
              </a:lnSpc>
              <a:buFont typeface="Arial" panose="020B0604020202020204" pitchFamily="34" charset="0"/>
              <a:buChar char="•"/>
            </a:pPr>
            <a:r>
              <a:rPr lang="fr-FR" sz="2000" dirty="0"/>
              <a:t>L’accès aux noms non locaux </a:t>
            </a:r>
          </a:p>
          <a:p>
            <a:pPr marL="1257300" lvl="2" indent="-342900" algn="just">
              <a:lnSpc>
                <a:spcPct val="150000"/>
              </a:lnSpc>
              <a:buFont typeface="Arial" panose="020B0604020202020204" pitchFamily="34" charset="0"/>
              <a:buChar char="•"/>
            </a:pPr>
            <a:r>
              <a:rPr lang="fr-FR" sz="2000" dirty="0"/>
              <a:t>Les tables des symboles </a:t>
            </a:r>
          </a:p>
          <a:p>
            <a:pPr marL="1257300" lvl="2" indent="-342900" algn="just">
              <a:lnSpc>
                <a:spcPct val="150000"/>
              </a:lnSpc>
              <a:buFont typeface="Arial" panose="020B0604020202020204" pitchFamily="34" charset="0"/>
              <a:buChar char="•"/>
            </a:pPr>
            <a:r>
              <a:rPr lang="fr-FR" sz="2000" dirty="0"/>
              <a:t>L’allocation dynamique</a:t>
            </a:r>
          </a:p>
        </p:txBody>
      </p:sp>
      <p:sp>
        <p:nvSpPr>
          <p:cNvPr id="11" name="Rectangle : coins arrondis 10">
            <a:extLst>
              <a:ext uri="{FF2B5EF4-FFF2-40B4-BE49-F238E27FC236}">
                <a16:creationId xmlns:a16="http://schemas.microsoft.com/office/drawing/2014/main" id="{EC506C7D-083A-4C86-9054-F54DE9B8FB1E}"/>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2/18</a:t>
            </a:r>
          </a:p>
        </p:txBody>
      </p:sp>
      <p:cxnSp>
        <p:nvCxnSpPr>
          <p:cNvPr id="14" name="Connecteur droit 13">
            <a:extLst>
              <a:ext uri="{FF2B5EF4-FFF2-40B4-BE49-F238E27FC236}">
                <a16:creationId xmlns:a16="http://schemas.microsoft.com/office/drawing/2014/main" id="{C89B6F74-B38B-481D-978D-223E6DF90386}"/>
              </a:ext>
            </a:extLst>
          </p:cNvPr>
          <p:cNvCxnSpPr/>
          <p:nvPr/>
        </p:nvCxnSpPr>
        <p:spPr>
          <a:xfrm>
            <a:off x="11117179" y="6402044"/>
            <a:ext cx="0" cy="430887"/>
          </a:xfrm>
          <a:prstGeom prst="line">
            <a:avLst/>
          </a:prstGeom>
          <a:ln w="38100" cmpd="sng">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8189664"/>
      </p:ext>
    </p:extLst>
  </p:cSld>
  <p:clrMapOvr>
    <a:masterClrMapping/>
  </p:clrMapOvr>
  <mc:AlternateContent xmlns:mc="http://schemas.openxmlformats.org/markup-compatibility/2006" xmlns:p14="http://schemas.microsoft.com/office/powerpoint/2010/main">
    <mc:Choice Requires="p14">
      <p:transition spd="slow" p14:dur="2000" advTm="751"/>
    </mc:Choice>
    <mc:Fallback xmlns="">
      <p:transition spd="slow" advTm="75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741724" y="-184951"/>
            <a:ext cx="6556154" cy="920252"/>
          </a:xfrm>
          <a:prstGeom prst="rect">
            <a:avLst/>
          </a:prstGeom>
          <a:noFill/>
        </p:spPr>
        <p:txBody>
          <a:bodyPr wrap="none" rtlCol="0">
            <a:spAutoFit/>
          </a:bodyPr>
          <a:lstStyle/>
          <a:p>
            <a:pPr lvl="2" algn="just">
              <a:lnSpc>
                <a:spcPct val="150000"/>
              </a:lnSpc>
            </a:pPr>
            <a:r>
              <a:rPr lang="fr-FR" sz="4000" dirty="0">
                <a:solidFill>
                  <a:schemeClr val="bg1"/>
                </a:solidFill>
              </a:rPr>
              <a:t>Les langages procéduraux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b="1" dirty="0"/>
              <a:t>Exemples : </a:t>
            </a:r>
            <a:r>
              <a:rPr lang="fr-FR" sz="2000" dirty="0"/>
              <a:t>PASCAL ou C, le programme lui-même est une procédure. </a:t>
            </a:r>
          </a:p>
          <a:p>
            <a:pPr lvl="2" algn="just">
              <a:lnSpc>
                <a:spcPct val="150000"/>
              </a:lnSpc>
            </a:pPr>
            <a:r>
              <a:rPr lang="fr-FR" sz="2000" b="1" dirty="0"/>
              <a:t>Hypothèses : </a:t>
            </a:r>
          </a:p>
          <a:p>
            <a:pPr marL="1257300" lvl="2" indent="-342900" algn="just">
              <a:lnSpc>
                <a:spcPct val="150000"/>
              </a:lnSpc>
              <a:buFont typeface="Arial" panose="020B0604020202020204" pitchFamily="34" charset="0"/>
              <a:buChar char="•"/>
            </a:pPr>
            <a:r>
              <a:rPr lang="fr-FR" sz="2000" dirty="0"/>
              <a:t>Déroulement séquentiel avec contrôle en un point spécifique.</a:t>
            </a:r>
          </a:p>
          <a:p>
            <a:pPr marL="1257300" lvl="2" indent="-342900" algn="just">
              <a:lnSpc>
                <a:spcPct val="150000"/>
              </a:lnSpc>
              <a:buFont typeface="Arial" panose="020B0604020202020204" pitchFamily="34" charset="0"/>
              <a:buChar char="•"/>
            </a:pPr>
            <a:r>
              <a:rPr lang="fr-FR" sz="2000" dirty="0"/>
              <a:t>Toute exécution de procédure rend le contrôle au point qui suit immédiatement le point d’où elle a été appelée. </a:t>
            </a:r>
          </a:p>
          <a:p>
            <a:pPr lvl="2" algn="just">
              <a:lnSpc>
                <a:spcPct val="150000"/>
              </a:lnSpc>
            </a:pPr>
            <a:r>
              <a:rPr lang="fr-FR" sz="2000" b="1" dirty="0"/>
              <a:t>Conséquence : </a:t>
            </a:r>
            <a:r>
              <a:rPr lang="fr-FR" sz="2000" dirty="0"/>
              <a:t>Si a et b sont des activations de procédures, leurs durées de vie sont disjointes ou imbriquées. </a:t>
            </a:r>
          </a:p>
          <a:p>
            <a:pPr marL="1257300" lvl="2" indent="-342900" algn="just">
              <a:lnSpc>
                <a:spcPct val="150000"/>
              </a:lnSpc>
              <a:buFont typeface="Arial" panose="020B0604020202020204" pitchFamily="34" charset="0"/>
              <a:buChar char="•"/>
            </a:pPr>
            <a:r>
              <a:rPr lang="fr-FR" sz="2000" dirty="0"/>
              <a:t>Possibilité de procédures récursives.</a:t>
            </a:r>
          </a:p>
        </p:txBody>
      </p:sp>
      <p:sp>
        <p:nvSpPr>
          <p:cNvPr id="11" name="Rectangle : coins arrondis 10">
            <a:extLst>
              <a:ext uri="{FF2B5EF4-FFF2-40B4-BE49-F238E27FC236}">
                <a16:creationId xmlns:a16="http://schemas.microsoft.com/office/drawing/2014/main" id="{DB1135CD-3C95-48E1-8D7F-04D58C29538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3/18</a:t>
            </a:r>
          </a:p>
        </p:txBody>
      </p:sp>
    </p:spTree>
    <p:extLst>
      <p:ext uri="{BB962C8B-B14F-4D97-AF65-F5344CB8AC3E}">
        <p14:creationId xmlns:p14="http://schemas.microsoft.com/office/powerpoint/2010/main" val="59940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741724" y="-184951"/>
            <a:ext cx="6556154" cy="920252"/>
          </a:xfrm>
          <a:prstGeom prst="rect">
            <a:avLst/>
          </a:prstGeom>
          <a:noFill/>
        </p:spPr>
        <p:txBody>
          <a:bodyPr wrap="none" rtlCol="0">
            <a:spAutoFit/>
          </a:bodyPr>
          <a:lstStyle/>
          <a:p>
            <a:pPr lvl="2" algn="just">
              <a:lnSpc>
                <a:spcPct val="150000"/>
              </a:lnSpc>
            </a:pPr>
            <a:r>
              <a:rPr lang="fr-FR" sz="4000" dirty="0">
                <a:solidFill>
                  <a:schemeClr val="bg1"/>
                </a:solidFill>
              </a:rPr>
              <a:t>Les langages procéduraux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b="1" dirty="0"/>
              <a:t>Représentation par un arbre d’activation : </a:t>
            </a:r>
          </a:p>
          <a:p>
            <a:pPr marL="1257300" lvl="2" indent="-342900" algn="just">
              <a:lnSpc>
                <a:spcPct val="150000"/>
              </a:lnSpc>
              <a:buFont typeface="Arial" panose="020B0604020202020204" pitchFamily="34" charset="0"/>
              <a:buChar char="•"/>
            </a:pPr>
            <a:r>
              <a:rPr lang="fr-FR" sz="2000" dirty="0"/>
              <a:t>Parcours en profondeur, avec priorité à gauche. </a:t>
            </a:r>
          </a:p>
          <a:p>
            <a:pPr marL="1257300" lvl="2" indent="-342900" algn="just">
              <a:lnSpc>
                <a:spcPct val="150000"/>
              </a:lnSpc>
              <a:buFont typeface="Arial" panose="020B0604020202020204" pitchFamily="34" charset="0"/>
              <a:buChar char="•"/>
            </a:pPr>
            <a:r>
              <a:rPr lang="fr-FR" sz="2000" dirty="0"/>
              <a:t>Les procédures actives sont conservées dans la pile de contrôle. </a:t>
            </a:r>
          </a:p>
          <a:p>
            <a:pPr marL="1257300" lvl="2" indent="-342900" algn="just">
              <a:lnSpc>
                <a:spcPct val="150000"/>
              </a:lnSpc>
              <a:buFont typeface="Arial" panose="020B0604020202020204" pitchFamily="34" charset="0"/>
              <a:buChar char="•"/>
            </a:pPr>
            <a:r>
              <a:rPr lang="fr-FR" sz="2000" dirty="0"/>
              <a:t>La liste des procédures actives est le chemin de la racine vers la dernière procédure activée. </a:t>
            </a:r>
          </a:p>
          <a:p>
            <a:pPr marL="1257300" lvl="2" indent="-342900" algn="just">
              <a:lnSpc>
                <a:spcPct val="150000"/>
              </a:lnSpc>
              <a:buFont typeface="Arial" panose="020B0604020202020204" pitchFamily="34" charset="0"/>
              <a:buChar char="•"/>
            </a:pPr>
            <a:r>
              <a:rPr lang="fr-FR" sz="2000" dirty="0"/>
              <a:t>La gestion en mémoire de la pile de contrôle permet d’implémenter les langages procéduraux.</a:t>
            </a:r>
          </a:p>
        </p:txBody>
      </p:sp>
      <p:sp>
        <p:nvSpPr>
          <p:cNvPr id="11" name="Rectangle : coins arrondis 10">
            <a:extLst>
              <a:ext uri="{FF2B5EF4-FFF2-40B4-BE49-F238E27FC236}">
                <a16:creationId xmlns:a16="http://schemas.microsoft.com/office/drawing/2014/main" id="{DB1135CD-3C95-48E1-8D7F-04D58C29538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4/18</a:t>
            </a:r>
          </a:p>
        </p:txBody>
      </p:sp>
      <p:pic>
        <p:nvPicPr>
          <p:cNvPr id="2" name="Image 1">
            <a:extLst>
              <a:ext uri="{FF2B5EF4-FFF2-40B4-BE49-F238E27FC236}">
                <a16:creationId xmlns:a16="http://schemas.microsoft.com/office/drawing/2014/main" id="{E2144E5A-85CD-4FF2-A774-F4F64AC44A8B}"/>
              </a:ext>
            </a:extLst>
          </p:cNvPr>
          <p:cNvPicPr>
            <a:picLocks noChangeAspect="1"/>
          </p:cNvPicPr>
          <p:nvPr/>
        </p:nvPicPr>
        <p:blipFill>
          <a:blip r:embed="rId4"/>
          <a:stretch>
            <a:fillRect/>
          </a:stretch>
        </p:blipFill>
        <p:spPr>
          <a:xfrm>
            <a:off x="4976808" y="3867384"/>
            <a:ext cx="2238375" cy="1924050"/>
          </a:xfrm>
          <a:prstGeom prst="rect">
            <a:avLst/>
          </a:prstGeom>
        </p:spPr>
      </p:pic>
    </p:spTree>
    <p:extLst>
      <p:ext uri="{BB962C8B-B14F-4D97-AF65-F5344CB8AC3E}">
        <p14:creationId xmlns:p14="http://schemas.microsoft.com/office/powerpoint/2010/main" val="3945769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741724" y="-184951"/>
            <a:ext cx="6556154" cy="920252"/>
          </a:xfrm>
          <a:prstGeom prst="rect">
            <a:avLst/>
          </a:prstGeom>
          <a:noFill/>
        </p:spPr>
        <p:txBody>
          <a:bodyPr wrap="none" rtlCol="0">
            <a:spAutoFit/>
          </a:bodyPr>
          <a:lstStyle/>
          <a:p>
            <a:pPr lvl="2" algn="just">
              <a:lnSpc>
                <a:spcPct val="150000"/>
              </a:lnSpc>
            </a:pPr>
            <a:r>
              <a:rPr lang="fr-FR" sz="4000" dirty="0">
                <a:solidFill>
                  <a:schemeClr val="bg1"/>
                </a:solidFill>
              </a:rPr>
              <a:t>Les langages procéduraux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lnSpc>
                <a:spcPct val="150000"/>
              </a:lnSpc>
            </a:pPr>
            <a:r>
              <a:rPr lang="fr-FR" sz="2000" b="1" dirty="0"/>
              <a:t>Portée d’une déclaration </a:t>
            </a:r>
          </a:p>
          <a:p>
            <a:pPr marL="1257300" lvl="2" indent="-342900" algn="just">
              <a:lnSpc>
                <a:spcPct val="150000"/>
              </a:lnSpc>
              <a:buFont typeface="Arial" panose="020B0604020202020204" pitchFamily="34" charset="0"/>
              <a:buChar char="•"/>
            </a:pPr>
            <a:r>
              <a:rPr lang="fr-FR" sz="2000" dirty="0"/>
              <a:t>Possibilité de déclaration multiple d’un même nom. </a:t>
            </a:r>
          </a:p>
          <a:p>
            <a:pPr marL="1257300" lvl="2" indent="-342900" algn="just">
              <a:lnSpc>
                <a:spcPct val="150000"/>
              </a:lnSpc>
              <a:buFont typeface="Arial" panose="020B0604020202020204" pitchFamily="34" charset="0"/>
              <a:buChar char="•"/>
            </a:pPr>
            <a:r>
              <a:rPr lang="fr-FR" sz="2000" dirty="0"/>
              <a:t>Résolu par les règles de portées. </a:t>
            </a:r>
          </a:p>
          <a:p>
            <a:pPr marL="1257300" lvl="2" indent="-342900" algn="just">
              <a:lnSpc>
                <a:spcPct val="150000"/>
              </a:lnSpc>
              <a:buFont typeface="Arial" panose="020B0604020202020204" pitchFamily="34" charset="0"/>
              <a:buChar char="•"/>
            </a:pPr>
            <a:r>
              <a:rPr lang="fr-FR" sz="2000" dirty="0"/>
              <a:t>Lors de la compilation (pas à l’exécution !) la table des symboles permet de gérer cette portée. </a:t>
            </a:r>
          </a:p>
          <a:p>
            <a:pPr marL="1257300" lvl="2" indent="-342900" algn="just">
              <a:lnSpc>
                <a:spcPct val="150000"/>
              </a:lnSpc>
              <a:buFont typeface="Arial" panose="020B0604020202020204" pitchFamily="34" charset="0"/>
              <a:buChar char="•"/>
            </a:pPr>
            <a:r>
              <a:rPr lang="fr-FR" sz="2000" dirty="0"/>
              <a:t>Liaison des noms </a:t>
            </a:r>
          </a:p>
        </p:txBody>
      </p:sp>
      <p:sp>
        <p:nvSpPr>
          <p:cNvPr id="11" name="Rectangle : coins arrondis 10">
            <a:extLst>
              <a:ext uri="{FF2B5EF4-FFF2-40B4-BE49-F238E27FC236}">
                <a16:creationId xmlns:a16="http://schemas.microsoft.com/office/drawing/2014/main" id="{DB1135CD-3C95-48E1-8D7F-04D58C29538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5/18</a:t>
            </a:r>
          </a:p>
        </p:txBody>
      </p:sp>
      <p:pic>
        <p:nvPicPr>
          <p:cNvPr id="2" name="Image 1">
            <a:extLst>
              <a:ext uri="{FF2B5EF4-FFF2-40B4-BE49-F238E27FC236}">
                <a16:creationId xmlns:a16="http://schemas.microsoft.com/office/drawing/2014/main" id="{A965F4F3-88F1-4BCE-A5CB-DCCC99FE959E}"/>
              </a:ext>
            </a:extLst>
          </p:cNvPr>
          <p:cNvPicPr>
            <a:picLocks noChangeAspect="1"/>
          </p:cNvPicPr>
          <p:nvPr/>
        </p:nvPicPr>
        <p:blipFill>
          <a:blip r:embed="rId4"/>
          <a:stretch>
            <a:fillRect/>
          </a:stretch>
        </p:blipFill>
        <p:spPr>
          <a:xfrm>
            <a:off x="2581271" y="3694042"/>
            <a:ext cx="7029450" cy="2152650"/>
          </a:xfrm>
          <a:prstGeom prst="rect">
            <a:avLst/>
          </a:prstGeom>
        </p:spPr>
      </p:pic>
    </p:spTree>
    <p:extLst>
      <p:ext uri="{BB962C8B-B14F-4D97-AF65-F5344CB8AC3E}">
        <p14:creationId xmlns:p14="http://schemas.microsoft.com/office/powerpoint/2010/main" val="3487446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147298" y="-45545"/>
            <a:ext cx="7745005" cy="837473"/>
          </a:xfrm>
          <a:prstGeom prst="rect">
            <a:avLst/>
          </a:prstGeom>
          <a:noFill/>
        </p:spPr>
        <p:txBody>
          <a:bodyPr wrap="none" rtlCol="0">
            <a:spAutoFit/>
          </a:bodyPr>
          <a:lstStyle/>
          <a:p>
            <a:pPr lvl="2" algn="just">
              <a:lnSpc>
                <a:spcPct val="150000"/>
              </a:lnSpc>
            </a:pPr>
            <a:r>
              <a:rPr lang="fr-FR" sz="3600" dirty="0">
                <a:solidFill>
                  <a:schemeClr val="bg1"/>
                </a:solidFill>
              </a:rPr>
              <a:t>L’organisation de l’espace mémoire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00150" lvl="2" indent="-285750" algn="l">
              <a:lnSpc>
                <a:spcPct val="150000"/>
              </a:lnSpc>
              <a:buFont typeface="Arial" panose="020B0604020202020204" pitchFamily="34" charset="0"/>
              <a:buChar char="•"/>
            </a:pPr>
            <a:r>
              <a:rPr lang="fr-FR" dirty="0"/>
              <a:t>Destiné à l’exécution. </a:t>
            </a:r>
          </a:p>
          <a:p>
            <a:pPr marL="1200150" lvl="2" indent="-285750" algn="l">
              <a:lnSpc>
                <a:spcPct val="150000"/>
              </a:lnSpc>
              <a:buFont typeface="Arial" panose="020B0604020202020204" pitchFamily="34" charset="0"/>
              <a:buChar char="•"/>
            </a:pPr>
            <a:r>
              <a:rPr lang="fr-FR" dirty="0"/>
              <a:t>Dépend d’options fondamentales : </a:t>
            </a:r>
          </a:p>
          <a:p>
            <a:pPr marL="1200150" lvl="2" indent="-285750" algn="l">
              <a:lnSpc>
                <a:spcPct val="150000"/>
              </a:lnSpc>
              <a:buFont typeface="Wingdings" panose="05000000000000000000" pitchFamily="2" charset="2"/>
              <a:buChar char="ü"/>
            </a:pPr>
            <a:r>
              <a:rPr lang="fr-FR" dirty="0"/>
              <a:t>Procédures récursives.</a:t>
            </a:r>
          </a:p>
          <a:p>
            <a:pPr marL="1200150" lvl="2" indent="-285750" algn="l">
              <a:lnSpc>
                <a:spcPct val="150000"/>
              </a:lnSpc>
              <a:buFont typeface="Wingdings" panose="05000000000000000000" pitchFamily="2" charset="2"/>
              <a:buChar char="ü"/>
            </a:pPr>
            <a:r>
              <a:rPr lang="fr-FR" dirty="0"/>
              <a:t>Devenir des valeurs associées aux noms locaux.</a:t>
            </a:r>
          </a:p>
          <a:p>
            <a:pPr marL="1200150" lvl="2" indent="-285750" algn="l">
              <a:lnSpc>
                <a:spcPct val="150000"/>
              </a:lnSpc>
              <a:buFont typeface="Wingdings" panose="05000000000000000000" pitchFamily="2" charset="2"/>
              <a:buChar char="ü"/>
            </a:pPr>
            <a:r>
              <a:rPr lang="fr-FR" dirty="0"/>
              <a:t>Références d’une procédure à des noms non locaux.</a:t>
            </a:r>
          </a:p>
          <a:p>
            <a:pPr marL="1200150" lvl="2" indent="-285750" algn="l">
              <a:lnSpc>
                <a:spcPct val="150000"/>
              </a:lnSpc>
              <a:buFont typeface="Wingdings" panose="05000000000000000000" pitchFamily="2" charset="2"/>
              <a:buChar char="ü"/>
            </a:pPr>
            <a:r>
              <a:rPr lang="fr-FR" dirty="0"/>
              <a:t>Passage des paramètres.</a:t>
            </a:r>
          </a:p>
          <a:p>
            <a:pPr marL="1200150" lvl="2" indent="-285750" algn="l">
              <a:lnSpc>
                <a:spcPct val="150000"/>
              </a:lnSpc>
              <a:buFont typeface="Wingdings" panose="05000000000000000000" pitchFamily="2" charset="2"/>
              <a:buChar char="ü"/>
            </a:pPr>
            <a:r>
              <a:rPr lang="fr-FR" dirty="0"/>
              <a:t>Possibilité de retourner une procédure comme résultat.</a:t>
            </a:r>
          </a:p>
          <a:p>
            <a:pPr marL="1200150" lvl="2" indent="-285750" algn="l">
              <a:lnSpc>
                <a:spcPct val="150000"/>
              </a:lnSpc>
              <a:buFont typeface="Wingdings" panose="05000000000000000000" pitchFamily="2" charset="2"/>
              <a:buChar char="ü"/>
            </a:pPr>
            <a:r>
              <a:rPr lang="fr-FR" dirty="0"/>
              <a:t>Possibilité d’allocation dynamique d’espace mémoire.</a:t>
            </a:r>
          </a:p>
          <a:p>
            <a:pPr marL="1200150" lvl="2" indent="-285750" algn="l">
              <a:lnSpc>
                <a:spcPct val="150000"/>
              </a:lnSpc>
              <a:buFont typeface="Wingdings" panose="05000000000000000000" pitchFamily="2" charset="2"/>
              <a:buChar char="ü"/>
            </a:pPr>
            <a:r>
              <a:rPr lang="fr-FR" dirty="0"/>
              <a:t>Modalité de libération de l’espace mémoire.</a:t>
            </a:r>
            <a:endParaRPr lang="fr-FR" sz="1800" dirty="0"/>
          </a:p>
          <a:p>
            <a:pPr lvl="2" algn="just">
              <a:lnSpc>
                <a:spcPct val="150000"/>
              </a:lnSpc>
            </a:pPr>
            <a:endParaRPr lang="fr-FR" sz="2000" dirty="0"/>
          </a:p>
        </p:txBody>
      </p:sp>
      <p:sp>
        <p:nvSpPr>
          <p:cNvPr id="9" name="Rectangle : coins arrondis 8">
            <a:extLst>
              <a:ext uri="{FF2B5EF4-FFF2-40B4-BE49-F238E27FC236}">
                <a16:creationId xmlns:a16="http://schemas.microsoft.com/office/drawing/2014/main" id="{B599124D-A9C6-451B-9943-8698A5AF13C9}"/>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6/18</a:t>
            </a:r>
          </a:p>
        </p:txBody>
      </p:sp>
    </p:spTree>
    <p:extLst>
      <p:ext uri="{BB962C8B-B14F-4D97-AF65-F5344CB8AC3E}">
        <p14:creationId xmlns:p14="http://schemas.microsoft.com/office/powerpoint/2010/main" val="1829514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Exemple pour langages tels que FORTRAN, PASCAL ou C.</a:t>
            </a:r>
          </a:p>
          <a:p>
            <a:pPr marL="1257300" lvl="2" indent="-342900" algn="just">
              <a:lnSpc>
                <a:spcPct val="150000"/>
              </a:lnSpc>
              <a:buFont typeface="Arial" panose="020B0604020202020204" pitchFamily="34" charset="0"/>
              <a:buChar char="•"/>
            </a:pPr>
            <a:r>
              <a:rPr lang="fr-FR" sz="2000" dirty="0"/>
              <a:t>Le compilateur obtient un bloc de mémoire pour y placer : </a:t>
            </a:r>
          </a:p>
          <a:p>
            <a:pPr marL="1257300" lvl="2" indent="-342900" algn="just">
              <a:lnSpc>
                <a:spcPct val="150000"/>
              </a:lnSpc>
              <a:buFont typeface="Wingdings" panose="05000000000000000000" pitchFamily="2" charset="2"/>
              <a:buChar char="ü"/>
            </a:pPr>
            <a:r>
              <a:rPr lang="fr-FR" sz="2000" dirty="0"/>
              <a:t>Code cible.</a:t>
            </a:r>
          </a:p>
          <a:p>
            <a:pPr marL="1257300" lvl="2" indent="-342900" algn="just">
              <a:lnSpc>
                <a:spcPct val="150000"/>
              </a:lnSpc>
              <a:buFont typeface="Wingdings" panose="05000000000000000000" pitchFamily="2" charset="2"/>
              <a:buChar char="ü"/>
            </a:pPr>
            <a:r>
              <a:rPr lang="fr-FR" sz="2000" dirty="0"/>
              <a:t>Données.</a:t>
            </a:r>
          </a:p>
          <a:p>
            <a:pPr marL="1257300" lvl="2" indent="-342900" algn="just">
              <a:lnSpc>
                <a:spcPct val="150000"/>
              </a:lnSpc>
              <a:buFont typeface="Wingdings" panose="05000000000000000000" pitchFamily="2" charset="2"/>
              <a:buChar char="ü"/>
            </a:pPr>
            <a:r>
              <a:rPr lang="fr-FR" sz="2000" dirty="0"/>
              <a:t>Pile de contrôle.</a:t>
            </a:r>
          </a:p>
          <a:p>
            <a:pPr marL="1257300" lvl="2" indent="-342900" algn="just">
              <a:lnSpc>
                <a:spcPct val="150000"/>
              </a:lnSpc>
              <a:buFont typeface="Arial" panose="020B0604020202020204" pitchFamily="34" charset="0"/>
              <a:buChar char="•"/>
            </a:pPr>
            <a:r>
              <a:rPr lang="fr-FR" sz="2000" dirty="0"/>
              <a:t>Le code cible et certains emplacements de données sont statiques. </a:t>
            </a:r>
          </a:p>
          <a:p>
            <a:pPr marL="1257300" lvl="2" indent="-342900" algn="just">
              <a:lnSpc>
                <a:spcPct val="150000"/>
              </a:lnSpc>
              <a:buFont typeface="Arial" panose="020B0604020202020204" pitchFamily="34" charset="0"/>
              <a:buChar char="•"/>
            </a:pPr>
            <a:r>
              <a:rPr lang="fr-FR" sz="2000" dirty="0"/>
              <a:t>Code Données statiques Pile Tas Le maximum d’informations est contenu dans la pile, sous forme d’enregistrements d’activation.</a:t>
            </a:r>
          </a:p>
        </p:txBody>
      </p:sp>
      <p:sp>
        <p:nvSpPr>
          <p:cNvPr id="9" name="Rectangle : coins arrondis 8">
            <a:extLst>
              <a:ext uri="{FF2B5EF4-FFF2-40B4-BE49-F238E27FC236}">
                <a16:creationId xmlns:a16="http://schemas.microsoft.com/office/drawing/2014/main" id="{B7F3531F-439A-4541-BC3D-8C2A9D2AC007}"/>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7/18</a:t>
            </a:r>
          </a:p>
        </p:txBody>
      </p:sp>
      <p:pic>
        <p:nvPicPr>
          <p:cNvPr id="2" name="Image 1">
            <a:extLst>
              <a:ext uri="{FF2B5EF4-FFF2-40B4-BE49-F238E27FC236}">
                <a16:creationId xmlns:a16="http://schemas.microsoft.com/office/drawing/2014/main" id="{F6C52DD9-B275-4EE4-A48C-14D1BB66E78A}"/>
              </a:ext>
            </a:extLst>
          </p:cNvPr>
          <p:cNvPicPr>
            <a:picLocks noChangeAspect="1"/>
          </p:cNvPicPr>
          <p:nvPr/>
        </p:nvPicPr>
        <p:blipFill>
          <a:blip r:embed="rId4"/>
          <a:stretch>
            <a:fillRect/>
          </a:stretch>
        </p:blipFill>
        <p:spPr>
          <a:xfrm>
            <a:off x="8827670" y="1195449"/>
            <a:ext cx="2257425" cy="3105150"/>
          </a:xfrm>
          <a:prstGeom prst="rect">
            <a:avLst/>
          </a:prstGeom>
        </p:spPr>
      </p:pic>
      <p:sp>
        <p:nvSpPr>
          <p:cNvPr id="11" name="ZoneTexte 10">
            <a:extLst>
              <a:ext uri="{FF2B5EF4-FFF2-40B4-BE49-F238E27FC236}">
                <a16:creationId xmlns:a16="http://schemas.microsoft.com/office/drawing/2014/main" id="{0C642E12-50CD-4D42-93DB-393B7B4B797B}"/>
              </a:ext>
            </a:extLst>
          </p:cNvPr>
          <p:cNvSpPr txBox="1"/>
          <p:nvPr/>
        </p:nvSpPr>
        <p:spPr>
          <a:xfrm>
            <a:off x="2147298" y="-45545"/>
            <a:ext cx="7745005" cy="837473"/>
          </a:xfrm>
          <a:prstGeom prst="rect">
            <a:avLst/>
          </a:prstGeom>
          <a:noFill/>
        </p:spPr>
        <p:txBody>
          <a:bodyPr wrap="none" rtlCol="0">
            <a:spAutoFit/>
          </a:bodyPr>
          <a:lstStyle/>
          <a:p>
            <a:pPr lvl="2" algn="just">
              <a:lnSpc>
                <a:spcPct val="150000"/>
              </a:lnSpc>
            </a:pPr>
            <a:r>
              <a:rPr lang="fr-FR" sz="3600" dirty="0">
                <a:solidFill>
                  <a:schemeClr val="bg1"/>
                </a:solidFill>
              </a:rPr>
              <a:t>L’organisation de l’espace mémoire </a:t>
            </a:r>
          </a:p>
        </p:txBody>
      </p:sp>
    </p:spTree>
    <p:extLst>
      <p:ext uri="{BB962C8B-B14F-4D97-AF65-F5344CB8AC3E}">
        <p14:creationId xmlns:p14="http://schemas.microsoft.com/office/powerpoint/2010/main" val="3710494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b="1" dirty="0"/>
              <a:t>Enregistrement d’activation</a:t>
            </a:r>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endParaRPr lang="fr-FR" sz="2000" dirty="0"/>
          </a:p>
          <a:p>
            <a:pPr marL="1257300" lvl="2" indent="-342900" algn="just">
              <a:lnSpc>
                <a:spcPct val="150000"/>
              </a:lnSpc>
              <a:buFont typeface="Arial" panose="020B0604020202020204" pitchFamily="34" charset="0"/>
              <a:buChar char="•"/>
            </a:pPr>
            <a:r>
              <a:rPr lang="fr-FR" sz="2000" dirty="0"/>
              <a:t>Les tailles sont fixes, connues à la compilation, sauf pour des tableaux dont la taille dépend d’un argument (voir section suivante).</a:t>
            </a:r>
          </a:p>
        </p:txBody>
      </p:sp>
      <p:sp>
        <p:nvSpPr>
          <p:cNvPr id="9" name="Rectangle : coins arrondis 8">
            <a:extLst>
              <a:ext uri="{FF2B5EF4-FFF2-40B4-BE49-F238E27FC236}">
                <a16:creationId xmlns:a16="http://schemas.microsoft.com/office/drawing/2014/main" id="{B7F3531F-439A-4541-BC3D-8C2A9D2AC007}"/>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8/18</a:t>
            </a:r>
          </a:p>
        </p:txBody>
      </p:sp>
      <p:sp>
        <p:nvSpPr>
          <p:cNvPr id="11" name="ZoneTexte 10">
            <a:extLst>
              <a:ext uri="{FF2B5EF4-FFF2-40B4-BE49-F238E27FC236}">
                <a16:creationId xmlns:a16="http://schemas.microsoft.com/office/drawing/2014/main" id="{0C642E12-50CD-4D42-93DB-393B7B4B797B}"/>
              </a:ext>
            </a:extLst>
          </p:cNvPr>
          <p:cNvSpPr txBox="1"/>
          <p:nvPr/>
        </p:nvSpPr>
        <p:spPr>
          <a:xfrm>
            <a:off x="2147298" y="-45545"/>
            <a:ext cx="7745005" cy="837473"/>
          </a:xfrm>
          <a:prstGeom prst="rect">
            <a:avLst/>
          </a:prstGeom>
          <a:noFill/>
        </p:spPr>
        <p:txBody>
          <a:bodyPr wrap="none" rtlCol="0">
            <a:spAutoFit/>
          </a:bodyPr>
          <a:lstStyle/>
          <a:p>
            <a:pPr lvl="2" algn="just">
              <a:lnSpc>
                <a:spcPct val="150000"/>
              </a:lnSpc>
            </a:pPr>
            <a:r>
              <a:rPr lang="fr-FR" sz="3600" dirty="0">
                <a:solidFill>
                  <a:schemeClr val="bg1"/>
                </a:solidFill>
              </a:rPr>
              <a:t>L’organisation de l’espace mémoire </a:t>
            </a:r>
          </a:p>
        </p:txBody>
      </p:sp>
      <p:pic>
        <p:nvPicPr>
          <p:cNvPr id="3" name="Image 2">
            <a:extLst>
              <a:ext uri="{FF2B5EF4-FFF2-40B4-BE49-F238E27FC236}">
                <a16:creationId xmlns:a16="http://schemas.microsoft.com/office/drawing/2014/main" id="{81DC6269-6102-45CD-9734-4B3698775394}"/>
              </a:ext>
            </a:extLst>
          </p:cNvPr>
          <p:cNvPicPr>
            <a:picLocks noChangeAspect="1"/>
          </p:cNvPicPr>
          <p:nvPr/>
        </p:nvPicPr>
        <p:blipFill>
          <a:blip r:embed="rId4"/>
          <a:stretch>
            <a:fillRect/>
          </a:stretch>
        </p:blipFill>
        <p:spPr>
          <a:xfrm>
            <a:off x="3299251" y="1758247"/>
            <a:ext cx="6681090" cy="3003154"/>
          </a:xfrm>
          <a:prstGeom prst="rect">
            <a:avLst/>
          </a:prstGeom>
        </p:spPr>
      </p:pic>
    </p:spTree>
    <p:extLst>
      <p:ext uri="{BB962C8B-B14F-4D97-AF65-F5344CB8AC3E}">
        <p14:creationId xmlns:p14="http://schemas.microsoft.com/office/powerpoint/2010/main" val="989235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715F95D0-3FB3-47DC-BD73-7FB8878866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2" y="-1"/>
            <a:ext cx="12191999" cy="955582"/>
          </a:xfrm>
          <a:prstGeom prst="rect">
            <a:avLst/>
          </a:prstGeom>
        </p:spPr>
      </p:pic>
      <p:pic>
        <p:nvPicPr>
          <p:cNvPr id="36" name="Image 35">
            <a:extLst>
              <a:ext uri="{FF2B5EF4-FFF2-40B4-BE49-F238E27FC236}">
                <a16:creationId xmlns:a16="http://schemas.microsoft.com/office/drawing/2014/main" id="{DCC9CAA8-474F-4FF5-9EF5-CD230A382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14913"/>
            <a:ext cx="12191999" cy="955582"/>
          </a:xfrm>
          <a:prstGeom prst="rect">
            <a:avLst/>
          </a:prstGeom>
        </p:spPr>
      </p:pic>
      <p:sp>
        <p:nvSpPr>
          <p:cNvPr id="10" name="ZoneTexte 9">
            <a:extLst>
              <a:ext uri="{FF2B5EF4-FFF2-40B4-BE49-F238E27FC236}">
                <a16:creationId xmlns:a16="http://schemas.microsoft.com/office/drawing/2014/main" id="{47ACCB49-252A-46A9-B422-084E4E8D2BFB}"/>
              </a:ext>
            </a:extLst>
          </p:cNvPr>
          <p:cNvSpPr txBox="1"/>
          <p:nvPr/>
        </p:nvSpPr>
        <p:spPr>
          <a:xfrm>
            <a:off x="2831672" y="-168428"/>
            <a:ext cx="6528647" cy="920252"/>
          </a:xfrm>
          <a:prstGeom prst="rect">
            <a:avLst/>
          </a:prstGeom>
          <a:noFill/>
        </p:spPr>
        <p:txBody>
          <a:bodyPr wrap="none" rtlCol="0">
            <a:spAutoFit/>
          </a:bodyPr>
          <a:lstStyle/>
          <a:p>
            <a:pPr lvl="2" algn="just">
              <a:lnSpc>
                <a:spcPct val="150000"/>
              </a:lnSpc>
            </a:pPr>
            <a:r>
              <a:rPr lang="fr-FR" sz="4000" dirty="0">
                <a:solidFill>
                  <a:schemeClr val="bg1"/>
                </a:solidFill>
              </a:rPr>
              <a:t>Les stratégies d’allocation </a:t>
            </a:r>
          </a:p>
        </p:txBody>
      </p:sp>
      <p:sp>
        <p:nvSpPr>
          <p:cNvPr id="7" name="Rectangle 3">
            <a:extLst>
              <a:ext uri="{FF2B5EF4-FFF2-40B4-BE49-F238E27FC236}">
                <a16:creationId xmlns:a16="http://schemas.microsoft.com/office/drawing/2014/main" id="{4A1F7BFF-C163-4D86-8A3C-925188B829D5}"/>
              </a:ext>
            </a:extLst>
          </p:cNvPr>
          <p:cNvSpPr txBox="1">
            <a:spLocks noChangeArrowheads="1"/>
          </p:cNvSpPr>
          <p:nvPr/>
        </p:nvSpPr>
        <p:spPr>
          <a:xfrm>
            <a:off x="0" y="871744"/>
            <a:ext cx="12039602"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endParaRPr lang="fr-FR" sz="2000" dirty="0"/>
          </a:p>
        </p:txBody>
      </p:sp>
      <p:sp>
        <p:nvSpPr>
          <p:cNvPr id="8" name="Rectangle 3">
            <a:extLst>
              <a:ext uri="{FF2B5EF4-FFF2-40B4-BE49-F238E27FC236}">
                <a16:creationId xmlns:a16="http://schemas.microsoft.com/office/drawing/2014/main" id="{7DC33079-48BA-4221-BCB5-E3D06C52EE46}"/>
              </a:ext>
            </a:extLst>
          </p:cNvPr>
          <p:cNvSpPr txBox="1">
            <a:spLocks noChangeArrowheads="1"/>
          </p:cNvSpPr>
          <p:nvPr/>
        </p:nvSpPr>
        <p:spPr>
          <a:xfrm>
            <a:off x="152395" y="1202540"/>
            <a:ext cx="11887203" cy="5114512"/>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lnSpc>
                <a:spcPct val="150000"/>
              </a:lnSpc>
              <a:buFont typeface="Arial" panose="020B0604020202020204" pitchFamily="34" charset="0"/>
              <a:buChar char="•"/>
            </a:pPr>
            <a:r>
              <a:rPr lang="fr-FR" sz="2000" dirty="0"/>
              <a:t>Allocation statique, dans la pile, dans le tas (“dynamique”). </a:t>
            </a:r>
          </a:p>
          <a:p>
            <a:pPr marL="1257300" lvl="2" indent="-342900" algn="just">
              <a:lnSpc>
                <a:spcPct val="150000"/>
              </a:lnSpc>
              <a:buFont typeface="Arial" panose="020B0604020202020204" pitchFamily="34" charset="0"/>
              <a:buChar char="•"/>
            </a:pPr>
            <a:r>
              <a:rPr lang="fr-FR" sz="2000" dirty="0"/>
              <a:t>Allocation statique Noms liés à des emplacements au fur et à mesure de la compilation.</a:t>
            </a:r>
          </a:p>
          <a:p>
            <a:pPr marL="1257300" lvl="2" indent="-342900" algn="just">
              <a:lnSpc>
                <a:spcPct val="150000"/>
              </a:lnSpc>
              <a:buFont typeface="Arial" panose="020B0604020202020204" pitchFamily="34" charset="0"/>
              <a:buChar char="•"/>
            </a:pPr>
            <a:r>
              <a:rPr lang="fr-FR" sz="2000" dirty="0"/>
              <a:t>Enregistrements d’activation rangés à une place fixée. En fin de compilation, toutes les allocations en mémoire sont mises en place. </a:t>
            </a:r>
          </a:p>
          <a:p>
            <a:pPr marL="1257300" lvl="2" indent="-342900" algn="just">
              <a:lnSpc>
                <a:spcPct val="150000"/>
              </a:lnSpc>
              <a:buFont typeface="Arial" panose="020B0604020202020204" pitchFamily="34" charset="0"/>
              <a:buChar char="•"/>
            </a:pPr>
            <a:r>
              <a:rPr lang="fr-FR" sz="2000" b="1" dirty="0"/>
              <a:t>Avantages : </a:t>
            </a:r>
            <a:r>
              <a:rPr lang="fr-FR" sz="2000" dirty="0"/>
              <a:t>aucun calcul d’adresse, taille minimale pour les données. </a:t>
            </a:r>
          </a:p>
          <a:p>
            <a:pPr marL="1257300" lvl="2" indent="-342900" algn="just">
              <a:lnSpc>
                <a:spcPct val="150000"/>
              </a:lnSpc>
              <a:buFont typeface="Arial" panose="020B0604020202020204" pitchFamily="34" charset="0"/>
              <a:buChar char="•"/>
            </a:pPr>
            <a:r>
              <a:rPr lang="fr-FR" sz="2000" b="1" dirty="0"/>
              <a:t>Inconvénients : </a:t>
            </a:r>
            <a:r>
              <a:rPr lang="fr-FR" sz="2000" dirty="0"/>
              <a:t>taille des données connue à la compilation, pas de création dynamique de structures, peu de possibilités de récursivité.</a:t>
            </a:r>
          </a:p>
        </p:txBody>
      </p:sp>
      <p:sp>
        <p:nvSpPr>
          <p:cNvPr id="9" name="Rectangle : coins arrondis 8">
            <a:extLst>
              <a:ext uri="{FF2B5EF4-FFF2-40B4-BE49-F238E27FC236}">
                <a16:creationId xmlns:a16="http://schemas.microsoft.com/office/drawing/2014/main" id="{274BD956-7DD4-4568-B6EF-FC90A983020B}"/>
              </a:ext>
            </a:extLst>
          </p:cNvPr>
          <p:cNvSpPr/>
          <p:nvPr/>
        </p:nvSpPr>
        <p:spPr>
          <a:xfrm>
            <a:off x="11085095" y="6353393"/>
            <a:ext cx="1124657" cy="50138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latin typeface="Arial" panose="020B0604020202020204" pitchFamily="34" charset="0"/>
                <a:cs typeface="Arial" panose="020B0604020202020204" pitchFamily="34" charset="0"/>
              </a:rPr>
              <a:t>9/18</a:t>
            </a:r>
          </a:p>
        </p:txBody>
      </p:sp>
    </p:spTree>
    <p:extLst>
      <p:ext uri="{BB962C8B-B14F-4D97-AF65-F5344CB8AC3E}">
        <p14:creationId xmlns:p14="http://schemas.microsoft.com/office/powerpoint/2010/main" val="3633310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43300</TotalTime>
  <Words>1345</Words>
  <Application>Microsoft Office PowerPoint</Application>
  <PresentationFormat>Grand écran</PresentationFormat>
  <Paragraphs>172</Paragraphs>
  <Slides>18</Slides>
  <Notes>18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Arial Rounded MT Bold</vt:lpstr>
      <vt:lpstr>Calibri</vt:lpstr>
      <vt:lpstr>Calibri Light</vt:lpstr>
      <vt:lpstr>Palatino Linotype</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ZAIDI</dc:creator>
  <cp:lastModifiedBy>acer</cp:lastModifiedBy>
  <cp:revision>1611</cp:revision>
  <dcterms:created xsi:type="dcterms:W3CDTF">2018-06-09T14:01:31Z</dcterms:created>
  <dcterms:modified xsi:type="dcterms:W3CDTF">2023-01-27T14:12:33Z</dcterms:modified>
</cp:coreProperties>
</file>