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1" r:id="rId3"/>
    <p:sldId id="259" r:id="rId4"/>
    <p:sldId id="260" r:id="rId5"/>
    <p:sldId id="282" r:id="rId6"/>
    <p:sldId id="261" r:id="rId7"/>
    <p:sldId id="262" r:id="rId8"/>
    <p:sldId id="283" r:id="rId9"/>
    <p:sldId id="263" r:id="rId10"/>
    <p:sldId id="284" r:id="rId11"/>
    <p:sldId id="264" r:id="rId12"/>
    <p:sldId id="285" r:id="rId13"/>
    <p:sldId id="265" r:id="rId14"/>
    <p:sldId id="268" r:id="rId15"/>
    <p:sldId id="286" r:id="rId16"/>
    <p:sldId id="287" r:id="rId17"/>
    <p:sldId id="291" r:id="rId18"/>
    <p:sldId id="293" r:id="rId19"/>
    <p:sldId id="292" r:id="rId20"/>
    <p:sldId id="288" r:id="rId21"/>
    <p:sldId id="289" r:id="rId22"/>
    <p:sldId id="290" r:id="rId23"/>
    <p:sldId id="273" r:id="rId24"/>
    <p:sldId id="294" r:id="rId25"/>
    <p:sldId id="295" r:id="rId26"/>
    <p:sldId id="296" r:id="rId27"/>
    <p:sldId id="297" r:id="rId28"/>
    <p:sldId id="298" r:id="rId2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1F24-2ED5-4D0A-98A9-8A7A737F5865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E028455-0F25-4672-8B71-64A22FDFCA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1F24-2ED5-4D0A-98A9-8A7A737F5865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28455-0F25-4672-8B71-64A22FDFCA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1F24-2ED5-4D0A-98A9-8A7A737F5865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28455-0F25-4672-8B71-64A22FDFCA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1F24-2ED5-4D0A-98A9-8A7A737F5865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28455-0F25-4672-8B71-64A22FDFCA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1F24-2ED5-4D0A-98A9-8A7A737F5865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E028455-0F25-4672-8B71-64A22FDFCA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1F24-2ED5-4D0A-98A9-8A7A737F5865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28455-0F25-4672-8B71-64A22FDFCA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1F24-2ED5-4D0A-98A9-8A7A737F5865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28455-0F25-4672-8B71-64A22FDFCA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1F24-2ED5-4D0A-98A9-8A7A737F5865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28455-0F25-4672-8B71-64A22FDFCA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1F24-2ED5-4D0A-98A9-8A7A737F5865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28455-0F25-4672-8B71-64A22FDFCA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1F24-2ED5-4D0A-98A9-8A7A737F5865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28455-0F25-4672-8B71-64A22FDFCA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1F24-2ED5-4D0A-98A9-8A7A737F5865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E028455-0F25-4672-8B71-64A22FDFCA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B51F24-2ED5-4D0A-98A9-8A7A737F5865}" type="datetimeFigureOut">
              <a:rPr lang="fr-FR" smtClean="0"/>
              <a:pPr/>
              <a:t>17/11/2023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E028455-0F25-4672-8B71-64A22FDFCA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fr-FR" sz="3200" b="1" dirty="0" smtClean="0"/>
              <a:t>Concepts liés à la veille et types de veille</a:t>
            </a:r>
            <a:r>
              <a:rPr lang="fr-FR" sz="3200" dirty="0" smtClean="0"/>
              <a:t> </a:t>
            </a:r>
          </a:p>
          <a:p>
            <a:pPr marL="514350" indent="-514350">
              <a:buNone/>
            </a:pPr>
            <a:r>
              <a:rPr lang="fr-FR" b="1" dirty="0" smtClean="0"/>
              <a:t>1.1 Définition</a:t>
            </a:r>
          </a:p>
          <a:p>
            <a:pPr algn="just">
              <a:buNone/>
            </a:pPr>
            <a:r>
              <a:rPr lang="fr-FR" dirty="0" smtClean="0"/>
              <a:t>La </a:t>
            </a:r>
            <a:r>
              <a:rPr lang="fr-FR" b="1" dirty="0" smtClean="0"/>
              <a:t>veille stratégique</a:t>
            </a:r>
            <a:r>
              <a:rPr lang="fr-FR" dirty="0" smtClean="0"/>
              <a:t> est un processus informationnel mis en place par une entité (entreprise, État, administration, etc.) qui décide de se mettre </a:t>
            </a:r>
            <a:r>
              <a:rPr lang="fr-FR" b="1" dirty="0" smtClean="0"/>
              <a:t>à l’écoute de son environnement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4231" y="1648497"/>
            <a:ext cx="7772400" cy="4572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b="1" dirty="0" smtClean="0"/>
              <a:t>1.4 Les types de la veille stratégique  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sz="2800" b="1" dirty="0" smtClean="0"/>
              <a:t>La veille concurrentielle  :</a:t>
            </a:r>
            <a:endParaRPr lang="fr-FR" sz="2800" dirty="0" smtClean="0"/>
          </a:p>
          <a:p>
            <a:r>
              <a:rPr lang="fr-FR" b="1" dirty="0"/>
              <a:t>Quel est mon marché ?</a:t>
            </a:r>
          </a:p>
          <a:p>
            <a:r>
              <a:rPr lang="fr-FR" b="1" dirty="0" smtClean="0"/>
              <a:t> </a:t>
            </a:r>
            <a:r>
              <a:rPr lang="fr-FR" b="1" dirty="0"/>
              <a:t>Quels sont mes concurrents ? </a:t>
            </a:r>
            <a:endParaRPr lang="fr-FR" b="1" dirty="0" smtClean="0"/>
          </a:p>
          <a:p>
            <a:r>
              <a:rPr lang="fr-FR" b="1" dirty="0" smtClean="0"/>
              <a:t>Quelles </a:t>
            </a:r>
            <a:r>
              <a:rPr lang="fr-FR" b="1" dirty="0"/>
              <a:t>sont leurs forces </a:t>
            </a:r>
            <a:r>
              <a:rPr lang="fr-FR" b="1" dirty="0" smtClean="0"/>
              <a:t>et faiblesses </a:t>
            </a:r>
            <a:r>
              <a:rPr lang="fr-FR" b="1" dirty="0"/>
              <a:t>?</a:t>
            </a:r>
          </a:p>
          <a:p>
            <a:r>
              <a:rPr lang="fr-FR" b="1" dirty="0" smtClean="0"/>
              <a:t> </a:t>
            </a:r>
            <a:r>
              <a:rPr lang="fr-FR" b="1" dirty="0"/>
              <a:t>Quelles sont les perspectives et les capacités de </a:t>
            </a:r>
            <a:r>
              <a:rPr lang="fr-FR" b="1" dirty="0" smtClean="0"/>
              <a:t>développement de </a:t>
            </a:r>
            <a:r>
              <a:rPr lang="fr-FR" b="1" dirty="0"/>
              <a:t>mes concurrents ?</a:t>
            </a:r>
          </a:p>
          <a:p>
            <a:r>
              <a:rPr lang="fr-FR" b="1" dirty="0" smtClean="0"/>
              <a:t> </a:t>
            </a:r>
            <a:r>
              <a:rPr lang="fr-FR" b="1" dirty="0"/>
              <a:t>Quelles sont les capacités d'anticipation face aux concurrents ?</a:t>
            </a:r>
          </a:p>
          <a:p>
            <a:r>
              <a:rPr lang="fr-FR" b="1" dirty="0" smtClean="0"/>
              <a:t>Quels </a:t>
            </a:r>
            <a:r>
              <a:rPr lang="fr-FR" b="1" dirty="0"/>
              <a:t>sont les modèles économiques de mes concurrents ?</a:t>
            </a:r>
          </a:p>
          <a:p>
            <a:r>
              <a:rPr lang="fr-FR" b="1" dirty="0" smtClean="0"/>
              <a:t>Quels </a:t>
            </a:r>
            <a:r>
              <a:rPr lang="fr-FR" b="1" dirty="0"/>
              <a:t>sont les produits qui émergent</a:t>
            </a:r>
            <a:r>
              <a:rPr lang="fr-FR" b="1" dirty="0" smtClean="0"/>
              <a:t>? </a:t>
            </a:r>
            <a:r>
              <a:rPr lang="fr-FR" b="1" dirty="0"/>
              <a:t>Quelles performances ?</a:t>
            </a: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374733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 smtClean="0"/>
              <a:t>1.4 Les types de la veille stratégique  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  La veille commerciale :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La </a:t>
            </a:r>
            <a:r>
              <a:rPr lang="fr-FR" b="1" dirty="0" smtClean="0"/>
              <a:t>veille commerciale</a:t>
            </a:r>
            <a:r>
              <a:rPr lang="fr-FR" dirty="0" smtClean="0"/>
              <a:t> se centre autour de deux aspects : vos </a:t>
            </a:r>
            <a:r>
              <a:rPr lang="fr-FR" b="1" dirty="0" smtClean="0"/>
              <a:t>clients</a:t>
            </a:r>
            <a:r>
              <a:rPr lang="fr-FR" dirty="0" smtClean="0"/>
              <a:t> d’une part et vos </a:t>
            </a:r>
            <a:r>
              <a:rPr lang="fr-FR" b="1" dirty="0" smtClean="0"/>
              <a:t>fournisseurs</a:t>
            </a:r>
            <a:r>
              <a:rPr lang="fr-FR" dirty="0" smtClean="0"/>
              <a:t> d’autre part. Ainsi, elle est intéressante pour analyser :</a:t>
            </a:r>
          </a:p>
          <a:p>
            <a:r>
              <a:rPr lang="fr-FR" dirty="0" smtClean="0"/>
              <a:t>les</a:t>
            </a:r>
            <a:r>
              <a:rPr lang="fr-FR" b="1" dirty="0" smtClean="0"/>
              <a:t> besoins des clients</a:t>
            </a:r>
            <a:r>
              <a:rPr lang="fr-FR" dirty="0" smtClean="0"/>
              <a:t> et leur </a:t>
            </a:r>
            <a:r>
              <a:rPr lang="fr-FR" b="1" dirty="0" smtClean="0"/>
              <a:t>évolution</a:t>
            </a:r>
            <a:r>
              <a:rPr lang="fr-FR" dirty="0" smtClean="0"/>
              <a:t>, la pertinence de votre offre au regard du marché, la satisfaction client, afin de mieux fidéliser ;</a:t>
            </a:r>
          </a:p>
          <a:p>
            <a:r>
              <a:rPr lang="fr-FR" dirty="0" smtClean="0"/>
              <a:t>la </a:t>
            </a:r>
            <a:r>
              <a:rPr lang="fr-FR" b="1" dirty="0" smtClean="0"/>
              <a:t>santé financière</a:t>
            </a:r>
            <a:r>
              <a:rPr lang="fr-FR" dirty="0" smtClean="0"/>
              <a:t> de vos fournisseurs et sous-traitants, le </a:t>
            </a:r>
            <a:r>
              <a:rPr lang="fr-FR" b="1" dirty="0" smtClean="0"/>
              <a:t>rapport qualité-prix</a:t>
            </a:r>
            <a:r>
              <a:rPr lang="fr-FR" dirty="0" smtClean="0"/>
              <a:t> de leurs produits, les services fournis, afin de toujours être plus compétitif et d’optimiser la chaîne 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/>
              <a:t>1.4 Les types de la veille stratégique  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  La veille commerciale :</a:t>
            </a:r>
            <a:endParaRPr lang="fr-FR" dirty="0" smtClean="0"/>
          </a:p>
          <a:p>
            <a:r>
              <a:rPr lang="fr-FR" dirty="0"/>
              <a:t>Quels sont les nouveaux produits et leurs performances ?</a:t>
            </a:r>
          </a:p>
          <a:p>
            <a:r>
              <a:rPr lang="fr-FR" dirty="0" smtClean="0"/>
              <a:t> </a:t>
            </a:r>
            <a:r>
              <a:rPr lang="fr-FR" dirty="0"/>
              <a:t>Quels sont les produits de l'avenir ?</a:t>
            </a:r>
          </a:p>
          <a:p>
            <a:r>
              <a:rPr lang="fr-FR" dirty="0" smtClean="0"/>
              <a:t> </a:t>
            </a:r>
            <a:r>
              <a:rPr lang="fr-FR" dirty="0"/>
              <a:t>Comment améliorer un produit ?</a:t>
            </a:r>
          </a:p>
          <a:p>
            <a:r>
              <a:rPr lang="fr-FR" dirty="0" smtClean="0"/>
              <a:t> </a:t>
            </a:r>
            <a:r>
              <a:rPr lang="fr-FR" dirty="0"/>
              <a:t>Quelles sont les normes applicables à chaque produit ?</a:t>
            </a:r>
          </a:p>
          <a:p>
            <a:r>
              <a:rPr lang="fr-FR" dirty="0" smtClean="0"/>
              <a:t> </a:t>
            </a:r>
            <a:r>
              <a:rPr lang="fr-FR" dirty="0"/>
              <a:t>Quelles sont les capacités de mes clients, partenaires, fournisseurs ?</a:t>
            </a:r>
            <a:endParaRPr lang="fr-FR" b="1" dirty="0" smtClean="0"/>
          </a:p>
          <a:p>
            <a:pPr>
              <a:buNone/>
            </a:pP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335117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/>
              <a:t>1.4 Les types de la veille stratégique  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 La veille environnementale :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Cette veille englobe le reste de l'environnement d'une organisation, elle est la plus générale de toutes, et n'est néanmoins pas négligeable, elle permet de déceler les moindres mouvements de </a:t>
            </a:r>
            <a:r>
              <a:rPr lang="fr-FR" dirty="0"/>
              <a:t>l'environnement(politique,</a:t>
            </a:r>
          </a:p>
          <a:p>
            <a:pPr>
              <a:buNone/>
            </a:pPr>
            <a:r>
              <a:rPr lang="fr-FR" dirty="0"/>
              <a:t>société, culture, juridique, données statistiques, </a:t>
            </a:r>
            <a:r>
              <a:rPr lang="fr-FR" dirty="0" smtClean="0"/>
              <a:t>climat, énergie…).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84892" y="1395981"/>
            <a:ext cx="7875540" cy="8088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200" b="1" dirty="0"/>
              <a:t>2</a:t>
            </a:r>
            <a:r>
              <a:rPr lang="fr-FR" sz="3200" b="1" dirty="0" smtClean="0"/>
              <a:t>. Les étapes détaillées du processus de veille</a:t>
            </a:r>
          </a:p>
          <a:p>
            <a:pPr>
              <a:buNone/>
            </a:pPr>
            <a:endParaRPr lang="fr-FR" sz="3200" b="1" dirty="0" smtClean="0"/>
          </a:p>
          <a:p>
            <a:pPr>
              <a:buNone/>
            </a:pPr>
            <a:endParaRPr lang="fr-FR" sz="3200" b="1" dirty="0" smtClean="0"/>
          </a:p>
          <a:p>
            <a:pPr>
              <a:buNone/>
            </a:pPr>
            <a:endParaRPr lang="fr-FR" sz="3200" b="1" dirty="0" smtClean="0"/>
          </a:p>
          <a:p>
            <a:pPr>
              <a:buNone/>
            </a:pPr>
            <a:endParaRPr lang="fr-FR" sz="3200" b="1" dirty="0" smtClean="0"/>
          </a:p>
          <a:p>
            <a:pPr>
              <a:buNone/>
            </a:pPr>
            <a:r>
              <a:rPr lang="fr-FR" sz="3200" b="1" dirty="0" smtClean="0"/>
              <a:t> 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504" y="2334580"/>
            <a:ext cx="7856928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15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84892" y="1395981"/>
            <a:ext cx="7875540" cy="8088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200" b="1" dirty="0"/>
              <a:t>2</a:t>
            </a:r>
            <a:r>
              <a:rPr lang="fr-FR" sz="3200" b="1" dirty="0" smtClean="0"/>
              <a:t>. Les étapes détaillées du processus de veille</a:t>
            </a:r>
          </a:p>
          <a:p>
            <a:pPr>
              <a:buNone/>
            </a:pPr>
            <a:endParaRPr lang="fr-FR" sz="3200" b="1" dirty="0" smtClean="0"/>
          </a:p>
          <a:p>
            <a:pPr>
              <a:buNone/>
            </a:pPr>
            <a:r>
              <a:rPr lang="fr-FR" sz="3200" b="1" dirty="0" smtClean="0"/>
              <a:t>2.1 Surveillance </a:t>
            </a:r>
            <a:r>
              <a:rPr lang="fr-FR" sz="3200" b="1" dirty="0"/>
              <a:t>de l’environnement :</a:t>
            </a:r>
          </a:p>
          <a:p>
            <a:pPr algn="just"/>
            <a:r>
              <a:rPr lang="fr-FR" sz="6600" b="1" dirty="0" smtClean="0"/>
              <a:t> </a:t>
            </a:r>
            <a:r>
              <a:rPr lang="fr-FR" sz="3200" b="1" dirty="0"/>
              <a:t>Orientation générale des objectifs </a:t>
            </a:r>
            <a:r>
              <a:rPr lang="fr-FR" sz="3200" b="1" dirty="0" smtClean="0"/>
              <a:t>: </a:t>
            </a:r>
            <a:r>
              <a:rPr lang="fr-FR" sz="2400" b="1" dirty="0" smtClean="0"/>
              <a:t>définition </a:t>
            </a:r>
            <a:r>
              <a:rPr lang="fr-FR" sz="2400" b="1" dirty="0"/>
              <a:t>des besoins en terme de </a:t>
            </a:r>
            <a:r>
              <a:rPr lang="fr-FR" sz="2400" b="1" dirty="0" smtClean="0"/>
              <a:t>sujet et </a:t>
            </a:r>
            <a:r>
              <a:rPr lang="fr-FR" sz="2400" b="1" dirty="0"/>
              <a:t>de niveau de veille. </a:t>
            </a:r>
            <a:r>
              <a:rPr lang="fr-FR" sz="2400" b="1" dirty="0" smtClean="0"/>
              <a:t> Planification d’une </a:t>
            </a:r>
            <a:r>
              <a:rPr lang="fr-FR" sz="2400" b="1" dirty="0"/>
              <a:t>collecte d’informations et </a:t>
            </a:r>
            <a:r>
              <a:rPr lang="fr-FR" sz="2400" b="1" dirty="0" smtClean="0"/>
              <a:t>d’un contrôle </a:t>
            </a:r>
            <a:r>
              <a:rPr lang="fr-FR" sz="2400" b="1" dirty="0"/>
              <a:t>régulier des </a:t>
            </a:r>
            <a:r>
              <a:rPr lang="fr-FR" sz="2400" b="1"/>
              <a:t>résultats </a:t>
            </a:r>
            <a:r>
              <a:rPr lang="fr-FR" sz="2400" b="1" smtClean="0"/>
              <a:t>de </a:t>
            </a:r>
            <a:r>
              <a:rPr lang="fr-FR" sz="2400" b="1" dirty="0" smtClean="0"/>
              <a:t>recherche</a:t>
            </a:r>
            <a:r>
              <a:rPr lang="fr-FR" sz="2400" b="1" dirty="0"/>
              <a:t>.</a:t>
            </a:r>
          </a:p>
          <a:p>
            <a:pPr>
              <a:buNone/>
            </a:pPr>
            <a:endParaRPr lang="fr-FR" sz="3200" b="1" dirty="0" smtClean="0"/>
          </a:p>
          <a:p>
            <a:pPr>
              <a:buNone/>
            </a:pPr>
            <a:r>
              <a:rPr lang="fr-FR" sz="3200" b="1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0513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16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84892" y="1395981"/>
            <a:ext cx="7875540" cy="8088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200" b="1" dirty="0"/>
              <a:t>2</a:t>
            </a:r>
            <a:r>
              <a:rPr lang="fr-FR" sz="3200" b="1" dirty="0" smtClean="0"/>
              <a:t>. Les étapes détaillées du processus de veille</a:t>
            </a:r>
          </a:p>
          <a:p>
            <a:pPr>
              <a:buNone/>
            </a:pPr>
            <a:endParaRPr lang="fr-FR" sz="3200" b="1" dirty="0" smtClean="0"/>
          </a:p>
          <a:p>
            <a:pPr>
              <a:buNone/>
            </a:pPr>
            <a:r>
              <a:rPr lang="fr-FR" sz="3200" b="1" dirty="0" smtClean="0"/>
              <a:t>2.1 Surveillance </a:t>
            </a:r>
            <a:r>
              <a:rPr lang="fr-FR" sz="3200" b="1" dirty="0"/>
              <a:t>de l’environnement :</a:t>
            </a:r>
          </a:p>
          <a:p>
            <a:pPr algn="just"/>
            <a:r>
              <a:rPr lang="fr-FR" sz="2800" b="1" dirty="0" smtClean="0"/>
              <a:t>Recherche </a:t>
            </a:r>
            <a:r>
              <a:rPr lang="fr-FR" sz="2800" b="1" dirty="0"/>
              <a:t>et collecte des informations : utiliser </a:t>
            </a:r>
            <a:r>
              <a:rPr lang="fr-FR" sz="2800" b="1" dirty="0" smtClean="0"/>
              <a:t>des outils </a:t>
            </a:r>
            <a:r>
              <a:rPr lang="fr-FR" sz="2800" b="1" dirty="0"/>
              <a:t>pour rechercher et collecter les informations </a:t>
            </a:r>
            <a:r>
              <a:rPr lang="fr-FR" sz="2800" b="1" dirty="0" smtClean="0"/>
              <a:t>qui semblent </a:t>
            </a:r>
            <a:r>
              <a:rPr lang="fr-FR" sz="2800" b="1" dirty="0"/>
              <a:t>pertinentes, tout en précisant les </a:t>
            </a:r>
            <a:r>
              <a:rPr lang="fr-FR" sz="2800" b="1" dirty="0" smtClean="0"/>
              <a:t>sources d’informations</a:t>
            </a:r>
            <a:r>
              <a:rPr lang="fr-FR" sz="2800" b="1" dirty="0"/>
              <a:t>.</a:t>
            </a:r>
          </a:p>
          <a:p>
            <a:pPr>
              <a:buNone/>
            </a:pPr>
            <a:endParaRPr lang="fr-FR" sz="6000" b="1" dirty="0" smtClean="0"/>
          </a:p>
          <a:p>
            <a:pPr>
              <a:buNone/>
            </a:pPr>
            <a:endParaRPr lang="fr-FR" sz="3200" b="1" dirty="0" smtClean="0"/>
          </a:p>
          <a:p>
            <a:pPr>
              <a:buNone/>
            </a:pPr>
            <a:r>
              <a:rPr lang="fr-FR" sz="3200" b="1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7420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17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84892" y="1395981"/>
            <a:ext cx="7875540" cy="8088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200" b="1" dirty="0"/>
              <a:t>2</a:t>
            </a:r>
            <a:r>
              <a:rPr lang="fr-FR" sz="3200" b="1" dirty="0" smtClean="0"/>
              <a:t>. Les étapes détaillées du processus de veille</a:t>
            </a:r>
          </a:p>
          <a:p>
            <a:pPr>
              <a:buNone/>
            </a:pPr>
            <a:r>
              <a:rPr lang="fr-FR" sz="3200" b="1" dirty="0" smtClean="0"/>
              <a:t>2.1 Surveillance </a:t>
            </a:r>
            <a:r>
              <a:rPr lang="fr-FR" sz="3200" b="1" dirty="0"/>
              <a:t>de l’environnement :</a:t>
            </a:r>
          </a:p>
          <a:p>
            <a:pPr>
              <a:buNone/>
            </a:pPr>
            <a:endParaRPr lang="fr-FR" sz="6000" b="1" dirty="0" smtClean="0"/>
          </a:p>
          <a:p>
            <a:pPr>
              <a:buNone/>
            </a:pPr>
            <a:endParaRPr lang="fr-FR" sz="3200" b="1" dirty="0" smtClean="0"/>
          </a:p>
          <a:p>
            <a:pPr>
              <a:buNone/>
            </a:pPr>
            <a:r>
              <a:rPr lang="fr-FR" sz="3200" b="1" dirty="0" smtClean="0"/>
              <a:t> 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304" y="2420889"/>
            <a:ext cx="8818184" cy="378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120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18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88224" y="1450152"/>
            <a:ext cx="7875540" cy="8088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200" b="1" dirty="0"/>
              <a:t>2</a:t>
            </a:r>
            <a:r>
              <a:rPr lang="fr-FR" sz="3200" b="1" dirty="0" smtClean="0"/>
              <a:t>. Les étapes détaillées du processus de veille</a:t>
            </a:r>
          </a:p>
          <a:p>
            <a:pPr>
              <a:buNone/>
            </a:pPr>
            <a:r>
              <a:rPr lang="fr-FR" sz="3200" b="1" dirty="0" smtClean="0"/>
              <a:t>2.1 Surveillance </a:t>
            </a:r>
            <a:r>
              <a:rPr lang="fr-FR" sz="3200" b="1" dirty="0"/>
              <a:t>de l’environnement :</a:t>
            </a:r>
          </a:p>
          <a:p>
            <a:pPr>
              <a:buNone/>
            </a:pPr>
            <a:endParaRPr lang="fr-FR" sz="6000" b="1" dirty="0" smtClean="0"/>
          </a:p>
          <a:p>
            <a:pPr>
              <a:buNone/>
            </a:pPr>
            <a:endParaRPr lang="fr-FR" sz="3200" b="1" dirty="0" smtClean="0"/>
          </a:p>
          <a:p>
            <a:pPr>
              <a:buNone/>
            </a:pPr>
            <a:r>
              <a:rPr lang="fr-FR" sz="3200" b="1" dirty="0" smtClean="0"/>
              <a:t> 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892" y="2414470"/>
            <a:ext cx="8562108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83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19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84892" y="1395981"/>
            <a:ext cx="7875540" cy="8088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200" b="1" dirty="0"/>
              <a:t>2</a:t>
            </a:r>
            <a:r>
              <a:rPr lang="fr-FR" sz="3200" b="1" dirty="0" smtClean="0"/>
              <a:t>. Les étapes détaillées du processus de veille</a:t>
            </a:r>
          </a:p>
          <a:p>
            <a:pPr>
              <a:buNone/>
            </a:pPr>
            <a:endParaRPr lang="fr-FR" sz="3200" b="1" dirty="0" smtClean="0"/>
          </a:p>
          <a:p>
            <a:pPr>
              <a:buNone/>
            </a:pPr>
            <a:r>
              <a:rPr lang="fr-FR" sz="3200" b="1" dirty="0" smtClean="0"/>
              <a:t>2.1 Surveillance </a:t>
            </a:r>
            <a:r>
              <a:rPr lang="fr-FR" sz="3200" b="1" dirty="0"/>
              <a:t>de l’environnement :</a:t>
            </a:r>
          </a:p>
          <a:p>
            <a:pPr algn="just"/>
            <a:endParaRPr lang="fr-FR" sz="2800" b="1" dirty="0" smtClean="0"/>
          </a:p>
          <a:p>
            <a:pPr algn="just"/>
            <a:r>
              <a:rPr lang="fr-FR" sz="2800" b="1" dirty="0" smtClean="0"/>
              <a:t>Traitement </a:t>
            </a:r>
            <a:r>
              <a:rPr lang="fr-FR" sz="2800" b="1" dirty="0"/>
              <a:t>et analyse des informations collectées</a:t>
            </a:r>
            <a:r>
              <a:rPr lang="fr-FR" sz="2800" b="1" dirty="0" smtClean="0"/>
              <a:t>: filtrer</a:t>
            </a:r>
            <a:r>
              <a:rPr lang="fr-FR" sz="2800" b="1" dirty="0"/>
              <a:t>, classer, synthétiser, indexer, etc.</a:t>
            </a:r>
            <a:endParaRPr lang="fr-FR" sz="2800" b="1" dirty="0" smtClean="0"/>
          </a:p>
          <a:p>
            <a:pPr>
              <a:buNone/>
            </a:pPr>
            <a:endParaRPr lang="fr-FR" sz="6000" b="1" dirty="0" smtClean="0"/>
          </a:p>
          <a:p>
            <a:pPr>
              <a:buNone/>
            </a:pPr>
            <a:endParaRPr lang="fr-FR" sz="3200" b="1" dirty="0" smtClean="0"/>
          </a:p>
          <a:p>
            <a:pPr>
              <a:buNone/>
            </a:pPr>
            <a:r>
              <a:rPr lang="fr-FR" sz="3200" b="1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7813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fr-FR" sz="3200" b="1" dirty="0" smtClean="0"/>
              <a:t>Concepts liés à la veille et types de veille</a:t>
            </a:r>
            <a:endParaRPr lang="fr-FR" b="1" dirty="0" smtClean="0"/>
          </a:p>
          <a:p>
            <a:pPr>
              <a:buNone/>
            </a:pPr>
            <a:r>
              <a:rPr lang="fr-FR" b="1" dirty="0" smtClean="0"/>
              <a:t>1.2 Quelques </a:t>
            </a:r>
            <a:r>
              <a:rPr lang="fr-FR" b="1" dirty="0"/>
              <a:t>questions à se poser :</a:t>
            </a:r>
          </a:p>
          <a:p>
            <a:pPr>
              <a:buNone/>
            </a:pPr>
            <a:r>
              <a:rPr lang="fr-FR" dirty="0"/>
              <a:t>• Quelle information chercher ? Ou et quand la trouver ?</a:t>
            </a:r>
          </a:p>
          <a:p>
            <a:pPr>
              <a:buNone/>
            </a:pPr>
            <a:r>
              <a:rPr lang="fr-FR" dirty="0"/>
              <a:t>• Comment la valoriser et sous quelle forme la communiquer ?</a:t>
            </a:r>
          </a:p>
          <a:p>
            <a:pPr>
              <a:buNone/>
            </a:pPr>
            <a:r>
              <a:rPr lang="fr-FR" dirty="0"/>
              <a:t>• Quels sont les acteurs impliqués dans un processus de veille ?</a:t>
            </a:r>
          </a:p>
          <a:p>
            <a:pPr>
              <a:buNone/>
            </a:pPr>
            <a:r>
              <a:rPr lang="fr-FR" dirty="0"/>
              <a:t>• Quels sont les enjeux d'un système de veille ?Et quelle est son utilité </a:t>
            </a:r>
            <a:r>
              <a:rPr lang="fr-FR" dirty="0" smtClean="0"/>
              <a:t>?</a:t>
            </a:r>
          </a:p>
          <a:p>
            <a:pPr>
              <a:buNone/>
            </a:pPr>
            <a:r>
              <a:rPr lang="fr-FR" smtClean="0"/>
              <a:t>• </a:t>
            </a:r>
            <a:r>
              <a:rPr lang="fr-FR" dirty="0"/>
              <a:t>Quel est le coût et le gain du système de veille ?</a:t>
            </a:r>
          </a:p>
          <a:p>
            <a:pPr>
              <a:buNone/>
            </a:pPr>
            <a:r>
              <a:rPr lang="fr-FR" dirty="0"/>
              <a:t>• Quels types d'informations à considérer dans ce système ?</a:t>
            </a:r>
          </a:p>
          <a:p>
            <a:pPr>
              <a:buNone/>
            </a:pPr>
            <a:r>
              <a:rPr lang="fr-FR" dirty="0"/>
              <a:t>• Quels domaines d'activités à surveiller ?</a:t>
            </a:r>
          </a:p>
          <a:p>
            <a:pPr>
              <a:buNone/>
            </a:pPr>
            <a:r>
              <a:rPr lang="fr-FR" dirty="0"/>
              <a:t>• Quels outils pour rechercher, collecter, trier et diffuser de l'information ?</a:t>
            </a:r>
          </a:p>
          <a:p>
            <a:pPr>
              <a:buNone/>
            </a:pPr>
            <a:r>
              <a:rPr lang="fr-FR" dirty="0"/>
              <a:t>• Choix de stratégie de diffusion rapide d'informations ?</a:t>
            </a:r>
          </a:p>
        </p:txBody>
      </p:sp>
    </p:spTree>
    <p:extLst>
      <p:ext uri="{BB962C8B-B14F-4D97-AF65-F5344CB8AC3E}">
        <p14:creationId xmlns:p14="http://schemas.microsoft.com/office/powerpoint/2010/main" val="98476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20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84892" y="1395981"/>
            <a:ext cx="7875540" cy="8088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200" b="1" dirty="0"/>
              <a:t>2</a:t>
            </a:r>
            <a:r>
              <a:rPr lang="fr-FR" sz="3200" b="1" dirty="0" smtClean="0"/>
              <a:t>. Les étapes détaillées du processus de veille</a:t>
            </a:r>
          </a:p>
          <a:p>
            <a:pPr>
              <a:buNone/>
            </a:pPr>
            <a:r>
              <a:rPr lang="fr-FR" sz="3200" b="1" dirty="0" smtClean="0"/>
              <a:t>2.2 Exploitation </a:t>
            </a:r>
            <a:r>
              <a:rPr lang="fr-FR" sz="3200" b="1" dirty="0"/>
              <a:t>des résultats</a:t>
            </a:r>
            <a:r>
              <a:rPr lang="fr-FR" sz="3200" b="1" dirty="0" smtClean="0"/>
              <a:t>:</a:t>
            </a:r>
          </a:p>
          <a:p>
            <a:pPr>
              <a:buNone/>
            </a:pPr>
            <a:endParaRPr lang="fr-FR" sz="3200" b="1" dirty="0"/>
          </a:p>
          <a:p>
            <a:r>
              <a:rPr lang="fr-FR" sz="3200" b="1" dirty="0" smtClean="0"/>
              <a:t> </a:t>
            </a:r>
            <a:r>
              <a:rPr lang="fr-FR" sz="3200" b="1" dirty="0"/>
              <a:t>Diffusion d’informations: dévoiler aux</a:t>
            </a:r>
          </a:p>
          <a:p>
            <a:pPr>
              <a:buNone/>
            </a:pPr>
            <a:r>
              <a:rPr lang="fr-FR" sz="3200" b="1" dirty="0"/>
              <a:t>collaborateurs les </a:t>
            </a:r>
            <a:r>
              <a:rPr lang="fr-FR" sz="3200" b="1" dirty="0" smtClean="0"/>
              <a:t>informations (</a:t>
            </a:r>
            <a:r>
              <a:rPr lang="fr-FR" sz="3200" b="1" dirty="0"/>
              <a:t>collectées et traitées) sous </a:t>
            </a:r>
            <a:r>
              <a:rPr lang="fr-FR" sz="3200" b="1" dirty="0" smtClean="0"/>
              <a:t>différentes formes </a:t>
            </a:r>
            <a:r>
              <a:rPr lang="fr-FR" sz="3200" b="1" dirty="0"/>
              <a:t>(orales, écrites, graphiques, etc</a:t>
            </a:r>
            <a:r>
              <a:rPr lang="fr-FR" sz="3200" b="1" dirty="0" smtClean="0"/>
              <a:t>.).</a:t>
            </a:r>
          </a:p>
          <a:p>
            <a:pPr>
              <a:buNone/>
            </a:pPr>
            <a:r>
              <a:rPr lang="fr-FR" sz="3200" b="1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0272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21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84892" y="1395981"/>
            <a:ext cx="7875540" cy="8088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200" b="1" dirty="0"/>
              <a:t>2</a:t>
            </a:r>
            <a:r>
              <a:rPr lang="fr-FR" sz="3200" b="1" dirty="0" smtClean="0"/>
              <a:t>. Les étapes détaillées du processus de veille</a:t>
            </a:r>
          </a:p>
          <a:p>
            <a:pPr>
              <a:buNone/>
            </a:pPr>
            <a:r>
              <a:rPr lang="fr-FR" sz="3200" b="1" dirty="0" smtClean="0"/>
              <a:t>2.2 Exploitation </a:t>
            </a:r>
            <a:r>
              <a:rPr lang="fr-FR" sz="3200" b="1" dirty="0"/>
              <a:t>des résultats:</a:t>
            </a:r>
          </a:p>
          <a:p>
            <a:r>
              <a:rPr lang="fr-FR" sz="3200" b="1" dirty="0"/>
              <a:t>Réflexion stratégique : a quoi vont servir les </a:t>
            </a:r>
            <a:r>
              <a:rPr lang="fr-FR" sz="3200" b="1" dirty="0" smtClean="0"/>
              <a:t>informations traitées </a:t>
            </a:r>
            <a:r>
              <a:rPr lang="fr-FR" sz="3200" b="1" dirty="0"/>
              <a:t>et diffusées ? Prise de décision.</a:t>
            </a:r>
          </a:p>
          <a:p>
            <a:r>
              <a:rPr lang="fr-FR" sz="3200" b="1" dirty="0"/>
              <a:t> Réorientation des objectifs: utiliser les résultats </a:t>
            </a:r>
            <a:r>
              <a:rPr lang="fr-FR" sz="3200" b="1" dirty="0" smtClean="0"/>
              <a:t>d'une recherche </a:t>
            </a:r>
            <a:r>
              <a:rPr lang="fr-FR" sz="3200" b="1" dirty="0"/>
              <a:t>pour une prochaine veille. Affiner et améliorer </a:t>
            </a:r>
            <a:r>
              <a:rPr lang="fr-FR" sz="3200" b="1" dirty="0" smtClean="0"/>
              <a:t>au fur </a:t>
            </a:r>
            <a:r>
              <a:rPr lang="fr-FR" sz="3200" b="1" dirty="0"/>
              <a:t>et à mesure les recherches</a:t>
            </a:r>
            <a:endParaRPr lang="fr-FR" sz="6000" b="1" dirty="0"/>
          </a:p>
          <a:p>
            <a:pPr>
              <a:buNone/>
            </a:pPr>
            <a:endParaRPr lang="fr-FR" sz="3200" b="1" dirty="0" smtClean="0"/>
          </a:p>
          <a:p>
            <a:pPr>
              <a:buNone/>
            </a:pPr>
            <a:r>
              <a:rPr lang="fr-FR" sz="3200" b="1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8203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22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84892" y="1395981"/>
            <a:ext cx="7875540" cy="8088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200" b="1" dirty="0"/>
              <a:t>2</a:t>
            </a:r>
            <a:r>
              <a:rPr lang="fr-FR" sz="3200" b="1" dirty="0" smtClean="0"/>
              <a:t>. Les étapes détaillées du processus de veille</a:t>
            </a:r>
          </a:p>
          <a:p>
            <a:pPr>
              <a:buNone/>
            </a:pPr>
            <a:r>
              <a:rPr lang="fr-FR" sz="3200" b="1" dirty="0" smtClean="0"/>
              <a:t>2.3 </a:t>
            </a:r>
            <a:r>
              <a:rPr lang="fr-FR" sz="3200" b="1" dirty="0"/>
              <a:t>Acteurs de la veille stratégique:</a:t>
            </a:r>
          </a:p>
          <a:p>
            <a:pPr>
              <a:buNone/>
            </a:pPr>
            <a:endParaRPr lang="fr-FR" sz="3200" b="1" dirty="0" smtClean="0"/>
          </a:p>
          <a:p>
            <a:pPr>
              <a:buNone/>
            </a:pPr>
            <a:r>
              <a:rPr lang="fr-FR" sz="3200" b="1" dirty="0" smtClean="0"/>
              <a:t> 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304" y="2538981"/>
            <a:ext cx="8890191" cy="412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096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23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503218"/>
            <a:ext cx="77724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000" b="1" dirty="0"/>
              <a:t>3</a:t>
            </a:r>
            <a:r>
              <a:rPr lang="fr-FR" sz="2000" b="1" dirty="0" smtClean="0"/>
              <a:t>. Panorama de plusieurs outils de veille</a:t>
            </a:r>
            <a:endParaRPr lang="fr-FR" sz="2000" b="1" u="sng" dirty="0" smtClean="0"/>
          </a:p>
          <a:p>
            <a:pPr>
              <a:buNone/>
            </a:pPr>
            <a:r>
              <a:rPr lang="fr-FR" sz="2000" b="1" u="sng" dirty="0"/>
              <a:t>3.1- Outils et technologies :</a:t>
            </a:r>
            <a:r>
              <a:rPr lang="fr-FR" sz="2000" b="1" u="sng" dirty="0" smtClean="0"/>
              <a:t> : </a:t>
            </a:r>
          </a:p>
          <a:p>
            <a:pPr>
              <a:buNone/>
            </a:pPr>
            <a:r>
              <a:rPr lang="fr-FR" sz="2000" b="1" dirty="0"/>
              <a:t>Web blog: </a:t>
            </a:r>
            <a:r>
              <a:rPr lang="fr-FR" sz="2000" dirty="0"/>
              <a:t>un type de site web utilisé pour </a:t>
            </a:r>
            <a:r>
              <a:rPr lang="fr-FR" sz="2000" dirty="0" smtClean="0"/>
              <a:t>la publication </a:t>
            </a:r>
            <a:r>
              <a:rPr lang="fr-FR" sz="2000" dirty="0"/>
              <a:t>périodique et régulière d'articles </a:t>
            </a:r>
            <a:r>
              <a:rPr lang="fr-FR" sz="2000" dirty="0" smtClean="0"/>
              <a:t>personnels rendant </a:t>
            </a:r>
            <a:r>
              <a:rPr lang="fr-FR" sz="2000" dirty="0"/>
              <a:t>compte d'une actualité autour d'une thématique</a:t>
            </a:r>
          </a:p>
          <a:p>
            <a:pPr>
              <a:buNone/>
            </a:pPr>
            <a:r>
              <a:rPr lang="fr-FR" sz="2000" dirty="0"/>
              <a:t>particulière</a:t>
            </a:r>
            <a:r>
              <a:rPr lang="fr-FR" sz="2000" dirty="0" smtClean="0"/>
              <a:t>. Un </a:t>
            </a:r>
            <a:r>
              <a:rPr lang="fr-FR" sz="2000" dirty="0"/>
              <a:t>journal intime où les articles </a:t>
            </a:r>
            <a:r>
              <a:rPr lang="fr-FR" sz="2000" dirty="0" smtClean="0"/>
              <a:t>publiés sont </a:t>
            </a:r>
            <a:r>
              <a:rPr lang="fr-FR" sz="2000" dirty="0"/>
              <a:t>datés, signés et présentés dans un ordre </a:t>
            </a:r>
            <a:r>
              <a:rPr lang="fr-FR" sz="2000" dirty="0" smtClean="0"/>
              <a:t>rétro-chronologique</a:t>
            </a:r>
            <a:r>
              <a:rPr lang="fr-FR" sz="2000" dirty="0"/>
              <a:t>. Ouverts aux commentaires des lecteurs.</a:t>
            </a:r>
          </a:p>
          <a:p>
            <a:pPr>
              <a:buNone/>
            </a:pPr>
            <a:r>
              <a:rPr lang="fr-FR" sz="2000" b="1" dirty="0" smtClean="0"/>
              <a:t>Flux </a:t>
            </a:r>
            <a:r>
              <a:rPr lang="fr-FR" sz="2000" b="1" dirty="0"/>
              <a:t>RSS: </a:t>
            </a:r>
            <a:r>
              <a:rPr lang="fr-FR" sz="2000" dirty="0"/>
              <a:t>un fichier XML utilisé pour la </a:t>
            </a:r>
            <a:r>
              <a:rPr lang="fr-FR" sz="2000" dirty="0" smtClean="0"/>
              <a:t>syndication de </a:t>
            </a:r>
            <a:r>
              <a:rPr lang="fr-FR" sz="2000" dirty="0"/>
              <a:t>contenu Web. Permet de diffuser les mises à jour </a:t>
            </a:r>
            <a:r>
              <a:rPr lang="fr-FR" sz="2000" dirty="0" smtClean="0"/>
              <a:t>des sites </a:t>
            </a:r>
            <a:r>
              <a:rPr lang="fr-FR" sz="2000" dirty="0"/>
              <a:t>dont le contenu change fréquemment tels que </a:t>
            </a:r>
            <a:r>
              <a:rPr lang="fr-FR" sz="2000" dirty="0" smtClean="0"/>
              <a:t>les sites </a:t>
            </a:r>
            <a:r>
              <a:rPr lang="fr-FR" sz="2000" dirty="0"/>
              <a:t>d'information et les blogs. Consultation rapide </a:t>
            </a:r>
            <a:r>
              <a:rPr lang="fr-FR" sz="2000" dirty="0" smtClean="0"/>
              <a:t>des changements</a:t>
            </a:r>
            <a:r>
              <a:rPr lang="fr-FR" sz="2000" dirty="0"/>
              <a:t>.</a:t>
            </a:r>
            <a:endParaRPr lang="fr-FR" sz="2000" b="1" dirty="0" smtClean="0"/>
          </a:p>
          <a:p>
            <a:pPr>
              <a:buNone/>
            </a:pPr>
            <a:endParaRPr lang="fr-FR" sz="2000" b="1" dirty="0" smtClean="0"/>
          </a:p>
          <a:p>
            <a:pPr>
              <a:buNone/>
            </a:pPr>
            <a:r>
              <a:rPr lang="fr-FR" sz="2000" b="1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24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625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000" b="1" dirty="0"/>
              <a:t>3</a:t>
            </a:r>
            <a:r>
              <a:rPr lang="fr-FR" sz="2000" b="1" dirty="0" smtClean="0"/>
              <a:t>. Panorama de plusieurs outils de veille</a:t>
            </a:r>
            <a:endParaRPr lang="fr-FR" sz="2000" b="1" u="sng" dirty="0" smtClean="0"/>
          </a:p>
          <a:p>
            <a:pPr>
              <a:buNone/>
            </a:pPr>
            <a:r>
              <a:rPr lang="fr-FR" sz="2000" b="1" u="sng" dirty="0"/>
              <a:t>3.1- Outils et technologies :</a:t>
            </a:r>
            <a:r>
              <a:rPr lang="fr-FR" sz="2000" b="1" u="sng" dirty="0" smtClean="0"/>
              <a:t> </a:t>
            </a:r>
          </a:p>
          <a:p>
            <a:pPr>
              <a:buNone/>
            </a:pPr>
            <a:r>
              <a:rPr lang="fr-FR" sz="2000" b="1" dirty="0"/>
              <a:t>Agrégateur: une application rassemblant </a:t>
            </a:r>
            <a:r>
              <a:rPr lang="fr-FR" sz="2000" b="1" dirty="0" smtClean="0"/>
              <a:t>plusieurs Flux </a:t>
            </a:r>
            <a:r>
              <a:rPr lang="fr-FR" sz="2000" b="1" dirty="0"/>
              <a:t>RSS. Permet d'afficher sur une page </a:t>
            </a:r>
            <a:r>
              <a:rPr lang="fr-FR" sz="2000" b="1" dirty="0" smtClean="0"/>
              <a:t>web personnalisable </a:t>
            </a:r>
            <a:r>
              <a:rPr lang="fr-FR" sz="2000" b="1" dirty="0"/>
              <a:t>les nouveautés des sites sur lesquels </a:t>
            </a:r>
            <a:r>
              <a:rPr lang="fr-FR" sz="2000" b="1" dirty="0" smtClean="0"/>
              <a:t>on fait </a:t>
            </a:r>
            <a:r>
              <a:rPr lang="fr-FR" sz="2000" b="1" dirty="0"/>
              <a:t>de la veille.</a:t>
            </a:r>
          </a:p>
          <a:p>
            <a:pPr>
              <a:buNone/>
            </a:pPr>
            <a:r>
              <a:rPr lang="fr-FR" sz="2000" b="1" dirty="0"/>
              <a:t>Exemple : Google Reader (intégré à la page web</a:t>
            </a:r>
            <a:r>
              <a:rPr lang="fr-FR" sz="2000" b="1" dirty="0" smtClean="0"/>
              <a:t>), </a:t>
            </a:r>
            <a:r>
              <a:rPr lang="fr-FR" sz="2000" b="1" dirty="0" err="1" smtClean="0"/>
              <a:t>FireFox</a:t>
            </a:r>
            <a:r>
              <a:rPr lang="fr-FR" sz="2000" b="1" dirty="0" smtClean="0"/>
              <a:t> </a:t>
            </a:r>
            <a:r>
              <a:rPr lang="fr-FR" sz="2000" b="1" dirty="0"/>
              <a:t>(intégré au navigateur), </a:t>
            </a:r>
            <a:r>
              <a:rPr lang="fr-FR" sz="2000" b="1" dirty="0" err="1"/>
              <a:t>Feed</a:t>
            </a:r>
            <a:r>
              <a:rPr lang="fr-FR" sz="2000" b="1" dirty="0"/>
              <a:t> Reader (local).</a:t>
            </a:r>
          </a:p>
          <a:p>
            <a:pPr>
              <a:buNone/>
            </a:pPr>
            <a:r>
              <a:rPr lang="fr-FR" sz="2000" b="1" dirty="0"/>
              <a:t> Wiki: un site web dynamique collaboratif où </a:t>
            </a:r>
            <a:r>
              <a:rPr lang="fr-FR" sz="2000" b="1" dirty="0" smtClean="0"/>
              <a:t>plusieurs utilisateurs </a:t>
            </a:r>
            <a:r>
              <a:rPr lang="fr-FR" sz="2000" b="1" dirty="0"/>
              <a:t>peuvent ajouter ou modifier son contenu</a:t>
            </a:r>
            <a:r>
              <a:rPr lang="fr-FR" sz="2000" b="1" dirty="0" smtClean="0"/>
              <a:t>. Structurer </a:t>
            </a:r>
            <a:r>
              <a:rPr lang="fr-FR" sz="2000" b="1" dirty="0"/>
              <a:t>l’information (FAQ).</a:t>
            </a:r>
          </a:p>
          <a:p>
            <a:pPr>
              <a:buNone/>
            </a:pPr>
            <a:r>
              <a:rPr lang="fr-FR" sz="2000" b="1" dirty="0"/>
              <a:t> Podcasts: un support numérique </a:t>
            </a:r>
            <a:r>
              <a:rPr lang="fr-FR" sz="2000" b="1" dirty="0" smtClean="0"/>
              <a:t>téléchargeable désignant </a:t>
            </a:r>
            <a:r>
              <a:rPr lang="fr-FR" sz="2000" b="1" dirty="0"/>
              <a:t>une série d’enregistrements audio ou </a:t>
            </a:r>
            <a:r>
              <a:rPr lang="fr-FR" sz="2000" b="1" dirty="0" smtClean="0"/>
              <a:t>vidéo mise </a:t>
            </a:r>
            <a:r>
              <a:rPr lang="fr-FR" sz="2000" b="1" dirty="0"/>
              <a:t>en ligne sur des plateformes d’écoute </a:t>
            </a:r>
            <a:r>
              <a:rPr lang="fr-FR" sz="2000" b="1" dirty="0" smtClean="0"/>
              <a:t>dites </a:t>
            </a:r>
            <a:r>
              <a:rPr lang="fr-FR" sz="2000" b="1" dirty="0" err="1" smtClean="0"/>
              <a:t>podcatchers</a:t>
            </a:r>
            <a:r>
              <a:rPr lang="fr-FR" sz="2000" b="1" dirty="0" smtClean="0"/>
              <a:t> </a:t>
            </a:r>
            <a:r>
              <a:rPr lang="fr-FR" sz="2000" b="1" dirty="0"/>
              <a:t>ou sur un site web ou sur les réseaux</a:t>
            </a:r>
          </a:p>
          <a:p>
            <a:pPr>
              <a:buNone/>
            </a:pPr>
            <a:r>
              <a:rPr lang="fr-FR" sz="2000" b="1" dirty="0"/>
              <a:t>sociaux</a:t>
            </a:r>
            <a:endParaRPr lang="fr-FR" sz="2000" b="1" dirty="0" smtClean="0"/>
          </a:p>
          <a:p>
            <a:pPr>
              <a:buNone/>
            </a:pPr>
            <a:r>
              <a:rPr lang="fr-FR" sz="2000" b="1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3751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25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625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000" b="1" dirty="0"/>
              <a:t>3</a:t>
            </a:r>
            <a:r>
              <a:rPr lang="fr-FR" sz="2000" b="1" dirty="0" smtClean="0"/>
              <a:t>. Panorama de plusieurs outils de veille</a:t>
            </a:r>
            <a:endParaRPr lang="fr-FR" sz="2000" b="1" u="sng" dirty="0" smtClean="0"/>
          </a:p>
          <a:p>
            <a:pPr>
              <a:buNone/>
            </a:pPr>
            <a:r>
              <a:rPr lang="fr-FR" sz="2000" b="1" u="sng" dirty="0"/>
              <a:t>3.1- Classification des outils de la veille stratégique:</a:t>
            </a:r>
            <a:endParaRPr lang="fr-FR" sz="2000" b="1" u="sng" dirty="0" smtClean="0"/>
          </a:p>
          <a:p>
            <a:pPr>
              <a:buNone/>
            </a:pPr>
            <a:r>
              <a:rPr lang="fr-FR" sz="2000" b="1" dirty="0" smtClean="0"/>
              <a:t> 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152650"/>
            <a:ext cx="8280920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622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26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625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000" b="1" dirty="0"/>
              <a:t>3</a:t>
            </a:r>
            <a:r>
              <a:rPr lang="fr-FR" sz="2000" b="1" dirty="0" smtClean="0"/>
              <a:t>. Panorama de plusieurs outils de veille</a:t>
            </a:r>
            <a:endParaRPr lang="fr-FR" sz="2000" b="1" u="sng" dirty="0" smtClean="0"/>
          </a:p>
          <a:p>
            <a:pPr>
              <a:buNone/>
            </a:pPr>
            <a:r>
              <a:rPr lang="fr-FR" sz="2000" b="1" u="sng" dirty="0"/>
              <a:t>3.1- Classification des outils de la veille stratégique:</a:t>
            </a:r>
            <a:endParaRPr lang="fr-FR" sz="2000" b="1" u="sng" dirty="0" smtClean="0"/>
          </a:p>
          <a:p>
            <a:pPr>
              <a:buNone/>
            </a:pPr>
            <a:r>
              <a:rPr lang="fr-FR" sz="2000" b="1" dirty="0" smtClean="0"/>
              <a:t> 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04864"/>
            <a:ext cx="8208912" cy="4221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976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27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625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000" b="1" dirty="0"/>
              <a:t>3</a:t>
            </a:r>
            <a:r>
              <a:rPr lang="fr-FR" sz="2000" b="1" dirty="0" smtClean="0"/>
              <a:t>. Panorama de plusieurs outils de veille</a:t>
            </a:r>
            <a:endParaRPr lang="fr-FR" sz="2000" b="1" u="sng" dirty="0" smtClean="0"/>
          </a:p>
          <a:p>
            <a:pPr>
              <a:buNone/>
            </a:pPr>
            <a:r>
              <a:rPr lang="fr-FR" sz="2000" b="1" u="sng" dirty="0"/>
              <a:t>3.1- Classification des outils de la veille stratégique:</a:t>
            </a:r>
            <a:endParaRPr lang="fr-FR" sz="2000" b="1" u="sng" dirty="0" smtClean="0"/>
          </a:p>
          <a:p>
            <a:pPr>
              <a:buNone/>
            </a:pPr>
            <a:r>
              <a:rPr lang="fr-FR" sz="2000" b="1" dirty="0" smtClean="0"/>
              <a:t> 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276871"/>
            <a:ext cx="7978080" cy="4152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277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28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625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000" b="1" dirty="0"/>
              <a:t>3</a:t>
            </a:r>
            <a:r>
              <a:rPr lang="fr-FR" sz="2000" b="1" dirty="0" smtClean="0"/>
              <a:t>. Panorama de plusieurs outils de veille</a:t>
            </a:r>
            <a:endParaRPr lang="fr-FR" sz="2000" b="1" u="sng" dirty="0" smtClean="0"/>
          </a:p>
          <a:p>
            <a:pPr>
              <a:buNone/>
            </a:pPr>
            <a:r>
              <a:rPr lang="fr-FR" sz="2000" b="1" u="sng" dirty="0" smtClean="0"/>
              <a:t>3.2- </a:t>
            </a:r>
            <a:r>
              <a:rPr lang="fr-FR" sz="2000" b="1" u="sng" dirty="0"/>
              <a:t>Exemple d’outils </a:t>
            </a:r>
            <a:r>
              <a:rPr lang="fr-FR" sz="2000" b="1" u="sng" dirty="0" smtClean="0"/>
              <a:t>gratuits (exposés) </a:t>
            </a:r>
          </a:p>
          <a:p>
            <a:pPr>
              <a:buNone/>
            </a:pPr>
            <a:r>
              <a:rPr lang="fr-FR" sz="2000" b="1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8038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fr-FR" sz="3200" dirty="0" smtClean="0"/>
              <a:t> </a:t>
            </a:r>
          </a:p>
          <a:p>
            <a:pPr marL="514350" indent="-514350">
              <a:buNone/>
            </a:pPr>
            <a:r>
              <a:rPr lang="fr-FR" b="1" dirty="0" smtClean="0"/>
              <a:t>1.3 Enjeux et objectifs de la veille </a:t>
            </a:r>
          </a:p>
          <a:p>
            <a:pPr>
              <a:buNone/>
            </a:pPr>
            <a:r>
              <a:rPr lang="fr-FR" dirty="0" smtClean="0"/>
              <a:t>La mise en place d'un processus de veille permet à l'entreprise de 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smtClean="0"/>
              <a:t> </a:t>
            </a:r>
            <a:r>
              <a:rPr lang="fr-FR" b="1" dirty="0"/>
              <a:t>Anticiper: </a:t>
            </a:r>
            <a:r>
              <a:rPr lang="fr-FR" dirty="0"/>
              <a:t>repérer les risques pour mieux définir sa</a:t>
            </a:r>
          </a:p>
          <a:p>
            <a:pPr marL="0" indent="0">
              <a:buNone/>
            </a:pPr>
            <a:r>
              <a:rPr lang="fr-FR" dirty="0"/>
              <a:t>stratégie. Identifier les meilleures pratiques, dégager de</a:t>
            </a:r>
          </a:p>
          <a:p>
            <a:pPr marL="0" indent="0">
              <a:buNone/>
            </a:pPr>
            <a:r>
              <a:rPr lang="fr-FR" dirty="0"/>
              <a:t>nouveaux procédés.</a:t>
            </a:r>
          </a:p>
          <a:p>
            <a:pPr marL="0" indent="0">
              <a:buNone/>
            </a:pPr>
            <a:r>
              <a:rPr lang="fr-FR" dirty="0" smtClean="0"/>
              <a:t>Surveiller </a:t>
            </a:r>
            <a:r>
              <a:rPr lang="fr-FR" dirty="0"/>
              <a:t>son environnement: détecter les menaces</a:t>
            </a:r>
          </a:p>
          <a:p>
            <a:pPr marL="0" indent="0">
              <a:buNone/>
            </a:pPr>
            <a:r>
              <a:rPr lang="fr-FR" dirty="0"/>
              <a:t>(concurrents), opportunités, tendances et évolutions</a:t>
            </a:r>
          </a:p>
          <a:p>
            <a:pPr marL="0" indent="0">
              <a:buNone/>
            </a:pPr>
            <a:r>
              <a:rPr lang="fr-FR" dirty="0"/>
              <a:t>techniques.</a:t>
            </a:r>
          </a:p>
          <a:p>
            <a:pPr marL="0" indent="0">
              <a:buNone/>
            </a:pPr>
            <a:r>
              <a:rPr lang="fr-FR" b="1" dirty="0" smtClean="0"/>
              <a:t> 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/>
              <a:t>1.3 Enjeux et objectifs de la veille</a:t>
            </a:r>
            <a:endParaRPr lang="fr-FR" dirty="0" smtClean="0"/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Surveiller </a:t>
            </a:r>
            <a:r>
              <a:rPr lang="fr-FR" b="1" dirty="0"/>
              <a:t>sa e-réputation :</a:t>
            </a:r>
            <a:r>
              <a:rPr lang="fr-FR" dirty="0"/>
              <a:t> être à l’écoute de ses clients et</a:t>
            </a:r>
          </a:p>
          <a:p>
            <a:pPr marL="0" indent="0">
              <a:buNone/>
            </a:pPr>
            <a:r>
              <a:rPr lang="fr-FR" dirty="0"/>
              <a:t>de ses collaborateurs.</a:t>
            </a:r>
          </a:p>
          <a:p>
            <a:pPr marL="0" indent="0">
              <a:buNone/>
            </a:pPr>
            <a:r>
              <a:rPr lang="fr-FR" b="1" dirty="0" smtClean="0"/>
              <a:t>Etre </a:t>
            </a:r>
            <a:r>
              <a:rPr lang="fr-FR" b="1" dirty="0"/>
              <a:t>pionnier en innovant :</a:t>
            </a:r>
            <a:r>
              <a:rPr lang="fr-FR" dirty="0"/>
              <a:t> dégager de nouveaux</a:t>
            </a:r>
          </a:p>
          <a:p>
            <a:pPr marL="0" indent="0">
              <a:buNone/>
            </a:pPr>
            <a:r>
              <a:rPr lang="fr-FR" dirty="0"/>
              <a:t>procédés ou matériaux, augmenter la qualité des</a:t>
            </a:r>
          </a:p>
          <a:p>
            <a:pPr marL="0" indent="0">
              <a:buNone/>
            </a:pPr>
            <a:r>
              <a:rPr lang="fr-FR" dirty="0"/>
              <a:t>produits, trouver de nouveaux débouchés, se</a:t>
            </a:r>
          </a:p>
          <a:p>
            <a:pPr marL="0" indent="0">
              <a:buNone/>
            </a:pPr>
            <a:r>
              <a:rPr lang="fr-FR" dirty="0"/>
              <a:t>diversifier, se former et apprendre plus sur un</a:t>
            </a:r>
          </a:p>
          <a:p>
            <a:pPr marL="0" indent="0">
              <a:buNone/>
            </a:pPr>
            <a:r>
              <a:rPr lang="fr-FR" dirty="0"/>
              <a:t>domaine…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/>
              <a:t>1.3 Enjeux et objectifs de la veille</a:t>
            </a: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 </a:t>
            </a:r>
            <a:r>
              <a:rPr lang="fr-FR" b="1" dirty="0"/>
              <a:t>Freins de la veille:</a:t>
            </a:r>
          </a:p>
          <a:p>
            <a:r>
              <a:rPr lang="fr-FR" b="1" dirty="0" smtClean="0"/>
              <a:t> </a:t>
            </a:r>
            <a:r>
              <a:rPr lang="fr-FR" b="1" dirty="0"/>
              <a:t>Manque de temps.</a:t>
            </a:r>
          </a:p>
          <a:p>
            <a:r>
              <a:rPr lang="fr-FR" b="1" dirty="0" smtClean="0"/>
              <a:t>Investissement </a:t>
            </a:r>
            <a:r>
              <a:rPr lang="fr-FR" b="1" dirty="0"/>
              <a:t>collectif et partage </a:t>
            </a:r>
            <a:r>
              <a:rPr lang="fr-FR" b="1" dirty="0" smtClean="0"/>
              <a:t>de l’information </a:t>
            </a:r>
            <a:r>
              <a:rPr lang="fr-FR" b="1" dirty="0"/>
              <a:t>stratégique</a:t>
            </a:r>
            <a:r>
              <a:rPr lang="fr-FR" b="1" dirty="0" smtClean="0"/>
              <a:t>.</a:t>
            </a:r>
          </a:p>
          <a:p>
            <a:r>
              <a:rPr lang="fr-FR" b="1" dirty="0" smtClean="0"/>
              <a:t>Outils </a:t>
            </a:r>
            <a:r>
              <a:rPr lang="fr-FR" b="1" dirty="0"/>
              <a:t>pour veilleurs professionnels, inadaptés à</a:t>
            </a:r>
          </a:p>
          <a:p>
            <a:pPr marL="0" indent="0">
              <a:buNone/>
            </a:pPr>
            <a:r>
              <a:rPr lang="fr-FR" b="1" dirty="0"/>
              <a:t>tous les collaborateurs.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182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2"/>
          </p:nvPr>
        </p:nvSpPr>
        <p:spPr>
          <a:xfrm>
            <a:off x="539552" y="2492896"/>
            <a:ext cx="2736304" cy="3701008"/>
          </a:xfrm>
        </p:spPr>
        <p:txBody>
          <a:bodyPr/>
          <a:lstStyle/>
          <a:p>
            <a:r>
              <a:rPr lang="fr-FR" dirty="0" smtClean="0"/>
              <a:t>L'expression « veille stratégique » est une expression générique qui englobe plusieurs types de veilles spécifiques tels que la veille technologique, la veille concurrentielle, la veille commerciale, et la veille sociale…</a:t>
            </a:r>
            <a:r>
              <a:rPr lang="fr-FR" dirty="0" err="1" smtClean="0"/>
              <a:t>etc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/>
              <a:t>1.4 Les types de la veille stratégique  </a:t>
            </a:r>
          </a:p>
          <a:p>
            <a:pPr>
              <a:buNone/>
            </a:pPr>
            <a:endParaRPr lang="fr-FR" b="1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320652"/>
            <a:ext cx="5544616" cy="42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/>
              <a:t>1.4 Les types de la veille stratégique  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 La veille technologique :</a:t>
            </a:r>
            <a:endParaRPr lang="fr-FR" dirty="0" smtClean="0"/>
          </a:p>
          <a:p>
            <a:pPr>
              <a:buNone/>
            </a:pPr>
            <a:r>
              <a:rPr lang="fr-FR" i="1" dirty="0" smtClean="0"/>
              <a:t>Les efforts que l'entreprise consent à faire, les moyens dont elle se dote et les dispositions qu'elle prend dans le but d'être à l'affût et de déceler toutes les évolutions et toutes les nouveautés qui se font jour dans les domaines des techniques et des technologies.</a:t>
            </a:r>
            <a:endParaRPr lang="fr-FR" dirty="0" smtClean="0"/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/>
              <a:t>1.3 Les types de la veille stratégique  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 La veille technologique :</a:t>
            </a:r>
            <a:endParaRPr lang="fr-FR" dirty="0" smtClean="0"/>
          </a:p>
          <a:p>
            <a:r>
              <a:rPr lang="fr-FR" b="1" i="1" dirty="0"/>
              <a:t>Analyse de brevets</a:t>
            </a:r>
            <a:r>
              <a:rPr lang="fr-FR" b="1" i="1" dirty="0" smtClean="0"/>
              <a:t>,</a:t>
            </a:r>
          </a:p>
          <a:p>
            <a:r>
              <a:rPr lang="fr-FR" b="1" i="1" dirty="0" smtClean="0"/>
              <a:t> </a:t>
            </a:r>
            <a:r>
              <a:rPr lang="fr-FR" b="1" i="1" dirty="0"/>
              <a:t>étude du marché technologique,</a:t>
            </a:r>
          </a:p>
          <a:p>
            <a:r>
              <a:rPr lang="fr-FR" b="1" i="1" dirty="0"/>
              <a:t>recherche d’opportunités technologiques, </a:t>
            </a:r>
            <a:endParaRPr lang="fr-FR" b="1" i="1" dirty="0" smtClean="0"/>
          </a:p>
          <a:p>
            <a:r>
              <a:rPr lang="fr-FR" b="1" i="1" dirty="0" smtClean="0"/>
              <a:t>Évolution des </a:t>
            </a:r>
            <a:r>
              <a:rPr lang="fr-FR" b="1" i="1" dirty="0"/>
              <a:t>normes, etc.</a:t>
            </a:r>
            <a:endParaRPr lang="fr-FR" b="1" dirty="0" smtClean="0"/>
          </a:p>
          <a:p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20260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Veille stratégique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/>
              <a:t>1.4 Les types de la veille stratégique  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La veille concurrentielle  :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Elle consiste à surveiller l’activité des concurrents pour s’assurer de rester compétitif. Elle vise à explorer votre marché sous toutes ses facettes : produits et services, marché, acteurs principaux, leaders, clientèle, etc.</a:t>
            </a:r>
          </a:p>
          <a:p>
            <a:pPr>
              <a:buNone/>
            </a:pPr>
            <a:r>
              <a:rPr lang="fr-FR" dirty="0" smtClean="0"/>
              <a:t>Ce type de veille permet notamment d’avoir toutes les clés avant le lancement d’un </a:t>
            </a:r>
            <a:r>
              <a:rPr lang="fr-FR" b="1" dirty="0" smtClean="0"/>
              <a:t>nouveau produit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308</TotalTime>
  <Words>797</Words>
  <Application>Microsoft Office PowerPoint</Application>
  <PresentationFormat>Affichage à l'écran (4:3)</PresentationFormat>
  <Paragraphs>223</Paragraphs>
  <Slides>28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2" baseType="lpstr">
      <vt:lpstr>Franklin Gothic Book</vt:lpstr>
      <vt:lpstr>Perpetua</vt:lpstr>
      <vt:lpstr>Wingdings 2</vt:lpstr>
      <vt:lpstr>Capitaux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  <vt:lpstr>Veille stratégique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HP</cp:lastModifiedBy>
  <cp:revision>61</cp:revision>
  <dcterms:created xsi:type="dcterms:W3CDTF">2022-10-15T18:03:41Z</dcterms:created>
  <dcterms:modified xsi:type="dcterms:W3CDTF">2023-11-17T20:00:32Z</dcterms:modified>
</cp:coreProperties>
</file>