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64" r:id="rId2"/>
    <p:sldId id="258" r:id="rId3"/>
    <p:sldId id="260" r:id="rId4"/>
    <p:sldId id="259" r:id="rId5"/>
    <p:sldId id="261" r:id="rId6"/>
    <p:sldId id="262" r:id="rId7"/>
    <p:sldId id="263"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Modifiez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16" name="Espace réservé de la date 15"/>
          <p:cNvSpPr>
            <a:spLocks noGrp="1"/>
          </p:cNvSpPr>
          <p:nvPr>
            <p:ph type="dt" sz="half" idx="10"/>
          </p:nvPr>
        </p:nvSpPr>
        <p:spPr/>
        <p:txBody>
          <a:bodyPr/>
          <a:lstStyle/>
          <a:p>
            <a:fld id="{F18D51B8-8580-4DFC-94FB-953276CCFC30}" type="datetimeFigureOut">
              <a:rPr lang="fr-FR" smtClean="0"/>
              <a:t>12/09/2024</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59DEAE69-7902-461E-B7DD-7273969C4461}"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18D51B8-8580-4DFC-94FB-953276CCFC30}" type="datetimeFigureOut">
              <a:rPr lang="fr-FR" smtClean="0"/>
              <a:t>12/09/2024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DEAE69-7902-461E-B7DD-7273969C4461}"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F18D51B8-8580-4DFC-94FB-953276CCFC30}" type="datetimeFigureOut">
              <a:rPr lang="fr-FR" smtClean="0"/>
              <a:t>12/09/2024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DEAE69-7902-461E-B7DD-7273969C4461}"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Modifiez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F18D51B8-8580-4DFC-94FB-953276CCFC30}" type="datetimeFigureOut">
              <a:rPr lang="fr-FR" smtClean="0"/>
              <a:t>12/09/2024</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59DEAE69-7902-461E-B7DD-7273969C4461}"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9" name="Espace réservé de la date 18"/>
          <p:cNvSpPr>
            <a:spLocks noGrp="1"/>
          </p:cNvSpPr>
          <p:nvPr>
            <p:ph type="dt" sz="half" idx="10"/>
          </p:nvPr>
        </p:nvSpPr>
        <p:spPr/>
        <p:txBody>
          <a:bodyPr/>
          <a:lstStyle/>
          <a:p>
            <a:fld id="{F18D51B8-8580-4DFC-94FB-953276CCFC30}" type="datetimeFigureOut">
              <a:rPr lang="fr-FR" smtClean="0"/>
              <a:t>12/09/2024</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59DEAE69-7902-461E-B7DD-7273969C4461}" type="slidenum">
              <a:rPr lang="fr-FR" smtClean="0"/>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Modifiez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F18D51B8-8580-4DFC-94FB-953276CCFC30}" type="datetimeFigureOut">
              <a:rPr lang="fr-FR" smtClean="0"/>
              <a:t>12/09/2024</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59DEAE69-7902-461E-B7DD-7273969C4461}"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F18D51B8-8580-4DFC-94FB-953276CCFC30}" type="datetimeFigureOut">
              <a:rPr lang="fr-FR" smtClean="0"/>
              <a:t>12/09/2024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59DEAE69-7902-461E-B7DD-7273969C4461}" type="slidenum">
              <a:rPr lang="fr-FR" smtClean="0"/>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Modifiez le style du titre</a:t>
            </a:r>
            <a:endParaRPr kumimoji="0" lang="en-US"/>
          </a:p>
        </p:txBody>
      </p:sp>
      <p:sp>
        <p:nvSpPr>
          <p:cNvPr id="12" name="Espace réservé de la date 11"/>
          <p:cNvSpPr>
            <a:spLocks noGrp="1"/>
          </p:cNvSpPr>
          <p:nvPr>
            <p:ph type="dt" sz="half" idx="10"/>
          </p:nvPr>
        </p:nvSpPr>
        <p:spPr/>
        <p:txBody>
          <a:bodyPr/>
          <a:lstStyle/>
          <a:p>
            <a:fld id="{F18D51B8-8580-4DFC-94FB-953276CCFC30}" type="datetimeFigureOut">
              <a:rPr lang="fr-FR" smtClean="0"/>
              <a:t>12/09/2024</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9DEAE69-7902-461E-B7DD-7273969C4461}"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F18D51B8-8580-4DFC-94FB-953276CCFC30}" type="datetimeFigureOut">
              <a:rPr lang="fr-FR" smtClean="0"/>
              <a:t>12/09/2024</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DEAE69-7902-461E-B7DD-7273969C4461}"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F18D51B8-8580-4DFC-94FB-953276CCFC30}" type="datetimeFigureOut">
              <a:rPr lang="fr-FR" smtClean="0"/>
              <a:t>12/09/2024</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9DEAE69-7902-461E-B7DD-7273969C4461}"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F18D51B8-8580-4DFC-94FB-953276CCFC30}" type="datetimeFigureOut">
              <a:rPr lang="fr-FR" smtClean="0"/>
              <a:t>12/09/2024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59DEAE69-7902-461E-B7DD-7273969C4461}" type="slidenum">
              <a:rPr lang="fr-FR" smtClean="0"/>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Modifiez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18D51B8-8580-4DFC-94FB-953276CCFC30}" type="datetimeFigureOut">
              <a:rPr lang="fr-FR" smtClean="0"/>
              <a:t>12/09/2024</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59DEAE69-7902-461E-B7DD-7273969C4461}" type="slidenum">
              <a:rPr lang="fr-FR" smtClean="0"/>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Modifiez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Te_Mic\Desktop\كيفية اعداد.jpg"/>
          <p:cNvPicPr>
            <a:picLocks noChangeAspect="1" noChangeArrowheads="1"/>
          </p:cNvPicPr>
          <p:nvPr/>
        </p:nvPicPr>
        <p:blipFill>
          <a:blip r:embed="rId2" cstate="print"/>
          <a:srcRect/>
          <a:stretch>
            <a:fillRect/>
          </a:stretch>
        </p:blipFill>
        <p:spPr bwMode="auto">
          <a:xfrm>
            <a:off x="0" y="0"/>
            <a:ext cx="9144000" cy="5085184"/>
          </a:xfrm>
          <a:prstGeom prst="rect">
            <a:avLst/>
          </a:prstGeom>
          <a:noFill/>
        </p:spPr>
      </p:pic>
      <p:sp>
        <p:nvSpPr>
          <p:cNvPr id="7" name="Sous-titre 2"/>
          <p:cNvSpPr txBox="1">
            <a:spLocks/>
          </p:cNvSpPr>
          <p:nvPr/>
        </p:nvSpPr>
        <p:spPr>
          <a:xfrm>
            <a:off x="1907703" y="52230"/>
            <a:ext cx="7195599" cy="1224136"/>
          </a:xfrm>
          <a:prstGeom prst="rect">
            <a:avLst/>
          </a:prstGeom>
        </p:spPr>
        <p:txBody>
          <a:bodyPr vert="horz" lIns="45720" rIns="45720">
            <a:noAutofit/>
          </a:bodyPr>
          <a:lstStyle>
            <a:lvl1pPr marL="0" marR="64008" indent="0" algn="r" rtl="0" eaLnBrk="1" latinLnBrk="0" hangingPunct="1">
              <a:spcBef>
                <a:spcPts val="400"/>
              </a:spcBef>
              <a:spcAft>
                <a:spcPts val="0"/>
              </a:spcAft>
              <a:buClr>
                <a:schemeClr val="accent1"/>
              </a:buClr>
              <a:buSzPct val="68000"/>
              <a:buFont typeface="Wingdings 3"/>
              <a:buNone/>
              <a:defRPr kumimoji="0" sz="2700" kern="1200">
                <a:solidFill>
                  <a:schemeClr val="tx2"/>
                </a:solidFill>
                <a:latin typeface="+mn-lt"/>
                <a:ea typeface="+mn-ea"/>
                <a:cs typeface="+mn-cs"/>
              </a:defRPr>
            </a:lvl1pPr>
            <a:lvl2pPr marL="457200" indent="0" algn="ctr" rtl="0" eaLnBrk="1" latinLnBrk="0" hangingPunct="1">
              <a:spcBef>
                <a:spcPts val="324"/>
              </a:spcBef>
              <a:buClr>
                <a:schemeClr val="accent1"/>
              </a:buClr>
              <a:buFont typeface="Verdana"/>
              <a:buNone/>
              <a:defRPr kumimoji="0" sz="2300" kern="1200">
                <a:solidFill>
                  <a:schemeClr val="tx1"/>
                </a:solidFill>
                <a:latin typeface="+mn-lt"/>
                <a:ea typeface="+mn-ea"/>
                <a:cs typeface="+mn-cs"/>
              </a:defRPr>
            </a:lvl2pPr>
            <a:lvl3pPr marL="914400" indent="0" algn="ctr" rtl="0" eaLnBrk="1" latinLnBrk="0" hangingPunct="1">
              <a:spcBef>
                <a:spcPts val="350"/>
              </a:spcBef>
              <a:buClr>
                <a:schemeClr val="accent2"/>
              </a:buClr>
              <a:buSzPct val="100000"/>
              <a:buFont typeface="Wingdings 2"/>
              <a:buNone/>
              <a:defRPr kumimoji="0" sz="2100" kern="1200">
                <a:solidFill>
                  <a:schemeClr val="tx1"/>
                </a:solidFill>
                <a:latin typeface="+mn-lt"/>
                <a:ea typeface="+mn-ea"/>
                <a:cs typeface="+mn-cs"/>
              </a:defRPr>
            </a:lvl3pPr>
            <a:lvl4pPr marL="1371600" indent="0" algn="ctr" rtl="0" eaLnBrk="1" latinLnBrk="0" hangingPunct="1">
              <a:spcBef>
                <a:spcPts val="350"/>
              </a:spcBef>
              <a:buClr>
                <a:schemeClr val="accent2"/>
              </a:buClr>
              <a:buFont typeface="Wingdings 2"/>
              <a:buNone/>
              <a:defRPr kumimoji="0" sz="1900" kern="1200">
                <a:solidFill>
                  <a:schemeClr val="tx1"/>
                </a:solidFill>
                <a:latin typeface="+mn-lt"/>
                <a:ea typeface="+mn-ea"/>
                <a:cs typeface="+mn-cs"/>
              </a:defRPr>
            </a:lvl4pPr>
            <a:lvl5pPr marL="1828800" indent="0" algn="ctr" rtl="0" eaLnBrk="1" latinLnBrk="0" hangingPunct="1">
              <a:spcBef>
                <a:spcPts val="350"/>
              </a:spcBef>
              <a:buClr>
                <a:schemeClr val="accent2"/>
              </a:buClr>
              <a:buFont typeface="Wingdings 2"/>
              <a:buNone/>
              <a:defRPr kumimoji="0" sz="1800" kern="1200">
                <a:solidFill>
                  <a:schemeClr val="tx1"/>
                </a:solidFill>
                <a:latin typeface="+mn-lt"/>
                <a:ea typeface="+mn-ea"/>
                <a:cs typeface="+mn-cs"/>
              </a:defRPr>
            </a:lvl5pPr>
            <a:lvl6pPr marL="2286000" indent="0" algn="ctr" rtl="0" eaLnBrk="1" latinLnBrk="0" hangingPunct="1">
              <a:spcBef>
                <a:spcPts val="350"/>
              </a:spcBef>
              <a:buClr>
                <a:schemeClr val="accent3"/>
              </a:buClr>
              <a:buFont typeface="Wingdings 2"/>
              <a:buNone/>
              <a:defRPr kumimoji="0" sz="1800" kern="1200">
                <a:solidFill>
                  <a:schemeClr val="tx1"/>
                </a:solidFill>
                <a:latin typeface="+mn-lt"/>
                <a:ea typeface="+mn-ea"/>
                <a:cs typeface="+mn-cs"/>
              </a:defRPr>
            </a:lvl6pPr>
            <a:lvl7pPr marL="27432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7pPr>
            <a:lvl8pPr marL="3200400" indent="0" algn="ctr" rtl="0" eaLnBrk="1" latinLnBrk="0" hangingPunct="1">
              <a:spcBef>
                <a:spcPts val="350"/>
              </a:spcBef>
              <a:buClr>
                <a:schemeClr val="accent3"/>
              </a:buClr>
              <a:buFont typeface="Wingdings 2"/>
              <a:buNone/>
              <a:defRPr kumimoji="0" sz="1600" kern="1200">
                <a:solidFill>
                  <a:schemeClr val="tx1"/>
                </a:solidFill>
                <a:latin typeface="+mn-lt"/>
                <a:ea typeface="+mn-ea"/>
                <a:cs typeface="+mn-cs"/>
              </a:defRPr>
            </a:lvl8pPr>
            <a:lvl9pPr marL="3657600" indent="0" algn="ctr" rtl="0" eaLnBrk="1" latinLnBrk="0" hangingPunct="1">
              <a:spcBef>
                <a:spcPts val="350"/>
              </a:spcBef>
              <a:buClr>
                <a:schemeClr val="accent3"/>
              </a:buClr>
              <a:buFont typeface="Wingdings 2"/>
              <a:buNone/>
              <a:defRPr kumimoji="0" sz="1600" kern="1200" baseline="0">
                <a:solidFill>
                  <a:schemeClr val="tx1"/>
                </a:solidFill>
                <a:latin typeface="+mn-lt"/>
                <a:ea typeface="+mn-ea"/>
                <a:cs typeface="+mn-cs"/>
              </a:defRPr>
            </a:lvl9pPr>
            <a:extLst/>
          </a:lstStyle>
          <a:p>
            <a:pPr algn="ctr" rtl="1"/>
            <a:r>
              <a:rPr lang="ar-DZ" sz="2400" b="1" dirty="0" smtClean="0">
                <a:solidFill>
                  <a:srgbClr val="FFFF00"/>
                </a:solidFill>
                <a:latin typeface="Sakkal Majalla" pitchFamily="2" charset="-78"/>
                <a:cs typeface="Sakkal Majalla" pitchFamily="2" charset="-78"/>
              </a:rPr>
              <a:t>جامعة العربي بن مهيدي أم البواقي  </a:t>
            </a:r>
          </a:p>
          <a:p>
            <a:pPr algn="ctr" rtl="1"/>
            <a:r>
              <a:rPr lang="ar-DZ" sz="2400" b="1" dirty="0" smtClean="0">
                <a:solidFill>
                  <a:srgbClr val="FFFF00"/>
                </a:solidFill>
                <a:latin typeface="Sakkal Majalla" pitchFamily="2" charset="-78"/>
                <a:cs typeface="Sakkal Majalla" pitchFamily="2" charset="-78"/>
              </a:rPr>
              <a:t>كلية العلوم الاجتماعية والإنسانية</a:t>
            </a:r>
          </a:p>
          <a:p>
            <a:pPr algn="ctr" rtl="1"/>
            <a:r>
              <a:rPr lang="ar-DZ" sz="2400" b="1" dirty="0" smtClean="0">
                <a:solidFill>
                  <a:srgbClr val="FFFF00"/>
                </a:solidFill>
                <a:latin typeface="Sakkal Majalla" pitchFamily="2" charset="-78"/>
                <a:cs typeface="Sakkal Majalla" pitchFamily="2" charset="-78"/>
              </a:rPr>
              <a:t>قسم العلوم الانسانية </a:t>
            </a:r>
          </a:p>
        </p:txBody>
      </p:sp>
      <p:pic>
        <p:nvPicPr>
          <p:cNvPr id="1028" name="Picture 4" descr="C:\Users\AMINA ALLAG\Desktop\شعار الجامع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42620" y="0"/>
            <a:ext cx="860683" cy="105273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AMINA ALLAG\Desktop\شعار الجامعة.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4763"/>
            <a:ext cx="899592" cy="1047973"/>
          </a:xfrm>
          <a:prstGeom prst="rect">
            <a:avLst/>
          </a:prstGeom>
          <a:noFill/>
          <a:extLst>
            <a:ext uri="{909E8E84-426E-40DD-AFC4-6F175D3DCCD1}">
              <a14:hiddenFill xmlns:a14="http://schemas.microsoft.com/office/drawing/2010/main">
                <a:solidFill>
                  <a:srgbClr val="FFFFFF"/>
                </a:solidFill>
              </a14:hiddenFill>
            </a:ext>
          </a:extLst>
        </p:spPr>
      </p:pic>
      <p:sp>
        <p:nvSpPr>
          <p:cNvPr id="9" name="Sous-titre 2"/>
          <p:cNvSpPr>
            <a:spLocks noGrp="1"/>
          </p:cNvSpPr>
          <p:nvPr>
            <p:ph type="subTitle" idx="1"/>
          </p:nvPr>
        </p:nvSpPr>
        <p:spPr>
          <a:xfrm>
            <a:off x="449797" y="5320700"/>
            <a:ext cx="8208912" cy="1537300"/>
          </a:xfrm>
        </p:spPr>
        <p:txBody>
          <a:bodyPr>
            <a:noAutofit/>
          </a:bodyPr>
          <a:lstStyle/>
          <a:p>
            <a:pPr algn="ctr" rtl="1"/>
            <a:r>
              <a:rPr lang="ar-DZ" sz="4000" b="1" dirty="0" smtClean="0">
                <a:solidFill>
                  <a:schemeClr val="tx1"/>
                </a:solidFill>
                <a:latin typeface="Sakkal Majalla" pitchFamily="2" charset="-78"/>
                <a:cs typeface="Sakkal Majalla" pitchFamily="2" charset="-78"/>
              </a:rPr>
              <a:t>محاضرات مقياس: </a:t>
            </a:r>
            <a:r>
              <a:rPr lang="ar-DZ" sz="4000" b="1" dirty="0" smtClean="0">
                <a:solidFill>
                  <a:srgbClr val="002060"/>
                </a:solidFill>
                <a:latin typeface="Sakkal Majalla" pitchFamily="2" charset="-78"/>
                <a:cs typeface="Sakkal Majalla" pitchFamily="2" charset="-78"/>
              </a:rPr>
              <a:t>اعداد مذكرة </a:t>
            </a:r>
            <a:r>
              <a:rPr lang="ar-DZ" sz="4000" b="1" dirty="0" smtClean="0">
                <a:solidFill>
                  <a:schemeClr val="tx1"/>
                </a:solidFill>
                <a:latin typeface="Sakkal Majalla" pitchFamily="2" charset="-78"/>
                <a:cs typeface="Sakkal Majalla" pitchFamily="2" charset="-78"/>
              </a:rPr>
              <a:t>لطلبة السنة الثانية ماستر اتصال وعلاقات عامة</a:t>
            </a:r>
            <a:r>
              <a:rPr lang="ar-DZ" sz="4000" b="1" dirty="0" smtClean="0">
                <a:solidFill>
                  <a:srgbClr val="FF0000"/>
                </a:solidFill>
                <a:latin typeface="Sakkal Majalla" pitchFamily="2" charset="-78"/>
                <a:cs typeface="Sakkal Majalla" pitchFamily="2" charset="-78"/>
              </a:rPr>
              <a:t>/ تقديم د. علاق أمينة</a:t>
            </a:r>
            <a:r>
              <a:rPr lang="ar-DZ" sz="4000" b="1" dirty="0" smtClean="0">
                <a:solidFill>
                  <a:srgbClr val="FF0000"/>
                </a:solidFill>
              </a:rPr>
              <a:t> </a:t>
            </a:r>
          </a:p>
        </p:txBody>
      </p:sp>
    </p:spTree>
    <p:extLst>
      <p:ext uri="{BB962C8B-B14F-4D97-AF65-F5344CB8AC3E}">
        <p14:creationId xmlns:p14="http://schemas.microsoft.com/office/powerpoint/2010/main" val="741627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7544" y="1340768"/>
            <a:ext cx="8229600" cy="4954555"/>
          </a:xfrm>
        </p:spPr>
        <p:style>
          <a:lnRef idx="2">
            <a:schemeClr val="accent2"/>
          </a:lnRef>
          <a:fillRef idx="1">
            <a:schemeClr val="lt1"/>
          </a:fillRef>
          <a:effectRef idx="0">
            <a:schemeClr val="accent2"/>
          </a:effectRef>
          <a:fontRef idx="minor">
            <a:schemeClr val="dk1"/>
          </a:fontRef>
        </p:style>
        <p:txBody>
          <a:bodyPr/>
          <a:lstStyle/>
          <a:p>
            <a:pPr algn="ctr" rtl="1"/>
            <a:r>
              <a:rPr lang="ar-DZ" sz="6000" b="1" dirty="0" smtClean="0">
                <a:solidFill>
                  <a:srgbClr val="FF0000"/>
                </a:solidFill>
                <a:latin typeface="Sakkal Majalla" pitchFamily="2" charset="-78"/>
                <a:cs typeface="Sakkal Majalla" pitchFamily="2" charset="-78"/>
              </a:rPr>
              <a:t>مهارات </a:t>
            </a:r>
            <a:r>
              <a:rPr lang="ar-DZ" sz="6000" b="1" dirty="0" smtClean="0">
                <a:solidFill>
                  <a:srgbClr val="FF0000"/>
                </a:solidFill>
                <a:latin typeface="Sakkal Majalla" pitchFamily="2" charset="-78"/>
                <a:cs typeface="Sakkal Majalla" pitchFamily="2" charset="-78"/>
              </a:rPr>
              <a:t>تساعد</a:t>
            </a:r>
          </a:p>
          <a:p>
            <a:pPr algn="r" rtl="1"/>
            <a:r>
              <a:rPr lang="ar-DZ" sz="4400" b="1" dirty="0" smtClean="0"/>
              <a:t>مهارة الاختيار والضبط</a:t>
            </a:r>
          </a:p>
          <a:p>
            <a:pPr algn="r" rtl="1"/>
            <a:r>
              <a:rPr lang="ar-DZ" sz="4400" b="1" dirty="0" smtClean="0"/>
              <a:t>مهارة جمع المعلومات والرصد</a:t>
            </a:r>
          </a:p>
          <a:p>
            <a:pPr algn="r" rtl="1"/>
            <a:r>
              <a:rPr lang="ar-DZ" sz="4400" b="1" dirty="0" smtClean="0"/>
              <a:t>مهارة التفكيك والتحليل</a:t>
            </a:r>
          </a:p>
          <a:p>
            <a:pPr algn="r" rtl="1"/>
            <a:r>
              <a:rPr lang="ar-DZ" sz="4400" b="1" dirty="0" smtClean="0"/>
              <a:t>مهارة قولبة الأفكار وتحريرها</a:t>
            </a:r>
          </a:p>
          <a:p>
            <a:pPr algn="r" rtl="1"/>
            <a:endParaRPr lang="en-US" b="1" dirty="0" smtClean="0"/>
          </a:p>
          <a:p>
            <a:pPr algn="r" rtl="1"/>
            <a:endParaRPr lang="ar-DZ" b="1" dirty="0" smtClean="0"/>
          </a:p>
          <a:p>
            <a:pPr algn="r" rtl="1"/>
            <a:endParaRPr lang="ar-DZ" dirty="0" smtClean="0"/>
          </a:p>
          <a:p>
            <a:pPr algn="r" rtl="1"/>
            <a:endParaRPr lang="ar-DZ" dirty="0" smtClean="0"/>
          </a:p>
          <a:p>
            <a:pPr algn="r" rtl="1"/>
            <a:endParaRPr lang="fr-FR" dirty="0"/>
          </a:p>
        </p:txBody>
      </p:sp>
    </p:spTree>
    <p:extLst>
      <p:ext uri="{BB962C8B-B14F-4D97-AF65-F5344CB8AC3E}">
        <p14:creationId xmlns:p14="http://schemas.microsoft.com/office/powerpoint/2010/main" val="827443263"/>
      </p:ext>
    </p:extLst>
  </p:cSld>
  <p:clrMapOvr>
    <a:masterClrMapping/>
  </p:clrMapOvr>
  <p:transition>
    <p:cut thruBlk="1"/>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686800" cy="838200"/>
          </a:xfrm>
        </p:spPr>
        <p:txBody>
          <a:bodyPr>
            <a:normAutofit/>
          </a:bodyPr>
          <a:lstStyle/>
          <a:p>
            <a:pPr algn="r" rtl="1"/>
            <a:r>
              <a:rPr lang="ar-DZ" sz="4000" dirty="0" smtClean="0">
                <a:solidFill>
                  <a:srgbClr val="FF0000"/>
                </a:solidFill>
              </a:rPr>
              <a:t>تمهيد</a:t>
            </a:r>
            <a:endParaRPr lang="fr-FR" sz="4000" dirty="0">
              <a:solidFill>
                <a:srgbClr val="FF0000"/>
              </a:solidFill>
            </a:endParaRPr>
          </a:p>
        </p:txBody>
      </p:sp>
      <p:sp>
        <p:nvSpPr>
          <p:cNvPr id="3" name="Espace réservé du contenu 2"/>
          <p:cNvSpPr>
            <a:spLocks noGrp="1"/>
          </p:cNvSpPr>
          <p:nvPr>
            <p:ph idx="1"/>
          </p:nvPr>
        </p:nvSpPr>
        <p:spPr/>
        <p:txBody>
          <a:bodyPr/>
          <a:lstStyle/>
          <a:p>
            <a:pPr algn="ctr" rtl="1"/>
            <a:r>
              <a:rPr lang="ar-DZ" dirty="0" smtClean="0">
                <a:solidFill>
                  <a:schemeClr val="tx1"/>
                </a:solidFill>
              </a:rPr>
              <a:t>يتطلب البحث العلمي</a:t>
            </a:r>
            <a:r>
              <a:rPr lang="ar-DZ" dirty="0" smtClean="0">
                <a:solidFill>
                  <a:schemeClr val="tx1"/>
                </a:solidFill>
                <a:latin typeface="Perpetua"/>
              </a:rPr>
              <a:t> (اعداد مذكرة)</a:t>
            </a:r>
            <a:r>
              <a:rPr lang="ar-DZ" dirty="0" smtClean="0">
                <a:solidFill>
                  <a:schemeClr val="tx1"/>
                </a:solidFill>
              </a:rPr>
              <a:t> توفر العديد من المهارات لدى الباحث </a:t>
            </a:r>
            <a:r>
              <a:rPr lang="ar-DZ" dirty="0" smtClean="0">
                <a:solidFill>
                  <a:schemeClr val="tx1"/>
                </a:solidFill>
                <a:latin typeface="Perpetua"/>
              </a:rPr>
              <a:t>(طالب السنة الثانية ماستر)</a:t>
            </a:r>
            <a:r>
              <a:rPr lang="ar-DZ" dirty="0" smtClean="0">
                <a:solidFill>
                  <a:schemeClr val="tx1"/>
                </a:solidFill>
              </a:rPr>
              <a:t> </a:t>
            </a:r>
          </a:p>
          <a:p>
            <a:pPr algn="r" rtl="1"/>
            <a:r>
              <a:rPr lang="ar-DZ" dirty="0" smtClean="0">
                <a:solidFill>
                  <a:schemeClr val="tx1"/>
                </a:solidFill>
              </a:rPr>
              <a:t>نذكر منها مجموعة من المهارات:</a:t>
            </a:r>
            <a:endParaRPr lang="fr-FR" dirty="0">
              <a:solidFill>
                <a:schemeClr val="tx1"/>
              </a:solidFill>
            </a:endParaRPr>
          </a:p>
        </p:txBody>
      </p:sp>
    </p:spTree>
    <p:extLst>
      <p:ext uri="{BB962C8B-B14F-4D97-AF65-F5344CB8AC3E}">
        <p14:creationId xmlns:p14="http://schemas.microsoft.com/office/powerpoint/2010/main" val="3632298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a:solidFill>
                  <a:srgbClr val="FF0000"/>
                </a:solidFill>
              </a:rPr>
              <a:t>مهارة الاختيار والضبط</a:t>
            </a:r>
            <a:r>
              <a:rPr lang="ar-DZ" b="1" dirty="0"/>
              <a:t/>
            </a:r>
            <a:br>
              <a:rPr lang="ar-DZ" b="1" dirty="0"/>
            </a:br>
            <a:endParaRPr lang="fr-FR" dirty="0"/>
          </a:p>
        </p:txBody>
      </p:sp>
      <p:sp>
        <p:nvSpPr>
          <p:cNvPr id="3" name="Espace réservé du contenu 2"/>
          <p:cNvSpPr>
            <a:spLocks noGrp="1"/>
          </p:cNvSpPr>
          <p:nvPr>
            <p:ph idx="1"/>
          </p:nvPr>
        </p:nvSpPr>
        <p:spPr/>
        <p:txBody>
          <a:bodyPr/>
          <a:lstStyle/>
          <a:p>
            <a:pPr algn="r" rtl="1"/>
            <a:r>
              <a:rPr lang="ar-DZ" dirty="0" smtClean="0">
                <a:solidFill>
                  <a:schemeClr val="tx1"/>
                </a:solidFill>
              </a:rPr>
              <a:t>تمثل </a:t>
            </a:r>
            <a:r>
              <a:rPr lang="ar-DZ" dirty="0" smtClean="0">
                <a:solidFill>
                  <a:srgbClr val="FF0000"/>
                </a:solidFill>
              </a:rPr>
              <a:t>الملاحظة </a:t>
            </a:r>
            <a:r>
              <a:rPr lang="ar-DZ" dirty="0" smtClean="0">
                <a:solidFill>
                  <a:schemeClr val="tx1"/>
                </a:solidFill>
              </a:rPr>
              <a:t>نقطة البداية في كثير من البحوث، وتختلف ملاحظة الباحث عن ملاحظة الشخص العادي، فالباحث ينبغي أن يكون ذو نظرة متعمقة ولا يغفل أي عامل قد  يكون له أثر في حدوث الظاهرة، الملاحظة تقود إلى الانتقال إلى المرحلة المتقدمة وهي </a:t>
            </a:r>
            <a:r>
              <a:rPr lang="ar-DZ" b="1" dirty="0" smtClean="0">
                <a:solidFill>
                  <a:srgbClr val="FF0000"/>
                </a:solidFill>
              </a:rPr>
              <a:t>رصد الموضوع </a:t>
            </a:r>
            <a:r>
              <a:rPr lang="ar-DZ" dirty="0" smtClean="0">
                <a:solidFill>
                  <a:schemeClr val="tx1"/>
                </a:solidFill>
              </a:rPr>
              <a:t>الخاص بالبحث والقيام بعملية ضبط الفكرة التي ستتم دراستها والبحث فيها. </a:t>
            </a:r>
            <a:endParaRPr lang="fr-FR" dirty="0">
              <a:solidFill>
                <a:schemeClr val="tx1"/>
              </a:solidFill>
            </a:endParaRPr>
          </a:p>
        </p:txBody>
      </p:sp>
    </p:spTree>
    <p:extLst>
      <p:ext uri="{BB962C8B-B14F-4D97-AF65-F5344CB8AC3E}">
        <p14:creationId xmlns:p14="http://schemas.microsoft.com/office/powerpoint/2010/main" val="23954446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a:solidFill>
                  <a:srgbClr val="FF0000"/>
                </a:solidFill>
              </a:rPr>
              <a:t>مهارة جمع المعلومات والرصد</a:t>
            </a:r>
            <a:r>
              <a:rPr lang="ar-DZ" b="1" dirty="0"/>
              <a:t/>
            </a:r>
            <a:br>
              <a:rPr lang="ar-DZ" b="1" dirty="0"/>
            </a:br>
            <a:endParaRPr lang="fr-FR" dirty="0"/>
          </a:p>
        </p:txBody>
      </p:sp>
      <p:sp>
        <p:nvSpPr>
          <p:cNvPr id="3" name="Espace réservé du contenu 2"/>
          <p:cNvSpPr>
            <a:spLocks noGrp="1"/>
          </p:cNvSpPr>
          <p:nvPr>
            <p:ph idx="1"/>
          </p:nvPr>
        </p:nvSpPr>
        <p:spPr/>
        <p:txBody>
          <a:bodyPr>
            <a:normAutofit fontScale="85000" lnSpcReduction="10000"/>
          </a:bodyPr>
          <a:lstStyle/>
          <a:p>
            <a:pPr algn="r" rtl="1"/>
            <a:r>
              <a:rPr lang="ar-DZ" sz="3300" dirty="0" smtClean="0">
                <a:solidFill>
                  <a:schemeClr val="tx1"/>
                </a:solidFill>
              </a:rPr>
              <a:t>إن عملية </a:t>
            </a:r>
            <a:r>
              <a:rPr lang="ar-DZ" sz="3300" dirty="0">
                <a:solidFill>
                  <a:schemeClr val="tx1"/>
                </a:solidFill>
              </a:rPr>
              <a:t>حصر المصادر والمراجع </a:t>
            </a:r>
            <a:r>
              <a:rPr lang="ar-DZ" sz="3300" dirty="0" smtClean="0">
                <a:solidFill>
                  <a:schemeClr val="tx1"/>
                </a:solidFill>
              </a:rPr>
              <a:t>تعتبر أمرا </a:t>
            </a:r>
            <a:r>
              <a:rPr lang="ar-DZ" sz="3300" dirty="0">
                <a:solidFill>
                  <a:schemeClr val="tx1"/>
                </a:solidFill>
              </a:rPr>
              <a:t>مهما لكونها تعطي الباحث قدرا كبيرا من الاطمئنان لاستكمال البحث،  والاحاطة بالبيانات المطلوبة </a:t>
            </a:r>
            <a:r>
              <a:rPr lang="ar-DZ" sz="3300" dirty="0" smtClean="0">
                <a:solidFill>
                  <a:schemeClr val="tx1"/>
                </a:solidFill>
              </a:rPr>
              <a:t>التي تنوعت مصادرها اليوم وأصبحت أكثر اتاحة مع التطورات التكنولوجية الحديثة حيث يبقى للباحث فرصة للبحث المكتبي التقليدي كما يمكنه اليوم الاستفادة من مختلف خدمات مصادر المعلومات الالكترونية</a:t>
            </a:r>
          </a:p>
          <a:p>
            <a:pPr algn="r" rtl="1"/>
            <a:r>
              <a:rPr lang="ar-DZ" sz="3300" dirty="0" smtClean="0">
                <a:solidFill>
                  <a:schemeClr val="tx1"/>
                </a:solidFill>
              </a:rPr>
              <a:t>ينبغي أثناء قراءة المعلومات </a:t>
            </a:r>
            <a:r>
              <a:rPr lang="ar-DZ" sz="3300" dirty="0" smtClean="0">
                <a:solidFill>
                  <a:srgbClr val="FF0000"/>
                </a:solidFill>
              </a:rPr>
              <a:t>وضع علامات </a:t>
            </a:r>
            <a:r>
              <a:rPr lang="ar-DZ" sz="3300" dirty="0" smtClean="0">
                <a:solidFill>
                  <a:schemeClr val="tx1"/>
                </a:solidFill>
              </a:rPr>
              <a:t>على ما يلزم ثم نقل أو تصوير وحتى طبع النصوص المطلوبة مع توثيق النص توثيقا كاملا كي لا تضيع بيانات المصدر أو المرجع لاحقا وتشتت الباحث من أين حصل على المعلومة</a:t>
            </a:r>
            <a:endParaRPr lang="fr-FR" sz="3300" dirty="0">
              <a:solidFill>
                <a:schemeClr val="tx1"/>
              </a:solidFill>
            </a:endParaRPr>
          </a:p>
          <a:p>
            <a:pPr algn="r" rtl="1"/>
            <a:endParaRPr lang="fr-FR" dirty="0"/>
          </a:p>
        </p:txBody>
      </p:sp>
    </p:spTree>
    <p:extLst>
      <p:ext uri="{BB962C8B-B14F-4D97-AF65-F5344CB8AC3E}">
        <p14:creationId xmlns:p14="http://schemas.microsoft.com/office/powerpoint/2010/main" val="1864053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a:solidFill>
                  <a:srgbClr val="FF0000"/>
                </a:solidFill>
              </a:rPr>
              <a:t>مهارة التفكيك والتحليل</a:t>
            </a:r>
            <a:r>
              <a:rPr lang="ar-DZ" b="1" dirty="0"/>
              <a:t/>
            </a:r>
            <a:br>
              <a:rPr lang="ar-DZ" b="1" dirty="0"/>
            </a:br>
            <a:endParaRPr lang="fr-FR" dirty="0"/>
          </a:p>
        </p:txBody>
      </p:sp>
      <p:sp>
        <p:nvSpPr>
          <p:cNvPr id="3" name="Espace réservé du contenu 2"/>
          <p:cNvSpPr>
            <a:spLocks noGrp="1"/>
          </p:cNvSpPr>
          <p:nvPr>
            <p:ph idx="1"/>
          </p:nvPr>
        </p:nvSpPr>
        <p:spPr>
          <a:xfrm>
            <a:off x="107504" y="1412776"/>
            <a:ext cx="8661648" cy="5616624"/>
          </a:xfrm>
        </p:spPr>
        <p:txBody>
          <a:bodyPr>
            <a:noAutofit/>
          </a:bodyPr>
          <a:lstStyle/>
          <a:p>
            <a:pPr lvl="1" algn="r" rtl="1"/>
            <a:r>
              <a:rPr lang="ar-DZ" dirty="0" smtClean="0">
                <a:solidFill>
                  <a:schemeClr val="tx1"/>
                </a:solidFill>
              </a:rPr>
              <a:t>بعد أن يجمع الطالب  البيانات يقوم بمراجعتها ثم ترميزها وتفريغها إن يدويا أو باستخدام الحاسب الآلي ثم يخضعها للتحليل ،ومع تطور الاستفادة من برامج الاحصاء أصبحت عملية تفريغ البيانات الميدانية والخاصة بالمضامين </a:t>
            </a:r>
            <a:r>
              <a:rPr lang="ar-DZ" dirty="0" smtClean="0">
                <a:solidFill>
                  <a:schemeClr val="tx1"/>
                </a:solidFill>
                <a:latin typeface="Perpetua"/>
              </a:rPr>
              <a:t>(سمعية/ سمعية بصرية/ بصرية، مكتوبة) عملية سهلة وسريعة مما يتيح للطالب الوقت الكافي لتحليل ومناقشة البيانات، عملية التحليل تتم من خلال الانتقال من </a:t>
            </a:r>
            <a:r>
              <a:rPr lang="ar-DZ" dirty="0">
                <a:solidFill>
                  <a:schemeClr val="tx1"/>
                </a:solidFill>
                <a:latin typeface="Perpetua"/>
              </a:rPr>
              <a:t>مستوى القراءة الكمية للقراءات الكيفية </a:t>
            </a:r>
            <a:r>
              <a:rPr lang="ar-DZ" dirty="0" smtClean="0">
                <a:solidFill>
                  <a:schemeClr val="tx1"/>
                </a:solidFill>
                <a:latin typeface="Perpetua"/>
              </a:rPr>
              <a:t>للبيانات وأيضا في ضوء الاستفادة من الدراسات السابقة وأيضا الاطار النظري الذي صممه الطالب. </a:t>
            </a:r>
            <a:r>
              <a:rPr lang="ar-DZ" dirty="0">
                <a:solidFill>
                  <a:schemeClr val="tx1"/>
                </a:solidFill>
                <a:latin typeface="Perpetua"/>
              </a:rPr>
              <a:t>ما يساعد على الوصول إلى مجموعة من النتائج تمكن من الاجابة على التساؤلات البحثية</a:t>
            </a:r>
            <a:endParaRPr lang="fr-FR" dirty="0">
              <a:solidFill>
                <a:schemeClr val="tx1"/>
              </a:solidFill>
            </a:endParaRPr>
          </a:p>
        </p:txBody>
      </p:sp>
    </p:spTree>
    <p:extLst>
      <p:ext uri="{BB962C8B-B14F-4D97-AF65-F5344CB8AC3E}">
        <p14:creationId xmlns:p14="http://schemas.microsoft.com/office/powerpoint/2010/main" val="3693211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b="1" dirty="0">
                <a:solidFill>
                  <a:srgbClr val="FF0000"/>
                </a:solidFill>
              </a:rPr>
              <a:t>مهارة قولبة الأفكار وتحريرها</a:t>
            </a:r>
            <a:r>
              <a:rPr lang="ar-DZ" b="1" dirty="0"/>
              <a:t/>
            </a:r>
            <a:br>
              <a:rPr lang="ar-DZ" b="1" dirty="0"/>
            </a:br>
            <a:endParaRPr lang="fr-FR" dirty="0"/>
          </a:p>
        </p:txBody>
      </p:sp>
      <p:sp>
        <p:nvSpPr>
          <p:cNvPr id="3" name="Espace réservé du contenu 2"/>
          <p:cNvSpPr>
            <a:spLocks noGrp="1"/>
          </p:cNvSpPr>
          <p:nvPr>
            <p:ph idx="1"/>
          </p:nvPr>
        </p:nvSpPr>
        <p:spPr>
          <a:xfrm>
            <a:off x="395536" y="1412776"/>
            <a:ext cx="8229600" cy="4469128"/>
          </a:xfrm>
        </p:spPr>
        <p:txBody>
          <a:bodyPr>
            <a:normAutofit fontScale="85000" lnSpcReduction="20000"/>
          </a:bodyPr>
          <a:lstStyle/>
          <a:p>
            <a:pPr algn="r" rtl="1"/>
            <a:r>
              <a:rPr lang="ar-DZ" dirty="0" smtClean="0">
                <a:solidFill>
                  <a:schemeClr val="tx1"/>
                </a:solidFill>
              </a:rPr>
              <a:t>يبدأ الباحث مرحلة الكتابة النهائية للبحث بعد أن يتوفر لديه الجانب النظري ونتائج التحليل وسبق له في مرحلة أولى تصميم الاطار المنهجي، وهنا يحتاج الطالب إلى مهارة الوصول إلى ما يريد قوله بفقرات ونصوص واضحة ومعبرة ومن ثم يفضل أن يكون على دراية بقواعد اللغة، فعليه أن يحسن اختيار اللفظ وأن يحرض على  بناء الجملة، وعدم تكرار أو تناقض المعنى وتسلسل الأفكار ووضوحها. </a:t>
            </a:r>
            <a:endParaRPr lang="ar-DZ" dirty="0">
              <a:solidFill>
                <a:schemeClr val="tx1"/>
              </a:solidFill>
            </a:endParaRPr>
          </a:p>
          <a:p>
            <a:pPr algn="r" rtl="1"/>
            <a:r>
              <a:rPr lang="ar-DZ" dirty="0" smtClean="0">
                <a:solidFill>
                  <a:schemeClr val="tx1"/>
                </a:solidFill>
              </a:rPr>
              <a:t>لابد للباحث من القيام بمراجعات عديدة لما كتب فيجري التعديلات المناسبة لتأتي الصياغة في أفضل صورة، على أن تبرز شخصية الباحث في التحليل والتعليق وابداء الرأي دون أن يقتصر على سرد الآراء ومجرد عرض النتائج.</a:t>
            </a:r>
            <a:endParaRPr lang="fr-FR" dirty="0">
              <a:solidFill>
                <a:schemeClr val="tx1"/>
              </a:solidFill>
            </a:endParaRPr>
          </a:p>
        </p:txBody>
      </p:sp>
    </p:spTree>
    <p:extLst>
      <p:ext uri="{BB962C8B-B14F-4D97-AF65-F5344CB8AC3E}">
        <p14:creationId xmlns:p14="http://schemas.microsoft.com/office/powerpoint/2010/main" val="13250383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344</TotalTime>
  <Words>431</Words>
  <Application>Microsoft Office PowerPoint</Application>
  <PresentationFormat>Affichage à l'écran (4:3)</PresentationFormat>
  <Paragraphs>25</Paragraphs>
  <Slides>7</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7</vt:i4>
      </vt:variant>
    </vt:vector>
  </HeadingPairs>
  <TitlesOfParts>
    <vt:vector size="15" baseType="lpstr">
      <vt:lpstr>Franklin Gothic Book</vt:lpstr>
      <vt:lpstr>Franklin Gothic Medium</vt:lpstr>
      <vt:lpstr>Perpetua</vt:lpstr>
      <vt:lpstr>Sakkal Majalla</vt:lpstr>
      <vt:lpstr>Tahoma</vt:lpstr>
      <vt:lpstr>Wingdings 2</vt:lpstr>
      <vt:lpstr>Wingdings 3</vt:lpstr>
      <vt:lpstr>Promenade</vt:lpstr>
      <vt:lpstr>Présentation PowerPoint</vt:lpstr>
      <vt:lpstr>Présentation PowerPoint</vt:lpstr>
      <vt:lpstr>تمهيد</vt:lpstr>
      <vt:lpstr>مهارة الاختيار والضبط </vt:lpstr>
      <vt:lpstr>مهارة جمع المعلومات والرصد </vt:lpstr>
      <vt:lpstr>مهارة التفكيك والتحليل </vt:lpstr>
      <vt:lpstr>مهارة قولبة الأفكار وتحريرها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AMINA ALLAG</dc:creator>
  <cp:lastModifiedBy>DJOURI</cp:lastModifiedBy>
  <cp:revision>9</cp:revision>
  <dcterms:created xsi:type="dcterms:W3CDTF">2021-01-25T08:53:29Z</dcterms:created>
  <dcterms:modified xsi:type="dcterms:W3CDTF">2024-09-12T11:18:26Z</dcterms:modified>
</cp:coreProperties>
</file>