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3" r:id="rId1"/>
  </p:sldMasterIdLst>
  <p:notesMasterIdLst>
    <p:notesMasterId r:id="rId7"/>
  </p:notesMasterIdLst>
  <p:handoutMasterIdLst>
    <p:handoutMasterId r:id="rId8"/>
  </p:handoutMasterIdLst>
  <p:sldIdLst>
    <p:sldId id="461" r:id="rId2"/>
    <p:sldId id="462" r:id="rId3"/>
    <p:sldId id="497" r:id="rId4"/>
    <p:sldId id="507" r:id="rId5"/>
    <p:sldId id="402" r:id="rId6"/>
  </p:sldIdLst>
  <p:sldSz cx="9144000" cy="6858000" type="screen4x3"/>
  <p:notesSz cx="7099300" cy="10234613"/>
  <p:defaultTextStyle>
    <a:defPPr>
      <a:defRPr lang="fr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66FF"/>
    <a:srgbClr val="0099FF"/>
    <a:srgbClr val="00CCFF"/>
    <a:srgbClr val="33CCCC"/>
    <a:srgbClr val="FF99FF"/>
    <a:srgbClr val="009900"/>
    <a:srgbClr val="008000"/>
    <a:srgbClr val="FF66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32" autoAdjust="0"/>
    <p:restoredTop sz="95341" autoAdjust="0"/>
  </p:normalViewPr>
  <p:slideViewPr>
    <p:cSldViewPr>
      <p:cViewPr varScale="1">
        <p:scale>
          <a:sx n="68" d="100"/>
          <a:sy n="68" d="100"/>
        </p:scale>
        <p:origin x="11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13388ED-7F9C-491D-A5EB-18C434EB3AF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2170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BE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BE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noProof="0"/>
              <a:t>Cliquez pour modifier les styles du texte du masque</a:t>
            </a:r>
          </a:p>
          <a:p>
            <a:pPr lvl="1"/>
            <a:r>
              <a:rPr lang="fr-BE" noProof="0"/>
              <a:t>Deuxième niveau</a:t>
            </a:r>
          </a:p>
          <a:p>
            <a:pPr lvl="2"/>
            <a:r>
              <a:rPr lang="fr-BE" noProof="0"/>
              <a:t>Troisième niveau</a:t>
            </a:r>
          </a:p>
          <a:p>
            <a:pPr lvl="3"/>
            <a:r>
              <a:rPr lang="fr-BE" noProof="0"/>
              <a:t>Quatrième niveau</a:t>
            </a:r>
          </a:p>
          <a:p>
            <a:pPr lvl="4"/>
            <a:r>
              <a:rPr lang="fr-BE" noProof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BE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286EC73-A38F-405B-A9C3-88745131067B}" type="slidenum">
              <a:rPr lang="fr-BE"/>
              <a:pPr>
                <a:defRPr/>
              </a:pPr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65121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11" name="Rectangle à coins arrondis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12" name="Rectangle à coins arrondis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17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4B847-B860-4C5F-92AE-7D86B0A4B142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18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243F4A1-4958-4A4D-AED4-202CED79C4A3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98D1C-D301-4865-8E5B-91B348C231AF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E106C-3207-4411-9A19-D4BB5856F07A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1E024-A7FB-41F5-AE64-3A0EBF8CBD89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CA951-B2F9-416E-81BF-DAAC6FBD3428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0603E-410D-4E65-8B37-02A84495AB6E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AC3C3-FF25-4AA7-9B3D-CDFF246F9644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F95E0-560D-45BA-9931-7C4AEF4EB255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EF0BF-F2BE-4EF3-94AD-B26A49352FBD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5157-3FB4-4918-8676-A954F5658388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B82CE-FF4A-4518-BC2F-AE8EBA75FE0D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4CBF0AE-3CD2-4BB0-A6D9-103F2549D6FD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8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687BBF3-E036-4BC9-AF9B-D0816ADD1FA3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  <p:sp>
        <p:nvSpPr>
          <p:cNvPr id="9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B4D04-4453-4630-87BA-97BBB26D9060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8CB30-3CB5-4C26-9E63-2D2FFB9219B2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662DB-FE4D-425F-94B2-AC1BDC59E2D3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3A06D-A98A-44D7-8BAF-3070EADC33EC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9730F-E2B7-416E-AF02-8F5DFD15B534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71606-39A1-4780-8C76-3EF4441C1AA7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dirty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CEC10-2546-4D37-ADE5-B493755DDF57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7D25E-0E6F-4ACB-BF3A-E941F335330A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040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4DA79B-C107-4FF3-BA07-D404C0398C3A}" type="datetime1">
              <a:rPr lang="en-US"/>
              <a:pPr>
                <a:defRPr/>
              </a:pPr>
              <a:t>6/20/2024</a:t>
            </a:fld>
            <a:endParaRPr lang="en-GB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07A0141-0AE7-4A1E-BDC8-A38AD7657F9B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2" r:id="rId1"/>
    <p:sldLayoutId id="2147484294" r:id="rId2"/>
    <p:sldLayoutId id="2147484295" r:id="rId3"/>
    <p:sldLayoutId id="2147484296" r:id="rId4"/>
    <p:sldLayoutId id="2147484303" r:id="rId5"/>
    <p:sldLayoutId id="2147484304" r:id="rId6"/>
    <p:sldLayoutId id="2147484297" r:id="rId7"/>
    <p:sldLayoutId id="2147484298" r:id="rId8"/>
    <p:sldLayoutId id="2147484299" r:id="rId9"/>
    <p:sldLayoutId id="2147484300" r:id="rId10"/>
    <p:sldLayoutId id="214748430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8CADAE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8CADAE"/>
        </a:buClr>
        <a:buFont typeface="Georgia" pitchFamily="18" charset="0"/>
        <a:buChar char="▫"/>
        <a:defRPr sz="2000" kern="1200">
          <a:solidFill>
            <a:srgbClr val="8CADAE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4968552"/>
          </a:xfrm>
        </p:spPr>
        <p:txBody>
          <a:bodyPr/>
          <a:lstStyle/>
          <a:p>
            <a:pPr marL="109537" indent="0" algn="just">
              <a:buNone/>
            </a:pPr>
            <a:r>
              <a:rPr lang="fr-BE" dirty="0"/>
              <a:t>1/ Le bon apprenant a un </a:t>
            </a:r>
            <a:r>
              <a:rPr lang="fr-BE" dirty="0">
                <a:solidFill>
                  <a:srgbClr val="FF0000"/>
                </a:solidFill>
              </a:rPr>
              <a:t>style d’apprentissage personnel </a:t>
            </a:r>
            <a:r>
              <a:rPr lang="fr-BE" dirty="0"/>
              <a:t>et </a:t>
            </a:r>
            <a:r>
              <a:rPr lang="fr-BE" dirty="0">
                <a:solidFill>
                  <a:srgbClr val="FF0000"/>
                </a:solidFill>
              </a:rPr>
              <a:t>des stratégies positives</a:t>
            </a:r>
            <a:r>
              <a:rPr lang="fr-BE" dirty="0"/>
              <a:t>; l’apprenant faible est dépourvu de bonnes techniques d’apprentissage·</a:t>
            </a:r>
          </a:p>
          <a:p>
            <a:pPr marL="109537" indent="0" algn="just">
              <a:buNone/>
            </a:pPr>
            <a:r>
              <a:rPr lang="fr-BE" dirty="0"/>
              <a:t>2/ Le bon apprenant </a:t>
            </a:r>
            <a:r>
              <a:rPr lang="fr-BE" dirty="0">
                <a:solidFill>
                  <a:srgbClr val="FF0000"/>
                </a:solidFill>
              </a:rPr>
              <a:t>se responsabilise </a:t>
            </a:r>
            <a:r>
              <a:rPr lang="fr-BE" dirty="0"/>
              <a:t>prend en vigueur son propre processus d’apprentissage (objectifs, authentification des savoirs acquis); l’apprenant </a:t>
            </a:r>
            <a:r>
              <a:rPr lang="fr-BE" dirty="0" err="1"/>
              <a:t>inneficace</a:t>
            </a:r>
            <a:r>
              <a:rPr lang="fr-BE" dirty="0"/>
              <a:t> s’appuie sur </a:t>
            </a:r>
            <a:r>
              <a:rPr lang="fr-BE" dirty="0">
                <a:solidFill>
                  <a:srgbClr val="FF0000"/>
                </a:solidFill>
              </a:rPr>
              <a:t>l’étayage de l’enseignant </a:t>
            </a:r>
            <a:r>
              <a:rPr lang="fr-BE" dirty="0"/>
              <a:t>(passivité, démotivation face à l’appropriation de la L2·</a:t>
            </a:r>
          </a:p>
          <a:p>
            <a:pPr marL="109537" indent="0" algn="just">
              <a:buNone/>
            </a:pPr>
            <a:r>
              <a:rPr lang="fr-BE" dirty="0"/>
              <a:t>3/Le bon apprenant est </a:t>
            </a:r>
            <a:r>
              <a:rPr lang="fr-BE" dirty="0">
                <a:solidFill>
                  <a:srgbClr val="FF0000"/>
                </a:solidFill>
              </a:rPr>
              <a:t>empathique</a:t>
            </a:r>
            <a:r>
              <a:rPr lang="fr-BE" dirty="0"/>
              <a:t> et ouvert à l’égard des locuteurs de la LC et à leur culture étrangère; l’apprenant faible semble </a:t>
            </a:r>
            <a:r>
              <a:rPr lang="fr-BE" dirty="0">
                <a:solidFill>
                  <a:srgbClr val="FF0000"/>
                </a:solidFill>
              </a:rPr>
              <a:t>frustré</a:t>
            </a:r>
            <a:r>
              <a:rPr lang="fr-BE" dirty="0"/>
              <a:t>, intolérant face au </a:t>
            </a:r>
            <a:r>
              <a:rPr lang="fr-BE" dirty="0">
                <a:solidFill>
                  <a:srgbClr val="FF0000"/>
                </a:solidFill>
              </a:rPr>
              <a:t>malentendus interculturels</a:t>
            </a:r>
            <a:r>
              <a:rPr lang="fr-BE" dirty="0"/>
              <a:t>·</a:t>
            </a:r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623887" indent="-514350" algn="just">
              <a:buFont typeface="+mj-lt"/>
              <a:buAutoNum type="arabicPeriod"/>
            </a:pPr>
            <a:endParaRPr lang="fr-BE" dirty="0"/>
          </a:p>
          <a:p>
            <a:pPr marL="109537" indent="0">
              <a:buNone/>
            </a:pPr>
            <a:endParaRPr lang="fr-BE" dirty="0"/>
          </a:p>
          <a:p>
            <a:pPr marL="109537" indent="0">
              <a:buNone/>
            </a:pP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5AC3C3-FF25-4AA7-9B3D-CDFF246F9644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fr-BE" sz="3200" dirty="0">
                <a:solidFill>
                  <a:srgbClr val="FF0000"/>
                </a:solidFill>
              </a:rPr>
              <a:t>Le bon apprenant selon Stern (1975) :</a:t>
            </a:r>
          </a:p>
        </p:txBody>
      </p:sp>
    </p:spTree>
    <p:extLst>
      <p:ext uri="{BB962C8B-B14F-4D97-AF65-F5344CB8AC3E}">
        <p14:creationId xmlns:p14="http://schemas.microsoft.com/office/powerpoint/2010/main" val="3291971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472608"/>
          </a:xfrm>
        </p:spPr>
        <p:txBody>
          <a:bodyPr/>
          <a:lstStyle/>
          <a:p>
            <a:pPr marL="109537" indent="0" algn="just">
              <a:buNone/>
            </a:pPr>
            <a:r>
              <a:rPr lang="fr-BE" dirty="0"/>
              <a:t>4/ Le bon apprenant est doté d’un </a:t>
            </a:r>
            <a:r>
              <a:rPr lang="fr-BE" dirty="0">
                <a:solidFill>
                  <a:srgbClr val="FF0000"/>
                </a:solidFill>
              </a:rPr>
              <a:t>savoir-faire technique</a:t>
            </a:r>
            <a:r>
              <a:rPr lang="fr-BE" dirty="0"/>
              <a:t>: analyser les structures du code de la LC; observer son fonctionnement et le comparer à la LM·</a:t>
            </a:r>
          </a:p>
          <a:p>
            <a:pPr marL="109537" indent="0" algn="just">
              <a:buNone/>
            </a:pPr>
            <a:r>
              <a:rPr lang="fr-BE" dirty="0"/>
              <a:t>5/ Le bon apprenant développe des stratégies d’</a:t>
            </a:r>
            <a:r>
              <a:rPr lang="fr-BE" dirty="0">
                <a:solidFill>
                  <a:srgbClr val="FF0000"/>
                </a:solidFill>
              </a:rPr>
              <a:t>expérimentation </a:t>
            </a:r>
            <a:r>
              <a:rPr lang="fr-BE" dirty="0"/>
              <a:t>et de </a:t>
            </a:r>
            <a:r>
              <a:rPr lang="fr-BE" dirty="0">
                <a:solidFill>
                  <a:srgbClr val="FF0000"/>
                </a:solidFill>
              </a:rPr>
              <a:t>planification</a:t>
            </a:r>
            <a:r>
              <a:rPr lang="fr-BE" dirty="0"/>
              <a:t>: il formule des hypothèses sur le fonctionnement de la LC, établie des liens entre les anciens et les nouveaux acquis pour en déduire le sens du nouvel énoncé ( </a:t>
            </a:r>
            <a:r>
              <a:rPr lang="fr-BE" dirty="0">
                <a:solidFill>
                  <a:srgbClr val="FF0000"/>
                </a:solidFill>
              </a:rPr>
              <a:t>organisation et réorganisation permanentes des savoirs</a:t>
            </a:r>
            <a:r>
              <a:rPr lang="fr-BE" dirty="0"/>
              <a:t>); l’apprenant faible est passif, désorienté et découragé: 6/  </a:t>
            </a:r>
            <a:r>
              <a:rPr lang="fr-BE" dirty="0">
                <a:solidFill>
                  <a:srgbClr val="FF0000"/>
                </a:solidFill>
              </a:rPr>
              <a:t>apprendre une langue revient à un don·</a:t>
            </a:r>
          </a:p>
          <a:p>
            <a:pPr marL="109537" indent="0" algn="just">
              <a:buNone/>
            </a:pPr>
            <a:endParaRPr lang="fr-BE" dirty="0">
              <a:solidFill>
                <a:srgbClr val="FF0000"/>
              </a:solidFill>
            </a:endParaRPr>
          </a:p>
          <a:p>
            <a:pPr marL="109537" indent="0" algn="just">
              <a:buNone/>
            </a:pPr>
            <a:endParaRPr lang="fr-BE" dirty="0">
              <a:solidFill>
                <a:srgbClr val="FF0000"/>
              </a:solidFill>
            </a:endParaRPr>
          </a:p>
          <a:p>
            <a:pPr marL="109537" indent="0" algn="just">
              <a:buNone/>
            </a:pPr>
            <a:endParaRPr lang="fr-BE" dirty="0">
              <a:solidFill>
                <a:srgbClr val="FF0000"/>
              </a:solidFill>
            </a:endParaRPr>
          </a:p>
          <a:p>
            <a:pPr marL="109537" indent="0" algn="just">
              <a:buNone/>
            </a:pPr>
            <a:r>
              <a:rPr lang="fr-BE" dirty="0">
                <a:solidFill>
                  <a:srgbClr val="FF0000"/>
                </a:solidFill>
              </a:rPr>
              <a:t> </a:t>
            </a:r>
          </a:p>
          <a:p>
            <a:pPr marL="109537" indent="0" algn="just">
              <a:buNone/>
            </a:pP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5AC3C3-FF25-4AA7-9B3D-CDFF246F964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49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contenu 3"/>
          <p:cNvSpPr>
            <a:spLocks noGrp="1"/>
          </p:cNvSpPr>
          <p:nvPr>
            <p:ph idx="1"/>
          </p:nvPr>
        </p:nvSpPr>
        <p:spPr>
          <a:xfrm>
            <a:off x="251520" y="692696"/>
            <a:ext cx="8686800" cy="5616624"/>
          </a:xfrm>
        </p:spPr>
        <p:txBody>
          <a:bodyPr rtlCol="0">
            <a:normAutofit fontScale="92500" lnSpcReduction="20000"/>
          </a:bodyPr>
          <a:lstStyle/>
          <a:p>
            <a:pPr marL="1984692" lvl="8" indent="0">
              <a:buClr>
                <a:srgbClr val="FF0000"/>
              </a:buClr>
              <a:buNone/>
              <a:defRPr/>
            </a:pPr>
            <a:endParaRPr lang="fr-BE" sz="800" dirty="0"/>
          </a:p>
          <a:p>
            <a:pPr marL="109537" indent="0" algn="just" eaLnBrk="1" fontAlgn="auto" hangingPunct="1">
              <a:spcAft>
                <a:spcPts val="0"/>
              </a:spcAft>
              <a:buNone/>
              <a:defRPr/>
            </a:pPr>
            <a:r>
              <a:rPr lang="fr-BE" dirty="0"/>
              <a:t>6/ Le bon apprenant </a:t>
            </a:r>
            <a:r>
              <a:rPr lang="fr-BE" dirty="0">
                <a:solidFill>
                  <a:srgbClr val="FF0000"/>
                </a:solidFill>
              </a:rPr>
              <a:t>est à la recherche du sens </a:t>
            </a:r>
            <a:r>
              <a:rPr lang="fr-BE" dirty="0"/>
              <a:t>en sollicitant tous les éléments interne et externe de la communication; l’apprenant faible adopte une attitude </a:t>
            </a:r>
            <a:r>
              <a:rPr lang="fr-BE" dirty="0">
                <a:solidFill>
                  <a:srgbClr val="FF0000"/>
                </a:solidFill>
              </a:rPr>
              <a:t>« bovine » </a:t>
            </a:r>
          </a:p>
          <a:p>
            <a:pPr marL="109537" indent="0" algn="just" eaLnBrk="1" fontAlgn="auto" hangingPunct="1">
              <a:spcAft>
                <a:spcPts val="0"/>
              </a:spcAft>
              <a:buNone/>
              <a:defRPr/>
            </a:pPr>
            <a:r>
              <a:rPr lang="fr-BE" dirty="0"/>
              <a:t>7/ Le bon apprenant a conscience que </a:t>
            </a:r>
            <a:r>
              <a:rPr lang="fr-BE" dirty="0">
                <a:solidFill>
                  <a:srgbClr val="FF0000"/>
                </a:solidFill>
              </a:rPr>
              <a:t>l’apprentissage de la LC est couteux </a:t>
            </a:r>
            <a:r>
              <a:rPr lang="fr-BE" dirty="0"/>
              <a:t>et nécessite la conjugaison de grands efforts dans et hors de la classe pour bien communiquer  dans cette langue; l’apprenant inefficace adopte une </a:t>
            </a:r>
            <a:r>
              <a:rPr lang="fr-BE" dirty="0">
                <a:solidFill>
                  <a:srgbClr val="FF0000"/>
                </a:solidFill>
              </a:rPr>
              <a:t>stratégie d’évitement </a:t>
            </a:r>
            <a:r>
              <a:rPr lang="fr-BE" dirty="0"/>
              <a:t>pour parler la LC·</a:t>
            </a:r>
          </a:p>
          <a:p>
            <a:pPr marL="109537" indent="0" algn="just" eaLnBrk="1" fontAlgn="auto" hangingPunct="1">
              <a:spcAft>
                <a:spcPts val="0"/>
              </a:spcAft>
              <a:buNone/>
              <a:defRPr/>
            </a:pPr>
            <a:r>
              <a:rPr lang="fr-BE" dirty="0"/>
              <a:t>8/ Le bon apprenant veille à </a:t>
            </a:r>
            <a:r>
              <a:rPr lang="fr-BE" dirty="0">
                <a:solidFill>
                  <a:srgbClr val="FF0000"/>
                </a:solidFill>
              </a:rPr>
              <a:t>l’usage de la langue dans des situations de communication authentiques</a:t>
            </a:r>
            <a:r>
              <a:rPr lang="fr-BE" dirty="0"/>
              <a:t>; l’apprenant faible </a:t>
            </a:r>
            <a:r>
              <a:rPr lang="fr-BE" dirty="0">
                <a:solidFill>
                  <a:srgbClr val="FF0000"/>
                </a:solidFill>
              </a:rPr>
              <a:t>se renferme sur lui-même</a:t>
            </a:r>
            <a:r>
              <a:rPr lang="fr-BE" dirty="0"/>
              <a:t>·</a:t>
            </a:r>
          </a:p>
          <a:p>
            <a:pPr marL="109537" indent="0" algn="just" eaLnBrk="1" fontAlgn="auto" hangingPunct="1">
              <a:spcAft>
                <a:spcPts val="0"/>
              </a:spcAft>
              <a:buNone/>
              <a:defRPr/>
            </a:pPr>
            <a:r>
              <a:rPr lang="fr-BE" dirty="0"/>
              <a:t>9/   Le bon apprenant </a:t>
            </a:r>
            <a:r>
              <a:rPr lang="fr-BE" dirty="0">
                <a:solidFill>
                  <a:srgbClr val="FF0000"/>
                </a:solidFill>
              </a:rPr>
              <a:t>s’</a:t>
            </a:r>
            <a:r>
              <a:rPr lang="fr-BE" dirty="0" err="1">
                <a:solidFill>
                  <a:srgbClr val="FF0000"/>
                </a:solidFill>
              </a:rPr>
              <a:t>auto-corrige</a:t>
            </a:r>
            <a:r>
              <a:rPr lang="fr-BE" dirty="0"/>
              <a:t>, l’apprenant faible ne le fait pas·</a:t>
            </a:r>
          </a:p>
          <a:p>
            <a:pPr marL="109537" indent="0" algn="just" eaLnBrk="1" fontAlgn="auto" hangingPunct="1">
              <a:spcAft>
                <a:spcPts val="0"/>
              </a:spcAft>
              <a:buNone/>
              <a:defRPr/>
            </a:pPr>
            <a:r>
              <a:rPr lang="fr-BE" dirty="0"/>
              <a:t>10/ Le bon apprenant se rend compte du caractère spécifique du système de la LC; l’apprenant inefficace n’accepte cette réalité·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BE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B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71760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contenu 3"/>
          <p:cNvSpPr>
            <a:spLocks noGrp="1"/>
          </p:cNvSpPr>
          <p:nvPr>
            <p:ph idx="1"/>
          </p:nvPr>
        </p:nvSpPr>
        <p:spPr>
          <a:xfrm>
            <a:off x="457200" y="1090389"/>
            <a:ext cx="8686800" cy="4714875"/>
          </a:xfrm>
        </p:spPr>
        <p:txBody>
          <a:bodyPr rtlCol="0">
            <a:normAutofit fontScale="92500" lnSpcReduction="20000"/>
          </a:bodyPr>
          <a:lstStyle/>
          <a:p>
            <a:pPr marL="109537" indent="0" eaLnBrk="1" fontAlgn="auto" hangingPunct="1"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fr-BE" sz="800" dirty="0"/>
          </a:p>
          <a:p>
            <a:pPr marL="109537" indent="0" eaLnBrk="1" fontAlgn="auto" hangingPunct="1"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fr-BE" dirty="0">
                <a:solidFill>
                  <a:srgbClr val="FF0000"/>
                </a:solidFill>
              </a:rPr>
              <a:t>Le profil du bon apprenant selon Rubin (1975):</a:t>
            </a:r>
          </a:p>
          <a:p>
            <a:pPr marL="109537" indent="0" algn="just" eaLnBrk="1" fontAlgn="auto" hangingPunct="1"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fr-BE" sz="2400" dirty="0"/>
              <a:t>1/ Le bon apprenant fait appel à </a:t>
            </a:r>
            <a:r>
              <a:rPr lang="fr-BE" sz="2400" dirty="0">
                <a:solidFill>
                  <a:srgbClr val="FF0000"/>
                </a:solidFill>
              </a:rPr>
              <a:t>l’intuition</a:t>
            </a:r>
            <a:r>
              <a:rPr lang="fr-BE" sz="2400" dirty="0"/>
              <a:t>, aux </a:t>
            </a:r>
            <a:r>
              <a:rPr lang="fr-BE" sz="2400" dirty="0">
                <a:solidFill>
                  <a:srgbClr val="FF0000"/>
                </a:solidFill>
              </a:rPr>
              <a:t>indices verbaux </a:t>
            </a:r>
            <a:r>
              <a:rPr lang="fr-BE" sz="2400" dirty="0"/>
              <a:t>et </a:t>
            </a:r>
            <a:r>
              <a:rPr lang="fr-BE" sz="2400" dirty="0">
                <a:solidFill>
                  <a:srgbClr val="FF0000"/>
                </a:solidFill>
              </a:rPr>
              <a:t>non-verbaux</a:t>
            </a:r>
            <a:r>
              <a:rPr lang="fr-BE" sz="2400" dirty="0"/>
              <a:t> de la situation de la communication, à sa </a:t>
            </a:r>
            <a:r>
              <a:rPr lang="fr-BE" sz="2400" dirty="0">
                <a:solidFill>
                  <a:srgbClr val="FF0000"/>
                </a:solidFill>
              </a:rPr>
              <a:t>LM </a:t>
            </a:r>
            <a:r>
              <a:rPr lang="fr-BE" sz="2400" dirty="0"/>
              <a:t>pour identifier le sens de l ’énoncé·</a:t>
            </a:r>
          </a:p>
          <a:p>
            <a:pPr marL="109537" indent="0" algn="just" eaLnBrk="1" fontAlgn="auto" hangingPunct="1"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fr-BE" sz="2400" dirty="0"/>
              <a:t>2/ Le bon apprenant </a:t>
            </a:r>
            <a:r>
              <a:rPr lang="fr-BE" sz="2400" dirty="0">
                <a:solidFill>
                  <a:srgbClr val="FF0000"/>
                </a:solidFill>
              </a:rPr>
              <a:t>communique pour apprendre à communiquer </a:t>
            </a:r>
            <a:r>
              <a:rPr lang="fr-BE" sz="2400" dirty="0"/>
              <a:t>et pour ce faire, utilise toutes les stratégies efficaces·</a:t>
            </a:r>
          </a:p>
          <a:p>
            <a:pPr marL="109537" indent="0" algn="just" eaLnBrk="1" fontAlgn="auto" hangingPunct="1"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fr-BE" sz="2400" dirty="0"/>
              <a:t>3/ Le bon apprenant progresse à partir de ses erreurs·</a:t>
            </a:r>
          </a:p>
          <a:p>
            <a:pPr marL="109537" indent="0" algn="just" eaLnBrk="1" fontAlgn="auto" hangingPunct="1"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fr-BE" sz="2400" dirty="0"/>
              <a:t>4/ Le bon apprenant s’intéresse au code linguistique de la LC: repère les différentes analogies et établie les liens entre les deux systèmes·</a:t>
            </a:r>
          </a:p>
          <a:p>
            <a:pPr marL="109537" indent="0" algn="just" eaLnBrk="1" fontAlgn="auto" hangingPunct="1"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fr-BE" sz="2400" dirty="0"/>
              <a:t>5/ Le bon apprenant exerce la LC et contribue activement à la développer·</a:t>
            </a:r>
          </a:p>
          <a:p>
            <a:pPr marL="109537" indent="0" algn="just" eaLnBrk="1" fontAlgn="auto" hangingPunct="1"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fr-BE" sz="2400" dirty="0"/>
              <a:t>6/ Le bon apprenant s’</a:t>
            </a:r>
            <a:r>
              <a:rPr lang="fr-BE" sz="2400" dirty="0" err="1"/>
              <a:t>auto-évalue</a:t>
            </a:r>
            <a:r>
              <a:rPr lang="fr-BE" sz="2400" dirty="0"/>
              <a:t> incessamment, analyse et emmagasine les informations·</a:t>
            </a:r>
          </a:p>
          <a:p>
            <a:pPr marL="109537" indent="0" algn="just" eaLnBrk="1" fontAlgn="auto" hangingPunct="1"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fr-BE" sz="2400" dirty="0"/>
              <a:t>7/ Le bon apprenant tâche à comprendre le sens en faisant appel à tous les éléments discrets et indiscrets du code linguistique·</a:t>
            </a:r>
            <a:endParaRPr lang="fr-B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BE" i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B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98662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457200" y="2154238"/>
            <a:ext cx="8229600" cy="4572000"/>
          </a:xfrm>
        </p:spPr>
        <p:txBody>
          <a:bodyPr/>
          <a:lstStyle/>
          <a:p>
            <a:pPr>
              <a:buFontTx/>
              <a:buNone/>
            </a:pPr>
            <a:r>
              <a:rPr lang="fr-BE" dirty="0"/>
              <a:t>l’apprentissage d’une langue étrangère est d’abord… </a:t>
            </a:r>
          </a:p>
          <a:p>
            <a:r>
              <a:rPr lang="fr-BE" dirty="0"/>
              <a:t>une opportunité, celle </a:t>
            </a:r>
            <a:r>
              <a:rPr lang="cs-CZ" dirty="0"/>
              <a:t>de vivre une expérience individuelle unique </a:t>
            </a:r>
            <a:endParaRPr lang="fr-BE" dirty="0"/>
          </a:p>
          <a:p>
            <a:r>
              <a:rPr lang="fr-BE" dirty="0"/>
              <a:t>qui engage toute la personnalité</a:t>
            </a:r>
            <a:r>
              <a:rPr lang="cs-CZ" dirty="0"/>
              <a:t>, </a:t>
            </a:r>
            <a:endParaRPr lang="fr-BE" dirty="0"/>
          </a:p>
          <a:p>
            <a:r>
              <a:rPr lang="fr-BE" dirty="0"/>
              <a:t>qui permet de se renouveler, de se multiplier </a:t>
            </a:r>
          </a:p>
          <a:p>
            <a:r>
              <a:rPr lang="fr-BE" dirty="0"/>
              <a:t>en découvrant d’autres personnes</a:t>
            </a:r>
            <a:r>
              <a:rPr lang="cs-CZ" dirty="0"/>
              <a:t>, </a:t>
            </a:r>
            <a:r>
              <a:rPr lang="fr-BE" dirty="0"/>
              <a:t>d’autres manières de voir le monde, d’y vivre</a:t>
            </a:r>
            <a:r>
              <a:rPr lang="cs-CZ" dirty="0"/>
              <a:t>, </a:t>
            </a:r>
            <a:endParaRPr lang="fr-BE" dirty="0"/>
          </a:p>
          <a:p>
            <a:r>
              <a:rPr lang="fr-BE" dirty="0"/>
              <a:t>en jouant avec les mots qui le disent et le façonnent</a:t>
            </a:r>
            <a:r>
              <a:rPr lang="cs-CZ" dirty="0"/>
              <a:t>, </a:t>
            </a:r>
            <a:endParaRPr lang="fr-BE" dirty="0"/>
          </a:p>
          <a:p>
            <a:r>
              <a:rPr lang="cs-CZ" dirty="0"/>
              <a:t>et </a:t>
            </a:r>
            <a:r>
              <a:rPr lang="fr-BE" dirty="0"/>
              <a:t>en se libérant des limites de sa propre langue et de sa propre culture. </a:t>
            </a:r>
          </a:p>
        </p:txBody>
      </p:sp>
      <p:sp>
        <p:nvSpPr>
          <p:cNvPr id="43011" name="Titre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582738"/>
          </a:xfrm>
        </p:spPr>
        <p:txBody>
          <a:bodyPr/>
          <a:lstStyle/>
          <a:p>
            <a:r>
              <a:rPr lang="fr-BE" sz="2800" dirty="0">
                <a:solidFill>
                  <a:srgbClr val="FF0000"/>
                </a:solidFill>
              </a:rPr>
              <a:t>Pour un enseignement des langues et </a:t>
            </a:r>
            <a:r>
              <a:rPr lang="fr-BE" sz="2800">
                <a:solidFill>
                  <a:srgbClr val="FF0000"/>
                </a:solidFill>
              </a:rPr>
              <a:t>des cultures</a:t>
            </a:r>
            <a:br>
              <a:rPr lang="fr-BE" sz="2800" b="1" dirty="0">
                <a:solidFill>
                  <a:srgbClr val="FF0000"/>
                </a:solidFill>
              </a:rPr>
            </a:br>
            <a:r>
              <a:rPr lang="fr-BE" sz="2800" b="1" dirty="0">
                <a:solidFill>
                  <a:srgbClr val="FF0000"/>
                </a:solidFill>
                <a:sym typeface="Wingdings" pitchFamily="2" charset="2"/>
              </a:rPr>
              <a:t> pour </a:t>
            </a:r>
            <a:r>
              <a:rPr lang="fr-BE" sz="2800" b="1" dirty="0">
                <a:solidFill>
                  <a:srgbClr val="FF0000"/>
                </a:solidFill>
              </a:rPr>
              <a:t>le bien de chacun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12807</TotalTime>
  <Words>591</Words>
  <Application>Microsoft Office PowerPoint</Application>
  <PresentationFormat>Affichage à l'écran (4:3)</PresentationFormat>
  <Paragraphs>52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Georgia</vt:lpstr>
      <vt:lpstr>Wingdings</vt:lpstr>
      <vt:lpstr>Wingdings 2</vt:lpstr>
      <vt:lpstr>Urbain</vt:lpstr>
      <vt:lpstr>Le bon apprenant selon Stern (1975) :</vt:lpstr>
      <vt:lpstr>Présentation PowerPoint</vt:lpstr>
      <vt:lpstr>Présentation PowerPoint</vt:lpstr>
      <vt:lpstr>Présentation PowerPoint</vt:lpstr>
      <vt:lpstr>Pour un enseignement des langues et des cultures  pour le bien de chacun</vt:lpstr>
    </vt:vector>
  </TitlesOfParts>
  <Company>ULG - ISLV DEP. DE FRANCAIS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Les interactions en classe de langue étrangère</dc:title>
  <dc:creator>Jean-Marc Defays</dc:creator>
  <cp:lastModifiedBy>Dell</cp:lastModifiedBy>
  <cp:revision>436</cp:revision>
  <cp:lastPrinted>2008-02-26T10:41:41Z</cp:lastPrinted>
  <dcterms:created xsi:type="dcterms:W3CDTF">2005-06-21T13:17:34Z</dcterms:created>
  <dcterms:modified xsi:type="dcterms:W3CDTF">2024-06-20T17:07:11Z</dcterms:modified>
</cp:coreProperties>
</file>