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41"/>
  </p:notesMasterIdLst>
  <p:handoutMasterIdLst>
    <p:handoutMasterId r:id="rId42"/>
  </p:handoutMasterIdLst>
  <p:sldIdLst>
    <p:sldId id="256" r:id="rId2"/>
    <p:sldId id="288" r:id="rId3"/>
    <p:sldId id="326" r:id="rId4"/>
    <p:sldId id="261" r:id="rId5"/>
    <p:sldId id="302" r:id="rId6"/>
    <p:sldId id="303" r:id="rId7"/>
    <p:sldId id="309" r:id="rId8"/>
    <p:sldId id="305" r:id="rId9"/>
    <p:sldId id="306" r:id="rId10"/>
    <p:sldId id="310" r:id="rId11"/>
    <p:sldId id="289" r:id="rId12"/>
    <p:sldId id="291" r:id="rId13"/>
    <p:sldId id="292" r:id="rId14"/>
    <p:sldId id="293" r:id="rId15"/>
    <p:sldId id="294" r:id="rId16"/>
    <p:sldId id="295" r:id="rId17"/>
    <p:sldId id="296" r:id="rId18"/>
    <p:sldId id="297" r:id="rId19"/>
    <p:sldId id="298" r:id="rId20"/>
    <p:sldId id="299" r:id="rId21"/>
    <p:sldId id="300" r:id="rId22"/>
    <p:sldId id="301" r:id="rId23"/>
    <p:sldId id="290" r:id="rId24"/>
    <p:sldId id="311" r:id="rId25"/>
    <p:sldId id="312" r:id="rId26"/>
    <p:sldId id="314" r:id="rId27"/>
    <p:sldId id="315" r:id="rId28"/>
    <p:sldId id="316" r:id="rId29"/>
    <p:sldId id="317" r:id="rId30"/>
    <p:sldId id="318" r:id="rId31"/>
    <p:sldId id="319" r:id="rId32"/>
    <p:sldId id="320" r:id="rId33"/>
    <p:sldId id="321" r:id="rId34"/>
    <p:sldId id="322" r:id="rId35"/>
    <p:sldId id="323" r:id="rId36"/>
    <p:sldId id="324" r:id="rId37"/>
    <p:sldId id="325" r:id="rId38"/>
    <p:sldId id="313" r:id="rId39"/>
    <p:sldId id="308" r:id="rId40"/>
  </p:sldIdLst>
  <p:sldSz cx="9144000" cy="6858000" type="screen4x3"/>
  <p:notesSz cx="9945688" cy="6858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12" autoAdjust="0"/>
    <p:restoredTop sz="94718" autoAdjust="0"/>
  </p:normalViewPr>
  <p:slideViewPr>
    <p:cSldViewPr>
      <p:cViewPr varScale="1">
        <p:scale>
          <a:sx n="65" d="100"/>
          <a:sy n="65" d="100"/>
        </p:scale>
        <p:origin x="1452" y="60"/>
      </p:cViewPr>
      <p:guideLst>
        <p:guide orient="horz" pos="2160"/>
        <p:guide pos="2880"/>
      </p:guideLst>
    </p:cSldViewPr>
  </p:slideViewPr>
  <p:outlineViewPr>
    <p:cViewPr>
      <p:scale>
        <a:sx n="33" d="100"/>
        <a:sy n="33" d="100"/>
      </p:scale>
      <p:origin x="0" y="1909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635892" y="0"/>
            <a:ext cx="4309799" cy="342900"/>
          </a:xfrm>
          <a:prstGeom prst="rect">
            <a:avLst/>
          </a:prstGeom>
        </p:spPr>
        <p:txBody>
          <a:bodyPr vert="horz" lIns="92528" tIns="46264" rIns="92528" bIns="46264" rtlCol="1"/>
          <a:lstStyle>
            <a:lvl1pPr algn="r">
              <a:defRPr sz="1200"/>
            </a:lvl1pPr>
          </a:lstStyle>
          <a:p>
            <a:r>
              <a:rPr lang="ar-SA"/>
              <a:t>قسم المحاسبة والمالية</a:t>
            </a:r>
          </a:p>
        </p:txBody>
      </p:sp>
      <p:sp>
        <p:nvSpPr>
          <p:cNvPr id="3" name="Date Placeholder 2"/>
          <p:cNvSpPr>
            <a:spLocks noGrp="1"/>
          </p:cNvSpPr>
          <p:nvPr>
            <p:ph type="dt" sz="quarter" idx="1"/>
          </p:nvPr>
        </p:nvSpPr>
        <p:spPr>
          <a:xfrm>
            <a:off x="2306" y="0"/>
            <a:ext cx="4309799" cy="342900"/>
          </a:xfrm>
          <a:prstGeom prst="rect">
            <a:avLst/>
          </a:prstGeom>
        </p:spPr>
        <p:txBody>
          <a:bodyPr vert="horz" lIns="92528" tIns="46264" rIns="92528" bIns="46264" rtlCol="1"/>
          <a:lstStyle>
            <a:lvl1pPr algn="l">
              <a:defRPr sz="1200"/>
            </a:lvl1pPr>
          </a:lstStyle>
          <a:p>
            <a:fld id="{BF71B9DE-3B54-47A2-A20F-DF2DCD4DD09A}" type="datetime1">
              <a:rPr lang="en-US" smtClean="0"/>
              <a:t>11/11/2024</a:t>
            </a:fld>
            <a:endParaRPr lang="ar-SA"/>
          </a:p>
        </p:txBody>
      </p:sp>
      <p:sp>
        <p:nvSpPr>
          <p:cNvPr id="4" name="Footer Placeholder 3"/>
          <p:cNvSpPr>
            <a:spLocks noGrp="1"/>
          </p:cNvSpPr>
          <p:nvPr>
            <p:ph type="ftr" sz="quarter" idx="2"/>
          </p:nvPr>
        </p:nvSpPr>
        <p:spPr>
          <a:xfrm>
            <a:off x="5635892" y="6513910"/>
            <a:ext cx="4309799" cy="342900"/>
          </a:xfrm>
          <a:prstGeom prst="rect">
            <a:avLst/>
          </a:prstGeom>
        </p:spPr>
        <p:txBody>
          <a:bodyPr vert="horz" lIns="92528" tIns="46264" rIns="92528" bIns="46264" rtlCol="1" anchor="b"/>
          <a:lstStyle>
            <a:lvl1pPr algn="r">
              <a:defRPr sz="1200"/>
            </a:lvl1pPr>
          </a:lstStyle>
          <a:p>
            <a:r>
              <a:rPr lang="ar-SA"/>
              <a:t>الأستاذ الدكتور بوداح عبدالجليل</a:t>
            </a:r>
          </a:p>
        </p:txBody>
      </p:sp>
      <p:sp>
        <p:nvSpPr>
          <p:cNvPr id="5" name="Slide Number Placeholder 4"/>
          <p:cNvSpPr>
            <a:spLocks noGrp="1"/>
          </p:cNvSpPr>
          <p:nvPr>
            <p:ph type="sldNum" sz="quarter" idx="3"/>
          </p:nvPr>
        </p:nvSpPr>
        <p:spPr>
          <a:xfrm>
            <a:off x="2306" y="6513910"/>
            <a:ext cx="4309799" cy="342900"/>
          </a:xfrm>
          <a:prstGeom prst="rect">
            <a:avLst/>
          </a:prstGeom>
        </p:spPr>
        <p:txBody>
          <a:bodyPr vert="horz" lIns="92528" tIns="46264" rIns="92528" bIns="46264" rtlCol="1" anchor="b"/>
          <a:lstStyle>
            <a:lvl1pPr algn="l">
              <a:defRPr sz="1200"/>
            </a:lvl1pPr>
          </a:lstStyle>
          <a:p>
            <a:fld id="{C6395E4D-6E97-482B-84FD-30E28AD351DD}" type="slidenum">
              <a:rPr lang="ar-SA" smtClean="0"/>
              <a:pPr/>
              <a:t>‹N°›</a:t>
            </a:fld>
            <a:endParaRPr lang="ar-SA"/>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635892" y="0"/>
            <a:ext cx="4309799" cy="342900"/>
          </a:xfrm>
          <a:prstGeom prst="rect">
            <a:avLst/>
          </a:prstGeom>
        </p:spPr>
        <p:txBody>
          <a:bodyPr vert="horz" lIns="92528" tIns="46264" rIns="92528" bIns="46264" rtlCol="1"/>
          <a:lstStyle>
            <a:lvl1pPr algn="r">
              <a:defRPr sz="1200"/>
            </a:lvl1pPr>
          </a:lstStyle>
          <a:p>
            <a:r>
              <a:rPr lang="ar-SA"/>
              <a:t>قسم المحاسبة والمالية</a:t>
            </a:r>
          </a:p>
        </p:txBody>
      </p:sp>
      <p:sp>
        <p:nvSpPr>
          <p:cNvPr id="3" name="Date Placeholder 2"/>
          <p:cNvSpPr>
            <a:spLocks noGrp="1"/>
          </p:cNvSpPr>
          <p:nvPr>
            <p:ph type="dt" idx="1"/>
          </p:nvPr>
        </p:nvSpPr>
        <p:spPr>
          <a:xfrm>
            <a:off x="2306" y="0"/>
            <a:ext cx="4309799" cy="342900"/>
          </a:xfrm>
          <a:prstGeom prst="rect">
            <a:avLst/>
          </a:prstGeom>
        </p:spPr>
        <p:txBody>
          <a:bodyPr vert="horz" lIns="92528" tIns="46264" rIns="92528" bIns="46264" rtlCol="1"/>
          <a:lstStyle>
            <a:lvl1pPr algn="l">
              <a:defRPr sz="1200"/>
            </a:lvl1pPr>
          </a:lstStyle>
          <a:p>
            <a:fld id="{A01D7F47-0483-4D03-9507-F923A3D93D66}" type="datetime1">
              <a:rPr lang="en-US" smtClean="0"/>
              <a:t>11/11/2024</a:t>
            </a:fld>
            <a:endParaRPr lang="ar-SA"/>
          </a:p>
        </p:txBody>
      </p:sp>
      <p:sp>
        <p:nvSpPr>
          <p:cNvPr id="4" name="Slide Image Placeholder 3"/>
          <p:cNvSpPr>
            <a:spLocks noGrp="1" noRot="1" noChangeAspect="1"/>
          </p:cNvSpPr>
          <p:nvPr>
            <p:ph type="sldImg" idx="2"/>
          </p:nvPr>
        </p:nvSpPr>
        <p:spPr>
          <a:xfrm>
            <a:off x="3257550" y="514350"/>
            <a:ext cx="3430588" cy="2573338"/>
          </a:xfrm>
          <a:prstGeom prst="rect">
            <a:avLst/>
          </a:prstGeom>
          <a:noFill/>
          <a:ln w="12700">
            <a:solidFill>
              <a:prstClr val="black"/>
            </a:solidFill>
          </a:ln>
        </p:spPr>
        <p:txBody>
          <a:bodyPr vert="horz" lIns="92528" tIns="46264" rIns="92528" bIns="46264" rtlCol="1" anchor="ctr"/>
          <a:lstStyle/>
          <a:p>
            <a:endParaRPr lang="ar-SA"/>
          </a:p>
        </p:txBody>
      </p:sp>
      <p:sp>
        <p:nvSpPr>
          <p:cNvPr id="5" name="Notes Placeholder 4"/>
          <p:cNvSpPr>
            <a:spLocks noGrp="1"/>
          </p:cNvSpPr>
          <p:nvPr>
            <p:ph type="body" sz="quarter" idx="3"/>
          </p:nvPr>
        </p:nvSpPr>
        <p:spPr>
          <a:xfrm>
            <a:off x="994570" y="3257549"/>
            <a:ext cx="7956550" cy="3086101"/>
          </a:xfrm>
          <a:prstGeom prst="rect">
            <a:avLst/>
          </a:prstGeom>
        </p:spPr>
        <p:txBody>
          <a:bodyPr vert="horz" lIns="92528" tIns="46264" rIns="92528" bIns="46264"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6" name="Footer Placeholder 5"/>
          <p:cNvSpPr>
            <a:spLocks noGrp="1"/>
          </p:cNvSpPr>
          <p:nvPr>
            <p:ph type="ftr" sz="quarter" idx="4"/>
          </p:nvPr>
        </p:nvSpPr>
        <p:spPr>
          <a:xfrm>
            <a:off x="5635892" y="6513910"/>
            <a:ext cx="4309799" cy="342900"/>
          </a:xfrm>
          <a:prstGeom prst="rect">
            <a:avLst/>
          </a:prstGeom>
        </p:spPr>
        <p:txBody>
          <a:bodyPr vert="horz" lIns="92528" tIns="46264" rIns="92528" bIns="46264" rtlCol="1" anchor="b"/>
          <a:lstStyle>
            <a:lvl1pPr algn="r">
              <a:defRPr sz="1200"/>
            </a:lvl1pPr>
          </a:lstStyle>
          <a:p>
            <a:r>
              <a:rPr lang="ar-SA"/>
              <a:t>الأستاذ الدكتور بوداح عبدالجليل</a:t>
            </a:r>
          </a:p>
        </p:txBody>
      </p:sp>
      <p:sp>
        <p:nvSpPr>
          <p:cNvPr id="7" name="Slide Number Placeholder 6"/>
          <p:cNvSpPr>
            <a:spLocks noGrp="1"/>
          </p:cNvSpPr>
          <p:nvPr>
            <p:ph type="sldNum" sz="quarter" idx="5"/>
          </p:nvPr>
        </p:nvSpPr>
        <p:spPr>
          <a:xfrm>
            <a:off x="2306" y="6513910"/>
            <a:ext cx="4309799" cy="342900"/>
          </a:xfrm>
          <a:prstGeom prst="rect">
            <a:avLst/>
          </a:prstGeom>
        </p:spPr>
        <p:txBody>
          <a:bodyPr vert="horz" lIns="92528" tIns="46264" rIns="92528" bIns="46264" rtlCol="1" anchor="b"/>
          <a:lstStyle>
            <a:lvl1pPr algn="l">
              <a:defRPr sz="1200"/>
            </a:lvl1pPr>
          </a:lstStyle>
          <a:p>
            <a:fld id="{2F576C64-1989-487D-A6AB-C06D0AEDBD91}" type="slidenum">
              <a:rPr lang="ar-SA" smtClean="0"/>
              <a:pPr/>
              <a:t>‹N°›</a:t>
            </a:fld>
            <a:endParaRPr lang="ar-SA"/>
          </a:p>
        </p:txBody>
      </p:sp>
    </p:spTree>
  </p:cSld>
  <p:clrMap bg1="lt1" tx1="dk1" bg2="lt2" tx2="dk2" accent1="accent1" accent2="accent2" accent3="accent3" accent4="accent4" accent5="accent5" accent6="accent6" hlink="hlink" folHlink="folHlink"/>
  <p:hf/>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F576C64-1989-487D-A6AB-C06D0AEDBD91}" type="slidenum">
              <a:rPr lang="ar-SA" smtClean="0"/>
              <a:pPr/>
              <a:t>1</a:t>
            </a:fld>
            <a:endParaRPr lang="ar-SA"/>
          </a:p>
        </p:txBody>
      </p:sp>
      <p:sp>
        <p:nvSpPr>
          <p:cNvPr id="5" name="Date Placeholder 4"/>
          <p:cNvSpPr>
            <a:spLocks noGrp="1"/>
          </p:cNvSpPr>
          <p:nvPr>
            <p:ph type="dt" idx="11"/>
          </p:nvPr>
        </p:nvSpPr>
        <p:spPr/>
        <p:txBody>
          <a:bodyPr/>
          <a:lstStyle/>
          <a:p>
            <a:fld id="{6538D793-B089-4E35-8226-2BE7C8D886CE}" type="datetime1">
              <a:rPr lang="en-US" smtClean="0"/>
              <a:t>11/11/2024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Header Placeholder 6"/>
          <p:cNvSpPr>
            <a:spLocks noGrp="1"/>
          </p:cNvSpPr>
          <p:nvPr>
            <p:ph type="hdr" sz="quarter" idx="13"/>
          </p:nvPr>
        </p:nvSpPr>
        <p:spPr/>
        <p:txBody>
          <a:bodyPr/>
          <a:lstStyle/>
          <a:p>
            <a:r>
              <a:rPr lang="ar-SA"/>
              <a:t>قسم المحاسبة والمالية</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494C4F-3DF7-2647-7A86-73F86CE5B41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189176A-10E7-5BA3-0F3D-EB9252512F4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C2C9976-9EB8-DC88-9403-4FDF3E11ED10}"/>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17CC02AD-4DDE-1B7B-BDF5-B4269C2CED09}"/>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CEFADBB9-B038-1C01-19DA-56DB44159653}"/>
              </a:ext>
            </a:extLst>
          </p:cNvPr>
          <p:cNvSpPr>
            <a:spLocks noGrp="1"/>
          </p:cNvSpPr>
          <p:nvPr>
            <p:ph type="dt" idx="11"/>
          </p:nvPr>
        </p:nvSpPr>
        <p:spPr/>
        <p:txBody>
          <a:bodyPr/>
          <a:lstStyle/>
          <a:p>
            <a:fld id="{50FAFC7D-51E3-44D5-9708-9DF731D0B0C1}" type="datetime1">
              <a:rPr lang="en-US" smtClean="0"/>
              <a:t>11/11/2024</a:t>
            </a:fld>
            <a:endParaRPr lang="ar-SA"/>
          </a:p>
        </p:txBody>
      </p:sp>
      <p:sp>
        <p:nvSpPr>
          <p:cNvPr id="6" name="Footer Placeholder 5">
            <a:extLst>
              <a:ext uri="{FF2B5EF4-FFF2-40B4-BE49-F238E27FC236}">
                <a16:creationId xmlns:a16="http://schemas.microsoft.com/office/drawing/2014/main" id="{077BBBF7-6484-ADD8-1845-DB596CCE395A}"/>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809DAAF3-3AE1-7AFF-921E-99BDF457F583}"/>
              </a:ext>
            </a:extLst>
          </p:cNvPr>
          <p:cNvSpPr>
            <a:spLocks noGrp="1"/>
          </p:cNvSpPr>
          <p:nvPr>
            <p:ph type="sldNum" sz="quarter" idx="13"/>
          </p:nvPr>
        </p:nvSpPr>
        <p:spPr/>
        <p:txBody>
          <a:bodyPr/>
          <a:lstStyle/>
          <a:p>
            <a:fld id="{2F576C64-1989-487D-A6AB-C06D0AEDBD91}" type="slidenum">
              <a:rPr lang="ar-SA" smtClean="0"/>
              <a:pPr/>
              <a:t>10</a:t>
            </a:fld>
            <a:endParaRPr lang="ar-SA"/>
          </a:p>
        </p:txBody>
      </p:sp>
    </p:spTree>
    <p:extLst>
      <p:ext uri="{BB962C8B-B14F-4D97-AF65-F5344CB8AC3E}">
        <p14:creationId xmlns:p14="http://schemas.microsoft.com/office/powerpoint/2010/main" val="39934451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86FBAC9D-1442-4D64-879D-79424ACAE266}" type="datetime1">
              <a:rPr lang="en-US" smtClean="0"/>
              <a:t>11/11/2024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11</a:t>
            </a:fld>
            <a:endParaRPr lang="ar-SA"/>
          </a:p>
        </p:txBody>
      </p:sp>
    </p:spTree>
    <p:extLst>
      <p:ext uri="{BB962C8B-B14F-4D97-AF65-F5344CB8AC3E}">
        <p14:creationId xmlns:p14="http://schemas.microsoft.com/office/powerpoint/2010/main" val="11026019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8BCCB763-2746-44C2-BD15-91E9EA854B7E}" type="datetime1">
              <a:rPr lang="en-US" smtClean="0"/>
              <a:t>11/11/2024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12</a:t>
            </a:fld>
            <a:endParaRPr lang="ar-SA"/>
          </a:p>
        </p:txBody>
      </p:sp>
    </p:spTree>
    <p:extLst>
      <p:ext uri="{BB962C8B-B14F-4D97-AF65-F5344CB8AC3E}">
        <p14:creationId xmlns:p14="http://schemas.microsoft.com/office/powerpoint/2010/main" val="17425725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E484DF47-9430-4627-A726-0DBE39D74D55}" type="datetime1">
              <a:rPr lang="en-US" smtClean="0"/>
              <a:t>11/11/2024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13</a:t>
            </a:fld>
            <a:endParaRPr lang="ar-SA"/>
          </a:p>
        </p:txBody>
      </p:sp>
    </p:spTree>
    <p:extLst>
      <p:ext uri="{BB962C8B-B14F-4D97-AF65-F5344CB8AC3E}">
        <p14:creationId xmlns:p14="http://schemas.microsoft.com/office/powerpoint/2010/main" val="26004616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811F1AF2-1F90-4CBB-BA4C-151915703CE7}" type="datetime1">
              <a:rPr lang="en-US" smtClean="0"/>
              <a:t>11/11/2024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14</a:t>
            </a:fld>
            <a:endParaRPr lang="ar-SA"/>
          </a:p>
        </p:txBody>
      </p:sp>
    </p:spTree>
    <p:extLst>
      <p:ext uri="{BB962C8B-B14F-4D97-AF65-F5344CB8AC3E}">
        <p14:creationId xmlns:p14="http://schemas.microsoft.com/office/powerpoint/2010/main" val="17646599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C3AD3213-86C4-49F1-9D18-3854CC91A06B}" type="datetime1">
              <a:rPr lang="en-US" smtClean="0"/>
              <a:t>11/11/2024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15</a:t>
            </a:fld>
            <a:endParaRPr lang="ar-SA"/>
          </a:p>
        </p:txBody>
      </p:sp>
    </p:spTree>
    <p:extLst>
      <p:ext uri="{BB962C8B-B14F-4D97-AF65-F5344CB8AC3E}">
        <p14:creationId xmlns:p14="http://schemas.microsoft.com/office/powerpoint/2010/main" val="29763253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28924C2C-2631-4D9D-AAAD-6B0C0F0BB7AD}" type="datetime1">
              <a:rPr lang="en-US" smtClean="0"/>
              <a:t>11/11/2024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16</a:t>
            </a:fld>
            <a:endParaRPr lang="ar-SA"/>
          </a:p>
        </p:txBody>
      </p:sp>
    </p:spTree>
    <p:extLst>
      <p:ext uri="{BB962C8B-B14F-4D97-AF65-F5344CB8AC3E}">
        <p14:creationId xmlns:p14="http://schemas.microsoft.com/office/powerpoint/2010/main" val="10379409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24790317-95AB-440C-9370-CD7E9F487CFA}" type="datetime1">
              <a:rPr lang="en-US" smtClean="0"/>
              <a:t>11/11/2024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17</a:t>
            </a:fld>
            <a:endParaRPr lang="ar-SA"/>
          </a:p>
        </p:txBody>
      </p:sp>
    </p:spTree>
    <p:extLst>
      <p:ext uri="{BB962C8B-B14F-4D97-AF65-F5344CB8AC3E}">
        <p14:creationId xmlns:p14="http://schemas.microsoft.com/office/powerpoint/2010/main" val="33024111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CA8B529B-D01E-46A8-9E96-001ADAEE076C}" type="datetime1">
              <a:rPr lang="en-US" smtClean="0"/>
              <a:t>11/11/2024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18</a:t>
            </a:fld>
            <a:endParaRPr lang="ar-SA"/>
          </a:p>
        </p:txBody>
      </p:sp>
    </p:spTree>
    <p:extLst>
      <p:ext uri="{BB962C8B-B14F-4D97-AF65-F5344CB8AC3E}">
        <p14:creationId xmlns:p14="http://schemas.microsoft.com/office/powerpoint/2010/main" val="810224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885E5488-13DD-4711-9BEA-F18A1BB9D7E7}" type="datetime1">
              <a:rPr lang="en-US" smtClean="0"/>
              <a:t>11/11/2024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19</a:t>
            </a:fld>
            <a:endParaRPr lang="ar-SA"/>
          </a:p>
        </p:txBody>
      </p:sp>
    </p:spTree>
    <p:extLst>
      <p:ext uri="{BB962C8B-B14F-4D97-AF65-F5344CB8AC3E}">
        <p14:creationId xmlns:p14="http://schemas.microsoft.com/office/powerpoint/2010/main" val="857014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50FAFC7D-51E3-44D5-9708-9DF731D0B0C1}" type="datetime1">
              <a:rPr lang="en-US" smtClean="0"/>
              <a:t>11/11/2024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2</a:t>
            </a:fld>
            <a:endParaRPr lang="ar-SA"/>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29183380-8168-4C0F-B0CE-5A1B27798FA4}" type="datetime1">
              <a:rPr lang="en-US" smtClean="0"/>
              <a:t>11/11/2024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20</a:t>
            </a:fld>
            <a:endParaRPr lang="ar-SA"/>
          </a:p>
        </p:txBody>
      </p:sp>
    </p:spTree>
    <p:extLst>
      <p:ext uri="{BB962C8B-B14F-4D97-AF65-F5344CB8AC3E}">
        <p14:creationId xmlns:p14="http://schemas.microsoft.com/office/powerpoint/2010/main" val="32632175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DE767E31-90B7-42E3-875A-DC6BD0841BC2}" type="datetime1">
              <a:rPr lang="en-US" smtClean="0"/>
              <a:t>11/11/2024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21</a:t>
            </a:fld>
            <a:endParaRPr lang="ar-SA"/>
          </a:p>
        </p:txBody>
      </p:sp>
    </p:spTree>
    <p:extLst>
      <p:ext uri="{BB962C8B-B14F-4D97-AF65-F5344CB8AC3E}">
        <p14:creationId xmlns:p14="http://schemas.microsoft.com/office/powerpoint/2010/main" val="22302851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E800F588-44F9-4CC8-854C-829B39F93C4C}" type="datetime1">
              <a:rPr lang="en-US" smtClean="0"/>
              <a:t>11/11/2024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22</a:t>
            </a:fld>
            <a:endParaRPr lang="ar-SA"/>
          </a:p>
        </p:txBody>
      </p:sp>
    </p:spTree>
    <p:extLst>
      <p:ext uri="{BB962C8B-B14F-4D97-AF65-F5344CB8AC3E}">
        <p14:creationId xmlns:p14="http://schemas.microsoft.com/office/powerpoint/2010/main" val="8256462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53D0856F-E6CD-4329-B14E-5A1ED2231DC5}" type="datetime1">
              <a:rPr lang="en-US" smtClean="0"/>
              <a:t>11/11/2024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23</a:t>
            </a:fld>
            <a:endParaRPr lang="ar-SA"/>
          </a:p>
        </p:txBody>
      </p:sp>
    </p:spTree>
    <p:extLst>
      <p:ext uri="{BB962C8B-B14F-4D97-AF65-F5344CB8AC3E}">
        <p14:creationId xmlns:p14="http://schemas.microsoft.com/office/powerpoint/2010/main" val="19865871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E0ED85-CEF2-F66F-5E37-714C081050C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296823C-6650-4AD8-7078-BDE2FD2C360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93F392C-445A-2961-DFAD-8844E9390401}"/>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C638E5BF-884C-D9C1-8A95-E46698275FA7}"/>
              </a:ext>
            </a:extLst>
          </p:cNvPr>
          <p:cNvSpPr>
            <a:spLocks noGrp="1"/>
          </p:cNvSpPr>
          <p:nvPr>
            <p:ph type="hdr" sz="quarter"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قسم المحاسبة والمالية</a:t>
            </a:r>
          </a:p>
        </p:txBody>
      </p:sp>
      <p:sp>
        <p:nvSpPr>
          <p:cNvPr id="5" name="Date Placeholder 4">
            <a:extLst>
              <a:ext uri="{FF2B5EF4-FFF2-40B4-BE49-F238E27FC236}">
                <a16:creationId xmlns:a16="http://schemas.microsoft.com/office/drawing/2014/main" id="{EC36B929-B0B1-6803-9ED9-7E40AFC638AA}"/>
              </a:ext>
            </a:extLst>
          </p:cNvPr>
          <p:cNvSpPr>
            <a:spLocks noGrp="1"/>
          </p:cNvSpPr>
          <p:nvPr>
            <p:ph type="dt"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50FAFC7D-51E3-44D5-9708-9DF731D0B0C1}" type="datetime1">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1" eaLnBrk="1" fontAlgn="auto" latinLnBrk="0" hangingPunct="1">
                <a:lnSpc>
                  <a:spcPct val="100000"/>
                </a:lnSpc>
                <a:spcBef>
                  <a:spcPts val="0"/>
                </a:spcBef>
                <a:spcAft>
                  <a:spcPts val="0"/>
                </a:spcAft>
                <a:buClrTx/>
                <a:buSzTx/>
                <a:buFontTx/>
                <a:buNone/>
                <a:tabLst/>
                <a:defRPr/>
              </a:pPr>
              <a:t>11/11/2024</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6" name="Footer Placeholder 5">
            <a:extLst>
              <a:ext uri="{FF2B5EF4-FFF2-40B4-BE49-F238E27FC236}">
                <a16:creationId xmlns:a16="http://schemas.microsoft.com/office/drawing/2014/main" id="{BCDE36A6-8A39-A924-73C7-3457CB77B557}"/>
              </a:ext>
            </a:extLst>
          </p:cNvPr>
          <p:cNvSpPr>
            <a:spLocks noGrp="1"/>
          </p:cNvSpPr>
          <p:nvPr>
            <p:ph type="ftr" sz="quarter" idx="12"/>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الأستاذ الدكتور بوداح عبدالجليل</a:t>
            </a:r>
          </a:p>
        </p:txBody>
      </p:sp>
      <p:sp>
        <p:nvSpPr>
          <p:cNvPr id="7" name="Slide Number Placeholder 6">
            <a:extLst>
              <a:ext uri="{FF2B5EF4-FFF2-40B4-BE49-F238E27FC236}">
                <a16:creationId xmlns:a16="http://schemas.microsoft.com/office/drawing/2014/main" id="{7E112DFF-6585-7B1F-7467-9B212927EFC3}"/>
              </a:ext>
            </a:extLst>
          </p:cNvPr>
          <p:cNvSpPr>
            <a:spLocks noGrp="1"/>
          </p:cNvSpPr>
          <p:nvPr>
            <p:ph type="sldNum" sz="quarter" idx="13"/>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F576C64-1989-487D-A6AB-C06D0AEDBD91}"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24</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13901304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94BABB-B024-1CA8-A73B-2EDEE33F0A7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C2457E-6A86-C5E6-4E78-CCB2BA44F6F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BB4501E-B0FE-E2F2-5680-8154ECA84B21}"/>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B78D9FF9-18F5-4B46-E1CB-D02C86CB533B}"/>
              </a:ext>
            </a:extLst>
          </p:cNvPr>
          <p:cNvSpPr>
            <a:spLocks noGrp="1"/>
          </p:cNvSpPr>
          <p:nvPr>
            <p:ph type="hdr" sz="quarter"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قسم المحاسبة والمالية</a:t>
            </a:r>
          </a:p>
        </p:txBody>
      </p:sp>
      <p:sp>
        <p:nvSpPr>
          <p:cNvPr id="5" name="Date Placeholder 4">
            <a:extLst>
              <a:ext uri="{FF2B5EF4-FFF2-40B4-BE49-F238E27FC236}">
                <a16:creationId xmlns:a16="http://schemas.microsoft.com/office/drawing/2014/main" id="{2A994ED0-AFAB-87DB-7859-D345C9B4B4E0}"/>
              </a:ext>
            </a:extLst>
          </p:cNvPr>
          <p:cNvSpPr>
            <a:spLocks noGrp="1"/>
          </p:cNvSpPr>
          <p:nvPr>
            <p:ph type="dt"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50FAFC7D-51E3-44D5-9708-9DF731D0B0C1}" type="datetime1">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1" eaLnBrk="1" fontAlgn="auto" latinLnBrk="0" hangingPunct="1">
                <a:lnSpc>
                  <a:spcPct val="100000"/>
                </a:lnSpc>
                <a:spcBef>
                  <a:spcPts val="0"/>
                </a:spcBef>
                <a:spcAft>
                  <a:spcPts val="0"/>
                </a:spcAft>
                <a:buClrTx/>
                <a:buSzTx/>
                <a:buFontTx/>
                <a:buNone/>
                <a:tabLst/>
                <a:defRPr/>
              </a:pPr>
              <a:t>11/11/2024</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6" name="Footer Placeholder 5">
            <a:extLst>
              <a:ext uri="{FF2B5EF4-FFF2-40B4-BE49-F238E27FC236}">
                <a16:creationId xmlns:a16="http://schemas.microsoft.com/office/drawing/2014/main" id="{18BAC946-34B2-FEC8-8733-47378C47DDC5}"/>
              </a:ext>
            </a:extLst>
          </p:cNvPr>
          <p:cNvSpPr>
            <a:spLocks noGrp="1"/>
          </p:cNvSpPr>
          <p:nvPr>
            <p:ph type="ftr" sz="quarter" idx="12"/>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الأستاذ الدكتور بوداح عبدالجليل</a:t>
            </a:r>
          </a:p>
        </p:txBody>
      </p:sp>
      <p:sp>
        <p:nvSpPr>
          <p:cNvPr id="7" name="Slide Number Placeholder 6">
            <a:extLst>
              <a:ext uri="{FF2B5EF4-FFF2-40B4-BE49-F238E27FC236}">
                <a16:creationId xmlns:a16="http://schemas.microsoft.com/office/drawing/2014/main" id="{AB18B864-3CD9-C203-1ED8-80EABD9B4BC0}"/>
              </a:ext>
            </a:extLst>
          </p:cNvPr>
          <p:cNvSpPr>
            <a:spLocks noGrp="1"/>
          </p:cNvSpPr>
          <p:nvPr>
            <p:ph type="sldNum" sz="quarter" idx="13"/>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F576C64-1989-487D-A6AB-C06D0AEDBD91}"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25</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29409719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55BD0F-FE88-42C6-DF62-6F191749EEC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C47E9D1-3CC9-3B80-2FD3-DDA3A2B33E1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8B7910A-FC88-2795-AC9D-52538BA2E0D7}"/>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F70A31B0-38BD-72FF-08D4-F2C2ACD52F17}"/>
              </a:ext>
            </a:extLst>
          </p:cNvPr>
          <p:cNvSpPr>
            <a:spLocks noGrp="1"/>
          </p:cNvSpPr>
          <p:nvPr>
            <p:ph type="hdr" sz="quarter"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قسم المحاسبة والمالية</a:t>
            </a:r>
          </a:p>
        </p:txBody>
      </p:sp>
      <p:sp>
        <p:nvSpPr>
          <p:cNvPr id="5" name="Date Placeholder 4">
            <a:extLst>
              <a:ext uri="{FF2B5EF4-FFF2-40B4-BE49-F238E27FC236}">
                <a16:creationId xmlns:a16="http://schemas.microsoft.com/office/drawing/2014/main" id="{E93BE58C-79AA-9067-60D8-31A7DFB17629}"/>
              </a:ext>
            </a:extLst>
          </p:cNvPr>
          <p:cNvSpPr>
            <a:spLocks noGrp="1"/>
          </p:cNvSpPr>
          <p:nvPr>
            <p:ph type="dt"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50FAFC7D-51E3-44D5-9708-9DF731D0B0C1}" type="datetime1">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1" eaLnBrk="1" fontAlgn="auto" latinLnBrk="0" hangingPunct="1">
                <a:lnSpc>
                  <a:spcPct val="100000"/>
                </a:lnSpc>
                <a:spcBef>
                  <a:spcPts val="0"/>
                </a:spcBef>
                <a:spcAft>
                  <a:spcPts val="0"/>
                </a:spcAft>
                <a:buClrTx/>
                <a:buSzTx/>
                <a:buFontTx/>
                <a:buNone/>
                <a:tabLst/>
                <a:defRPr/>
              </a:pPr>
              <a:t>11/11/2024</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6" name="Footer Placeholder 5">
            <a:extLst>
              <a:ext uri="{FF2B5EF4-FFF2-40B4-BE49-F238E27FC236}">
                <a16:creationId xmlns:a16="http://schemas.microsoft.com/office/drawing/2014/main" id="{017400E9-A826-4A12-AF73-0690D13826EF}"/>
              </a:ext>
            </a:extLst>
          </p:cNvPr>
          <p:cNvSpPr>
            <a:spLocks noGrp="1"/>
          </p:cNvSpPr>
          <p:nvPr>
            <p:ph type="ftr" sz="quarter" idx="12"/>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الأستاذ الدكتور بوداح عبدالجليل</a:t>
            </a:r>
          </a:p>
        </p:txBody>
      </p:sp>
      <p:sp>
        <p:nvSpPr>
          <p:cNvPr id="7" name="Slide Number Placeholder 6">
            <a:extLst>
              <a:ext uri="{FF2B5EF4-FFF2-40B4-BE49-F238E27FC236}">
                <a16:creationId xmlns:a16="http://schemas.microsoft.com/office/drawing/2014/main" id="{D31FC012-BAF2-6BFF-08CB-310812DE84BF}"/>
              </a:ext>
            </a:extLst>
          </p:cNvPr>
          <p:cNvSpPr>
            <a:spLocks noGrp="1"/>
          </p:cNvSpPr>
          <p:nvPr>
            <p:ph type="sldNum" sz="quarter" idx="13"/>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F576C64-1989-487D-A6AB-C06D0AEDBD91}"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26</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28655079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335CAC-7ABF-B9CE-F04D-B4163C9E81A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2EC8D82-D7CF-0FD3-0293-6C54DDB99F3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BD03AB5-9133-511A-4488-883BBF070E91}"/>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EA552A39-1FDE-AD6B-D8D3-55A30BCEA779}"/>
              </a:ext>
            </a:extLst>
          </p:cNvPr>
          <p:cNvSpPr>
            <a:spLocks noGrp="1"/>
          </p:cNvSpPr>
          <p:nvPr>
            <p:ph type="hdr" sz="quarter"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قسم المحاسبة والمالية</a:t>
            </a:r>
          </a:p>
        </p:txBody>
      </p:sp>
      <p:sp>
        <p:nvSpPr>
          <p:cNvPr id="5" name="Date Placeholder 4">
            <a:extLst>
              <a:ext uri="{FF2B5EF4-FFF2-40B4-BE49-F238E27FC236}">
                <a16:creationId xmlns:a16="http://schemas.microsoft.com/office/drawing/2014/main" id="{CC76F30E-9E9A-D23B-4411-934F01D12C9C}"/>
              </a:ext>
            </a:extLst>
          </p:cNvPr>
          <p:cNvSpPr>
            <a:spLocks noGrp="1"/>
          </p:cNvSpPr>
          <p:nvPr>
            <p:ph type="dt"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50FAFC7D-51E3-44D5-9708-9DF731D0B0C1}" type="datetime1">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1" eaLnBrk="1" fontAlgn="auto" latinLnBrk="0" hangingPunct="1">
                <a:lnSpc>
                  <a:spcPct val="100000"/>
                </a:lnSpc>
                <a:spcBef>
                  <a:spcPts val="0"/>
                </a:spcBef>
                <a:spcAft>
                  <a:spcPts val="0"/>
                </a:spcAft>
                <a:buClrTx/>
                <a:buSzTx/>
                <a:buFontTx/>
                <a:buNone/>
                <a:tabLst/>
                <a:defRPr/>
              </a:pPr>
              <a:t>11/11/2024</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6" name="Footer Placeholder 5">
            <a:extLst>
              <a:ext uri="{FF2B5EF4-FFF2-40B4-BE49-F238E27FC236}">
                <a16:creationId xmlns:a16="http://schemas.microsoft.com/office/drawing/2014/main" id="{697A59F8-137B-3D93-97F3-94CE368993B9}"/>
              </a:ext>
            </a:extLst>
          </p:cNvPr>
          <p:cNvSpPr>
            <a:spLocks noGrp="1"/>
          </p:cNvSpPr>
          <p:nvPr>
            <p:ph type="ftr" sz="quarter" idx="12"/>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الأستاذ الدكتور بوداح عبدالجليل</a:t>
            </a:r>
          </a:p>
        </p:txBody>
      </p:sp>
      <p:sp>
        <p:nvSpPr>
          <p:cNvPr id="7" name="Slide Number Placeholder 6">
            <a:extLst>
              <a:ext uri="{FF2B5EF4-FFF2-40B4-BE49-F238E27FC236}">
                <a16:creationId xmlns:a16="http://schemas.microsoft.com/office/drawing/2014/main" id="{483CC855-3C41-5F2D-9DE5-CE66933457C8}"/>
              </a:ext>
            </a:extLst>
          </p:cNvPr>
          <p:cNvSpPr>
            <a:spLocks noGrp="1"/>
          </p:cNvSpPr>
          <p:nvPr>
            <p:ph type="sldNum" sz="quarter" idx="13"/>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F576C64-1989-487D-A6AB-C06D0AEDBD91}"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27</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103248855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62FD60-D476-A414-D9EC-9B65BD09889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F32EF1F-A857-856E-9F59-715FA5F9A80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10E8E8C-C149-6D05-09C9-2E74822465E9}"/>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220BB334-12AD-52B3-9326-F1E6B50DBE08}"/>
              </a:ext>
            </a:extLst>
          </p:cNvPr>
          <p:cNvSpPr>
            <a:spLocks noGrp="1"/>
          </p:cNvSpPr>
          <p:nvPr>
            <p:ph type="hdr" sz="quarter"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قسم المحاسبة والمالية</a:t>
            </a:r>
          </a:p>
        </p:txBody>
      </p:sp>
      <p:sp>
        <p:nvSpPr>
          <p:cNvPr id="5" name="Date Placeholder 4">
            <a:extLst>
              <a:ext uri="{FF2B5EF4-FFF2-40B4-BE49-F238E27FC236}">
                <a16:creationId xmlns:a16="http://schemas.microsoft.com/office/drawing/2014/main" id="{4D6B1A6A-76A1-FDCB-6D3E-F19FE3D7270D}"/>
              </a:ext>
            </a:extLst>
          </p:cNvPr>
          <p:cNvSpPr>
            <a:spLocks noGrp="1"/>
          </p:cNvSpPr>
          <p:nvPr>
            <p:ph type="dt"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50FAFC7D-51E3-44D5-9708-9DF731D0B0C1}" type="datetime1">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1" eaLnBrk="1" fontAlgn="auto" latinLnBrk="0" hangingPunct="1">
                <a:lnSpc>
                  <a:spcPct val="100000"/>
                </a:lnSpc>
                <a:spcBef>
                  <a:spcPts val="0"/>
                </a:spcBef>
                <a:spcAft>
                  <a:spcPts val="0"/>
                </a:spcAft>
                <a:buClrTx/>
                <a:buSzTx/>
                <a:buFontTx/>
                <a:buNone/>
                <a:tabLst/>
                <a:defRPr/>
              </a:pPr>
              <a:t>11/11/2024</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6" name="Footer Placeholder 5">
            <a:extLst>
              <a:ext uri="{FF2B5EF4-FFF2-40B4-BE49-F238E27FC236}">
                <a16:creationId xmlns:a16="http://schemas.microsoft.com/office/drawing/2014/main" id="{B6A1A3B6-227F-D8CE-4327-EF6279746C5B}"/>
              </a:ext>
            </a:extLst>
          </p:cNvPr>
          <p:cNvSpPr>
            <a:spLocks noGrp="1"/>
          </p:cNvSpPr>
          <p:nvPr>
            <p:ph type="ftr" sz="quarter" idx="12"/>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الأستاذ الدكتور بوداح عبدالجليل</a:t>
            </a:r>
          </a:p>
        </p:txBody>
      </p:sp>
      <p:sp>
        <p:nvSpPr>
          <p:cNvPr id="7" name="Slide Number Placeholder 6">
            <a:extLst>
              <a:ext uri="{FF2B5EF4-FFF2-40B4-BE49-F238E27FC236}">
                <a16:creationId xmlns:a16="http://schemas.microsoft.com/office/drawing/2014/main" id="{3A58E4DE-193E-5A53-369F-F95977DFFBAD}"/>
              </a:ext>
            </a:extLst>
          </p:cNvPr>
          <p:cNvSpPr>
            <a:spLocks noGrp="1"/>
          </p:cNvSpPr>
          <p:nvPr>
            <p:ph type="sldNum" sz="quarter" idx="13"/>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F576C64-1989-487D-A6AB-C06D0AEDBD91}"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28</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380877404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6587ED-CF29-B04D-3A5D-BDC23B984E4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94A0401-60B0-DB6A-2433-6EC828DBFB5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4146B55-9281-1A08-916B-BC73B39F4D97}"/>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B4F18FA6-AA97-7961-264C-043551DF8895}"/>
              </a:ext>
            </a:extLst>
          </p:cNvPr>
          <p:cNvSpPr>
            <a:spLocks noGrp="1"/>
          </p:cNvSpPr>
          <p:nvPr>
            <p:ph type="hdr" sz="quarter"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قسم المحاسبة والمالية</a:t>
            </a:r>
          </a:p>
        </p:txBody>
      </p:sp>
      <p:sp>
        <p:nvSpPr>
          <p:cNvPr id="5" name="Date Placeholder 4">
            <a:extLst>
              <a:ext uri="{FF2B5EF4-FFF2-40B4-BE49-F238E27FC236}">
                <a16:creationId xmlns:a16="http://schemas.microsoft.com/office/drawing/2014/main" id="{070FAD51-F247-D4D0-D959-B28509880175}"/>
              </a:ext>
            </a:extLst>
          </p:cNvPr>
          <p:cNvSpPr>
            <a:spLocks noGrp="1"/>
          </p:cNvSpPr>
          <p:nvPr>
            <p:ph type="dt"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50FAFC7D-51E3-44D5-9708-9DF731D0B0C1}" type="datetime1">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1" eaLnBrk="1" fontAlgn="auto" latinLnBrk="0" hangingPunct="1">
                <a:lnSpc>
                  <a:spcPct val="100000"/>
                </a:lnSpc>
                <a:spcBef>
                  <a:spcPts val="0"/>
                </a:spcBef>
                <a:spcAft>
                  <a:spcPts val="0"/>
                </a:spcAft>
                <a:buClrTx/>
                <a:buSzTx/>
                <a:buFontTx/>
                <a:buNone/>
                <a:tabLst/>
                <a:defRPr/>
              </a:pPr>
              <a:t>11/11/2024</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6" name="Footer Placeholder 5">
            <a:extLst>
              <a:ext uri="{FF2B5EF4-FFF2-40B4-BE49-F238E27FC236}">
                <a16:creationId xmlns:a16="http://schemas.microsoft.com/office/drawing/2014/main" id="{5BD4AEC0-1D57-508E-0FDE-15B6C8DD51DF}"/>
              </a:ext>
            </a:extLst>
          </p:cNvPr>
          <p:cNvSpPr>
            <a:spLocks noGrp="1"/>
          </p:cNvSpPr>
          <p:nvPr>
            <p:ph type="ftr" sz="quarter" idx="12"/>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الأستاذ الدكتور بوداح عبدالجليل</a:t>
            </a:r>
          </a:p>
        </p:txBody>
      </p:sp>
      <p:sp>
        <p:nvSpPr>
          <p:cNvPr id="7" name="Slide Number Placeholder 6">
            <a:extLst>
              <a:ext uri="{FF2B5EF4-FFF2-40B4-BE49-F238E27FC236}">
                <a16:creationId xmlns:a16="http://schemas.microsoft.com/office/drawing/2014/main" id="{04C5E1C7-F632-F14B-2B0C-178FF7871722}"/>
              </a:ext>
            </a:extLst>
          </p:cNvPr>
          <p:cNvSpPr>
            <a:spLocks noGrp="1"/>
          </p:cNvSpPr>
          <p:nvPr>
            <p:ph type="sldNum" sz="quarter" idx="13"/>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F576C64-1989-487D-A6AB-C06D0AEDBD91}"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29</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24244657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9D1953-3349-4327-FD4E-C892D4BDB2A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A275B55-53DF-9C0A-69AB-250109DDB4F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EBB3E8C-A072-EF21-CC35-0A7C0971FE7C}"/>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91E3DA0E-82C4-DB53-010E-A1B80A498F8D}"/>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590DFFBD-C2A3-E9E3-75C1-6CB94385AAC0}"/>
              </a:ext>
            </a:extLst>
          </p:cNvPr>
          <p:cNvSpPr>
            <a:spLocks noGrp="1"/>
          </p:cNvSpPr>
          <p:nvPr>
            <p:ph type="dt" idx="11"/>
          </p:nvPr>
        </p:nvSpPr>
        <p:spPr/>
        <p:txBody>
          <a:bodyPr/>
          <a:lstStyle/>
          <a:p>
            <a:fld id="{50FAFC7D-51E3-44D5-9708-9DF731D0B0C1}" type="datetime1">
              <a:rPr lang="en-US" smtClean="0"/>
              <a:t>11/11/2024</a:t>
            </a:fld>
            <a:endParaRPr lang="ar-SA"/>
          </a:p>
        </p:txBody>
      </p:sp>
      <p:sp>
        <p:nvSpPr>
          <p:cNvPr id="6" name="Footer Placeholder 5">
            <a:extLst>
              <a:ext uri="{FF2B5EF4-FFF2-40B4-BE49-F238E27FC236}">
                <a16:creationId xmlns:a16="http://schemas.microsoft.com/office/drawing/2014/main" id="{E5FCE2BD-EF6C-F9BA-4B67-A65D2EB797CF}"/>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32B1626B-9A68-ACE1-315E-0A962A181600}"/>
              </a:ext>
            </a:extLst>
          </p:cNvPr>
          <p:cNvSpPr>
            <a:spLocks noGrp="1"/>
          </p:cNvSpPr>
          <p:nvPr>
            <p:ph type="sldNum" sz="quarter" idx="13"/>
          </p:nvPr>
        </p:nvSpPr>
        <p:spPr/>
        <p:txBody>
          <a:bodyPr/>
          <a:lstStyle/>
          <a:p>
            <a:fld id="{2F576C64-1989-487D-A6AB-C06D0AEDBD91}" type="slidenum">
              <a:rPr lang="ar-SA" smtClean="0"/>
              <a:pPr/>
              <a:t>3</a:t>
            </a:fld>
            <a:endParaRPr lang="ar-SA"/>
          </a:p>
        </p:txBody>
      </p:sp>
    </p:spTree>
    <p:extLst>
      <p:ext uri="{BB962C8B-B14F-4D97-AF65-F5344CB8AC3E}">
        <p14:creationId xmlns:p14="http://schemas.microsoft.com/office/powerpoint/2010/main" val="221209756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80ED26-D4EB-8252-B2B7-2A81FF534AC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0D6C949-CC34-9A04-62B7-DED5C5AFCEB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EF64B3E-612B-60B5-D50A-2DA2A1E75772}"/>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F59A986C-A14A-E1EF-3D34-E5A9334E7FC5}"/>
              </a:ext>
            </a:extLst>
          </p:cNvPr>
          <p:cNvSpPr>
            <a:spLocks noGrp="1"/>
          </p:cNvSpPr>
          <p:nvPr>
            <p:ph type="hdr" sz="quarter"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قسم المحاسبة والمالية</a:t>
            </a:r>
          </a:p>
        </p:txBody>
      </p:sp>
      <p:sp>
        <p:nvSpPr>
          <p:cNvPr id="5" name="Date Placeholder 4">
            <a:extLst>
              <a:ext uri="{FF2B5EF4-FFF2-40B4-BE49-F238E27FC236}">
                <a16:creationId xmlns:a16="http://schemas.microsoft.com/office/drawing/2014/main" id="{4378A2DA-CE95-E642-AD96-E2A6FC5A607B}"/>
              </a:ext>
            </a:extLst>
          </p:cNvPr>
          <p:cNvSpPr>
            <a:spLocks noGrp="1"/>
          </p:cNvSpPr>
          <p:nvPr>
            <p:ph type="dt"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50FAFC7D-51E3-44D5-9708-9DF731D0B0C1}" type="datetime1">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1" eaLnBrk="1" fontAlgn="auto" latinLnBrk="0" hangingPunct="1">
                <a:lnSpc>
                  <a:spcPct val="100000"/>
                </a:lnSpc>
                <a:spcBef>
                  <a:spcPts val="0"/>
                </a:spcBef>
                <a:spcAft>
                  <a:spcPts val="0"/>
                </a:spcAft>
                <a:buClrTx/>
                <a:buSzTx/>
                <a:buFontTx/>
                <a:buNone/>
                <a:tabLst/>
                <a:defRPr/>
              </a:pPr>
              <a:t>11/11/2024</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6" name="Footer Placeholder 5">
            <a:extLst>
              <a:ext uri="{FF2B5EF4-FFF2-40B4-BE49-F238E27FC236}">
                <a16:creationId xmlns:a16="http://schemas.microsoft.com/office/drawing/2014/main" id="{A1AE6974-7B85-E0A2-8EA6-9FBB12739E9B}"/>
              </a:ext>
            </a:extLst>
          </p:cNvPr>
          <p:cNvSpPr>
            <a:spLocks noGrp="1"/>
          </p:cNvSpPr>
          <p:nvPr>
            <p:ph type="ftr" sz="quarter" idx="12"/>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الأستاذ الدكتور بوداح عبدالجليل</a:t>
            </a:r>
          </a:p>
        </p:txBody>
      </p:sp>
      <p:sp>
        <p:nvSpPr>
          <p:cNvPr id="7" name="Slide Number Placeholder 6">
            <a:extLst>
              <a:ext uri="{FF2B5EF4-FFF2-40B4-BE49-F238E27FC236}">
                <a16:creationId xmlns:a16="http://schemas.microsoft.com/office/drawing/2014/main" id="{DA80E951-72B9-B90C-8A85-871FD462042D}"/>
              </a:ext>
            </a:extLst>
          </p:cNvPr>
          <p:cNvSpPr>
            <a:spLocks noGrp="1"/>
          </p:cNvSpPr>
          <p:nvPr>
            <p:ph type="sldNum" sz="quarter" idx="13"/>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F576C64-1989-487D-A6AB-C06D0AEDBD91}"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30</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240601941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2E2100-4140-F0C6-B071-F5DA6FF7267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C444C3F-2E23-9567-DF49-4523E8E9C3C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086C8F7-7231-5029-8F36-2A5E39575B3C}"/>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316888F2-1F7A-D942-87A1-58583D000F53}"/>
              </a:ext>
            </a:extLst>
          </p:cNvPr>
          <p:cNvSpPr>
            <a:spLocks noGrp="1"/>
          </p:cNvSpPr>
          <p:nvPr>
            <p:ph type="hdr" sz="quarter"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قسم المحاسبة والمالية</a:t>
            </a:r>
          </a:p>
        </p:txBody>
      </p:sp>
      <p:sp>
        <p:nvSpPr>
          <p:cNvPr id="5" name="Date Placeholder 4">
            <a:extLst>
              <a:ext uri="{FF2B5EF4-FFF2-40B4-BE49-F238E27FC236}">
                <a16:creationId xmlns:a16="http://schemas.microsoft.com/office/drawing/2014/main" id="{F797470A-0B7E-7211-6802-04A8EF15C696}"/>
              </a:ext>
            </a:extLst>
          </p:cNvPr>
          <p:cNvSpPr>
            <a:spLocks noGrp="1"/>
          </p:cNvSpPr>
          <p:nvPr>
            <p:ph type="dt"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50FAFC7D-51E3-44D5-9708-9DF731D0B0C1}" type="datetime1">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1" eaLnBrk="1" fontAlgn="auto" latinLnBrk="0" hangingPunct="1">
                <a:lnSpc>
                  <a:spcPct val="100000"/>
                </a:lnSpc>
                <a:spcBef>
                  <a:spcPts val="0"/>
                </a:spcBef>
                <a:spcAft>
                  <a:spcPts val="0"/>
                </a:spcAft>
                <a:buClrTx/>
                <a:buSzTx/>
                <a:buFontTx/>
                <a:buNone/>
                <a:tabLst/>
                <a:defRPr/>
              </a:pPr>
              <a:t>11/11/2024</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6" name="Footer Placeholder 5">
            <a:extLst>
              <a:ext uri="{FF2B5EF4-FFF2-40B4-BE49-F238E27FC236}">
                <a16:creationId xmlns:a16="http://schemas.microsoft.com/office/drawing/2014/main" id="{7A8B817A-FCFB-9D9B-72C5-00A52C4498E6}"/>
              </a:ext>
            </a:extLst>
          </p:cNvPr>
          <p:cNvSpPr>
            <a:spLocks noGrp="1"/>
          </p:cNvSpPr>
          <p:nvPr>
            <p:ph type="ftr" sz="quarter" idx="12"/>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الأستاذ الدكتور بوداح عبدالجليل</a:t>
            </a:r>
          </a:p>
        </p:txBody>
      </p:sp>
      <p:sp>
        <p:nvSpPr>
          <p:cNvPr id="7" name="Slide Number Placeholder 6">
            <a:extLst>
              <a:ext uri="{FF2B5EF4-FFF2-40B4-BE49-F238E27FC236}">
                <a16:creationId xmlns:a16="http://schemas.microsoft.com/office/drawing/2014/main" id="{5990C5A1-491C-511C-3589-5E1B84933957}"/>
              </a:ext>
            </a:extLst>
          </p:cNvPr>
          <p:cNvSpPr>
            <a:spLocks noGrp="1"/>
          </p:cNvSpPr>
          <p:nvPr>
            <p:ph type="sldNum" sz="quarter" idx="13"/>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F576C64-1989-487D-A6AB-C06D0AEDBD91}"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31</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415333242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AC4D8D-62F7-F809-D477-226353972A6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8D42AFF-CB4D-B359-CAE7-C62EA03AD22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9C95D4D-63E9-05DB-7196-CCA1BB6F7107}"/>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41A5BF59-2FB1-1767-C7A4-19C53DC3C222}"/>
              </a:ext>
            </a:extLst>
          </p:cNvPr>
          <p:cNvSpPr>
            <a:spLocks noGrp="1"/>
          </p:cNvSpPr>
          <p:nvPr>
            <p:ph type="hdr" sz="quarter"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قسم المحاسبة والمالية</a:t>
            </a:r>
          </a:p>
        </p:txBody>
      </p:sp>
      <p:sp>
        <p:nvSpPr>
          <p:cNvPr id="5" name="Date Placeholder 4">
            <a:extLst>
              <a:ext uri="{FF2B5EF4-FFF2-40B4-BE49-F238E27FC236}">
                <a16:creationId xmlns:a16="http://schemas.microsoft.com/office/drawing/2014/main" id="{3A7FD414-59F2-3E47-9D25-3D346EE28BA0}"/>
              </a:ext>
            </a:extLst>
          </p:cNvPr>
          <p:cNvSpPr>
            <a:spLocks noGrp="1"/>
          </p:cNvSpPr>
          <p:nvPr>
            <p:ph type="dt"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50FAFC7D-51E3-44D5-9708-9DF731D0B0C1}" type="datetime1">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1" eaLnBrk="1" fontAlgn="auto" latinLnBrk="0" hangingPunct="1">
                <a:lnSpc>
                  <a:spcPct val="100000"/>
                </a:lnSpc>
                <a:spcBef>
                  <a:spcPts val="0"/>
                </a:spcBef>
                <a:spcAft>
                  <a:spcPts val="0"/>
                </a:spcAft>
                <a:buClrTx/>
                <a:buSzTx/>
                <a:buFontTx/>
                <a:buNone/>
                <a:tabLst/>
                <a:defRPr/>
              </a:pPr>
              <a:t>11/11/2024</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6" name="Footer Placeholder 5">
            <a:extLst>
              <a:ext uri="{FF2B5EF4-FFF2-40B4-BE49-F238E27FC236}">
                <a16:creationId xmlns:a16="http://schemas.microsoft.com/office/drawing/2014/main" id="{F41F2181-DD78-1893-991E-D059487C09B0}"/>
              </a:ext>
            </a:extLst>
          </p:cNvPr>
          <p:cNvSpPr>
            <a:spLocks noGrp="1"/>
          </p:cNvSpPr>
          <p:nvPr>
            <p:ph type="ftr" sz="quarter" idx="12"/>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الأستاذ الدكتور بوداح عبدالجليل</a:t>
            </a:r>
          </a:p>
        </p:txBody>
      </p:sp>
      <p:sp>
        <p:nvSpPr>
          <p:cNvPr id="7" name="Slide Number Placeholder 6">
            <a:extLst>
              <a:ext uri="{FF2B5EF4-FFF2-40B4-BE49-F238E27FC236}">
                <a16:creationId xmlns:a16="http://schemas.microsoft.com/office/drawing/2014/main" id="{AB2583E2-EE7B-7557-B3B3-9CE72168C124}"/>
              </a:ext>
            </a:extLst>
          </p:cNvPr>
          <p:cNvSpPr>
            <a:spLocks noGrp="1"/>
          </p:cNvSpPr>
          <p:nvPr>
            <p:ph type="sldNum" sz="quarter" idx="13"/>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F576C64-1989-487D-A6AB-C06D0AEDBD91}"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32</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182271671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CE9583-3351-D74A-5BE4-A12BBF49076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AE8A266-A854-0F1B-573C-7725EB820E9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CEF6597-FE79-0234-A539-87108EC0574B}"/>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4B3CDDFF-8A87-8A0E-4318-7590C61951DD}"/>
              </a:ext>
            </a:extLst>
          </p:cNvPr>
          <p:cNvSpPr>
            <a:spLocks noGrp="1"/>
          </p:cNvSpPr>
          <p:nvPr>
            <p:ph type="hdr" sz="quarter"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قسم المحاسبة والمالية</a:t>
            </a:r>
          </a:p>
        </p:txBody>
      </p:sp>
      <p:sp>
        <p:nvSpPr>
          <p:cNvPr id="5" name="Date Placeholder 4">
            <a:extLst>
              <a:ext uri="{FF2B5EF4-FFF2-40B4-BE49-F238E27FC236}">
                <a16:creationId xmlns:a16="http://schemas.microsoft.com/office/drawing/2014/main" id="{523422EC-D863-3880-D74B-87997D4F635B}"/>
              </a:ext>
            </a:extLst>
          </p:cNvPr>
          <p:cNvSpPr>
            <a:spLocks noGrp="1"/>
          </p:cNvSpPr>
          <p:nvPr>
            <p:ph type="dt"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50FAFC7D-51E3-44D5-9708-9DF731D0B0C1}" type="datetime1">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1" eaLnBrk="1" fontAlgn="auto" latinLnBrk="0" hangingPunct="1">
                <a:lnSpc>
                  <a:spcPct val="100000"/>
                </a:lnSpc>
                <a:spcBef>
                  <a:spcPts val="0"/>
                </a:spcBef>
                <a:spcAft>
                  <a:spcPts val="0"/>
                </a:spcAft>
                <a:buClrTx/>
                <a:buSzTx/>
                <a:buFontTx/>
                <a:buNone/>
                <a:tabLst/>
                <a:defRPr/>
              </a:pPr>
              <a:t>11/11/2024</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6" name="Footer Placeholder 5">
            <a:extLst>
              <a:ext uri="{FF2B5EF4-FFF2-40B4-BE49-F238E27FC236}">
                <a16:creationId xmlns:a16="http://schemas.microsoft.com/office/drawing/2014/main" id="{FAAFEC05-AD70-8765-FCCF-ECE1D5F581C1}"/>
              </a:ext>
            </a:extLst>
          </p:cNvPr>
          <p:cNvSpPr>
            <a:spLocks noGrp="1"/>
          </p:cNvSpPr>
          <p:nvPr>
            <p:ph type="ftr" sz="quarter" idx="12"/>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الأستاذ الدكتور بوداح عبدالجليل</a:t>
            </a:r>
          </a:p>
        </p:txBody>
      </p:sp>
      <p:sp>
        <p:nvSpPr>
          <p:cNvPr id="7" name="Slide Number Placeholder 6">
            <a:extLst>
              <a:ext uri="{FF2B5EF4-FFF2-40B4-BE49-F238E27FC236}">
                <a16:creationId xmlns:a16="http://schemas.microsoft.com/office/drawing/2014/main" id="{9B36D9DE-F0E7-0AB2-2CC0-835A143BE0CF}"/>
              </a:ext>
            </a:extLst>
          </p:cNvPr>
          <p:cNvSpPr>
            <a:spLocks noGrp="1"/>
          </p:cNvSpPr>
          <p:nvPr>
            <p:ph type="sldNum" sz="quarter" idx="13"/>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F576C64-1989-487D-A6AB-C06D0AEDBD91}"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33</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288149063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6E834C-DA3E-1686-D827-B8730B9BE1C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A3A8253-D669-D227-2055-0B0D4A0A8BF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E2D02CA-0161-2D5D-2A7D-E74667B2ED9F}"/>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36BE2099-8EBA-AA67-4F8A-C666FCAB9090}"/>
              </a:ext>
            </a:extLst>
          </p:cNvPr>
          <p:cNvSpPr>
            <a:spLocks noGrp="1"/>
          </p:cNvSpPr>
          <p:nvPr>
            <p:ph type="hdr" sz="quarter"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قسم المحاسبة والمالية</a:t>
            </a:r>
          </a:p>
        </p:txBody>
      </p:sp>
      <p:sp>
        <p:nvSpPr>
          <p:cNvPr id="5" name="Date Placeholder 4">
            <a:extLst>
              <a:ext uri="{FF2B5EF4-FFF2-40B4-BE49-F238E27FC236}">
                <a16:creationId xmlns:a16="http://schemas.microsoft.com/office/drawing/2014/main" id="{210A527D-4050-61F0-748E-9B3EA7758090}"/>
              </a:ext>
            </a:extLst>
          </p:cNvPr>
          <p:cNvSpPr>
            <a:spLocks noGrp="1"/>
          </p:cNvSpPr>
          <p:nvPr>
            <p:ph type="dt"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50FAFC7D-51E3-44D5-9708-9DF731D0B0C1}" type="datetime1">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1" eaLnBrk="1" fontAlgn="auto" latinLnBrk="0" hangingPunct="1">
                <a:lnSpc>
                  <a:spcPct val="100000"/>
                </a:lnSpc>
                <a:spcBef>
                  <a:spcPts val="0"/>
                </a:spcBef>
                <a:spcAft>
                  <a:spcPts val="0"/>
                </a:spcAft>
                <a:buClrTx/>
                <a:buSzTx/>
                <a:buFontTx/>
                <a:buNone/>
                <a:tabLst/>
                <a:defRPr/>
              </a:pPr>
              <a:t>11/11/2024</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6" name="Footer Placeholder 5">
            <a:extLst>
              <a:ext uri="{FF2B5EF4-FFF2-40B4-BE49-F238E27FC236}">
                <a16:creationId xmlns:a16="http://schemas.microsoft.com/office/drawing/2014/main" id="{D8CC7A26-F0CA-6502-67E8-C3F45A68FB1D}"/>
              </a:ext>
            </a:extLst>
          </p:cNvPr>
          <p:cNvSpPr>
            <a:spLocks noGrp="1"/>
          </p:cNvSpPr>
          <p:nvPr>
            <p:ph type="ftr" sz="quarter" idx="12"/>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الأستاذ الدكتور بوداح عبدالجليل</a:t>
            </a:r>
          </a:p>
        </p:txBody>
      </p:sp>
      <p:sp>
        <p:nvSpPr>
          <p:cNvPr id="7" name="Slide Number Placeholder 6">
            <a:extLst>
              <a:ext uri="{FF2B5EF4-FFF2-40B4-BE49-F238E27FC236}">
                <a16:creationId xmlns:a16="http://schemas.microsoft.com/office/drawing/2014/main" id="{A6F155CB-559B-5035-DC1F-94FCF349BEB2}"/>
              </a:ext>
            </a:extLst>
          </p:cNvPr>
          <p:cNvSpPr>
            <a:spLocks noGrp="1"/>
          </p:cNvSpPr>
          <p:nvPr>
            <p:ph type="sldNum" sz="quarter" idx="13"/>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F576C64-1989-487D-A6AB-C06D0AEDBD91}"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34</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181160469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69C517-5A9C-4DEB-0759-A1F9002E5FB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699CC3E-E519-37CC-F077-1AA37861F6D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E8D4E83-FCDE-28D9-BB2B-5B53CD3161D0}"/>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25A89DF5-0226-4E0E-3360-A47DA71D6175}"/>
              </a:ext>
            </a:extLst>
          </p:cNvPr>
          <p:cNvSpPr>
            <a:spLocks noGrp="1"/>
          </p:cNvSpPr>
          <p:nvPr>
            <p:ph type="hdr" sz="quarter"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قسم المحاسبة والمالية</a:t>
            </a:r>
          </a:p>
        </p:txBody>
      </p:sp>
      <p:sp>
        <p:nvSpPr>
          <p:cNvPr id="5" name="Date Placeholder 4">
            <a:extLst>
              <a:ext uri="{FF2B5EF4-FFF2-40B4-BE49-F238E27FC236}">
                <a16:creationId xmlns:a16="http://schemas.microsoft.com/office/drawing/2014/main" id="{47C627B8-F96E-742D-B8ED-03EBE2E25C3D}"/>
              </a:ext>
            </a:extLst>
          </p:cNvPr>
          <p:cNvSpPr>
            <a:spLocks noGrp="1"/>
          </p:cNvSpPr>
          <p:nvPr>
            <p:ph type="dt"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50FAFC7D-51E3-44D5-9708-9DF731D0B0C1}" type="datetime1">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1" eaLnBrk="1" fontAlgn="auto" latinLnBrk="0" hangingPunct="1">
                <a:lnSpc>
                  <a:spcPct val="100000"/>
                </a:lnSpc>
                <a:spcBef>
                  <a:spcPts val="0"/>
                </a:spcBef>
                <a:spcAft>
                  <a:spcPts val="0"/>
                </a:spcAft>
                <a:buClrTx/>
                <a:buSzTx/>
                <a:buFontTx/>
                <a:buNone/>
                <a:tabLst/>
                <a:defRPr/>
              </a:pPr>
              <a:t>11/11/2024</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6" name="Footer Placeholder 5">
            <a:extLst>
              <a:ext uri="{FF2B5EF4-FFF2-40B4-BE49-F238E27FC236}">
                <a16:creationId xmlns:a16="http://schemas.microsoft.com/office/drawing/2014/main" id="{5DD30B2A-F416-A57C-84BC-3405B3663A7E}"/>
              </a:ext>
            </a:extLst>
          </p:cNvPr>
          <p:cNvSpPr>
            <a:spLocks noGrp="1"/>
          </p:cNvSpPr>
          <p:nvPr>
            <p:ph type="ftr" sz="quarter" idx="12"/>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الأستاذ الدكتور بوداح عبدالجليل</a:t>
            </a:r>
          </a:p>
        </p:txBody>
      </p:sp>
      <p:sp>
        <p:nvSpPr>
          <p:cNvPr id="7" name="Slide Number Placeholder 6">
            <a:extLst>
              <a:ext uri="{FF2B5EF4-FFF2-40B4-BE49-F238E27FC236}">
                <a16:creationId xmlns:a16="http://schemas.microsoft.com/office/drawing/2014/main" id="{C88F46A4-4A3B-5404-6546-99771F24C500}"/>
              </a:ext>
            </a:extLst>
          </p:cNvPr>
          <p:cNvSpPr>
            <a:spLocks noGrp="1"/>
          </p:cNvSpPr>
          <p:nvPr>
            <p:ph type="sldNum" sz="quarter" idx="13"/>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F576C64-1989-487D-A6AB-C06D0AEDBD91}"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35</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381882148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677799-67A3-1FB4-8ABF-8F580ED5A9E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F98AA9A-1A7B-C61D-CFDF-9E7E4438914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AC6A149-814A-CA6A-5687-F9DE90F204F9}"/>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5E0C54FE-1431-6767-B175-0EC6DF941D76}"/>
              </a:ext>
            </a:extLst>
          </p:cNvPr>
          <p:cNvSpPr>
            <a:spLocks noGrp="1"/>
          </p:cNvSpPr>
          <p:nvPr>
            <p:ph type="hdr" sz="quarter"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قسم المحاسبة والمالية</a:t>
            </a:r>
          </a:p>
        </p:txBody>
      </p:sp>
      <p:sp>
        <p:nvSpPr>
          <p:cNvPr id="5" name="Date Placeholder 4">
            <a:extLst>
              <a:ext uri="{FF2B5EF4-FFF2-40B4-BE49-F238E27FC236}">
                <a16:creationId xmlns:a16="http://schemas.microsoft.com/office/drawing/2014/main" id="{E661F4BA-1635-AA98-68D3-62BE1B1A9357}"/>
              </a:ext>
            </a:extLst>
          </p:cNvPr>
          <p:cNvSpPr>
            <a:spLocks noGrp="1"/>
          </p:cNvSpPr>
          <p:nvPr>
            <p:ph type="dt"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50FAFC7D-51E3-44D5-9708-9DF731D0B0C1}" type="datetime1">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1" eaLnBrk="1" fontAlgn="auto" latinLnBrk="0" hangingPunct="1">
                <a:lnSpc>
                  <a:spcPct val="100000"/>
                </a:lnSpc>
                <a:spcBef>
                  <a:spcPts val="0"/>
                </a:spcBef>
                <a:spcAft>
                  <a:spcPts val="0"/>
                </a:spcAft>
                <a:buClrTx/>
                <a:buSzTx/>
                <a:buFontTx/>
                <a:buNone/>
                <a:tabLst/>
                <a:defRPr/>
              </a:pPr>
              <a:t>11/11/2024</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6" name="Footer Placeholder 5">
            <a:extLst>
              <a:ext uri="{FF2B5EF4-FFF2-40B4-BE49-F238E27FC236}">
                <a16:creationId xmlns:a16="http://schemas.microsoft.com/office/drawing/2014/main" id="{969E3D70-1EF4-E53B-AA98-2D8555A71B05}"/>
              </a:ext>
            </a:extLst>
          </p:cNvPr>
          <p:cNvSpPr>
            <a:spLocks noGrp="1"/>
          </p:cNvSpPr>
          <p:nvPr>
            <p:ph type="ftr" sz="quarter" idx="12"/>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الأستاذ الدكتور بوداح عبدالجليل</a:t>
            </a:r>
          </a:p>
        </p:txBody>
      </p:sp>
      <p:sp>
        <p:nvSpPr>
          <p:cNvPr id="7" name="Slide Number Placeholder 6">
            <a:extLst>
              <a:ext uri="{FF2B5EF4-FFF2-40B4-BE49-F238E27FC236}">
                <a16:creationId xmlns:a16="http://schemas.microsoft.com/office/drawing/2014/main" id="{F50F8BA0-5773-6994-1945-21BD518F7646}"/>
              </a:ext>
            </a:extLst>
          </p:cNvPr>
          <p:cNvSpPr>
            <a:spLocks noGrp="1"/>
          </p:cNvSpPr>
          <p:nvPr>
            <p:ph type="sldNum" sz="quarter" idx="13"/>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F576C64-1989-487D-A6AB-C06D0AEDBD91}"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36</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368555563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99085D-1336-9A19-69E8-5F20E68371E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574D804-AAD4-DC80-4C78-63D5DC96C84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782C6CB-DA44-BAC4-ED32-65922186008B}"/>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69D4879C-8417-44E2-DC87-9CBF8A853F8B}"/>
              </a:ext>
            </a:extLst>
          </p:cNvPr>
          <p:cNvSpPr>
            <a:spLocks noGrp="1"/>
          </p:cNvSpPr>
          <p:nvPr>
            <p:ph type="hdr" sz="quarter"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قسم المحاسبة والمالية</a:t>
            </a:r>
          </a:p>
        </p:txBody>
      </p:sp>
      <p:sp>
        <p:nvSpPr>
          <p:cNvPr id="5" name="Date Placeholder 4">
            <a:extLst>
              <a:ext uri="{FF2B5EF4-FFF2-40B4-BE49-F238E27FC236}">
                <a16:creationId xmlns:a16="http://schemas.microsoft.com/office/drawing/2014/main" id="{ACC4DC61-459E-CB3E-0F40-EDE28321B0A5}"/>
              </a:ext>
            </a:extLst>
          </p:cNvPr>
          <p:cNvSpPr>
            <a:spLocks noGrp="1"/>
          </p:cNvSpPr>
          <p:nvPr>
            <p:ph type="dt"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50FAFC7D-51E3-44D5-9708-9DF731D0B0C1}" type="datetime1">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1" eaLnBrk="1" fontAlgn="auto" latinLnBrk="0" hangingPunct="1">
                <a:lnSpc>
                  <a:spcPct val="100000"/>
                </a:lnSpc>
                <a:spcBef>
                  <a:spcPts val="0"/>
                </a:spcBef>
                <a:spcAft>
                  <a:spcPts val="0"/>
                </a:spcAft>
                <a:buClrTx/>
                <a:buSzTx/>
                <a:buFontTx/>
                <a:buNone/>
                <a:tabLst/>
                <a:defRPr/>
              </a:pPr>
              <a:t>11/11/2024</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6" name="Footer Placeholder 5">
            <a:extLst>
              <a:ext uri="{FF2B5EF4-FFF2-40B4-BE49-F238E27FC236}">
                <a16:creationId xmlns:a16="http://schemas.microsoft.com/office/drawing/2014/main" id="{F0CAB555-2838-91C3-B00D-58C58BE470A6}"/>
              </a:ext>
            </a:extLst>
          </p:cNvPr>
          <p:cNvSpPr>
            <a:spLocks noGrp="1"/>
          </p:cNvSpPr>
          <p:nvPr>
            <p:ph type="ftr" sz="quarter" idx="12"/>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الأستاذ الدكتور بوداح عبدالجليل</a:t>
            </a:r>
          </a:p>
        </p:txBody>
      </p:sp>
      <p:sp>
        <p:nvSpPr>
          <p:cNvPr id="7" name="Slide Number Placeholder 6">
            <a:extLst>
              <a:ext uri="{FF2B5EF4-FFF2-40B4-BE49-F238E27FC236}">
                <a16:creationId xmlns:a16="http://schemas.microsoft.com/office/drawing/2014/main" id="{6EF09D32-D3C0-2D60-2DB9-8A9CE9ED7084}"/>
              </a:ext>
            </a:extLst>
          </p:cNvPr>
          <p:cNvSpPr>
            <a:spLocks noGrp="1"/>
          </p:cNvSpPr>
          <p:nvPr>
            <p:ph type="sldNum" sz="quarter" idx="13"/>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F576C64-1989-487D-A6AB-C06D0AEDBD91}"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37</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4892447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B5E13C-3993-0F2A-3528-A7571D6EFED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A500CAC-51B0-F02A-3941-8CA5B7BA336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63C4588-CCCC-1D62-81C5-D134FDF44D0C}"/>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44553F0E-1CF5-19EB-2BD7-751E7A79F457}"/>
              </a:ext>
            </a:extLst>
          </p:cNvPr>
          <p:cNvSpPr>
            <a:spLocks noGrp="1"/>
          </p:cNvSpPr>
          <p:nvPr>
            <p:ph type="hdr" sz="quarter"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قسم المحاسبة والمالية</a:t>
            </a:r>
          </a:p>
        </p:txBody>
      </p:sp>
      <p:sp>
        <p:nvSpPr>
          <p:cNvPr id="5" name="Date Placeholder 4">
            <a:extLst>
              <a:ext uri="{FF2B5EF4-FFF2-40B4-BE49-F238E27FC236}">
                <a16:creationId xmlns:a16="http://schemas.microsoft.com/office/drawing/2014/main" id="{A35E01FF-F9B6-C843-4209-9C78AD55365F}"/>
              </a:ext>
            </a:extLst>
          </p:cNvPr>
          <p:cNvSpPr>
            <a:spLocks noGrp="1"/>
          </p:cNvSpPr>
          <p:nvPr>
            <p:ph type="dt"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50FAFC7D-51E3-44D5-9708-9DF731D0B0C1}" type="datetime1">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1" eaLnBrk="1" fontAlgn="auto" latinLnBrk="0" hangingPunct="1">
                <a:lnSpc>
                  <a:spcPct val="100000"/>
                </a:lnSpc>
                <a:spcBef>
                  <a:spcPts val="0"/>
                </a:spcBef>
                <a:spcAft>
                  <a:spcPts val="0"/>
                </a:spcAft>
                <a:buClrTx/>
                <a:buSzTx/>
                <a:buFontTx/>
                <a:buNone/>
                <a:tabLst/>
                <a:defRPr/>
              </a:pPr>
              <a:t>11/11/2024</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6" name="Footer Placeholder 5">
            <a:extLst>
              <a:ext uri="{FF2B5EF4-FFF2-40B4-BE49-F238E27FC236}">
                <a16:creationId xmlns:a16="http://schemas.microsoft.com/office/drawing/2014/main" id="{65DE1D83-629C-7B72-D58F-19EF442FEC7B}"/>
              </a:ext>
            </a:extLst>
          </p:cNvPr>
          <p:cNvSpPr>
            <a:spLocks noGrp="1"/>
          </p:cNvSpPr>
          <p:nvPr>
            <p:ph type="ftr" sz="quarter" idx="12"/>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الأستاذ الدكتور بوداح عبدالجليل</a:t>
            </a:r>
          </a:p>
        </p:txBody>
      </p:sp>
      <p:sp>
        <p:nvSpPr>
          <p:cNvPr id="7" name="Slide Number Placeholder 6">
            <a:extLst>
              <a:ext uri="{FF2B5EF4-FFF2-40B4-BE49-F238E27FC236}">
                <a16:creationId xmlns:a16="http://schemas.microsoft.com/office/drawing/2014/main" id="{B6745390-D853-43B3-3FA9-4C16C8DBD750}"/>
              </a:ext>
            </a:extLst>
          </p:cNvPr>
          <p:cNvSpPr>
            <a:spLocks noGrp="1"/>
          </p:cNvSpPr>
          <p:nvPr>
            <p:ph type="sldNum" sz="quarter" idx="13"/>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F576C64-1989-487D-A6AB-C06D0AEDBD91}"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38</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82172528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CFA2DDEF-E167-4FCD-A713-5445A240C479}" type="datetime1">
              <a:rPr lang="en-US" smtClean="0"/>
              <a:t>11/11/2024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39</a:t>
            </a:fld>
            <a:endParaRPr lang="ar-SA"/>
          </a:p>
        </p:txBody>
      </p:sp>
    </p:spTree>
    <p:extLst>
      <p:ext uri="{BB962C8B-B14F-4D97-AF65-F5344CB8AC3E}">
        <p14:creationId xmlns:p14="http://schemas.microsoft.com/office/powerpoint/2010/main" val="22814328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36037ED6-B57D-4EE7-BEC7-356D942A83A1}" type="datetime1">
              <a:rPr lang="en-US" smtClean="0"/>
              <a:t>11/11/2024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4</a:t>
            </a:fld>
            <a:endParaRPr lang="ar-S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FE77EB86-45E7-45DB-90E2-3ED4B23F91D5}" type="datetime1">
              <a:rPr lang="en-US" smtClean="0"/>
              <a:t>11/11/2024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5</a:t>
            </a:fld>
            <a:endParaRPr lang="ar-SA"/>
          </a:p>
        </p:txBody>
      </p:sp>
    </p:spTree>
    <p:extLst>
      <p:ext uri="{BB962C8B-B14F-4D97-AF65-F5344CB8AC3E}">
        <p14:creationId xmlns:p14="http://schemas.microsoft.com/office/powerpoint/2010/main" val="28897525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662A0DD8-F950-459E-A9BA-1C543198CEAF}" type="datetime1">
              <a:rPr lang="en-US" smtClean="0"/>
              <a:t>11/11/2024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6</a:t>
            </a:fld>
            <a:endParaRPr lang="ar-SA"/>
          </a:p>
        </p:txBody>
      </p:sp>
    </p:spTree>
    <p:extLst>
      <p:ext uri="{BB962C8B-B14F-4D97-AF65-F5344CB8AC3E}">
        <p14:creationId xmlns:p14="http://schemas.microsoft.com/office/powerpoint/2010/main" val="17354351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B169D90D-C2AB-4BAF-B6A8-1D1AE05B4E6B}" type="datetime1">
              <a:rPr lang="en-US" smtClean="0"/>
              <a:t>11/11/2024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7</a:t>
            </a:fld>
            <a:endParaRPr lang="ar-SA"/>
          </a:p>
        </p:txBody>
      </p:sp>
    </p:spTree>
    <p:extLst>
      <p:ext uri="{BB962C8B-B14F-4D97-AF65-F5344CB8AC3E}">
        <p14:creationId xmlns:p14="http://schemas.microsoft.com/office/powerpoint/2010/main" val="4232646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1A4D4174-BFE1-4A49-91F2-2DE7DF620168}" type="datetime1">
              <a:rPr lang="en-US" smtClean="0"/>
              <a:t>11/11/2024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8</a:t>
            </a:fld>
            <a:endParaRPr lang="ar-SA"/>
          </a:p>
        </p:txBody>
      </p:sp>
    </p:spTree>
    <p:extLst>
      <p:ext uri="{BB962C8B-B14F-4D97-AF65-F5344CB8AC3E}">
        <p14:creationId xmlns:p14="http://schemas.microsoft.com/office/powerpoint/2010/main" val="34220881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F9123D17-6C6C-47F3-B007-4A248BF6FBBB}" type="datetime1">
              <a:rPr lang="en-US" smtClean="0"/>
              <a:t>11/11/2024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9</a:t>
            </a:fld>
            <a:endParaRPr lang="ar-SA"/>
          </a:p>
        </p:txBody>
      </p:sp>
    </p:spTree>
    <p:extLst>
      <p:ext uri="{BB962C8B-B14F-4D97-AF65-F5344CB8AC3E}">
        <p14:creationId xmlns:p14="http://schemas.microsoft.com/office/powerpoint/2010/main" val="1006097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207048A1-BED7-4090-A859-63EAC58AF2EA}" type="datetime1">
              <a:rPr lang="en-US" smtClean="0"/>
              <a:t>11/11/2024</a:t>
            </a:fld>
            <a:endParaRPr lang="ar-SA"/>
          </a:p>
        </p:txBody>
      </p:sp>
      <p:sp>
        <p:nvSpPr>
          <p:cNvPr id="17" name="Footer Placeholder 16"/>
          <p:cNvSpPr>
            <a:spLocks noGrp="1"/>
          </p:cNvSpPr>
          <p:nvPr>
            <p:ph type="ftr" sz="quarter" idx="11"/>
          </p:nvPr>
        </p:nvSpPr>
        <p:spPr bwMode="auto">
          <a:xfrm rot="5400000">
            <a:off x="7077269" y="4181669"/>
            <a:ext cx="3657600" cy="384048"/>
          </a:xfrm>
        </p:spPr>
        <p:txBody>
          <a:bodyPr/>
          <a:lstStyle/>
          <a:p>
            <a:r>
              <a:rPr lang="ar-SA"/>
              <a:t>جامعة أم البواقي-  - كلية ق وت وت – قسم المحاسبة والمالية - السنة 1 ماستر- تسيير مالي معمق </a:t>
            </a: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A4231B69-FBD1-4C22-85BF-9904F0109019}" type="slidenum">
              <a:rPr lang="ar-SA" smtClean="0"/>
              <a:pPr/>
              <a:t>‹N°›</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A831D40-5871-41D5-8B76-EE62BF31C7E7}" type="datetime1">
              <a:rPr lang="en-US" smtClean="0"/>
              <a:t>11/11/2024</a:t>
            </a:fld>
            <a:endParaRPr lang="ar-SA"/>
          </a:p>
        </p:txBody>
      </p:sp>
      <p:sp>
        <p:nvSpPr>
          <p:cNvPr id="5" name="Footer Placeholder 4"/>
          <p:cNvSpPr>
            <a:spLocks noGrp="1"/>
          </p:cNvSpPr>
          <p:nvPr>
            <p:ph type="ftr" sz="quarter" idx="11"/>
          </p:nvPr>
        </p:nvSpPr>
        <p:spPr/>
        <p:txBody>
          <a:bodyPr/>
          <a:lstStyle/>
          <a:p>
            <a:r>
              <a:rPr lang="ar-SA"/>
              <a:t>جامعة أم البواقي-  - كلية ق وت وت – قسم المحاسبة والمالية - السنة 1 ماستر- تسيير مالي معمق </a:t>
            </a:r>
          </a:p>
        </p:txBody>
      </p:sp>
      <p:sp>
        <p:nvSpPr>
          <p:cNvPr id="6" name="Slide Number Placeholder 5"/>
          <p:cNvSpPr>
            <a:spLocks noGrp="1"/>
          </p:cNvSpPr>
          <p:nvPr>
            <p:ph type="sldNum" sz="quarter" idx="12"/>
          </p:nvPr>
        </p:nvSpPr>
        <p:spPr/>
        <p:txBody>
          <a:bodyPr/>
          <a:lstStyle/>
          <a:p>
            <a:fld id="{A4231B69-FBD1-4C22-85BF-9904F0109019}" type="slidenum">
              <a:rPr lang="ar-SA" smtClean="0"/>
              <a:pPr/>
              <a:t>‹N°›</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519363D-025F-451F-BB9F-BC90CC31FC6D}" type="datetime1">
              <a:rPr lang="en-US" smtClean="0"/>
              <a:t>11/11/2024</a:t>
            </a:fld>
            <a:endParaRPr lang="ar-SA"/>
          </a:p>
        </p:txBody>
      </p:sp>
      <p:sp>
        <p:nvSpPr>
          <p:cNvPr id="5" name="Footer Placeholder 4"/>
          <p:cNvSpPr>
            <a:spLocks noGrp="1"/>
          </p:cNvSpPr>
          <p:nvPr>
            <p:ph type="ftr" sz="quarter" idx="11"/>
          </p:nvPr>
        </p:nvSpPr>
        <p:spPr/>
        <p:txBody>
          <a:bodyPr/>
          <a:lstStyle/>
          <a:p>
            <a:r>
              <a:rPr lang="ar-SA"/>
              <a:t>جامعة أم البواقي-  - كلية ق وت وت – قسم المحاسبة والمالية - السنة 1 ماستر- تسيير مالي معمق </a:t>
            </a:r>
          </a:p>
        </p:txBody>
      </p:sp>
      <p:sp>
        <p:nvSpPr>
          <p:cNvPr id="6" name="Slide Number Placeholder 5"/>
          <p:cNvSpPr>
            <a:spLocks noGrp="1"/>
          </p:cNvSpPr>
          <p:nvPr>
            <p:ph type="sldNum" sz="quarter" idx="12"/>
          </p:nvPr>
        </p:nvSpPr>
        <p:spPr/>
        <p:txBody>
          <a:bodyPr/>
          <a:lstStyle/>
          <a:p>
            <a:fld id="{A4231B69-FBD1-4C22-85BF-9904F0109019}" type="slidenum">
              <a:rPr lang="ar-SA" smtClean="0"/>
              <a:pPr/>
              <a:t>‹N°›</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97D2E6B7-7F19-4201-A717-A5B6ADFB5DA8}" type="datetime1">
              <a:rPr lang="en-US" smtClean="0"/>
              <a:t>11/11/2024</a:t>
            </a:fld>
            <a:endParaRPr lang="ar-SA"/>
          </a:p>
        </p:txBody>
      </p:sp>
      <p:sp>
        <p:nvSpPr>
          <p:cNvPr id="9" name="Slide Number Placeholder 8"/>
          <p:cNvSpPr>
            <a:spLocks noGrp="1"/>
          </p:cNvSpPr>
          <p:nvPr>
            <p:ph type="sldNum" sz="quarter" idx="15"/>
          </p:nvPr>
        </p:nvSpPr>
        <p:spPr/>
        <p:txBody>
          <a:bodyPr rtlCol="0"/>
          <a:lstStyle/>
          <a:p>
            <a:fld id="{A4231B69-FBD1-4C22-85BF-9904F0109019}" type="slidenum">
              <a:rPr lang="ar-SA" smtClean="0"/>
              <a:pPr/>
              <a:t>‹N°›</a:t>
            </a:fld>
            <a:endParaRPr lang="ar-SA"/>
          </a:p>
        </p:txBody>
      </p:sp>
      <p:sp>
        <p:nvSpPr>
          <p:cNvPr id="10" name="Footer Placeholder 9"/>
          <p:cNvSpPr>
            <a:spLocks noGrp="1"/>
          </p:cNvSpPr>
          <p:nvPr>
            <p:ph type="ftr" sz="quarter" idx="16"/>
          </p:nvPr>
        </p:nvSpPr>
        <p:spPr/>
        <p:txBody>
          <a:bodyPr rtlCol="0"/>
          <a:lstStyle/>
          <a:p>
            <a:r>
              <a:rPr lang="ar-SA"/>
              <a:t>جامعة أم البواقي-  - كلية ق وت وت – قسم المحاسبة والمالية - السنة 1 ماستر- تسيير مالي معمق </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B9DE530D-5FE2-42BD-A5AA-72B7B8B85C7F}" type="datetime1">
              <a:rPr lang="en-US" smtClean="0"/>
              <a:t>11/11/2024</a:t>
            </a:fld>
            <a:endParaRPr lang="ar-SA"/>
          </a:p>
        </p:txBody>
      </p:sp>
      <p:sp>
        <p:nvSpPr>
          <p:cNvPr id="5" name="Footer Placeholder 4"/>
          <p:cNvSpPr>
            <a:spLocks noGrp="1"/>
          </p:cNvSpPr>
          <p:nvPr>
            <p:ph type="ftr" sz="quarter" idx="11"/>
          </p:nvPr>
        </p:nvSpPr>
        <p:spPr bwMode="auto">
          <a:xfrm rot="5400000">
            <a:off x="7077456" y="4178808"/>
            <a:ext cx="3657600" cy="384048"/>
          </a:xfrm>
        </p:spPr>
        <p:txBody>
          <a:bodyPr/>
          <a:lstStyle/>
          <a:p>
            <a:r>
              <a:rPr lang="ar-SA"/>
              <a:t>جامعة أم البواقي-  - كلية ق وت وت – قسم المحاسبة والمالية - السنة 1 ماستر- تسيير مالي معمق </a:t>
            </a: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A4231B69-FBD1-4C22-85BF-9904F0109019}" type="slidenum">
              <a:rPr lang="ar-SA" smtClean="0"/>
              <a:pPr/>
              <a:t>‹N°›</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09EAFE0D-8463-4F82-8A3E-9C9CCD42E67B}" type="datetime1">
              <a:rPr lang="en-US" smtClean="0"/>
              <a:t>11/11/2024</a:t>
            </a:fld>
            <a:endParaRPr lang="ar-SA"/>
          </a:p>
        </p:txBody>
      </p:sp>
      <p:sp>
        <p:nvSpPr>
          <p:cNvPr id="6" name="Footer Placeholder 5"/>
          <p:cNvSpPr>
            <a:spLocks noGrp="1"/>
          </p:cNvSpPr>
          <p:nvPr>
            <p:ph type="ftr" sz="quarter" idx="11"/>
          </p:nvPr>
        </p:nvSpPr>
        <p:spPr/>
        <p:txBody>
          <a:bodyPr/>
          <a:lstStyle/>
          <a:p>
            <a:r>
              <a:rPr lang="ar-SA"/>
              <a:t>جامعة أم البواقي-  - كلية ق وت وت – قسم المحاسبة والمالية - السنة 1 ماستر- تسيير مالي معمق </a:t>
            </a:r>
          </a:p>
        </p:txBody>
      </p:sp>
      <p:sp>
        <p:nvSpPr>
          <p:cNvPr id="7" name="Slide Number Placeholder 6"/>
          <p:cNvSpPr>
            <a:spLocks noGrp="1"/>
          </p:cNvSpPr>
          <p:nvPr>
            <p:ph type="sldNum" sz="quarter" idx="12"/>
          </p:nvPr>
        </p:nvSpPr>
        <p:spPr/>
        <p:txBody>
          <a:bodyPr/>
          <a:lstStyle/>
          <a:p>
            <a:fld id="{A4231B69-FBD1-4C22-85BF-9904F0109019}" type="slidenum">
              <a:rPr lang="ar-SA" smtClean="0"/>
              <a:pPr/>
              <a:t>‹N°›</a:t>
            </a:fld>
            <a:endParaRPr lang="ar-SA"/>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414A60C6-7E98-481C-9940-19CB7751E162}" type="datetime1">
              <a:rPr lang="en-US" smtClean="0"/>
              <a:t>11/11/2024</a:t>
            </a:fld>
            <a:endParaRPr lang="ar-SA"/>
          </a:p>
        </p:txBody>
      </p:sp>
      <p:sp>
        <p:nvSpPr>
          <p:cNvPr id="8" name="Footer Placeholder 7"/>
          <p:cNvSpPr>
            <a:spLocks noGrp="1"/>
          </p:cNvSpPr>
          <p:nvPr>
            <p:ph type="ftr" sz="quarter" idx="11"/>
          </p:nvPr>
        </p:nvSpPr>
        <p:spPr/>
        <p:txBody>
          <a:bodyPr/>
          <a:lstStyle/>
          <a:p>
            <a:r>
              <a:rPr lang="ar-SA"/>
              <a:t>جامعة أم البواقي-  - كلية ق وت وت – قسم المحاسبة والمالية - السنة 1 ماستر- تسيير مالي معمق </a:t>
            </a:r>
          </a:p>
        </p:txBody>
      </p:sp>
      <p:sp>
        <p:nvSpPr>
          <p:cNvPr id="9" name="Slide Number Placeholder 8"/>
          <p:cNvSpPr>
            <a:spLocks noGrp="1"/>
          </p:cNvSpPr>
          <p:nvPr>
            <p:ph type="sldNum" sz="quarter" idx="12"/>
          </p:nvPr>
        </p:nvSpPr>
        <p:spPr/>
        <p:txBody>
          <a:bodyPr/>
          <a:lstStyle/>
          <a:p>
            <a:fld id="{A4231B69-FBD1-4C22-85BF-9904F0109019}" type="slidenum">
              <a:rPr lang="ar-SA" smtClean="0"/>
              <a:pPr/>
              <a:t>‹N°›</a:t>
            </a:fld>
            <a:endParaRPr lang="ar-SA"/>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5A718664-6FE7-4426-85C2-0CED3AB03453}" type="datetime1">
              <a:rPr lang="en-US" smtClean="0"/>
              <a:t>11/11/2024</a:t>
            </a:fld>
            <a:endParaRPr lang="ar-SA"/>
          </a:p>
        </p:txBody>
      </p:sp>
      <p:sp>
        <p:nvSpPr>
          <p:cNvPr id="7" name="Slide Number Placeholder 6"/>
          <p:cNvSpPr>
            <a:spLocks noGrp="1"/>
          </p:cNvSpPr>
          <p:nvPr>
            <p:ph type="sldNum" sz="quarter" idx="11"/>
          </p:nvPr>
        </p:nvSpPr>
        <p:spPr/>
        <p:txBody>
          <a:bodyPr rtlCol="0"/>
          <a:lstStyle/>
          <a:p>
            <a:fld id="{A4231B69-FBD1-4C22-85BF-9904F0109019}" type="slidenum">
              <a:rPr lang="ar-SA" smtClean="0"/>
              <a:pPr/>
              <a:t>‹N°›</a:t>
            </a:fld>
            <a:endParaRPr lang="ar-SA"/>
          </a:p>
        </p:txBody>
      </p:sp>
      <p:sp>
        <p:nvSpPr>
          <p:cNvPr id="8" name="Footer Placeholder 7"/>
          <p:cNvSpPr>
            <a:spLocks noGrp="1"/>
          </p:cNvSpPr>
          <p:nvPr>
            <p:ph type="ftr" sz="quarter" idx="12"/>
          </p:nvPr>
        </p:nvSpPr>
        <p:spPr/>
        <p:txBody>
          <a:bodyPr rtlCol="0"/>
          <a:lstStyle/>
          <a:p>
            <a:r>
              <a:rPr lang="ar-SA"/>
              <a:t>جامعة أم البواقي-  - كلية ق وت وت – قسم المحاسبة والمالية - السنة 1 ماستر- تسيير مالي معمق </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229934-3979-4AB8-A924-C898703E19B2}" type="datetime1">
              <a:rPr lang="en-US" smtClean="0"/>
              <a:t>11/11/2024</a:t>
            </a:fld>
            <a:endParaRPr lang="ar-SA"/>
          </a:p>
        </p:txBody>
      </p:sp>
      <p:sp>
        <p:nvSpPr>
          <p:cNvPr id="3" name="Footer Placeholder 2"/>
          <p:cNvSpPr>
            <a:spLocks noGrp="1"/>
          </p:cNvSpPr>
          <p:nvPr>
            <p:ph type="ftr" sz="quarter" idx="11"/>
          </p:nvPr>
        </p:nvSpPr>
        <p:spPr/>
        <p:txBody>
          <a:bodyPr/>
          <a:lstStyle/>
          <a:p>
            <a:r>
              <a:rPr lang="ar-SA"/>
              <a:t>جامعة أم البواقي-  - كلية ق وت وت – قسم المحاسبة والمالية - السنة 1 ماستر- تسيير مالي معمق </a:t>
            </a:r>
          </a:p>
        </p:txBody>
      </p:sp>
      <p:sp>
        <p:nvSpPr>
          <p:cNvPr id="4" name="Slide Number Placeholder 3"/>
          <p:cNvSpPr>
            <a:spLocks noGrp="1"/>
          </p:cNvSpPr>
          <p:nvPr>
            <p:ph type="sldNum" sz="quarter" idx="12"/>
          </p:nvPr>
        </p:nvSpPr>
        <p:spPr/>
        <p:txBody>
          <a:bodyPr/>
          <a:lstStyle/>
          <a:p>
            <a:fld id="{A4231B69-FBD1-4C22-85BF-9904F0109019}" type="slidenum">
              <a:rPr lang="ar-SA" smtClean="0"/>
              <a:pPr/>
              <a:t>‹N°›</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B1C38468-1807-470D-A46C-C72629BD85B1}" type="datetime1">
              <a:rPr lang="en-US" smtClean="0"/>
              <a:t>11/11/2024</a:t>
            </a:fld>
            <a:endParaRPr lang="ar-SA"/>
          </a:p>
        </p:txBody>
      </p:sp>
      <p:sp>
        <p:nvSpPr>
          <p:cNvPr id="22" name="Slide Number Placeholder 21"/>
          <p:cNvSpPr>
            <a:spLocks noGrp="1"/>
          </p:cNvSpPr>
          <p:nvPr>
            <p:ph type="sldNum" sz="quarter" idx="15"/>
          </p:nvPr>
        </p:nvSpPr>
        <p:spPr/>
        <p:txBody>
          <a:bodyPr rtlCol="0"/>
          <a:lstStyle/>
          <a:p>
            <a:fld id="{A4231B69-FBD1-4C22-85BF-9904F0109019}" type="slidenum">
              <a:rPr lang="ar-SA" smtClean="0"/>
              <a:pPr/>
              <a:t>‹N°›</a:t>
            </a:fld>
            <a:endParaRPr lang="ar-SA"/>
          </a:p>
        </p:txBody>
      </p:sp>
      <p:sp>
        <p:nvSpPr>
          <p:cNvPr id="23" name="Footer Placeholder 22"/>
          <p:cNvSpPr>
            <a:spLocks noGrp="1"/>
          </p:cNvSpPr>
          <p:nvPr>
            <p:ph type="ftr" sz="quarter" idx="16"/>
          </p:nvPr>
        </p:nvSpPr>
        <p:spPr/>
        <p:txBody>
          <a:bodyPr rtlCol="0"/>
          <a:lstStyle/>
          <a:p>
            <a:r>
              <a:rPr lang="ar-SA"/>
              <a:t>جامعة أم البواقي-  - كلية ق وت وت – قسم المحاسبة والمالية - السنة 1 ماستر- تسيير مالي معمق </a:t>
            </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9272BA0C-A195-435C-80A2-CFC4A60EA1EA}" type="datetime1">
              <a:rPr lang="en-US" smtClean="0"/>
              <a:t>11/11/2024</a:t>
            </a:fld>
            <a:endParaRPr lang="ar-SA"/>
          </a:p>
        </p:txBody>
      </p:sp>
      <p:sp>
        <p:nvSpPr>
          <p:cNvPr id="18" name="Slide Number Placeholder 17"/>
          <p:cNvSpPr>
            <a:spLocks noGrp="1"/>
          </p:cNvSpPr>
          <p:nvPr>
            <p:ph type="sldNum" sz="quarter" idx="11"/>
          </p:nvPr>
        </p:nvSpPr>
        <p:spPr/>
        <p:txBody>
          <a:bodyPr rtlCol="0"/>
          <a:lstStyle/>
          <a:p>
            <a:fld id="{A4231B69-FBD1-4C22-85BF-9904F0109019}" type="slidenum">
              <a:rPr lang="ar-SA" smtClean="0"/>
              <a:pPr/>
              <a:t>‹N°›</a:t>
            </a:fld>
            <a:endParaRPr lang="ar-SA"/>
          </a:p>
        </p:txBody>
      </p:sp>
      <p:sp>
        <p:nvSpPr>
          <p:cNvPr id="21" name="Footer Placeholder 20"/>
          <p:cNvSpPr>
            <a:spLocks noGrp="1"/>
          </p:cNvSpPr>
          <p:nvPr>
            <p:ph type="ftr" sz="quarter" idx="12"/>
          </p:nvPr>
        </p:nvSpPr>
        <p:spPr/>
        <p:txBody>
          <a:bodyPr rtlCol="0"/>
          <a:lstStyle/>
          <a:p>
            <a:r>
              <a:rPr lang="ar-SA"/>
              <a:t>جامعة أم البواقي-  - كلية ق وت وت – قسم المحاسبة والمالية - السنة 1 ماستر- تسيير مالي معمق </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305AC8F5-111F-4B1B-9276-68BACEA9C11F}" type="datetime1">
              <a:rPr lang="en-US" smtClean="0"/>
              <a:t>11/11/2024</a:t>
            </a:fld>
            <a:endParaRPr lang="ar-SA"/>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ar-SA"/>
              <a:t>جامعة أم البواقي-  - كلية ق وت وت – قسم المحاسبة والمالية - السنة 1 ماستر- تسيير مالي معمق </a:t>
            </a: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4231B69-FBD1-4C22-85BF-9904F0109019}" type="slidenum">
              <a:rPr lang="ar-SA" smtClean="0"/>
              <a:pPr/>
              <a:t>‹N°›</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50192" y="2533252"/>
            <a:ext cx="6742287" cy="2395449"/>
          </a:xfrm>
          <a:solidFill>
            <a:schemeClr val="bg2"/>
          </a:solidFill>
        </p:spPr>
        <p:style>
          <a:lnRef idx="2">
            <a:schemeClr val="accent3"/>
          </a:lnRef>
          <a:fillRef idx="1">
            <a:schemeClr val="lt1"/>
          </a:fillRef>
          <a:effectRef idx="0">
            <a:schemeClr val="accent3"/>
          </a:effectRef>
          <a:fontRef idx="minor">
            <a:schemeClr val="dk1"/>
          </a:fontRef>
        </p:style>
        <p:txBody>
          <a:bodyPr anchor="ctr"/>
          <a:lstStyle/>
          <a:p>
            <a:pPr algn="ctr"/>
            <a:r>
              <a:rPr lang="ar-DZ" dirty="0"/>
              <a:t>التحليل المالي الديناميكي</a:t>
            </a:r>
            <a:endParaRPr lang="ar-SA" dirty="0"/>
          </a:p>
        </p:txBody>
      </p:sp>
      <p:sp>
        <p:nvSpPr>
          <p:cNvPr id="7" name="Date Placeholder 6"/>
          <p:cNvSpPr>
            <a:spLocks noGrp="1"/>
          </p:cNvSpPr>
          <p:nvPr>
            <p:ph type="dt" sz="half" idx="10"/>
          </p:nvPr>
        </p:nvSpPr>
        <p:spPr>
          <a:xfrm>
            <a:off x="2123728" y="4996964"/>
            <a:ext cx="2592288" cy="381000"/>
          </a:xfrm>
        </p:spPr>
        <p:txBody>
          <a:bodyPr/>
          <a:lstStyle/>
          <a:p>
            <a:pPr algn="l" rtl="0"/>
            <a:fld id="{33CE730A-5FF7-44E7-B6C2-0DDBE07CA039}" type="datetime1">
              <a:rPr lang="en-US" sz="1400" b="1" smtClean="0"/>
              <a:t>11/11/2024</a:t>
            </a:fld>
            <a:endParaRPr lang="ar-SA" b="1" dirty="0"/>
          </a:p>
        </p:txBody>
      </p:sp>
      <p:sp>
        <p:nvSpPr>
          <p:cNvPr id="8" name="Slide Number Placeholder 7"/>
          <p:cNvSpPr>
            <a:spLocks noGrp="1"/>
          </p:cNvSpPr>
          <p:nvPr>
            <p:ph type="sldNum" sz="quarter" idx="12"/>
          </p:nvPr>
        </p:nvSpPr>
        <p:spPr/>
        <p:txBody>
          <a:bodyPr/>
          <a:lstStyle/>
          <a:p>
            <a:fld id="{A4231B69-FBD1-4C22-85BF-9904F0109019}" type="slidenum">
              <a:rPr lang="ar-SA" smtClean="0"/>
              <a:pPr/>
              <a:t>1</a:t>
            </a:fld>
            <a:endParaRPr lang="ar-SA"/>
          </a:p>
        </p:txBody>
      </p:sp>
      <p:sp>
        <p:nvSpPr>
          <p:cNvPr id="9" name="Footer Placeholder 8"/>
          <p:cNvSpPr>
            <a:spLocks noGrp="1"/>
          </p:cNvSpPr>
          <p:nvPr>
            <p:ph type="ftr" sz="quarter" idx="11"/>
          </p:nvPr>
        </p:nvSpPr>
        <p:spPr>
          <a:xfrm>
            <a:off x="1979712" y="5373216"/>
            <a:ext cx="6840760" cy="528064"/>
          </a:xfrm>
        </p:spPr>
        <p:txBody>
          <a:bodyPr/>
          <a:lstStyle/>
          <a:p>
            <a:r>
              <a:rPr lang="ar-SA" sz="1400" b="1" dirty="0"/>
              <a:t>جامعة أم البواقي-  - كلية ق </a:t>
            </a:r>
            <a:r>
              <a:rPr lang="ar-SA" sz="1400" b="1" dirty="0" err="1"/>
              <a:t>وت</a:t>
            </a:r>
            <a:r>
              <a:rPr lang="ar-SA" sz="1400" b="1" dirty="0"/>
              <a:t> </a:t>
            </a:r>
            <a:r>
              <a:rPr lang="ar-SA" sz="1400" b="1" dirty="0" err="1"/>
              <a:t>وت</a:t>
            </a:r>
            <a:r>
              <a:rPr lang="ar-SA" sz="1400" b="1" dirty="0"/>
              <a:t> – قسم المحاسبة والمالية - السنة 1 ماستر- تسيير مالي معمق</a:t>
            </a:r>
            <a:r>
              <a:rPr lang="ar-DZ" sz="1400" b="1" dirty="0"/>
              <a:t> ...محاسبة وتدقيق</a:t>
            </a:r>
            <a:r>
              <a:rPr lang="ar-SA" sz="1400" b="1" dirty="0"/>
              <a:t> </a:t>
            </a:r>
          </a:p>
        </p:txBody>
      </p:sp>
      <p:pic>
        <p:nvPicPr>
          <p:cNvPr id="3" name="Picture 2">
            <a:extLst>
              <a:ext uri="{FF2B5EF4-FFF2-40B4-BE49-F238E27FC236}">
                <a16:creationId xmlns:a16="http://schemas.microsoft.com/office/drawing/2014/main" id="{5602CE29-6FF7-475F-B26D-A6238A17EBF9}"/>
              </a:ext>
            </a:extLst>
          </p:cNvPr>
          <p:cNvPicPr>
            <a:picLocks noChangeAspect="1"/>
          </p:cNvPicPr>
          <p:nvPr/>
        </p:nvPicPr>
        <p:blipFill>
          <a:blip r:embed="rId3"/>
          <a:stretch>
            <a:fillRect/>
          </a:stretch>
        </p:blipFill>
        <p:spPr>
          <a:xfrm>
            <a:off x="3779912" y="862298"/>
            <a:ext cx="3103133" cy="151193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2B656A-E5E3-B29F-B098-9ADF34963E28}"/>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46956BDD-80FC-6392-E575-E9E604141AA1}"/>
              </a:ext>
            </a:extLst>
          </p:cNvPr>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DZ" sz="2800" b="1" dirty="0">
                <a:solidFill>
                  <a:schemeClr val="tx1"/>
                </a:solidFill>
              </a:rPr>
              <a:t>التحليل المالي الديناميكي</a:t>
            </a:r>
            <a:endParaRPr lang="ar-SA" sz="1800" dirty="0"/>
          </a:p>
        </p:txBody>
      </p:sp>
      <p:sp>
        <p:nvSpPr>
          <p:cNvPr id="16" name="Content Placeholder 15">
            <a:extLst>
              <a:ext uri="{FF2B5EF4-FFF2-40B4-BE49-F238E27FC236}">
                <a16:creationId xmlns:a16="http://schemas.microsoft.com/office/drawing/2014/main" id="{F2837409-37E2-3E8D-14BD-CF7C98D517BA}"/>
              </a:ext>
            </a:extLst>
          </p:cNvPr>
          <p:cNvSpPr>
            <a:spLocks noGrp="1"/>
          </p:cNvSpPr>
          <p:nvPr>
            <p:ph sz="quarter" idx="1"/>
          </p:nvPr>
        </p:nvSpPr>
        <p:spPr>
          <a:xfrm>
            <a:off x="457200" y="1600200"/>
            <a:ext cx="7467600" cy="3556992"/>
          </a:xfrm>
        </p:spPr>
        <p:style>
          <a:lnRef idx="2">
            <a:schemeClr val="dk1"/>
          </a:lnRef>
          <a:fillRef idx="1">
            <a:schemeClr val="lt1"/>
          </a:fillRef>
          <a:effectRef idx="0">
            <a:schemeClr val="dk1"/>
          </a:effectRef>
          <a:fontRef idx="minor">
            <a:schemeClr val="dk1"/>
          </a:fontRef>
        </p:style>
        <p:txBody>
          <a:bodyPr>
            <a:normAutofit/>
          </a:bodyPr>
          <a:lstStyle/>
          <a:p>
            <a:pPr marL="809625" indent="0">
              <a:buNone/>
            </a:pPr>
            <a:r>
              <a:rPr lang="en-GB" b="1" dirty="0"/>
              <a:t>II</a:t>
            </a:r>
            <a:r>
              <a:rPr lang="ar-DZ" sz="2800" b="1" dirty="0"/>
              <a:t>- جداول التمويل: </a:t>
            </a:r>
            <a:endParaRPr lang="ar-SA" sz="2800" b="1" dirty="0"/>
          </a:p>
          <a:p>
            <a:pPr marL="809625" lvl="0" indent="0">
              <a:buNone/>
            </a:pPr>
            <a:r>
              <a:rPr lang="ar-DZ" b="1" dirty="0"/>
              <a:t>يتضمن جدول التمويل المعبر عنه بموارد و استخدامات الأموال المحاور الآتية:</a:t>
            </a:r>
          </a:p>
          <a:p>
            <a:pPr marL="1152525" indent="-342900"/>
            <a:r>
              <a:rPr lang="ar-DZ" dirty="0"/>
              <a:t>تعريف جدول التمويل.</a:t>
            </a:r>
          </a:p>
          <a:p>
            <a:pPr marL="1152525" indent="-342900"/>
            <a:r>
              <a:rPr lang="ar-DZ" dirty="0"/>
              <a:t>المبدأ في إعداد جدول التمويل</a:t>
            </a:r>
          </a:p>
          <a:p>
            <a:pPr marL="1152525" indent="-342900"/>
            <a:r>
              <a:rPr lang="ar-DZ" dirty="0"/>
              <a:t>أنواع جداول التمويل.</a:t>
            </a:r>
          </a:p>
          <a:p>
            <a:pPr marL="1152525" indent="-342900"/>
            <a:r>
              <a:rPr lang="ar-DZ" dirty="0"/>
              <a:t>شرح و تحليل عناصر جدول التمويل</a:t>
            </a:r>
            <a:endParaRPr lang="en-US" dirty="0"/>
          </a:p>
          <a:p>
            <a:pPr marL="809625" indent="265113">
              <a:buNone/>
            </a:pPr>
            <a:r>
              <a:rPr lang="ar-SA" dirty="0"/>
              <a:t> </a:t>
            </a:r>
          </a:p>
        </p:txBody>
      </p:sp>
      <p:sp>
        <p:nvSpPr>
          <p:cNvPr id="4" name="Date Placeholder 3">
            <a:extLst>
              <a:ext uri="{FF2B5EF4-FFF2-40B4-BE49-F238E27FC236}">
                <a16:creationId xmlns:a16="http://schemas.microsoft.com/office/drawing/2014/main" id="{36285199-D3F5-545B-3D3C-1B1094D18B64}"/>
              </a:ext>
            </a:extLst>
          </p:cNvPr>
          <p:cNvSpPr>
            <a:spLocks noGrp="1"/>
          </p:cNvSpPr>
          <p:nvPr>
            <p:ph type="dt" sz="half" idx="14"/>
          </p:nvPr>
        </p:nvSpPr>
        <p:spPr>
          <a:xfrm>
            <a:off x="539552" y="5157192"/>
            <a:ext cx="2016224" cy="432048"/>
          </a:xfrm>
        </p:spPr>
        <p:txBody>
          <a:bodyPr/>
          <a:lstStyle/>
          <a:p>
            <a:pPr algn="ctr" rtl="0"/>
            <a:fld id="{E768D248-0016-4BB9-A801-B389990EFB7C}" type="datetime1">
              <a:rPr lang="en-US" sz="1600" b="1" smtClean="0"/>
              <a:t>11/11/2024</a:t>
            </a:fld>
            <a:endParaRPr lang="ar-SA" b="1" dirty="0"/>
          </a:p>
        </p:txBody>
      </p:sp>
      <p:sp>
        <p:nvSpPr>
          <p:cNvPr id="5" name="Slide Number Placeholder 4">
            <a:extLst>
              <a:ext uri="{FF2B5EF4-FFF2-40B4-BE49-F238E27FC236}">
                <a16:creationId xmlns:a16="http://schemas.microsoft.com/office/drawing/2014/main" id="{FF910FF1-CCC4-2906-22F8-6E1CDFF236F0}"/>
              </a:ext>
            </a:extLst>
          </p:cNvPr>
          <p:cNvSpPr>
            <a:spLocks noGrp="1"/>
          </p:cNvSpPr>
          <p:nvPr>
            <p:ph type="sldNum" sz="quarter" idx="15"/>
          </p:nvPr>
        </p:nvSpPr>
        <p:spPr/>
        <p:txBody>
          <a:bodyPr/>
          <a:lstStyle/>
          <a:p>
            <a:fld id="{A4231B69-FBD1-4C22-85BF-9904F0109019}" type="slidenum">
              <a:rPr lang="ar-SA" smtClean="0"/>
              <a:pPr/>
              <a:t>10</a:t>
            </a:fld>
            <a:endParaRPr lang="ar-SA"/>
          </a:p>
        </p:txBody>
      </p:sp>
      <p:sp>
        <p:nvSpPr>
          <p:cNvPr id="6" name="Footer Placeholder 5">
            <a:extLst>
              <a:ext uri="{FF2B5EF4-FFF2-40B4-BE49-F238E27FC236}">
                <a16:creationId xmlns:a16="http://schemas.microsoft.com/office/drawing/2014/main" id="{351739E9-99BA-ED30-2A12-53F14D12AFD8}"/>
              </a:ext>
            </a:extLst>
          </p:cNvPr>
          <p:cNvSpPr>
            <a:spLocks noGrp="1"/>
          </p:cNvSpPr>
          <p:nvPr>
            <p:ph type="ftr" sz="quarter" idx="16"/>
          </p:nvPr>
        </p:nvSpPr>
        <p:spPr>
          <a:xfrm>
            <a:off x="1043608" y="5445224"/>
            <a:ext cx="6768752" cy="653792"/>
          </a:xfrm>
        </p:spPr>
        <p:txBody>
          <a:bodyPr/>
          <a:lstStyle/>
          <a:p>
            <a:pPr algn="ctr"/>
            <a:r>
              <a:rPr lang="ar-SA" sz="1400" b="1" dirty="0">
                <a:solidFill>
                  <a:schemeClr val="tx1"/>
                </a:solidFill>
              </a:rPr>
              <a:t>جامعة أم البواقي-  - كلية ق </a:t>
            </a:r>
            <a:r>
              <a:rPr lang="ar-SA" sz="1400" b="1" dirty="0" err="1">
                <a:solidFill>
                  <a:schemeClr val="tx1"/>
                </a:solidFill>
              </a:rPr>
              <a:t>وت</a:t>
            </a:r>
            <a:r>
              <a:rPr lang="ar-SA" sz="1400" b="1" dirty="0">
                <a:solidFill>
                  <a:schemeClr val="tx1"/>
                </a:solidFill>
              </a:rPr>
              <a:t> </a:t>
            </a:r>
            <a:r>
              <a:rPr lang="ar-SA" sz="1400" b="1" dirty="0" err="1">
                <a:solidFill>
                  <a:schemeClr val="tx1"/>
                </a:solidFill>
              </a:rPr>
              <a:t>وت</a:t>
            </a:r>
            <a:r>
              <a:rPr lang="ar-SA" sz="1400" b="1" dirty="0">
                <a:solidFill>
                  <a:schemeClr val="tx1"/>
                </a:solidFill>
              </a:rPr>
              <a:t> – قسم المحاسبة والمالية - السنة 1 ماستر- تسيير مالي معمق </a:t>
            </a:r>
          </a:p>
        </p:txBody>
      </p:sp>
    </p:spTree>
    <p:extLst>
      <p:ext uri="{BB962C8B-B14F-4D97-AF65-F5344CB8AC3E}">
        <p14:creationId xmlns:p14="http://schemas.microsoft.com/office/powerpoint/2010/main" val="3260264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DZ" sz="2800" b="1" dirty="0">
                <a:solidFill>
                  <a:schemeClr val="tx1"/>
                </a:solidFill>
              </a:rPr>
              <a:t>التحليل المالي الديناميكي</a:t>
            </a:r>
            <a:endParaRPr lang="ar-SA" sz="1800" dirty="0"/>
          </a:p>
        </p:txBody>
      </p:sp>
      <p:sp>
        <p:nvSpPr>
          <p:cNvPr id="16" name="Content Placeholder 15"/>
          <p:cNvSpPr>
            <a:spLocks noGrp="1"/>
          </p:cNvSpPr>
          <p:nvPr>
            <p:ph sz="quarter" idx="1"/>
          </p:nvPr>
        </p:nvSpPr>
        <p:spPr>
          <a:xfrm>
            <a:off x="457200" y="1600200"/>
            <a:ext cx="7467600" cy="3556992"/>
          </a:xfrm>
        </p:spPr>
        <p:style>
          <a:lnRef idx="2">
            <a:schemeClr val="dk1"/>
          </a:lnRef>
          <a:fillRef idx="1">
            <a:schemeClr val="lt1"/>
          </a:fillRef>
          <a:effectRef idx="0">
            <a:schemeClr val="dk1"/>
          </a:effectRef>
          <a:fontRef idx="minor">
            <a:schemeClr val="dk1"/>
          </a:fontRef>
        </p:style>
        <p:txBody>
          <a:bodyPr>
            <a:normAutofit/>
          </a:bodyPr>
          <a:lstStyle/>
          <a:p>
            <a:pPr marL="809625" indent="0">
              <a:buNone/>
            </a:pPr>
            <a:endParaRPr lang="ar-SA" b="1" dirty="0"/>
          </a:p>
          <a:p>
            <a:pPr marL="1152525" indent="-342900"/>
            <a:r>
              <a:rPr lang="ar-DZ" b="1" dirty="0"/>
              <a:t>تعريف جدول التمويل </a:t>
            </a:r>
            <a:r>
              <a:rPr lang="en-GB" b="1" dirty="0"/>
              <a:t>)</a:t>
            </a:r>
            <a:r>
              <a:rPr lang="ar-DZ" b="1" dirty="0"/>
              <a:t>موارد و استخدامات الأموال</a:t>
            </a:r>
            <a:r>
              <a:rPr lang="en-GB" b="1" dirty="0"/>
              <a:t>(</a:t>
            </a:r>
            <a:r>
              <a:rPr lang="ar-DZ" b="1" dirty="0"/>
              <a:t> </a:t>
            </a:r>
          </a:p>
          <a:p>
            <a:pPr marL="809625" lvl="0" indent="0" algn="just">
              <a:buNone/>
            </a:pPr>
            <a:r>
              <a:rPr lang="ar-DZ" dirty="0"/>
              <a:t>يبين جدول التمويل تغيرات المركز المالي للمؤسسة من خلال مقارنة ميزانيتين وظيفيتين متتاليتين، الهدف منه إظهار التغيرات الحاصلة في موارد المؤسسة واستخداماتها. ومن خلال جدول التمويل يمكن الوصول إلى مايلي: </a:t>
            </a:r>
          </a:p>
          <a:p>
            <a:pPr marL="809625" lvl="0" indent="0" algn="just">
              <a:buNone/>
            </a:pPr>
            <a:endParaRPr lang="ar-DZ" dirty="0"/>
          </a:p>
          <a:p>
            <a:pPr marL="809625" lvl="0" indent="0">
              <a:buNone/>
            </a:pPr>
            <a:endParaRPr lang="ar-DZ" dirty="0"/>
          </a:p>
          <a:p>
            <a:pPr marL="809625" lvl="0" indent="265113">
              <a:buFont typeface="Wingdings" pitchFamily="2" charset="2"/>
              <a:buChar char="ü"/>
            </a:pPr>
            <a:endParaRPr lang="ar-SA" dirty="0"/>
          </a:p>
        </p:txBody>
      </p:sp>
      <p:sp>
        <p:nvSpPr>
          <p:cNvPr id="4" name="Date Placeholder 3"/>
          <p:cNvSpPr>
            <a:spLocks noGrp="1"/>
          </p:cNvSpPr>
          <p:nvPr>
            <p:ph type="dt" sz="half" idx="14"/>
          </p:nvPr>
        </p:nvSpPr>
        <p:spPr>
          <a:xfrm>
            <a:off x="539552" y="5157192"/>
            <a:ext cx="2016224" cy="432048"/>
          </a:xfrm>
        </p:spPr>
        <p:txBody>
          <a:bodyPr/>
          <a:lstStyle/>
          <a:p>
            <a:pPr algn="ctr" rtl="0"/>
            <a:fld id="{64D6CBD4-CD5F-48BB-853F-9442F2FCDF18}" type="datetime1">
              <a:rPr lang="en-US" sz="1600" b="1" smtClean="0"/>
              <a:t>11/11/2024</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11</a:t>
            </a:fld>
            <a:endParaRPr lang="ar-SA"/>
          </a:p>
        </p:txBody>
      </p:sp>
      <p:sp>
        <p:nvSpPr>
          <p:cNvPr id="6" name="Footer Placeholder 5"/>
          <p:cNvSpPr>
            <a:spLocks noGrp="1"/>
          </p:cNvSpPr>
          <p:nvPr>
            <p:ph type="ftr" sz="quarter" idx="16"/>
          </p:nvPr>
        </p:nvSpPr>
        <p:spPr>
          <a:xfrm>
            <a:off x="2289960" y="5105573"/>
            <a:ext cx="5616624" cy="653792"/>
          </a:xfrm>
        </p:spPr>
        <p:txBody>
          <a:bodyPr/>
          <a:lstStyle/>
          <a:p>
            <a:pPr algn="ctr"/>
            <a:r>
              <a:rPr lang="ar-SA" b="1">
                <a:solidFill>
                  <a:schemeClr val="tx1"/>
                </a:solidFill>
              </a:rPr>
              <a:t>جامعة أم البواقي-  - كلية ق وت وت – قسم المحاسبة والمالية - السنة 1 ماستر- تسيير مالي معمق </a:t>
            </a:r>
            <a:endParaRPr lang="ar-SA" b="1" dirty="0">
              <a:solidFill>
                <a:schemeClr val="tx1"/>
              </a:solidFill>
            </a:endParaRPr>
          </a:p>
        </p:txBody>
      </p:sp>
    </p:spTree>
    <p:extLst>
      <p:ext uri="{BB962C8B-B14F-4D97-AF65-F5344CB8AC3E}">
        <p14:creationId xmlns:p14="http://schemas.microsoft.com/office/powerpoint/2010/main" val="3470100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DZ" sz="2800" b="1" dirty="0">
                <a:solidFill>
                  <a:schemeClr val="tx1"/>
                </a:solidFill>
              </a:rPr>
              <a:t>التحليل المالي الديناميكي</a:t>
            </a:r>
            <a:endParaRPr lang="ar-SA" sz="1800" dirty="0"/>
          </a:p>
        </p:txBody>
      </p:sp>
      <p:sp>
        <p:nvSpPr>
          <p:cNvPr id="16" name="Content Placeholder 15"/>
          <p:cNvSpPr>
            <a:spLocks noGrp="1"/>
          </p:cNvSpPr>
          <p:nvPr>
            <p:ph sz="quarter" idx="1"/>
          </p:nvPr>
        </p:nvSpPr>
        <p:spPr>
          <a:xfrm>
            <a:off x="457200" y="1600200"/>
            <a:ext cx="7467600" cy="3845024"/>
          </a:xfrm>
        </p:spPr>
        <p:style>
          <a:lnRef idx="2">
            <a:schemeClr val="dk1"/>
          </a:lnRef>
          <a:fillRef idx="1">
            <a:schemeClr val="lt1"/>
          </a:fillRef>
          <a:effectRef idx="0">
            <a:schemeClr val="dk1"/>
          </a:effectRef>
          <a:fontRef idx="minor">
            <a:schemeClr val="dk1"/>
          </a:fontRef>
        </p:style>
        <p:txBody>
          <a:bodyPr>
            <a:normAutofit/>
          </a:bodyPr>
          <a:lstStyle/>
          <a:p>
            <a:pPr marL="809625" indent="0">
              <a:buNone/>
            </a:pPr>
            <a:endParaRPr lang="ar-SA" b="1" dirty="0"/>
          </a:p>
          <a:p>
            <a:pPr marL="1152525" indent="-342900"/>
            <a:r>
              <a:rPr lang="ar-DZ" b="1" dirty="0"/>
              <a:t>المبدأ في إعداد جدول التمويل</a:t>
            </a:r>
            <a:endParaRPr lang="ar-DZ" dirty="0"/>
          </a:p>
          <a:p>
            <a:pPr marL="809625" lvl="0" indent="0" algn="just">
              <a:buNone/>
            </a:pPr>
            <a:r>
              <a:rPr lang="ar-DZ" dirty="0"/>
              <a:t>يتضمن مبدأ إعداد جدول التمويل العناية بزيادة وانخفاض أصول وخصوم الميزانيتين الوظيفيتين وفق مايلي: </a:t>
            </a:r>
          </a:p>
          <a:p>
            <a:pPr marL="1152525" lvl="0" indent="-342900" algn="just">
              <a:buFont typeface="Wingdings" panose="05000000000000000000" pitchFamily="2" charset="2"/>
              <a:buChar char="Ø"/>
            </a:pPr>
            <a:r>
              <a:rPr lang="ar-DZ" dirty="0"/>
              <a:t> كل زيادة في أي عنصر من عناصر الأصول عبارة عن استخدام</a:t>
            </a:r>
          </a:p>
          <a:p>
            <a:pPr marL="1152525" lvl="0" indent="-342900" algn="just">
              <a:buFont typeface="Wingdings" panose="05000000000000000000" pitchFamily="2" charset="2"/>
              <a:buChar char="Ø"/>
            </a:pPr>
            <a:r>
              <a:rPr lang="ar-DZ" dirty="0"/>
              <a:t>كل زيادة في أي عنصر من عناصر الخصوم عبارة عن مورد. كل انخفاض في أي عنصر من عناصر الأصول عبارة عن مورد</a:t>
            </a:r>
          </a:p>
          <a:p>
            <a:pPr marL="1152525" lvl="0" indent="-342900" algn="just">
              <a:buFont typeface="Wingdings" panose="05000000000000000000" pitchFamily="2" charset="2"/>
              <a:buChar char="Ø"/>
            </a:pPr>
            <a:r>
              <a:rPr lang="ar-DZ" dirty="0"/>
              <a:t>كل انخفاض في أي عنصر من عناصر الخصوم عبارة عن استخدام</a:t>
            </a:r>
          </a:p>
          <a:p>
            <a:pPr marL="1152525" lvl="0" indent="-342900">
              <a:buFont typeface="Wingdings" panose="05000000000000000000" pitchFamily="2" charset="2"/>
              <a:buChar char="Ø"/>
            </a:pPr>
            <a:endParaRPr lang="ar-DZ" dirty="0"/>
          </a:p>
          <a:p>
            <a:pPr marL="809625" lvl="0" indent="0">
              <a:buNone/>
            </a:pPr>
            <a:endParaRPr lang="ar-DZ" dirty="0"/>
          </a:p>
          <a:p>
            <a:pPr marL="809625" lvl="0" indent="265113">
              <a:buFont typeface="Wingdings" pitchFamily="2" charset="2"/>
              <a:buChar char="ü"/>
            </a:pPr>
            <a:endParaRPr lang="ar-SA" dirty="0"/>
          </a:p>
        </p:txBody>
      </p:sp>
      <p:sp>
        <p:nvSpPr>
          <p:cNvPr id="4" name="Date Placeholder 3"/>
          <p:cNvSpPr>
            <a:spLocks noGrp="1"/>
          </p:cNvSpPr>
          <p:nvPr>
            <p:ph type="dt" sz="half" idx="14"/>
          </p:nvPr>
        </p:nvSpPr>
        <p:spPr>
          <a:xfrm>
            <a:off x="457200" y="5602382"/>
            <a:ext cx="2016224" cy="432048"/>
          </a:xfrm>
        </p:spPr>
        <p:txBody>
          <a:bodyPr/>
          <a:lstStyle/>
          <a:p>
            <a:pPr algn="ctr" rtl="0"/>
            <a:fld id="{7A03D414-A33D-46AF-9937-FC2F0F457B38}" type="datetime1">
              <a:rPr lang="en-US" sz="1600" b="1" smtClean="0"/>
              <a:t>11/11/2024</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12</a:t>
            </a:fld>
            <a:endParaRPr lang="ar-SA"/>
          </a:p>
        </p:txBody>
      </p:sp>
      <p:sp>
        <p:nvSpPr>
          <p:cNvPr id="6" name="Footer Placeholder 5"/>
          <p:cNvSpPr>
            <a:spLocks noGrp="1"/>
          </p:cNvSpPr>
          <p:nvPr>
            <p:ph type="ftr" sz="quarter" idx="16"/>
          </p:nvPr>
        </p:nvSpPr>
        <p:spPr>
          <a:xfrm>
            <a:off x="1907704" y="5949280"/>
            <a:ext cx="5904310" cy="653792"/>
          </a:xfrm>
        </p:spPr>
        <p:txBody>
          <a:bodyPr/>
          <a:lstStyle/>
          <a:p>
            <a:pPr algn="ctr"/>
            <a:r>
              <a:rPr lang="ar-SA" sz="1400" b="1" dirty="0">
                <a:solidFill>
                  <a:schemeClr val="tx1"/>
                </a:solidFill>
              </a:rPr>
              <a:t>جامعة أم البواقي-  - كلية ق </a:t>
            </a:r>
            <a:r>
              <a:rPr lang="ar-SA" sz="1400" b="1" dirty="0" err="1">
                <a:solidFill>
                  <a:schemeClr val="tx1"/>
                </a:solidFill>
              </a:rPr>
              <a:t>وت</a:t>
            </a:r>
            <a:r>
              <a:rPr lang="ar-SA" sz="1400" b="1" dirty="0">
                <a:solidFill>
                  <a:schemeClr val="tx1"/>
                </a:solidFill>
              </a:rPr>
              <a:t> </a:t>
            </a:r>
            <a:r>
              <a:rPr lang="ar-SA" sz="1400" b="1" dirty="0" err="1">
                <a:solidFill>
                  <a:schemeClr val="tx1"/>
                </a:solidFill>
              </a:rPr>
              <a:t>وت</a:t>
            </a:r>
            <a:r>
              <a:rPr lang="ar-SA" sz="1400" b="1" dirty="0">
                <a:solidFill>
                  <a:schemeClr val="tx1"/>
                </a:solidFill>
              </a:rPr>
              <a:t> – قسم المحاسبة والمالية - السنة 1 ماستر- تسيير مالي معمق </a:t>
            </a:r>
          </a:p>
        </p:txBody>
      </p:sp>
    </p:spTree>
    <p:extLst>
      <p:ext uri="{BB962C8B-B14F-4D97-AF65-F5344CB8AC3E}">
        <p14:creationId xmlns:p14="http://schemas.microsoft.com/office/powerpoint/2010/main" val="6190675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DZ" sz="2800" b="1" dirty="0">
                <a:solidFill>
                  <a:schemeClr val="tx1"/>
                </a:solidFill>
              </a:rPr>
              <a:t>التحليل المالي الديناميكي</a:t>
            </a:r>
            <a:endParaRPr lang="ar-SA" sz="1800" dirty="0"/>
          </a:p>
        </p:txBody>
      </p:sp>
      <p:sp>
        <p:nvSpPr>
          <p:cNvPr id="16" name="Content Placeholder 15"/>
          <p:cNvSpPr>
            <a:spLocks noGrp="1"/>
          </p:cNvSpPr>
          <p:nvPr>
            <p:ph sz="quarter" idx="1"/>
          </p:nvPr>
        </p:nvSpPr>
        <p:spPr>
          <a:xfrm>
            <a:off x="457200" y="1600200"/>
            <a:ext cx="7467600" cy="3556992"/>
          </a:xfrm>
        </p:spPr>
        <p:style>
          <a:lnRef idx="2">
            <a:schemeClr val="dk1"/>
          </a:lnRef>
          <a:fillRef idx="1">
            <a:schemeClr val="lt1"/>
          </a:fillRef>
          <a:effectRef idx="0">
            <a:schemeClr val="dk1"/>
          </a:effectRef>
          <a:fontRef idx="minor">
            <a:schemeClr val="dk1"/>
          </a:fontRef>
        </p:style>
        <p:txBody>
          <a:bodyPr>
            <a:normAutofit/>
          </a:bodyPr>
          <a:lstStyle/>
          <a:p>
            <a:pPr marL="809625" indent="0">
              <a:buNone/>
            </a:pPr>
            <a:endParaRPr lang="ar-SA" b="1" dirty="0"/>
          </a:p>
          <a:p>
            <a:pPr marL="1152525" indent="-342900"/>
            <a:r>
              <a:rPr lang="ar-DZ" b="1" dirty="0"/>
              <a:t>المبدأ في إعداد جدول التمويل </a:t>
            </a:r>
          </a:p>
          <a:p>
            <a:pPr marL="809625" lvl="0" indent="0">
              <a:buNone/>
            </a:pPr>
            <a:endParaRPr lang="ar-DZ" dirty="0"/>
          </a:p>
          <a:p>
            <a:pPr marL="809625" lvl="0" indent="0">
              <a:buNone/>
            </a:pPr>
            <a:endParaRPr lang="ar-DZ" dirty="0"/>
          </a:p>
          <a:p>
            <a:pPr marL="809625" lvl="0" indent="0">
              <a:buNone/>
            </a:pPr>
            <a:endParaRPr lang="ar-DZ" dirty="0"/>
          </a:p>
          <a:p>
            <a:pPr marL="809625" lvl="0" indent="0">
              <a:buNone/>
            </a:pPr>
            <a:r>
              <a:rPr lang="ar-DZ" dirty="0"/>
              <a:t>ويتميز جدول التمويل من حيث التصنيف بخاصتين أساسيتين :</a:t>
            </a:r>
          </a:p>
          <a:p>
            <a:pPr marL="1152525" lvl="0" indent="-342900">
              <a:buFontTx/>
              <a:buChar char="-"/>
            </a:pPr>
            <a:r>
              <a:rPr lang="ar-DZ" dirty="0"/>
              <a:t>تاريخ الاستحقاق، أي الفترة الزمنية للاستخدام أو المورد.</a:t>
            </a:r>
          </a:p>
          <a:p>
            <a:pPr marL="1152525" lvl="0" indent="-342900">
              <a:buFontTx/>
              <a:buChar char="-"/>
            </a:pPr>
            <a:r>
              <a:rPr lang="ar-DZ" dirty="0"/>
              <a:t> الوظيفة الأساسية لكل استخدام أو مورد ضمن نشاط المؤسسة.</a:t>
            </a:r>
          </a:p>
          <a:p>
            <a:pPr marL="1152525" lvl="0" indent="-342900">
              <a:buFont typeface="Wingdings" panose="05000000000000000000" pitchFamily="2" charset="2"/>
              <a:buChar char="Ø"/>
            </a:pPr>
            <a:endParaRPr lang="ar-DZ" dirty="0"/>
          </a:p>
          <a:p>
            <a:pPr marL="809625" lvl="0" indent="0">
              <a:buNone/>
            </a:pPr>
            <a:endParaRPr lang="ar-DZ" dirty="0"/>
          </a:p>
          <a:p>
            <a:pPr marL="809625" lvl="0" indent="265113">
              <a:buFont typeface="Wingdings" pitchFamily="2" charset="2"/>
              <a:buChar char="ü"/>
            </a:pPr>
            <a:endParaRPr lang="ar-SA" dirty="0"/>
          </a:p>
        </p:txBody>
      </p:sp>
      <p:sp>
        <p:nvSpPr>
          <p:cNvPr id="4" name="Date Placeholder 3"/>
          <p:cNvSpPr>
            <a:spLocks noGrp="1"/>
          </p:cNvSpPr>
          <p:nvPr>
            <p:ph type="dt" sz="half" idx="14"/>
          </p:nvPr>
        </p:nvSpPr>
        <p:spPr>
          <a:xfrm>
            <a:off x="488887" y="5279819"/>
            <a:ext cx="2016224" cy="432048"/>
          </a:xfrm>
        </p:spPr>
        <p:txBody>
          <a:bodyPr/>
          <a:lstStyle/>
          <a:p>
            <a:pPr algn="l" rtl="0"/>
            <a:fld id="{1C39E360-977F-4660-A6D2-00068F8BBD46}" type="datetime1">
              <a:rPr lang="en-US" b="1" smtClean="0"/>
              <a:t>11/11/2024</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13</a:t>
            </a:fld>
            <a:endParaRPr lang="ar-SA"/>
          </a:p>
        </p:txBody>
      </p:sp>
      <p:sp>
        <p:nvSpPr>
          <p:cNvPr id="6" name="Footer Placeholder 5"/>
          <p:cNvSpPr>
            <a:spLocks noGrp="1"/>
          </p:cNvSpPr>
          <p:nvPr>
            <p:ph type="ftr" sz="quarter" idx="16"/>
          </p:nvPr>
        </p:nvSpPr>
        <p:spPr>
          <a:xfrm>
            <a:off x="2281711" y="5157192"/>
            <a:ext cx="5616624" cy="653792"/>
          </a:xfrm>
        </p:spPr>
        <p:txBody>
          <a:bodyPr/>
          <a:lstStyle/>
          <a:p>
            <a:pPr algn="ctr"/>
            <a:r>
              <a:rPr lang="ar-SA" b="1">
                <a:solidFill>
                  <a:schemeClr val="tx1"/>
                </a:solidFill>
              </a:rPr>
              <a:t>جامعة أم البواقي-  - كلية ق وت وت – قسم المحاسبة والمالية - السنة 1 ماستر- تسيير مالي معمق </a:t>
            </a:r>
            <a:endParaRPr lang="ar-SA" b="1" dirty="0">
              <a:solidFill>
                <a:schemeClr val="tx1"/>
              </a:solidFill>
            </a:endParaRPr>
          </a:p>
        </p:txBody>
      </p:sp>
      <p:graphicFrame>
        <p:nvGraphicFramePr>
          <p:cNvPr id="2" name="Table 2">
            <a:extLst>
              <a:ext uri="{FF2B5EF4-FFF2-40B4-BE49-F238E27FC236}">
                <a16:creationId xmlns:a16="http://schemas.microsoft.com/office/drawing/2014/main" id="{8A668F05-067D-404B-BBB1-CD9AFB9FBDD2}"/>
              </a:ext>
            </a:extLst>
          </p:cNvPr>
          <p:cNvGraphicFramePr>
            <a:graphicFrameLocks noGrp="1"/>
          </p:cNvGraphicFramePr>
          <p:nvPr>
            <p:extLst>
              <p:ext uri="{D42A27DB-BD31-4B8C-83A1-F6EECF244321}">
                <p14:modId xmlns:p14="http://schemas.microsoft.com/office/powerpoint/2010/main" val="3942709761"/>
              </p:ext>
            </p:extLst>
          </p:nvPr>
        </p:nvGraphicFramePr>
        <p:xfrm>
          <a:off x="1219200" y="2492896"/>
          <a:ext cx="6096000" cy="1338834"/>
        </p:xfrm>
        <a:graphic>
          <a:graphicData uri="http://schemas.openxmlformats.org/drawingml/2006/table">
            <a:tbl>
              <a:tblPr firstRow="1" bandRow="1">
                <a:tableStyleId>{616DA210-FB5B-4158-B5E0-FEB733F419BA}</a:tableStyleId>
              </a:tblPr>
              <a:tblGrid>
                <a:gridCol w="3048000">
                  <a:extLst>
                    <a:ext uri="{9D8B030D-6E8A-4147-A177-3AD203B41FA5}">
                      <a16:colId xmlns:a16="http://schemas.microsoft.com/office/drawing/2014/main" val="4165006509"/>
                    </a:ext>
                  </a:extLst>
                </a:gridCol>
                <a:gridCol w="3048000">
                  <a:extLst>
                    <a:ext uri="{9D8B030D-6E8A-4147-A177-3AD203B41FA5}">
                      <a16:colId xmlns:a16="http://schemas.microsoft.com/office/drawing/2014/main" val="407440074"/>
                    </a:ext>
                  </a:extLst>
                </a:gridCol>
              </a:tblGrid>
              <a:tr h="475470">
                <a:tc>
                  <a:txBody>
                    <a:bodyPr/>
                    <a:lstStyle/>
                    <a:p>
                      <a:pPr algn="ctr"/>
                      <a:r>
                        <a:rPr lang="ar-DZ" sz="2800" dirty="0"/>
                        <a:t>الموارد</a:t>
                      </a:r>
                      <a:endParaRPr lang="en-GB" sz="2800" dirty="0"/>
                    </a:p>
                  </a:txBody>
                  <a:tcPr/>
                </a:tc>
                <a:tc>
                  <a:txBody>
                    <a:bodyPr/>
                    <a:lstStyle/>
                    <a:p>
                      <a:pPr algn="ctr"/>
                      <a:r>
                        <a:rPr lang="ar-DZ" sz="2800" dirty="0"/>
                        <a:t>الاستخدامات</a:t>
                      </a:r>
                      <a:endParaRPr lang="en-GB" sz="2800" dirty="0"/>
                    </a:p>
                  </a:txBody>
                  <a:tcPr/>
                </a:tc>
                <a:extLst>
                  <a:ext uri="{0D108BD9-81ED-4DB2-BD59-A6C34878D82A}">
                    <a16:rowId xmlns:a16="http://schemas.microsoft.com/office/drawing/2014/main" val="3510976533"/>
                  </a:ext>
                </a:extLst>
              </a:tr>
              <a:tr h="820674">
                <a:tc>
                  <a:txBody>
                    <a:bodyPr/>
                    <a:lstStyle/>
                    <a:p>
                      <a:pPr algn="ctr"/>
                      <a:r>
                        <a:rPr lang="ar-DZ" b="1" dirty="0"/>
                        <a:t>زيادة الخصوم  ↑</a:t>
                      </a:r>
                    </a:p>
                    <a:p>
                      <a:pPr algn="ctr"/>
                      <a:r>
                        <a:rPr lang="ar-DZ" b="1" dirty="0"/>
                        <a:t>انخفاض الأصول  ↓</a:t>
                      </a:r>
                      <a:endParaRPr lang="en-GB" b="1" dirty="0"/>
                    </a:p>
                  </a:txBody>
                  <a:tcPr/>
                </a:tc>
                <a:tc>
                  <a:txBody>
                    <a:bodyPr/>
                    <a:lstStyle/>
                    <a:p>
                      <a:pPr algn="ctr"/>
                      <a:r>
                        <a:rPr lang="ar-DZ" b="1" dirty="0"/>
                        <a:t>زيادة الأصول ↑</a:t>
                      </a:r>
                    </a:p>
                    <a:p>
                      <a:pPr algn="ctr"/>
                      <a:r>
                        <a:rPr lang="ar-DZ" b="1" dirty="0"/>
                        <a:t>انخفاض الخصوم ↓</a:t>
                      </a:r>
                      <a:endParaRPr lang="en-GB" b="1" dirty="0"/>
                    </a:p>
                  </a:txBody>
                  <a:tcPr/>
                </a:tc>
                <a:extLst>
                  <a:ext uri="{0D108BD9-81ED-4DB2-BD59-A6C34878D82A}">
                    <a16:rowId xmlns:a16="http://schemas.microsoft.com/office/drawing/2014/main" val="3577638545"/>
                  </a:ext>
                </a:extLst>
              </a:tr>
            </a:tbl>
          </a:graphicData>
        </a:graphic>
      </p:graphicFrame>
    </p:spTree>
    <p:extLst>
      <p:ext uri="{BB962C8B-B14F-4D97-AF65-F5344CB8AC3E}">
        <p14:creationId xmlns:p14="http://schemas.microsoft.com/office/powerpoint/2010/main" val="31162403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DZ" sz="2800" b="1" dirty="0">
                <a:solidFill>
                  <a:schemeClr val="tx1"/>
                </a:solidFill>
              </a:rPr>
              <a:t>التحليل المالي الديناميكي</a:t>
            </a:r>
            <a:endParaRPr lang="ar-SA" sz="1800" dirty="0"/>
          </a:p>
        </p:txBody>
      </p:sp>
      <p:sp>
        <p:nvSpPr>
          <p:cNvPr id="16" name="Content Placeholder 15"/>
          <p:cNvSpPr>
            <a:spLocks noGrp="1"/>
          </p:cNvSpPr>
          <p:nvPr>
            <p:ph sz="quarter" idx="1"/>
          </p:nvPr>
        </p:nvSpPr>
        <p:spPr>
          <a:xfrm>
            <a:off x="457200" y="1600199"/>
            <a:ext cx="7467600" cy="3890785"/>
          </a:xfrm>
        </p:spPr>
        <p:style>
          <a:lnRef idx="2">
            <a:schemeClr val="dk1"/>
          </a:lnRef>
          <a:fillRef idx="1">
            <a:schemeClr val="lt1"/>
          </a:fillRef>
          <a:effectRef idx="0">
            <a:schemeClr val="dk1"/>
          </a:effectRef>
          <a:fontRef idx="minor">
            <a:schemeClr val="dk1"/>
          </a:fontRef>
        </p:style>
        <p:txBody>
          <a:bodyPr>
            <a:normAutofit/>
          </a:bodyPr>
          <a:lstStyle/>
          <a:p>
            <a:pPr marL="1152525" indent="-342900"/>
            <a:r>
              <a:rPr lang="ar-DZ" b="1" dirty="0"/>
              <a:t>المبدأ في إعداد جدول التمويل</a:t>
            </a:r>
          </a:p>
          <a:p>
            <a:pPr marL="809625" lvl="0" indent="0">
              <a:buNone/>
            </a:pPr>
            <a:endParaRPr lang="ar-DZ" dirty="0"/>
          </a:p>
          <a:p>
            <a:pPr marL="809625" lvl="0" indent="265113">
              <a:buFont typeface="Wingdings" pitchFamily="2" charset="2"/>
              <a:buChar char="ü"/>
            </a:pPr>
            <a:endParaRPr lang="ar-SA" dirty="0"/>
          </a:p>
        </p:txBody>
      </p:sp>
      <p:sp>
        <p:nvSpPr>
          <p:cNvPr id="4" name="Date Placeholder 3"/>
          <p:cNvSpPr>
            <a:spLocks noGrp="1"/>
          </p:cNvSpPr>
          <p:nvPr>
            <p:ph type="dt" sz="half" idx="14"/>
          </p:nvPr>
        </p:nvSpPr>
        <p:spPr>
          <a:xfrm>
            <a:off x="457200" y="5675139"/>
            <a:ext cx="2016224" cy="432048"/>
          </a:xfrm>
        </p:spPr>
        <p:txBody>
          <a:bodyPr/>
          <a:lstStyle/>
          <a:p>
            <a:pPr algn="l" rtl="0"/>
            <a:fld id="{E7E6A112-0904-4DFC-8B0A-AE48CFC4D29A}" type="datetime1">
              <a:rPr lang="en-US" b="1" smtClean="0"/>
              <a:t>11/11/2024</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14</a:t>
            </a:fld>
            <a:endParaRPr lang="ar-SA"/>
          </a:p>
        </p:txBody>
      </p:sp>
      <p:sp>
        <p:nvSpPr>
          <p:cNvPr id="6" name="Footer Placeholder 5"/>
          <p:cNvSpPr>
            <a:spLocks noGrp="1"/>
          </p:cNvSpPr>
          <p:nvPr>
            <p:ph type="ftr" sz="quarter" idx="16"/>
          </p:nvPr>
        </p:nvSpPr>
        <p:spPr>
          <a:xfrm>
            <a:off x="2267744" y="5734050"/>
            <a:ext cx="5544616" cy="292958"/>
          </a:xfrm>
        </p:spPr>
        <p:txBody>
          <a:bodyPr/>
          <a:lstStyle/>
          <a:p>
            <a:pPr algn="ctr"/>
            <a:r>
              <a:rPr lang="ar-SA" b="1">
                <a:solidFill>
                  <a:schemeClr val="tx1"/>
                </a:solidFill>
              </a:rPr>
              <a:t>جامعة أم البواقي-  - كلية ق وت وت – قسم المحاسبة والمالية - السنة 1 ماستر- تسيير مالي معمق </a:t>
            </a:r>
            <a:endParaRPr lang="ar-SA" b="1" dirty="0">
              <a:solidFill>
                <a:schemeClr val="tx1"/>
              </a:solidFill>
            </a:endParaRPr>
          </a:p>
        </p:txBody>
      </p:sp>
      <p:graphicFrame>
        <p:nvGraphicFramePr>
          <p:cNvPr id="2" name="Table 2">
            <a:extLst>
              <a:ext uri="{FF2B5EF4-FFF2-40B4-BE49-F238E27FC236}">
                <a16:creationId xmlns:a16="http://schemas.microsoft.com/office/drawing/2014/main" id="{8A668F05-067D-404B-BBB1-CD9AFB9FBDD2}"/>
              </a:ext>
            </a:extLst>
          </p:cNvPr>
          <p:cNvGraphicFramePr>
            <a:graphicFrameLocks noGrp="1"/>
          </p:cNvGraphicFramePr>
          <p:nvPr>
            <p:extLst>
              <p:ext uri="{D42A27DB-BD31-4B8C-83A1-F6EECF244321}">
                <p14:modId xmlns:p14="http://schemas.microsoft.com/office/powerpoint/2010/main" val="996685358"/>
              </p:ext>
            </p:extLst>
          </p:nvPr>
        </p:nvGraphicFramePr>
        <p:xfrm>
          <a:off x="878632" y="2036831"/>
          <a:ext cx="6624736" cy="3291840"/>
        </p:xfrm>
        <a:graphic>
          <a:graphicData uri="http://schemas.openxmlformats.org/drawingml/2006/table">
            <a:tbl>
              <a:tblPr firstRow="1" bandRow="1">
                <a:tableStyleId>{616DA210-FB5B-4158-B5E0-FEB733F419BA}</a:tableStyleId>
              </a:tblPr>
              <a:tblGrid>
                <a:gridCol w="3312368">
                  <a:extLst>
                    <a:ext uri="{9D8B030D-6E8A-4147-A177-3AD203B41FA5}">
                      <a16:colId xmlns:a16="http://schemas.microsoft.com/office/drawing/2014/main" val="4165006509"/>
                    </a:ext>
                  </a:extLst>
                </a:gridCol>
                <a:gridCol w="3312368">
                  <a:extLst>
                    <a:ext uri="{9D8B030D-6E8A-4147-A177-3AD203B41FA5}">
                      <a16:colId xmlns:a16="http://schemas.microsoft.com/office/drawing/2014/main" val="407440074"/>
                    </a:ext>
                  </a:extLst>
                </a:gridCol>
              </a:tblGrid>
              <a:tr h="269315">
                <a:tc>
                  <a:txBody>
                    <a:bodyPr/>
                    <a:lstStyle/>
                    <a:p>
                      <a:pPr algn="ctr"/>
                      <a:r>
                        <a:rPr lang="ar-DZ" sz="2400" dirty="0"/>
                        <a:t>الموارد</a:t>
                      </a:r>
                      <a:r>
                        <a:rPr lang="en-US" sz="2400" dirty="0"/>
                        <a:t> (R) </a:t>
                      </a:r>
                      <a:endParaRPr lang="en-GB" sz="2400" dirty="0"/>
                    </a:p>
                  </a:txBody>
                  <a:tcPr/>
                </a:tc>
                <a:tc>
                  <a:txBody>
                    <a:bodyPr/>
                    <a:lstStyle/>
                    <a:p>
                      <a:pPr algn="ctr"/>
                      <a:r>
                        <a:rPr lang="ar-DZ" sz="2400" dirty="0"/>
                        <a:t>الاستخدامات </a:t>
                      </a:r>
                      <a:r>
                        <a:rPr lang="en-US" sz="2400" dirty="0"/>
                        <a:t>(E)</a:t>
                      </a:r>
                      <a:endParaRPr lang="en-GB" sz="2400" dirty="0"/>
                    </a:p>
                  </a:txBody>
                  <a:tcPr/>
                </a:tc>
                <a:extLst>
                  <a:ext uri="{0D108BD9-81ED-4DB2-BD59-A6C34878D82A}">
                    <a16:rowId xmlns:a16="http://schemas.microsoft.com/office/drawing/2014/main" val="3510976533"/>
                  </a:ext>
                </a:extLst>
              </a:tr>
              <a:tr h="198804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DZ" b="1" dirty="0"/>
                        <a:t>الموارد في الأجل الطويل</a:t>
                      </a:r>
                      <a:r>
                        <a:rPr lang="en-US" b="1" dirty="0">
                          <a:sym typeface="Wingdings" panose="05000000000000000000" pitchFamily="2" charset="2"/>
                        </a:rPr>
                        <a:t>: </a:t>
                      </a:r>
                      <a:r>
                        <a:rPr lang="ar-DZ" b="1" dirty="0"/>
                        <a:t> </a:t>
                      </a:r>
                      <a:r>
                        <a:rPr lang="en-US" b="1" dirty="0"/>
                        <a:t>(RLT)</a:t>
                      </a:r>
                      <a:endParaRPr lang="ar-DZ" b="1" dirty="0"/>
                    </a:p>
                    <a:p>
                      <a:pPr marL="285750" marR="0" lvl="0" indent="-285750" algn="ctr" defTabSz="914400" rtl="1" eaLnBrk="1" fontAlgn="auto" latinLnBrk="0" hangingPunct="1">
                        <a:lnSpc>
                          <a:spcPct val="100000"/>
                        </a:lnSpc>
                        <a:spcBef>
                          <a:spcPts val="0"/>
                        </a:spcBef>
                        <a:spcAft>
                          <a:spcPts val="0"/>
                        </a:spcAft>
                        <a:buClrTx/>
                        <a:buSzTx/>
                        <a:buFont typeface="Wingdings" panose="05000000000000000000" pitchFamily="2" charset="2"/>
                        <a:buChar char="ü"/>
                        <a:tabLst/>
                        <a:defRPr/>
                      </a:pPr>
                      <a:r>
                        <a:rPr lang="ar-DZ" b="0" dirty="0"/>
                        <a:t>الأموال الدائمة ↑</a:t>
                      </a:r>
                    </a:p>
                    <a:p>
                      <a:pPr marL="285750" marR="0" lvl="0" indent="-285750" algn="ctr" defTabSz="914400" rtl="1" eaLnBrk="1" fontAlgn="auto" latinLnBrk="0" hangingPunct="1">
                        <a:lnSpc>
                          <a:spcPct val="100000"/>
                        </a:lnSpc>
                        <a:spcBef>
                          <a:spcPts val="0"/>
                        </a:spcBef>
                        <a:spcAft>
                          <a:spcPts val="0"/>
                        </a:spcAft>
                        <a:buClrTx/>
                        <a:buSzTx/>
                        <a:buFont typeface="Wingdings" panose="05000000000000000000" pitchFamily="2" charset="2"/>
                        <a:buChar char="ü"/>
                        <a:tabLst/>
                        <a:defRPr/>
                      </a:pPr>
                      <a:r>
                        <a:rPr lang="ar-DZ" b="0" dirty="0"/>
                        <a:t>الأصول الثابتة الصافية  ↓</a:t>
                      </a:r>
                      <a:endParaRPr lang="en-US" b="0" dirty="0"/>
                    </a:p>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endParaRPr lang="ar-DZ" b="1" dirty="0"/>
                    </a:p>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DZ" b="1" dirty="0"/>
                        <a:t>الموارد في الأجل القصير</a:t>
                      </a:r>
                      <a:r>
                        <a:rPr lang="en-US" b="1" dirty="0">
                          <a:sym typeface="Wingdings" panose="05000000000000000000" pitchFamily="2" charset="2"/>
                        </a:rPr>
                        <a:t>: </a:t>
                      </a:r>
                      <a:r>
                        <a:rPr lang="ar-DZ" b="1" dirty="0"/>
                        <a:t> </a:t>
                      </a:r>
                      <a:r>
                        <a:rPr lang="en-US" b="1" dirty="0"/>
                        <a:t>(RCT)</a:t>
                      </a:r>
                      <a:r>
                        <a:rPr lang="ar-DZ" b="1" dirty="0"/>
                        <a:t> </a:t>
                      </a:r>
                    </a:p>
                    <a:p>
                      <a:pPr marL="285750" marR="0" lvl="0" indent="-285750" algn="ctr" defTabSz="914400" rtl="1" eaLnBrk="1" fontAlgn="auto" latinLnBrk="0" hangingPunct="1">
                        <a:lnSpc>
                          <a:spcPct val="100000"/>
                        </a:lnSpc>
                        <a:spcBef>
                          <a:spcPts val="0"/>
                        </a:spcBef>
                        <a:spcAft>
                          <a:spcPts val="0"/>
                        </a:spcAft>
                        <a:buClrTx/>
                        <a:buSzTx/>
                        <a:buFont typeface="Wingdings" panose="05000000000000000000" pitchFamily="2" charset="2"/>
                        <a:buChar char="ü"/>
                        <a:tabLst/>
                        <a:defRPr/>
                      </a:pPr>
                      <a:r>
                        <a:rPr lang="ar-DZ" b="0" dirty="0"/>
                        <a:t>الديون ق الأجل .. خصوم جارية ↑</a:t>
                      </a:r>
                    </a:p>
                    <a:p>
                      <a:pPr marL="285750" marR="0" lvl="0" indent="-285750" algn="ctr" defTabSz="914400" rtl="1" eaLnBrk="1" fontAlgn="auto" latinLnBrk="0" hangingPunct="1">
                        <a:lnSpc>
                          <a:spcPct val="100000"/>
                        </a:lnSpc>
                        <a:spcBef>
                          <a:spcPts val="0"/>
                        </a:spcBef>
                        <a:spcAft>
                          <a:spcPts val="0"/>
                        </a:spcAft>
                        <a:buClrTx/>
                        <a:buSzTx/>
                        <a:buFont typeface="Wingdings" panose="05000000000000000000" pitchFamily="2" charset="2"/>
                        <a:buChar char="ü"/>
                        <a:tabLst/>
                        <a:defRPr/>
                      </a:pPr>
                      <a:r>
                        <a:rPr lang="ar-DZ" b="0" dirty="0"/>
                        <a:t>الأصول المتداولة .. الجارية ↓</a:t>
                      </a:r>
                    </a:p>
                    <a:p>
                      <a:pPr marL="285750" marR="0" lvl="0" indent="-285750" algn="ctr" defTabSz="914400" rtl="1"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ar-DZ" b="1" dirty="0"/>
                    </a:p>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endParaRPr lang="ar-DZ" b="1" dirty="0"/>
                    </a:p>
                    <a:p>
                      <a:pPr algn="ctr"/>
                      <a:endParaRPr lang="en-GB" b="1" dirty="0"/>
                    </a:p>
                  </a:txBody>
                  <a:tcPr>
                    <a:solidFill>
                      <a:schemeClr val="bg1">
                        <a:lumMod val="85000"/>
                        <a:alpha val="20000"/>
                      </a:schemeClr>
                    </a:solidFill>
                  </a:tcPr>
                </a:tc>
                <a:tc>
                  <a:txBody>
                    <a:bodyPr/>
                    <a:lstStyle/>
                    <a:p>
                      <a:pPr algn="ctr"/>
                      <a:r>
                        <a:rPr lang="ar-DZ" b="1" dirty="0"/>
                        <a:t>الاستخدامات في الأجل الطويل</a:t>
                      </a:r>
                      <a:r>
                        <a:rPr lang="en-US" b="1" dirty="0">
                          <a:sym typeface="Wingdings" panose="05000000000000000000" pitchFamily="2" charset="2"/>
                        </a:rPr>
                        <a:t>: </a:t>
                      </a:r>
                      <a:r>
                        <a:rPr lang="ar-DZ" b="1" dirty="0"/>
                        <a:t> </a:t>
                      </a:r>
                      <a:r>
                        <a:rPr lang="en-US" b="1" dirty="0"/>
                        <a:t>(ELT)</a:t>
                      </a:r>
                      <a:endParaRPr lang="ar-DZ" b="1" dirty="0"/>
                    </a:p>
                    <a:p>
                      <a:pPr marL="285750" indent="-285750" algn="ctr">
                        <a:buFont typeface="Wingdings" panose="05000000000000000000" pitchFamily="2" charset="2"/>
                        <a:buChar char="ü"/>
                      </a:pPr>
                      <a:r>
                        <a:rPr lang="ar-DZ" b="0" dirty="0"/>
                        <a:t>الأصول الثابتة الصافية ↑</a:t>
                      </a:r>
                    </a:p>
                    <a:p>
                      <a:pPr marL="285750" indent="-285750" algn="ctr">
                        <a:buFont typeface="Wingdings" panose="05000000000000000000" pitchFamily="2" charset="2"/>
                        <a:buChar char="ü"/>
                      </a:pPr>
                      <a:r>
                        <a:rPr lang="ar-DZ" b="0" dirty="0"/>
                        <a:t>الأموال الدائمة      ↓</a:t>
                      </a:r>
                    </a:p>
                    <a:p>
                      <a:pPr marL="0" indent="0" algn="ctr">
                        <a:buFont typeface="Wingdings" panose="05000000000000000000" pitchFamily="2" charset="2"/>
                        <a:buNone/>
                      </a:pPr>
                      <a:endParaRPr lang="ar-DZ" b="1" dirty="0"/>
                    </a:p>
                    <a:p>
                      <a:pPr marL="0" indent="0" algn="ctr">
                        <a:buFont typeface="Wingdings" panose="05000000000000000000" pitchFamily="2" charset="2"/>
                        <a:buNone/>
                      </a:pPr>
                      <a:r>
                        <a:rPr lang="ar-DZ" b="1" dirty="0"/>
                        <a:t>الاستخدامات في الأجل القصير </a:t>
                      </a:r>
                      <a:r>
                        <a:rPr lang="en-US" b="1" dirty="0"/>
                        <a:t>(ECT)</a:t>
                      </a:r>
                      <a:r>
                        <a:rPr lang="ar-DZ" b="1" dirty="0"/>
                        <a:t> </a:t>
                      </a:r>
                    </a:p>
                    <a:p>
                      <a:pPr marL="285750" marR="0" lvl="0" indent="-285750" algn="ctr" defTabSz="914400" rtl="1" eaLnBrk="1" fontAlgn="auto" latinLnBrk="0" hangingPunct="1">
                        <a:lnSpc>
                          <a:spcPct val="100000"/>
                        </a:lnSpc>
                        <a:spcBef>
                          <a:spcPts val="0"/>
                        </a:spcBef>
                        <a:spcAft>
                          <a:spcPts val="0"/>
                        </a:spcAft>
                        <a:buClrTx/>
                        <a:buSzTx/>
                        <a:buFont typeface="Wingdings" panose="05000000000000000000" pitchFamily="2" charset="2"/>
                        <a:buChar char="ü"/>
                        <a:tabLst/>
                        <a:defRPr/>
                      </a:pPr>
                      <a:r>
                        <a:rPr lang="ar-DZ" b="0" dirty="0"/>
                        <a:t>الأصول المتداولة .. الجارية ↑</a:t>
                      </a:r>
                    </a:p>
                    <a:p>
                      <a:pPr marL="285750" indent="-285750" algn="ctr">
                        <a:buFont typeface="Wingdings" panose="05000000000000000000" pitchFamily="2" charset="2"/>
                        <a:buChar char="ü"/>
                      </a:pPr>
                      <a:r>
                        <a:rPr lang="ar-DZ" b="0" dirty="0"/>
                        <a:t>الديون ق الأجل .. خصوم جارية ↓</a:t>
                      </a:r>
                    </a:p>
                    <a:p>
                      <a:pPr algn="ctr"/>
                      <a:endParaRPr lang="en-GB" b="1" dirty="0"/>
                    </a:p>
                  </a:txBody>
                  <a:tcPr>
                    <a:solidFill>
                      <a:schemeClr val="bg1">
                        <a:lumMod val="85000"/>
                        <a:alpha val="20000"/>
                      </a:schemeClr>
                    </a:solidFill>
                  </a:tcPr>
                </a:tc>
                <a:extLst>
                  <a:ext uri="{0D108BD9-81ED-4DB2-BD59-A6C34878D82A}">
                    <a16:rowId xmlns:a16="http://schemas.microsoft.com/office/drawing/2014/main" val="3577638545"/>
                  </a:ext>
                </a:extLst>
              </a:tr>
            </a:tbl>
          </a:graphicData>
        </a:graphic>
      </p:graphicFrame>
    </p:spTree>
    <p:extLst>
      <p:ext uri="{BB962C8B-B14F-4D97-AF65-F5344CB8AC3E}">
        <p14:creationId xmlns:p14="http://schemas.microsoft.com/office/powerpoint/2010/main" val="12743367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DZ" sz="2800" b="1" dirty="0">
                <a:solidFill>
                  <a:schemeClr val="tx1"/>
                </a:solidFill>
              </a:rPr>
              <a:t>التحليل المالي الديناميكي</a:t>
            </a:r>
            <a:endParaRPr lang="ar-SA" sz="1800" dirty="0"/>
          </a:p>
        </p:txBody>
      </p:sp>
      <p:sp>
        <p:nvSpPr>
          <p:cNvPr id="16" name="Content Placeholder 15"/>
          <p:cNvSpPr>
            <a:spLocks noGrp="1"/>
          </p:cNvSpPr>
          <p:nvPr>
            <p:ph sz="quarter" idx="1"/>
          </p:nvPr>
        </p:nvSpPr>
        <p:spPr>
          <a:xfrm>
            <a:off x="457200" y="1600199"/>
            <a:ext cx="7467600" cy="3890785"/>
          </a:xfrm>
        </p:spPr>
        <p:style>
          <a:lnRef idx="2">
            <a:schemeClr val="dk1"/>
          </a:lnRef>
          <a:fillRef idx="1">
            <a:schemeClr val="lt1"/>
          </a:fillRef>
          <a:effectRef idx="0">
            <a:schemeClr val="dk1"/>
          </a:effectRef>
          <a:fontRef idx="minor">
            <a:schemeClr val="dk1"/>
          </a:fontRef>
        </p:style>
        <p:txBody>
          <a:bodyPr>
            <a:normAutofit lnSpcReduction="10000"/>
          </a:bodyPr>
          <a:lstStyle/>
          <a:p>
            <a:pPr marL="809625" indent="0">
              <a:buNone/>
            </a:pPr>
            <a:endParaRPr lang="ar-SA" b="1" dirty="0"/>
          </a:p>
          <a:p>
            <a:pPr marL="1152525" indent="-342900"/>
            <a:r>
              <a:rPr lang="ar-DZ" b="1" dirty="0"/>
              <a:t>المبدأ في إعداد جدول التمويل</a:t>
            </a:r>
          </a:p>
          <a:p>
            <a:pPr marL="809625" lvl="0" indent="0">
              <a:buNone/>
            </a:pPr>
            <a:r>
              <a:rPr lang="ar-DZ" dirty="0"/>
              <a:t>من الجدول أعلاه يمكن استخلاص المعادلات التي تربط التغير في الموارد والاستخدامات بالتغير في رأس المال العامل:</a:t>
            </a:r>
          </a:p>
          <a:p>
            <a:pPr marL="809625" lvl="0" indent="0" algn="ctr">
              <a:buNone/>
            </a:pPr>
            <a:r>
              <a:rPr lang="en-US" spc="-150" dirty="0"/>
              <a:t>∑ E </a:t>
            </a:r>
            <a:r>
              <a:rPr lang="en-US" sz="1600" spc="-150" dirty="0" err="1"/>
              <a:t>emplois</a:t>
            </a:r>
            <a:r>
              <a:rPr lang="en-US" spc="-150" dirty="0"/>
              <a:t> = ∑ R </a:t>
            </a:r>
            <a:r>
              <a:rPr lang="en-US" sz="1600" spc="-150" dirty="0" err="1"/>
              <a:t>ressources</a:t>
            </a:r>
            <a:r>
              <a:rPr lang="en-US" spc="-150" dirty="0"/>
              <a:t> </a:t>
            </a:r>
          </a:p>
          <a:p>
            <a:pPr marL="809625" lvl="0" indent="0" algn="ctr">
              <a:buNone/>
            </a:pPr>
            <a:r>
              <a:rPr lang="en-US" sz="2000" spc="-150" dirty="0"/>
              <a:t>E= ELT + ECT</a:t>
            </a:r>
          </a:p>
          <a:p>
            <a:pPr marL="809625" lvl="0" indent="0" algn="ctr">
              <a:buNone/>
            </a:pPr>
            <a:r>
              <a:rPr lang="en-US" sz="2000" spc="-150" dirty="0"/>
              <a:t>R = RLT + RCT</a:t>
            </a:r>
          </a:p>
          <a:p>
            <a:pPr marL="809625" indent="0" algn="l" rtl="0">
              <a:buNone/>
            </a:pPr>
            <a:r>
              <a:rPr lang="ar-DZ" b="1" dirty="0"/>
              <a:t>→</a:t>
            </a:r>
            <a:r>
              <a:rPr lang="en-US" spc="-150" dirty="0"/>
              <a:t>  ELT + ECT= RLT + RCT</a:t>
            </a:r>
          </a:p>
          <a:p>
            <a:pPr marL="809625" indent="0" algn="l" rtl="0">
              <a:buNone/>
            </a:pPr>
            <a:r>
              <a:rPr lang="ar-DZ" b="1" dirty="0"/>
              <a:t>→</a:t>
            </a:r>
            <a:r>
              <a:rPr lang="en-US" spc="-150" dirty="0"/>
              <a:t> ECT-RCT = RLT - ELT</a:t>
            </a:r>
          </a:p>
          <a:p>
            <a:pPr marL="809625" indent="0" algn="l" rtl="0">
              <a:buNone/>
            </a:pPr>
            <a:r>
              <a:rPr lang="en-US" spc="-150" dirty="0"/>
              <a:t> </a:t>
            </a:r>
            <a:endParaRPr lang="en-GB" dirty="0"/>
          </a:p>
          <a:p>
            <a:pPr marL="809625" lvl="0" indent="0" algn="l">
              <a:buNone/>
            </a:pPr>
            <a:endParaRPr lang="ar-DZ" spc="-150" dirty="0"/>
          </a:p>
        </p:txBody>
      </p:sp>
      <p:sp>
        <p:nvSpPr>
          <p:cNvPr id="4" name="Date Placeholder 3"/>
          <p:cNvSpPr>
            <a:spLocks noGrp="1"/>
          </p:cNvSpPr>
          <p:nvPr>
            <p:ph type="dt" sz="half" idx="14"/>
          </p:nvPr>
        </p:nvSpPr>
        <p:spPr>
          <a:xfrm>
            <a:off x="457200" y="5675139"/>
            <a:ext cx="2016224" cy="432048"/>
          </a:xfrm>
        </p:spPr>
        <p:txBody>
          <a:bodyPr/>
          <a:lstStyle/>
          <a:p>
            <a:pPr algn="l" rtl="0"/>
            <a:fld id="{1AB9A691-8991-4785-8F0B-926F77FBB5BE}" type="datetime1">
              <a:rPr lang="en-US" b="1" smtClean="0"/>
              <a:t>11/11/2024</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15</a:t>
            </a:fld>
            <a:endParaRPr lang="ar-SA"/>
          </a:p>
        </p:txBody>
      </p:sp>
      <p:sp>
        <p:nvSpPr>
          <p:cNvPr id="6" name="Footer Placeholder 5"/>
          <p:cNvSpPr>
            <a:spLocks noGrp="1"/>
          </p:cNvSpPr>
          <p:nvPr>
            <p:ph type="ftr" sz="quarter" idx="16"/>
          </p:nvPr>
        </p:nvSpPr>
        <p:spPr>
          <a:xfrm>
            <a:off x="2267744" y="5734050"/>
            <a:ext cx="5544616" cy="292958"/>
          </a:xfrm>
        </p:spPr>
        <p:txBody>
          <a:bodyPr/>
          <a:lstStyle/>
          <a:p>
            <a:pPr algn="ctr"/>
            <a:r>
              <a:rPr lang="ar-SA" b="1">
                <a:solidFill>
                  <a:schemeClr val="tx1"/>
                </a:solidFill>
              </a:rPr>
              <a:t>جامعة أم البواقي-  - كلية ق وت وت – قسم المحاسبة والمالية - السنة 1 ماستر- تسيير مالي معمق </a:t>
            </a:r>
            <a:endParaRPr lang="ar-SA" b="1" dirty="0">
              <a:solidFill>
                <a:schemeClr val="tx1"/>
              </a:solidFill>
            </a:endParaRPr>
          </a:p>
        </p:txBody>
      </p:sp>
    </p:spTree>
    <p:extLst>
      <p:ext uri="{BB962C8B-B14F-4D97-AF65-F5344CB8AC3E}">
        <p14:creationId xmlns:p14="http://schemas.microsoft.com/office/powerpoint/2010/main" val="17387923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DZ" sz="2800" b="1" dirty="0">
                <a:solidFill>
                  <a:schemeClr val="tx1"/>
                </a:solidFill>
              </a:rPr>
              <a:t>التحليل المالي الديناميكي</a:t>
            </a:r>
            <a:endParaRPr lang="ar-SA" sz="1800" dirty="0"/>
          </a:p>
        </p:txBody>
      </p:sp>
      <p:sp>
        <p:nvSpPr>
          <p:cNvPr id="16" name="Content Placeholder 15"/>
          <p:cNvSpPr>
            <a:spLocks noGrp="1"/>
          </p:cNvSpPr>
          <p:nvPr>
            <p:ph sz="quarter" idx="1"/>
          </p:nvPr>
        </p:nvSpPr>
        <p:spPr>
          <a:xfrm>
            <a:off x="457200" y="1600199"/>
            <a:ext cx="7787208" cy="3890785"/>
          </a:xfrm>
        </p:spPr>
        <p:style>
          <a:lnRef idx="2">
            <a:schemeClr val="dk1"/>
          </a:lnRef>
          <a:fillRef idx="1">
            <a:schemeClr val="lt1"/>
          </a:fillRef>
          <a:effectRef idx="0">
            <a:schemeClr val="dk1"/>
          </a:effectRef>
          <a:fontRef idx="minor">
            <a:schemeClr val="dk1"/>
          </a:fontRef>
        </p:style>
        <p:txBody>
          <a:bodyPr>
            <a:normAutofit/>
          </a:bodyPr>
          <a:lstStyle/>
          <a:p>
            <a:pPr marL="809625" indent="0">
              <a:buNone/>
            </a:pPr>
            <a:endParaRPr lang="ar-SA" b="1" dirty="0"/>
          </a:p>
          <a:p>
            <a:pPr marL="1152525" indent="-342900"/>
            <a:r>
              <a:rPr lang="ar-DZ" b="1" dirty="0"/>
              <a:t>المبدأ في إعداد جدول التمويل (تابع)</a:t>
            </a:r>
          </a:p>
          <a:p>
            <a:pPr marL="809625" lvl="0" indent="0">
              <a:buNone/>
            </a:pPr>
            <a:r>
              <a:rPr lang="ar-DZ" dirty="0"/>
              <a:t>من المعادلات أعلاه يمكن استخلاص المعادلات التي تربط التغير في الموارد والاستخدامات بالتغير في رأس المال العامل:</a:t>
            </a:r>
          </a:p>
          <a:p>
            <a:pPr marL="809625" lvl="0" indent="0" algn="l" rtl="0">
              <a:buNone/>
            </a:pPr>
            <a:r>
              <a:rPr lang="en-US" sz="1800" b="1" spc="-150" dirty="0"/>
              <a:t>RLT &gt; ELT &lt; = &gt; RLT – ELT  &gt; 0 &lt; = &gt; ∆ FRN &gt; 0</a:t>
            </a:r>
          </a:p>
          <a:p>
            <a:pPr marL="809625" indent="0" algn="l" rtl="0">
              <a:buNone/>
            </a:pPr>
            <a:r>
              <a:rPr lang="en-US" sz="1800" spc="-150" dirty="0"/>
              <a:t>ECT-RCT = RLT – ELT </a:t>
            </a:r>
          </a:p>
          <a:p>
            <a:pPr marL="809625" indent="0" algn="l" rtl="0">
              <a:buNone/>
            </a:pPr>
            <a:r>
              <a:rPr lang="en-US" sz="1800" spc="-150" dirty="0"/>
              <a:t>RLT &gt; ELT &lt; = &gt; ECT &gt; RCT </a:t>
            </a:r>
            <a:endParaRPr lang="en-GB" dirty="0"/>
          </a:p>
          <a:p>
            <a:pPr marL="809625" indent="0" algn="l">
              <a:buNone/>
            </a:pPr>
            <a:r>
              <a:rPr lang="en-US" sz="1800" b="1" spc="-150" dirty="0"/>
              <a:t>                 ELT &gt; RLT &lt; = &gt; RCT &gt; ECT  &gt; 0 &lt; = &gt; ∆ FRN &lt; 0    </a:t>
            </a:r>
          </a:p>
          <a:p>
            <a:pPr marL="809625" lvl="0" indent="0" algn="l">
              <a:buNone/>
            </a:pPr>
            <a:endParaRPr lang="ar-DZ" spc="-150" dirty="0"/>
          </a:p>
        </p:txBody>
      </p:sp>
      <p:sp>
        <p:nvSpPr>
          <p:cNvPr id="4" name="Date Placeholder 3"/>
          <p:cNvSpPr>
            <a:spLocks noGrp="1"/>
          </p:cNvSpPr>
          <p:nvPr>
            <p:ph type="dt" sz="half" idx="14"/>
          </p:nvPr>
        </p:nvSpPr>
        <p:spPr>
          <a:xfrm>
            <a:off x="457200" y="5675139"/>
            <a:ext cx="2016224" cy="432048"/>
          </a:xfrm>
        </p:spPr>
        <p:txBody>
          <a:bodyPr/>
          <a:lstStyle/>
          <a:p>
            <a:pPr algn="l" rtl="0"/>
            <a:fld id="{8B9C9F9C-F1B0-41A7-8598-19929C61E832}" type="datetime1">
              <a:rPr lang="en-US" b="1" smtClean="0"/>
              <a:t>11/11/2024</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16</a:t>
            </a:fld>
            <a:endParaRPr lang="ar-SA"/>
          </a:p>
        </p:txBody>
      </p:sp>
      <p:sp>
        <p:nvSpPr>
          <p:cNvPr id="6" name="Footer Placeholder 5"/>
          <p:cNvSpPr>
            <a:spLocks noGrp="1"/>
          </p:cNvSpPr>
          <p:nvPr>
            <p:ph type="ftr" sz="quarter" idx="16"/>
          </p:nvPr>
        </p:nvSpPr>
        <p:spPr>
          <a:xfrm>
            <a:off x="2267744" y="5734050"/>
            <a:ext cx="5544616" cy="292958"/>
          </a:xfrm>
        </p:spPr>
        <p:txBody>
          <a:bodyPr/>
          <a:lstStyle/>
          <a:p>
            <a:pPr algn="ctr"/>
            <a:r>
              <a:rPr lang="ar-SA" b="1">
                <a:solidFill>
                  <a:schemeClr val="tx1"/>
                </a:solidFill>
              </a:rPr>
              <a:t>جامعة أم البواقي-  - كلية ق وت وت – قسم المحاسبة والمالية - السنة 1 ماستر- تسيير مالي معمق </a:t>
            </a:r>
            <a:endParaRPr lang="ar-SA" b="1" dirty="0">
              <a:solidFill>
                <a:schemeClr val="tx1"/>
              </a:solidFill>
            </a:endParaRPr>
          </a:p>
        </p:txBody>
      </p:sp>
    </p:spTree>
    <p:extLst>
      <p:ext uri="{BB962C8B-B14F-4D97-AF65-F5344CB8AC3E}">
        <p14:creationId xmlns:p14="http://schemas.microsoft.com/office/powerpoint/2010/main" val="3141773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787208" cy="1156990"/>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DZ" sz="2800" b="1" dirty="0">
                <a:solidFill>
                  <a:schemeClr val="tx1"/>
                </a:solidFill>
              </a:rPr>
              <a:t>التحليل المالي الديناميكي</a:t>
            </a:r>
            <a:endParaRPr lang="ar-SA" sz="1800" dirty="0"/>
          </a:p>
        </p:txBody>
      </p:sp>
      <p:sp>
        <p:nvSpPr>
          <p:cNvPr id="16" name="Content Placeholder 15"/>
          <p:cNvSpPr>
            <a:spLocks noGrp="1"/>
          </p:cNvSpPr>
          <p:nvPr>
            <p:ph sz="quarter" idx="1"/>
          </p:nvPr>
        </p:nvSpPr>
        <p:spPr>
          <a:xfrm>
            <a:off x="457200" y="1600199"/>
            <a:ext cx="7787208" cy="4299945"/>
          </a:xfrm>
        </p:spPr>
        <p:style>
          <a:lnRef idx="2">
            <a:schemeClr val="dk1"/>
          </a:lnRef>
          <a:fillRef idx="1">
            <a:schemeClr val="lt1"/>
          </a:fillRef>
          <a:effectRef idx="0">
            <a:schemeClr val="dk1"/>
          </a:effectRef>
          <a:fontRef idx="minor">
            <a:schemeClr val="dk1"/>
          </a:fontRef>
        </p:style>
        <p:txBody>
          <a:bodyPr>
            <a:normAutofit fontScale="92500"/>
          </a:bodyPr>
          <a:lstStyle/>
          <a:p>
            <a:pPr marL="1266825" lvl="0" indent="-457200">
              <a:buFont typeface="Wingdings" panose="05000000000000000000" pitchFamily="2" charset="2"/>
              <a:buChar char="q"/>
            </a:pPr>
            <a:r>
              <a:rPr lang="ar-DZ" sz="2600" b="1" dirty="0"/>
              <a:t>أنواع جداول التمويل</a:t>
            </a:r>
          </a:p>
          <a:p>
            <a:pPr marL="1152525" lvl="0" indent="-342900">
              <a:buFont typeface="Wingdings" panose="05000000000000000000" pitchFamily="2" charset="2"/>
              <a:buChar char="v"/>
            </a:pPr>
            <a:r>
              <a:rPr lang="ar-DZ" sz="2200" b="1" dirty="0"/>
              <a:t>جدول االتموبل الوظيفي </a:t>
            </a:r>
          </a:p>
          <a:p>
            <a:pPr marL="809625" lvl="0" indent="0">
              <a:buNone/>
            </a:pPr>
            <a:r>
              <a:rPr lang="ar-DZ" sz="2200" dirty="0"/>
              <a:t>يتكون جدول التمويل الوظيفي من موارد واستخدامات مقسمة إلى أربعة أقسام أساسية:</a:t>
            </a:r>
          </a:p>
          <a:p>
            <a:pPr marL="2066925" lvl="3" indent="-342900">
              <a:buFont typeface="Wingdings" panose="05000000000000000000" pitchFamily="2" charset="2"/>
              <a:buChar char="v"/>
            </a:pPr>
            <a:r>
              <a:rPr lang="ar-DZ" dirty="0"/>
              <a:t>يمثل القسم الأول الفرق بين </a:t>
            </a:r>
            <a:r>
              <a:rPr lang="en-AS" dirty="0"/>
              <a:t>RLT</a:t>
            </a:r>
            <a:r>
              <a:rPr lang="ar-DZ" dirty="0"/>
              <a:t> و </a:t>
            </a:r>
            <a:r>
              <a:rPr lang="en-US" dirty="0"/>
              <a:t>ELT</a:t>
            </a:r>
            <a:r>
              <a:rPr lang="ar-DZ" dirty="0"/>
              <a:t> المعبر عنه بالتغير في رأس المال العامل </a:t>
            </a:r>
            <a:r>
              <a:rPr lang="en-US" dirty="0"/>
              <a:t>FRN</a:t>
            </a:r>
            <a:r>
              <a:rPr lang="ar-DZ" dirty="0"/>
              <a:t>∆ </a:t>
            </a:r>
            <a:r>
              <a:rPr lang="en-US" dirty="0"/>
              <a:t>.</a:t>
            </a:r>
            <a:r>
              <a:rPr lang="ar-DZ" dirty="0"/>
              <a:t> </a:t>
            </a:r>
          </a:p>
          <a:p>
            <a:pPr marL="2066925" lvl="3" indent="-342900">
              <a:buFont typeface="Wingdings" panose="05000000000000000000" pitchFamily="2" charset="2"/>
              <a:buChar char="v"/>
            </a:pPr>
            <a:r>
              <a:rPr lang="ar-DZ" dirty="0"/>
              <a:t>يمثل القسم الثاني الفرق بين استخدامات الاستغلال</a:t>
            </a:r>
            <a:r>
              <a:rPr lang="en-US" dirty="0"/>
              <a:t>(</a:t>
            </a:r>
            <a:r>
              <a:rPr lang="en-US" dirty="0" err="1"/>
              <a:t>Emplois</a:t>
            </a:r>
            <a:r>
              <a:rPr lang="en-US" dirty="0"/>
              <a:t> </a:t>
            </a:r>
            <a:r>
              <a:rPr lang="en-US" dirty="0" err="1"/>
              <a:t>D’Exploitation</a:t>
            </a:r>
            <a:r>
              <a:rPr lang="en-US" dirty="0"/>
              <a:t>) </a:t>
            </a:r>
            <a:r>
              <a:rPr lang="ar-DZ" dirty="0"/>
              <a:t> </a:t>
            </a:r>
            <a:r>
              <a:rPr lang="en-US" dirty="0"/>
              <a:t> EE</a:t>
            </a:r>
            <a:r>
              <a:rPr lang="ar-DZ" dirty="0"/>
              <a:t> وموارد الاستغلال</a:t>
            </a:r>
            <a:r>
              <a:rPr lang="en-US" dirty="0"/>
              <a:t> (</a:t>
            </a:r>
            <a:r>
              <a:rPr lang="en-US" dirty="0" err="1"/>
              <a:t>Ressources</a:t>
            </a:r>
            <a:r>
              <a:rPr lang="en-US" dirty="0"/>
              <a:t> </a:t>
            </a:r>
            <a:r>
              <a:rPr lang="en-US" dirty="0" err="1"/>
              <a:t>D’Exploitation</a:t>
            </a:r>
            <a:r>
              <a:rPr lang="en-US" dirty="0"/>
              <a:t>)</a:t>
            </a:r>
            <a:r>
              <a:rPr lang="ar-DZ" dirty="0"/>
              <a:t> </a:t>
            </a:r>
            <a:r>
              <a:rPr lang="en-US" dirty="0"/>
              <a:t>RE</a:t>
            </a:r>
            <a:r>
              <a:rPr lang="ar-DZ" dirty="0"/>
              <a:t> المعبر عنه بالتغير في</a:t>
            </a:r>
            <a:r>
              <a:rPr lang="en-US" dirty="0"/>
              <a:t> </a:t>
            </a:r>
            <a:r>
              <a:rPr lang="ar-DZ" dirty="0"/>
              <a:t>الاحتياج في رأس المال العامل </a:t>
            </a:r>
            <a:r>
              <a:rPr lang="en-US" dirty="0"/>
              <a:t>BFRE</a:t>
            </a:r>
            <a:r>
              <a:rPr lang="ar-DZ" dirty="0"/>
              <a:t>∆ </a:t>
            </a:r>
            <a:r>
              <a:rPr lang="en-US" dirty="0"/>
              <a:t>.</a:t>
            </a:r>
            <a:r>
              <a:rPr lang="ar-DZ" dirty="0"/>
              <a:t> </a:t>
            </a:r>
            <a:endParaRPr lang="en-US" dirty="0"/>
          </a:p>
          <a:p>
            <a:pPr marL="2066925" lvl="3" indent="-342900">
              <a:buFont typeface="Wingdings" panose="05000000000000000000" pitchFamily="2" charset="2"/>
              <a:buChar char="v"/>
            </a:pPr>
            <a:r>
              <a:rPr lang="ar-DZ" dirty="0"/>
              <a:t>يمثل القسم</a:t>
            </a:r>
            <a:r>
              <a:rPr lang="en-US" dirty="0"/>
              <a:t> </a:t>
            </a:r>
            <a:r>
              <a:rPr lang="ar-DZ" dirty="0"/>
              <a:t> الثالث الفرق بين استخدامات خارج الاستغلال وموارد خارج الاستغلال</a:t>
            </a:r>
            <a:r>
              <a:rPr lang="en-US" dirty="0"/>
              <a:t> </a:t>
            </a:r>
            <a:r>
              <a:rPr lang="ar-DZ" dirty="0"/>
              <a:t>المعبر عنه بالتغير في</a:t>
            </a:r>
            <a:r>
              <a:rPr lang="en-US" dirty="0"/>
              <a:t> </a:t>
            </a:r>
            <a:r>
              <a:rPr lang="ar-DZ" dirty="0"/>
              <a:t>الاحتياج في رأس المال العامل خارج الاستغلال </a:t>
            </a:r>
            <a:r>
              <a:rPr lang="en-US" dirty="0"/>
              <a:t>BFRHE</a:t>
            </a:r>
            <a:r>
              <a:rPr lang="ar-DZ" dirty="0"/>
              <a:t>∆ </a:t>
            </a:r>
            <a:r>
              <a:rPr lang="en-US" dirty="0"/>
              <a:t>.</a:t>
            </a:r>
            <a:r>
              <a:rPr lang="ar-DZ" dirty="0"/>
              <a:t> </a:t>
            </a:r>
            <a:endParaRPr lang="en-US" dirty="0"/>
          </a:p>
          <a:p>
            <a:pPr marL="2066925" lvl="3" indent="-342900">
              <a:buFont typeface="Wingdings" panose="05000000000000000000" pitchFamily="2" charset="2"/>
              <a:buChar char="v"/>
            </a:pPr>
            <a:r>
              <a:rPr lang="ar-DZ" dirty="0"/>
              <a:t>يمثل القسم الرابع الفرق بين استخدامات</a:t>
            </a:r>
            <a:r>
              <a:rPr lang="en-US" dirty="0"/>
              <a:t> </a:t>
            </a:r>
            <a:r>
              <a:rPr lang="ar-DZ" dirty="0"/>
              <a:t> الخزينة وموارد الخزينة المعبر عنه بالتغير في الخزينة </a:t>
            </a:r>
            <a:r>
              <a:rPr lang="en-US" dirty="0"/>
              <a:t>∆T</a:t>
            </a:r>
            <a:r>
              <a:rPr lang="ar-DZ" dirty="0"/>
              <a:t> </a:t>
            </a:r>
            <a:endParaRPr lang="en-US" dirty="0"/>
          </a:p>
          <a:p>
            <a:pPr marL="2066925" lvl="3" indent="-342900">
              <a:buFont typeface="Wingdings" panose="05000000000000000000" pitchFamily="2" charset="2"/>
              <a:buChar char="v"/>
            </a:pPr>
            <a:endParaRPr lang="en-US" dirty="0"/>
          </a:p>
          <a:p>
            <a:pPr marL="2066925" lvl="3" indent="-342900">
              <a:buFont typeface="Wingdings" panose="05000000000000000000" pitchFamily="2" charset="2"/>
              <a:buChar char="v"/>
            </a:pPr>
            <a:endParaRPr lang="ar-DZ" dirty="0"/>
          </a:p>
          <a:p>
            <a:pPr marL="2066925" lvl="3" indent="-342900">
              <a:buFont typeface="Wingdings" panose="05000000000000000000" pitchFamily="2" charset="2"/>
              <a:buChar char="v"/>
            </a:pPr>
            <a:endParaRPr lang="ar-DZ" dirty="0"/>
          </a:p>
          <a:p>
            <a:pPr marL="1152525" lvl="0" indent="-342900">
              <a:buFont typeface="Wingdings" panose="05000000000000000000" pitchFamily="2" charset="2"/>
              <a:buChar char="v"/>
            </a:pPr>
            <a:endParaRPr lang="en-US" dirty="0"/>
          </a:p>
          <a:p>
            <a:pPr marL="809625" lvl="0" indent="0" algn="l">
              <a:buNone/>
            </a:pPr>
            <a:endParaRPr lang="ar-DZ" spc="-150" dirty="0"/>
          </a:p>
        </p:txBody>
      </p:sp>
      <p:sp>
        <p:nvSpPr>
          <p:cNvPr id="4" name="Date Placeholder 3"/>
          <p:cNvSpPr>
            <a:spLocks noGrp="1"/>
          </p:cNvSpPr>
          <p:nvPr>
            <p:ph type="dt" sz="half" idx="14"/>
          </p:nvPr>
        </p:nvSpPr>
        <p:spPr>
          <a:xfrm>
            <a:off x="479586" y="6039234"/>
            <a:ext cx="2016224" cy="432048"/>
          </a:xfrm>
        </p:spPr>
        <p:txBody>
          <a:bodyPr/>
          <a:lstStyle/>
          <a:p>
            <a:pPr algn="l" rtl="0"/>
            <a:fld id="{78D0E640-0B1A-45C0-B0D3-688DE87BC59C}" type="datetime1">
              <a:rPr lang="en-US" b="1" smtClean="0"/>
              <a:t>11/11/2024</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17</a:t>
            </a:fld>
            <a:endParaRPr lang="ar-SA"/>
          </a:p>
        </p:txBody>
      </p:sp>
      <p:sp>
        <p:nvSpPr>
          <p:cNvPr id="6" name="Footer Placeholder 5"/>
          <p:cNvSpPr>
            <a:spLocks noGrp="1"/>
          </p:cNvSpPr>
          <p:nvPr>
            <p:ph type="ftr" sz="quarter" idx="16"/>
          </p:nvPr>
        </p:nvSpPr>
        <p:spPr>
          <a:xfrm>
            <a:off x="2355170" y="6039234"/>
            <a:ext cx="5544616" cy="292958"/>
          </a:xfrm>
        </p:spPr>
        <p:txBody>
          <a:bodyPr/>
          <a:lstStyle/>
          <a:p>
            <a:pPr algn="ctr"/>
            <a:r>
              <a:rPr lang="ar-SA" b="1">
                <a:solidFill>
                  <a:schemeClr val="tx1"/>
                </a:solidFill>
              </a:rPr>
              <a:t>جامعة أم البواقي-  - كلية ق وت وت – قسم المحاسبة والمالية - السنة 1 ماستر- تسيير مالي معمق </a:t>
            </a:r>
            <a:endParaRPr lang="ar-SA" b="1" dirty="0">
              <a:solidFill>
                <a:schemeClr val="tx1"/>
              </a:solidFill>
            </a:endParaRPr>
          </a:p>
        </p:txBody>
      </p:sp>
    </p:spTree>
    <p:extLst>
      <p:ext uri="{BB962C8B-B14F-4D97-AF65-F5344CB8AC3E}">
        <p14:creationId xmlns:p14="http://schemas.microsoft.com/office/powerpoint/2010/main" val="36002758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251519" y="260647"/>
            <a:ext cx="8280919" cy="508983"/>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DZ" sz="2400" b="1" dirty="0">
                <a:solidFill>
                  <a:schemeClr val="tx1"/>
                </a:solidFill>
              </a:rPr>
              <a:t>التحليل المالي الديناميكي</a:t>
            </a:r>
            <a:endParaRPr lang="ar-SA" sz="1600" dirty="0"/>
          </a:p>
        </p:txBody>
      </p:sp>
      <p:sp>
        <p:nvSpPr>
          <p:cNvPr id="16" name="Content Placeholder 15"/>
          <p:cNvSpPr>
            <a:spLocks noGrp="1"/>
          </p:cNvSpPr>
          <p:nvPr>
            <p:ph sz="quarter" idx="1"/>
          </p:nvPr>
        </p:nvSpPr>
        <p:spPr>
          <a:xfrm>
            <a:off x="251519" y="908721"/>
            <a:ext cx="8280919" cy="4991424"/>
          </a:xfrm>
        </p:spPr>
        <p:style>
          <a:lnRef idx="2">
            <a:schemeClr val="dk1"/>
          </a:lnRef>
          <a:fillRef idx="1">
            <a:schemeClr val="lt1"/>
          </a:fillRef>
          <a:effectRef idx="0">
            <a:schemeClr val="dk1"/>
          </a:effectRef>
          <a:fontRef idx="minor">
            <a:schemeClr val="dk1"/>
          </a:fontRef>
        </p:style>
        <p:txBody>
          <a:bodyPr>
            <a:normAutofit/>
          </a:bodyPr>
          <a:lstStyle/>
          <a:p>
            <a:pPr marL="809625" lvl="0" indent="0">
              <a:buNone/>
            </a:pPr>
            <a:r>
              <a:rPr lang="ar-DZ" b="1" dirty="0"/>
              <a:t>ويمكن تلخيص جدول التمويل الوظيفي في الجدول الموضح أدناه،</a:t>
            </a:r>
          </a:p>
          <a:p>
            <a:pPr marL="2066925" lvl="3" indent="-342900">
              <a:buFont typeface="Wingdings" panose="05000000000000000000" pitchFamily="2" charset="2"/>
              <a:buChar char="v"/>
            </a:pPr>
            <a:endParaRPr lang="en-US" sz="1600" dirty="0"/>
          </a:p>
          <a:p>
            <a:pPr marL="2066925" lvl="3" indent="-342900">
              <a:buFont typeface="Wingdings" panose="05000000000000000000" pitchFamily="2" charset="2"/>
              <a:buChar char="v"/>
            </a:pPr>
            <a:endParaRPr lang="ar-DZ" sz="1600" dirty="0"/>
          </a:p>
          <a:p>
            <a:pPr marL="2066925" lvl="3" indent="-342900">
              <a:buFont typeface="Wingdings" panose="05000000000000000000" pitchFamily="2" charset="2"/>
              <a:buChar char="v"/>
            </a:pPr>
            <a:endParaRPr lang="ar-DZ" sz="1600" dirty="0"/>
          </a:p>
          <a:p>
            <a:pPr marL="1152525" lvl="0" indent="-342900">
              <a:buFont typeface="Wingdings" panose="05000000000000000000" pitchFamily="2" charset="2"/>
              <a:buChar char="v"/>
            </a:pPr>
            <a:endParaRPr lang="en-US" sz="1600" dirty="0"/>
          </a:p>
          <a:p>
            <a:pPr marL="809625" lvl="0" indent="0" algn="l">
              <a:buNone/>
            </a:pPr>
            <a:endParaRPr lang="ar-DZ" spc="-150" dirty="0"/>
          </a:p>
        </p:txBody>
      </p:sp>
      <p:sp>
        <p:nvSpPr>
          <p:cNvPr id="4" name="Date Placeholder 3"/>
          <p:cNvSpPr>
            <a:spLocks noGrp="1"/>
          </p:cNvSpPr>
          <p:nvPr>
            <p:ph type="dt" sz="half" idx="14"/>
          </p:nvPr>
        </p:nvSpPr>
        <p:spPr>
          <a:xfrm>
            <a:off x="479586" y="6039234"/>
            <a:ext cx="2016224" cy="432048"/>
          </a:xfrm>
        </p:spPr>
        <p:txBody>
          <a:bodyPr/>
          <a:lstStyle/>
          <a:p>
            <a:pPr algn="ctr" rtl="0"/>
            <a:fld id="{8D033790-BAA9-49EC-9C63-61C3A66987C8}" type="datetime1">
              <a:rPr lang="en-US" sz="1600" b="1" smtClean="0"/>
              <a:t>11/11/2024</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18</a:t>
            </a:fld>
            <a:endParaRPr lang="ar-SA"/>
          </a:p>
        </p:txBody>
      </p:sp>
      <p:sp>
        <p:nvSpPr>
          <p:cNvPr id="6" name="Footer Placeholder 5"/>
          <p:cNvSpPr>
            <a:spLocks noGrp="1"/>
          </p:cNvSpPr>
          <p:nvPr>
            <p:ph type="ftr" sz="quarter" idx="16"/>
          </p:nvPr>
        </p:nvSpPr>
        <p:spPr>
          <a:xfrm>
            <a:off x="2355170" y="6039234"/>
            <a:ext cx="5889238" cy="432048"/>
          </a:xfrm>
        </p:spPr>
        <p:txBody>
          <a:bodyPr/>
          <a:lstStyle/>
          <a:p>
            <a:pPr algn="ctr"/>
            <a:r>
              <a:rPr lang="ar-SA" sz="1400" b="1" dirty="0">
                <a:solidFill>
                  <a:schemeClr val="tx1"/>
                </a:solidFill>
              </a:rPr>
              <a:t>جامعة أم البواقي-  - كلية ق </a:t>
            </a:r>
            <a:r>
              <a:rPr lang="ar-SA" sz="1400" b="1" dirty="0" err="1">
                <a:solidFill>
                  <a:schemeClr val="tx1"/>
                </a:solidFill>
              </a:rPr>
              <a:t>وت</a:t>
            </a:r>
            <a:r>
              <a:rPr lang="ar-SA" sz="1400" b="1" dirty="0">
                <a:solidFill>
                  <a:schemeClr val="tx1"/>
                </a:solidFill>
              </a:rPr>
              <a:t> </a:t>
            </a:r>
            <a:r>
              <a:rPr lang="ar-SA" sz="1400" b="1" dirty="0" err="1">
                <a:solidFill>
                  <a:schemeClr val="tx1"/>
                </a:solidFill>
              </a:rPr>
              <a:t>وت</a:t>
            </a:r>
            <a:r>
              <a:rPr lang="ar-SA" sz="1400" b="1" dirty="0">
                <a:solidFill>
                  <a:schemeClr val="tx1"/>
                </a:solidFill>
              </a:rPr>
              <a:t> – قسم المحاسبة والمالية - السنة 1 ماستر- تسيير مالي معمق </a:t>
            </a:r>
          </a:p>
        </p:txBody>
      </p:sp>
      <p:graphicFrame>
        <p:nvGraphicFramePr>
          <p:cNvPr id="2" name="Table 2">
            <a:extLst>
              <a:ext uri="{FF2B5EF4-FFF2-40B4-BE49-F238E27FC236}">
                <a16:creationId xmlns:a16="http://schemas.microsoft.com/office/drawing/2014/main" id="{C2F80203-026A-46C3-923F-C6D85E7B4F4F}"/>
              </a:ext>
            </a:extLst>
          </p:cNvPr>
          <p:cNvGraphicFramePr>
            <a:graphicFrameLocks noGrp="1"/>
          </p:cNvGraphicFramePr>
          <p:nvPr>
            <p:extLst>
              <p:ext uri="{D42A27DB-BD31-4B8C-83A1-F6EECF244321}">
                <p14:modId xmlns:p14="http://schemas.microsoft.com/office/powerpoint/2010/main" val="357345067"/>
              </p:ext>
            </p:extLst>
          </p:nvPr>
        </p:nvGraphicFramePr>
        <p:xfrm>
          <a:off x="592466" y="1661992"/>
          <a:ext cx="7517457" cy="3783232"/>
        </p:xfrm>
        <a:graphic>
          <a:graphicData uri="http://schemas.openxmlformats.org/drawingml/2006/table">
            <a:tbl>
              <a:tblPr firstRow="1" bandRow="1">
                <a:tableStyleId>{5940675A-B579-460E-94D1-54222C63F5DA}</a:tableStyleId>
              </a:tblPr>
              <a:tblGrid>
                <a:gridCol w="2505819">
                  <a:extLst>
                    <a:ext uri="{9D8B030D-6E8A-4147-A177-3AD203B41FA5}">
                      <a16:colId xmlns:a16="http://schemas.microsoft.com/office/drawing/2014/main" val="977629223"/>
                    </a:ext>
                  </a:extLst>
                </a:gridCol>
                <a:gridCol w="2505819">
                  <a:extLst>
                    <a:ext uri="{9D8B030D-6E8A-4147-A177-3AD203B41FA5}">
                      <a16:colId xmlns:a16="http://schemas.microsoft.com/office/drawing/2014/main" val="1859882562"/>
                    </a:ext>
                  </a:extLst>
                </a:gridCol>
                <a:gridCol w="2505819">
                  <a:extLst>
                    <a:ext uri="{9D8B030D-6E8A-4147-A177-3AD203B41FA5}">
                      <a16:colId xmlns:a16="http://schemas.microsoft.com/office/drawing/2014/main" val="4142551978"/>
                    </a:ext>
                  </a:extLst>
                </a:gridCol>
              </a:tblGrid>
              <a:tr h="402589">
                <a:tc>
                  <a:txBody>
                    <a:bodyPr/>
                    <a:lstStyle/>
                    <a:p>
                      <a:pPr algn="ctr"/>
                      <a:r>
                        <a:rPr lang="ar-DZ" sz="2000" b="1" dirty="0"/>
                        <a:t>التغير في رأس المال العامل</a:t>
                      </a:r>
                      <a:endParaRPr lang="en-GB" sz="2000" b="1" dirty="0"/>
                    </a:p>
                  </a:txBody>
                  <a:tcPr/>
                </a:tc>
                <a:tc>
                  <a:txBody>
                    <a:bodyPr/>
                    <a:lstStyle/>
                    <a:p>
                      <a:pPr algn="ctr"/>
                      <a:r>
                        <a:rPr lang="ar-DZ" sz="2000" b="1" dirty="0"/>
                        <a:t>الموارد</a:t>
                      </a:r>
                      <a:endParaRPr lang="en-GB" sz="2000" b="1" dirty="0"/>
                    </a:p>
                  </a:txBody>
                  <a:tcPr/>
                </a:tc>
                <a:tc>
                  <a:txBody>
                    <a:bodyPr/>
                    <a:lstStyle/>
                    <a:p>
                      <a:pPr algn="ctr"/>
                      <a:r>
                        <a:rPr lang="ar-DZ" sz="2000" b="1" dirty="0"/>
                        <a:t>الاستخدامات</a:t>
                      </a:r>
                      <a:endParaRPr lang="en-GB" sz="2000" b="1" dirty="0"/>
                    </a:p>
                  </a:txBody>
                  <a:tcPr/>
                </a:tc>
                <a:extLst>
                  <a:ext uri="{0D108BD9-81ED-4DB2-BD59-A6C34878D82A}">
                    <a16:rowId xmlns:a16="http://schemas.microsoft.com/office/drawing/2014/main" val="3682667496"/>
                  </a:ext>
                </a:extLst>
              </a:tr>
              <a:tr h="402589">
                <a:tc>
                  <a:txBody>
                    <a:bodyPr/>
                    <a:lstStyle/>
                    <a:p>
                      <a:pPr algn="ctr"/>
                      <a:r>
                        <a:rPr lang="en-US" dirty="0"/>
                        <a:t>FRN</a:t>
                      </a:r>
                      <a:r>
                        <a:rPr lang="ar-DZ" dirty="0"/>
                        <a:t>∆ </a:t>
                      </a:r>
                      <a:endParaRPr lang="en-GB" dirty="0"/>
                    </a:p>
                  </a:txBody>
                  <a:tcPr/>
                </a:tc>
                <a:tc>
                  <a:txBody>
                    <a:bodyPr/>
                    <a:lstStyle/>
                    <a:p>
                      <a:pPr algn="ctr"/>
                      <a:r>
                        <a:rPr lang="en-US" dirty="0"/>
                        <a:t>RLT</a:t>
                      </a:r>
                      <a:endParaRPr lang="en-GB" dirty="0"/>
                    </a:p>
                  </a:txBody>
                  <a:tcPr/>
                </a:tc>
                <a:tc>
                  <a:txBody>
                    <a:bodyPr/>
                    <a:lstStyle/>
                    <a:p>
                      <a:pPr algn="ctr"/>
                      <a:r>
                        <a:rPr lang="en-US" dirty="0"/>
                        <a:t>ELT</a:t>
                      </a:r>
                      <a:endParaRPr lang="en-GB" dirty="0"/>
                    </a:p>
                  </a:txBody>
                  <a:tcPr/>
                </a:tc>
                <a:extLst>
                  <a:ext uri="{0D108BD9-81ED-4DB2-BD59-A6C34878D82A}">
                    <a16:rowId xmlns:a16="http://schemas.microsoft.com/office/drawing/2014/main" val="173664294"/>
                  </a:ext>
                </a:extLst>
              </a:tr>
              <a:tr h="99268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dirty="0"/>
                        <a:t>BFRE</a:t>
                      </a:r>
                      <a:r>
                        <a:rPr lang="ar-DZ" dirty="0"/>
                        <a:t>∆ </a:t>
                      </a:r>
                      <a:endParaRPr lang="en-GB" dirty="0"/>
                    </a:p>
                    <a:p>
                      <a:pPr algn="ctr"/>
                      <a:r>
                        <a:rPr lang="ar-DZ" dirty="0"/>
                        <a:t>التغير في الاحتياج في رأس المال العامل للاستغلال</a:t>
                      </a:r>
                      <a:endParaRPr lang="en-GB" dirty="0"/>
                    </a:p>
                  </a:txBody>
                  <a:tcPr/>
                </a:tc>
                <a:tc>
                  <a:txBody>
                    <a:bodyPr/>
                    <a:lstStyle/>
                    <a:p>
                      <a:pPr algn="ctr"/>
                      <a:r>
                        <a:rPr lang="en-US" dirty="0" err="1"/>
                        <a:t>Ressources</a:t>
                      </a:r>
                      <a:r>
                        <a:rPr lang="en-US" dirty="0"/>
                        <a:t> Exploit.</a:t>
                      </a:r>
                    </a:p>
                    <a:p>
                      <a:pPr algn="ctr"/>
                      <a:r>
                        <a:rPr lang="ar-DZ" dirty="0"/>
                        <a:t>موارد دورية</a:t>
                      </a:r>
                      <a:endParaRPr lang="en-US" dirty="0"/>
                    </a:p>
                    <a:p>
                      <a:pPr algn="ctr"/>
                      <a:endParaRPr lang="en-GB" dirty="0"/>
                    </a:p>
                  </a:txBody>
                  <a:tcPr/>
                </a:tc>
                <a:tc>
                  <a:txBody>
                    <a:bodyPr/>
                    <a:lstStyle/>
                    <a:p>
                      <a:pPr algn="ctr"/>
                      <a:r>
                        <a:rPr lang="en-US" dirty="0" err="1"/>
                        <a:t>Emplois</a:t>
                      </a:r>
                      <a:r>
                        <a:rPr lang="en-US" dirty="0"/>
                        <a:t> Exploitation</a:t>
                      </a:r>
                    </a:p>
                    <a:p>
                      <a:pPr algn="ctr"/>
                      <a:r>
                        <a:rPr lang="ar-DZ" dirty="0"/>
                        <a:t>استخدامات دورية</a:t>
                      </a:r>
                      <a:endParaRPr lang="en-GB" dirty="0"/>
                    </a:p>
                  </a:txBody>
                  <a:tcPr/>
                </a:tc>
                <a:extLst>
                  <a:ext uri="{0D108BD9-81ED-4DB2-BD59-A6C34878D82A}">
                    <a16:rowId xmlns:a16="http://schemas.microsoft.com/office/drawing/2014/main" val="1513563668"/>
                  </a:ext>
                </a:extLst>
              </a:tr>
              <a:tr h="129049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dirty="0"/>
                        <a:t>BFRHE</a:t>
                      </a:r>
                      <a:r>
                        <a:rPr lang="ar-DZ" dirty="0"/>
                        <a:t>∆ </a:t>
                      </a:r>
                      <a:endParaRPr lang="en-GB" dirty="0"/>
                    </a:p>
                    <a:p>
                      <a:pPr marL="0" marR="0" lvl="0" indent="0" algn="ctr" defTabSz="914400" rtl="1" eaLnBrk="1" fontAlgn="auto" latinLnBrk="0" hangingPunct="1">
                        <a:lnSpc>
                          <a:spcPct val="100000"/>
                        </a:lnSpc>
                        <a:spcBef>
                          <a:spcPts val="0"/>
                        </a:spcBef>
                        <a:spcAft>
                          <a:spcPts val="0"/>
                        </a:spcAft>
                        <a:buClrTx/>
                        <a:buSzTx/>
                        <a:buFontTx/>
                        <a:buNone/>
                        <a:tabLst/>
                        <a:defRPr/>
                      </a:pPr>
                      <a:r>
                        <a:rPr lang="ar-DZ" dirty="0"/>
                        <a:t>التغير في الاحتياج في رأس المال العامل</a:t>
                      </a:r>
                      <a:r>
                        <a:rPr lang="en-US" dirty="0"/>
                        <a:t> </a:t>
                      </a:r>
                      <a:r>
                        <a:rPr lang="ar-DZ" dirty="0"/>
                        <a:t>خارج الاستغلال</a:t>
                      </a:r>
                      <a:endParaRPr lang="en-GB" dirty="0"/>
                    </a:p>
                    <a:p>
                      <a:pPr algn="ctr"/>
                      <a:endParaRPr lang="en-GB" dirty="0"/>
                    </a:p>
                  </a:txBody>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dirty="0" err="1"/>
                        <a:t>Ressources</a:t>
                      </a:r>
                      <a:r>
                        <a:rPr lang="en-US" dirty="0"/>
                        <a:t> Hors Exp.</a:t>
                      </a:r>
                    </a:p>
                    <a:p>
                      <a:pPr algn="ctr"/>
                      <a:endParaRPr lang="en-GB" dirty="0"/>
                    </a:p>
                  </a:txBody>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dirty="0" err="1"/>
                        <a:t>Emplois</a:t>
                      </a:r>
                      <a:r>
                        <a:rPr lang="en-US" dirty="0"/>
                        <a:t> Hors </a:t>
                      </a:r>
                      <a:r>
                        <a:rPr lang="en-US" dirty="0" err="1"/>
                        <a:t>Exploi</a:t>
                      </a:r>
                      <a:r>
                        <a:rPr lang="en-US" dirty="0"/>
                        <a:t>.</a:t>
                      </a:r>
                      <a:endParaRPr lang="en-GB" dirty="0"/>
                    </a:p>
                  </a:txBody>
                  <a:tcPr/>
                </a:tc>
                <a:extLst>
                  <a:ext uri="{0D108BD9-81ED-4DB2-BD59-A6C34878D82A}">
                    <a16:rowId xmlns:a16="http://schemas.microsoft.com/office/drawing/2014/main" val="2266140620"/>
                  </a:ext>
                </a:extLst>
              </a:tr>
              <a:tr h="694879">
                <a:tc>
                  <a:txBody>
                    <a:bodyPr/>
                    <a:lstStyle/>
                    <a:p>
                      <a:pPr algn="ctr"/>
                      <a:r>
                        <a:rPr lang="en-GB" dirty="0"/>
                        <a:t>∆T</a:t>
                      </a:r>
                    </a:p>
                  </a:txBody>
                  <a:tcPr/>
                </a:tc>
                <a:tc>
                  <a:txBody>
                    <a:bodyPr/>
                    <a:lstStyle/>
                    <a:p>
                      <a:pPr algn="ctr"/>
                      <a:r>
                        <a:rPr lang="en-US" dirty="0" err="1"/>
                        <a:t>Ressources</a:t>
                      </a:r>
                      <a:r>
                        <a:rPr lang="en-US" dirty="0"/>
                        <a:t> de </a:t>
                      </a:r>
                      <a:r>
                        <a:rPr lang="en-US" dirty="0" err="1"/>
                        <a:t>Trésorerie</a:t>
                      </a:r>
                      <a:endParaRPr lang="en-GB" dirty="0"/>
                    </a:p>
                  </a:txBody>
                  <a:tcPr/>
                </a:tc>
                <a:tc>
                  <a:txBody>
                    <a:bodyPr/>
                    <a:lstStyle/>
                    <a:p>
                      <a:pPr algn="ctr"/>
                      <a:r>
                        <a:rPr lang="en-US" dirty="0" err="1"/>
                        <a:t>Emplois</a:t>
                      </a:r>
                      <a:r>
                        <a:rPr lang="en-US" dirty="0"/>
                        <a:t> de </a:t>
                      </a:r>
                      <a:r>
                        <a:rPr lang="en-US" dirty="0" err="1"/>
                        <a:t>Trésorerie</a:t>
                      </a:r>
                      <a:r>
                        <a:rPr lang="ar-DZ" dirty="0"/>
                        <a:t> </a:t>
                      </a:r>
                      <a:endParaRPr lang="en-GB" dirty="0"/>
                    </a:p>
                  </a:txBody>
                  <a:tcPr/>
                </a:tc>
                <a:extLst>
                  <a:ext uri="{0D108BD9-81ED-4DB2-BD59-A6C34878D82A}">
                    <a16:rowId xmlns:a16="http://schemas.microsoft.com/office/drawing/2014/main" val="2057099942"/>
                  </a:ext>
                </a:extLst>
              </a:tr>
            </a:tbl>
          </a:graphicData>
        </a:graphic>
      </p:graphicFrame>
    </p:spTree>
    <p:extLst>
      <p:ext uri="{BB962C8B-B14F-4D97-AF65-F5344CB8AC3E}">
        <p14:creationId xmlns:p14="http://schemas.microsoft.com/office/powerpoint/2010/main" val="6149168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251520" y="260648"/>
            <a:ext cx="8487096" cy="697208"/>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DZ" sz="2400" b="1" dirty="0">
                <a:solidFill>
                  <a:schemeClr val="tx1"/>
                </a:solidFill>
              </a:rPr>
              <a:t>التحليل المالي الديناميكي</a:t>
            </a:r>
            <a:endParaRPr lang="ar-SA" sz="1600" dirty="0"/>
          </a:p>
        </p:txBody>
      </p:sp>
      <p:sp>
        <p:nvSpPr>
          <p:cNvPr id="16" name="Content Placeholder 15"/>
          <p:cNvSpPr>
            <a:spLocks noGrp="1"/>
          </p:cNvSpPr>
          <p:nvPr>
            <p:ph sz="quarter" idx="1"/>
          </p:nvPr>
        </p:nvSpPr>
        <p:spPr>
          <a:xfrm>
            <a:off x="251520" y="1041300"/>
            <a:ext cx="8487096" cy="4692750"/>
          </a:xfrm>
        </p:spPr>
        <p:style>
          <a:lnRef idx="2">
            <a:schemeClr val="dk1"/>
          </a:lnRef>
          <a:fillRef idx="1">
            <a:schemeClr val="lt1"/>
          </a:fillRef>
          <a:effectRef idx="0">
            <a:schemeClr val="dk1"/>
          </a:effectRef>
          <a:fontRef idx="minor">
            <a:schemeClr val="dk1"/>
          </a:fontRef>
        </p:style>
        <p:txBody>
          <a:bodyPr>
            <a:normAutofit/>
          </a:bodyPr>
          <a:lstStyle/>
          <a:p>
            <a:pPr marL="1152525" lvl="0" indent="-342900">
              <a:buFont typeface="Wingdings" panose="05000000000000000000" pitchFamily="2" charset="2"/>
              <a:buChar char="v"/>
            </a:pPr>
            <a:r>
              <a:rPr lang="ar-DZ" sz="2000" b="1" dirty="0"/>
              <a:t>جدول االتموبل وفق التغيرفي رأس المال العامل الصافي الشامل </a:t>
            </a:r>
            <a:r>
              <a:rPr lang="en-US" sz="2000" b="1" dirty="0"/>
              <a:t>)</a:t>
            </a:r>
            <a:r>
              <a:rPr lang="ar-DZ" sz="2000" b="1" dirty="0"/>
              <a:t>الطريقة الأولى</a:t>
            </a:r>
            <a:r>
              <a:rPr lang="en-US" sz="2000" b="1" dirty="0"/>
              <a:t>(</a:t>
            </a:r>
            <a:endParaRPr lang="ar-DZ" sz="2000" b="1" dirty="0"/>
          </a:p>
          <a:p>
            <a:pPr marL="809625" lvl="0" indent="0">
              <a:buNone/>
            </a:pPr>
            <a:r>
              <a:rPr lang="ar-DZ" sz="2000" dirty="0"/>
              <a:t>يمكن  تصميم جدول التمويل حسب التغير في رأس المال العامل وفق مايلي: </a:t>
            </a:r>
          </a:p>
          <a:p>
            <a:pPr marL="2066925" lvl="3" indent="-342900">
              <a:buFont typeface="Wingdings" panose="05000000000000000000" pitchFamily="2" charset="2"/>
              <a:buChar char="v"/>
            </a:pPr>
            <a:endParaRPr lang="en-US" dirty="0"/>
          </a:p>
          <a:p>
            <a:pPr marL="2066925" lvl="3" indent="-342900">
              <a:buFont typeface="Wingdings" panose="05000000000000000000" pitchFamily="2" charset="2"/>
              <a:buChar char="v"/>
            </a:pPr>
            <a:endParaRPr lang="ar-DZ" dirty="0"/>
          </a:p>
          <a:p>
            <a:pPr marL="2066925" lvl="3" indent="-342900">
              <a:buFont typeface="Wingdings" panose="05000000000000000000" pitchFamily="2" charset="2"/>
              <a:buChar char="v"/>
            </a:pPr>
            <a:endParaRPr lang="ar-DZ" dirty="0"/>
          </a:p>
          <a:p>
            <a:pPr marL="1152525" lvl="0" indent="-342900">
              <a:buFont typeface="Wingdings" panose="05000000000000000000" pitchFamily="2" charset="2"/>
              <a:buChar char="v"/>
            </a:pPr>
            <a:endParaRPr lang="en-US" dirty="0"/>
          </a:p>
          <a:p>
            <a:pPr marL="809625" lvl="0" indent="0" algn="l">
              <a:buNone/>
            </a:pPr>
            <a:endParaRPr lang="ar-DZ" spc="-150" dirty="0"/>
          </a:p>
        </p:txBody>
      </p:sp>
      <p:sp>
        <p:nvSpPr>
          <p:cNvPr id="4" name="Date Placeholder 3"/>
          <p:cNvSpPr>
            <a:spLocks noGrp="1"/>
          </p:cNvSpPr>
          <p:nvPr>
            <p:ph type="dt" sz="half" idx="14"/>
          </p:nvPr>
        </p:nvSpPr>
        <p:spPr>
          <a:xfrm>
            <a:off x="479586" y="6039234"/>
            <a:ext cx="2016224" cy="432048"/>
          </a:xfrm>
        </p:spPr>
        <p:txBody>
          <a:bodyPr/>
          <a:lstStyle/>
          <a:p>
            <a:pPr algn="l" rtl="0"/>
            <a:fld id="{3010A023-C257-4922-88E8-4430BDC6D4E4}" type="datetime1">
              <a:rPr lang="en-US" b="1" smtClean="0"/>
              <a:t>11/11/2024</a:t>
            </a:fld>
            <a:endParaRPr lang="ar-SA" b="1" dirty="0"/>
          </a:p>
        </p:txBody>
      </p:sp>
      <p:sp>
        <p:nvSpPr>
          <p:cNvPr id="5" name="Slide Number Placeholder 4"/>
          <p:cNvSpPr>
            <a:spLocks noGrp="1"/>
          </p:cNvSpPr>
          <p:nvPr>
            <p:ph type="sldNum" sz="quarter" idx="15"/>
          </p:nvPr>
        </p:nvSpPr>
        <p:spPr>
          <a:xfrm>
            <a:off x="8129016" y="5734050"/>
            <a:ext cx="609600" cy="521208"/>
          </a:xfrm>
        </p:spPr>
        <p:txBody>
          <a:bodyPr/>
          <a:lstStyle/>
          <a:p>
            <a:fld id="{A4231B69-FBD1-4C22-85BF-9904F0109019}" type="slidenum">
              <a:rPr lang="ar-SA" smtClean="0"/>
              <a:pPr/>
              <a:t>19</a:t>
            </a:fld>
            <a:endParaRPr lang="ar-SA" dirty="0"/>
          </a:p>
        </p:txBody>
      </p:sp>
      <p:sp>
        <p:nvSpPr>
          <p:cNvPr id="6" name="Footer Placeholder 5"/>
          <p:cNvSpPr>
            <a:spLocks noGrp="1"/>
          </p:cNvSpPr>
          <p:nvPr>
            <p:ph type="ftr" sz="quarter" idx="16"/>
          </p:nvPr>
        </p:nvSpPr>
        <p:spPr>
          <a:xfrm>
            <a:off x="2355170" y="6039234"/>
            <a:ext cx="5544616" cy="292958"/>
          </a:xfrm>
        </p:spPr>
        <p:txBody>
          <a:bodyPr/>
          <a:lstStyle/>
          <a:p>
            <a:pPr algn="ctr"/>
            <a:r>
              <a:rPr lang="ar-SA" b="1">
                <a:solidFill>
                  <a:schemeClr val="tx1"/>
                </a:solidFill>
              </a:rPr>
              <a:t>جامعة أم البواقي-  - كلية ق وت وت – قسم المحاسبة والمالية - السنة 1 ماستر- تسيير مالي معمق </a:t>
            </a:r>
            <a:endParaRPr lang="ar-SA" b="1" dirty="0">
              <a:solidFill>
                <a:schemeClr val="tx1"/>
              </a:solidFill>
            </a:endParaRPr>
          </a:p>
        </p:txBody>
      </p:sp>
      <p:graphicFrame>
        <p:nvGraphicFramePr>
          <p:cNvPr id="2" name="Table 2">
            <a:extLst>
              <a:ext uri="{FF2B5EF4-FFF2-40B4-BE49-F238E27FC236}">
                <a16:creationId xmlns:a16="http://schemas.microsoft.com/office/drawing/2014/main" id="{7052DEC9-07A7-481B-ADAB-53C837D6D83E}"/>
              </a:ext>
            </a:extLst>
          </p:cNvPr>
          <p:cNvGraphicFramePr>
            <a:graphicFrameLocks noGrp="1"/>
          </p:cNvGraphicFramePr>
          <p:nvPr>
            <p:extLst>
              <p:ext uri="{D42A27DB-BD31-4B8C-83A1-F6EECF244321}">
                <p14:modId xmlns:p14="http://schemas.microsoft.com/office/powerpoint/2010/main" val="625925488"/>
              </p:ext>
            </p:extLst>
          </p:nvPr>
        </p:nvGraphicFramePr>
        <p:xfrm>
          <a:off x="496168" y="1895230"/>
          <a:ext cx="7632848" cy="3698240"/>
        </p:xfrm>
        <a:graphic>
          <a:graphicData uri="http://schemas.openxmlformats.org/drawingml/2006/table">
            <a:tbl>
              <a:tblPr firstRow="1" bandRow="1">
                <a:tableStyleId>{5940675A-B579-460E-94D1-54222C63F5DA}</a:tableStyleId>
              </a:tblPr>
              <a:tblGrid>
                <a:gridCol w="720080">
                  <a:extLst>
                    <a:ext uri="{9D8B030D-6E8A-4147-A177-3AD203B41FA5}">
                      <a16:colId xmlns:a16="http://schemas.microsoft.com/office/drawing/2014/main" val="1026994217"/>
                    </a:ext>
                  </a:extLst>
                </a:gridCol>
                <a:gridCol w="2923704">
                  <a:extLst>
                    <a:ext uri="{9D8B030D-6E8A-4147-A177-3AD203B41FA5}">
                      <a16:colId xmlns:a16="http://schemas.microsoft.com/office/drawing/2014/main" val="1074561208"/>
                    </a:ext>
                  </a:extLst>
                </a:gridCol>
                <a:gridCol w="892720">
                  <a:extLst>
                    <a:ext uri="{9D8B030D-6E8A-4147-A177-3AD203B41FA5}">
                      <a16:colId xmlns:a16="http://schemas.microsoft.com/office/drawing/2014/main" val="28573769"/>
                    </a:ext>
                  </a:extLst>
                </a:gridCol>
                <a:gridCol w="3096344">
                  <a:extLst>
                    <a:ext uri="{9D8B030D-6E8A-4147-A177-3AD203B41FA5}">
                      <a16:colId xmlns:a16="http://schemas.microsoft.com/office/drawing/2014/main" val="120049967"/>
                    </a:ext>
                  </a:extLst>
                </a:gridCol>
              </a:tblGrid>
              <a:tr h="370840">
                <a:tc>
                  <a:txBody>
                    <a:bodyPr/>
                    <a:lstStyle/>
                    <a:p>
                      <a:r>
                        <a:rPr lang="ar-DZ" sz="2000" b="1" dirty="0"/>
                        <a:t>المبلغ</a:t>
                      </a:r>
                      <a:endParaRPr lang="en-GB" sz="2000" b="1" dirty="0"/>
                    </a:p>
                  </a:txBody>
                  <a:tcPr/>
                </a:tc>
                <a:tc>
                  <a:txBody>
                    <a:bodyPr/>
                    <a:lstStyle/>
                    <a:p>
                      <a:r>
                        <a:rPr lang="ar-DZ" sz="2000" b="1" dirty="0"/>
                        <a:t>الموارد</a:t>
                      </a:r>
                      <a:endParaRPr lang="en-GB" sz="2000" b="1" dirty="0"/>
                    </a:p>
                  </a:txBody>
                  <a:tcPr/>
                </a:tc>
                <a:tc>
                  <a:txBody>
                    <a:bodyPr/>
                    <a:lstStyle/>
                    <a:p>
                      <a:r>
                        <a:rPr lang="ar-DZ" sz="2000" b="1" dirty="0"/>
                        <a:t>المبلغ</a:t>
                      </a:r>
                      <a:endParaRPr lang="en-GB" sz="2000" b="1" dirty="0"/>
                    </a:p>
                  </a:txBody>
                  <a:tcPr/>
                </a:tc>
                <a:tc>
                  <a:txBody>
                    <a:bodyPr/>
                    <a:lstStyle/>
                    <a:p>
                      <a:r>
                        <a:rPr lang="ar-DZ" sz="2000" b="1" dirty="0"/>
                        <a:t>الاستخدامات</a:t>
                      </a:r>
                      <a:endParaRPr lang="en-GB" sz="2000" b="1" dirty="0"/>
                    </a:p>
                  </a:txBody>
                  <a:tcPr/>
                </a:tc>
                <a:extLst>
                  <a:ext uri="{0D108BD9-81ED-4DB2-BD59-A6C34878D82A}">
                    <a16:rowId xmlns:a16="http://schemas.microsoft.com/office/drawing/2014/main" val="3839968995"/>
                  </a:ext>
                </a:extLst>
              </a:tr>
              <a:tr h="370840">
                <a:tc>
                  <a:txBody>
                    <a:bodyPr/>
                    <a:lstStyle/>
                    <a:p>
                      <a:endParaRPr lang="en-GB"/>
                    </a:p>
                  </a:txBody>
                  <a:tcPr/>
                </a:tc>
                <a:tc>
                  <a:txBody>
                    <a:bodyPr/>
                    <a:lstStyle/>
                    <a:p>
                      <a:pPr marL="285750" indent="-285750">
                        <a:buFontTx/>
                        <a:buChar char="-"/>
                      </a:pPr>
                      <a:r>
                        <a:rPr lang="ar-DZ" dirty="0"/>
                        <a:t>قدرة التمويل الذاتي</a:t>
                      </a:r>
                    </a:p>
                    <a:p>
                      <a:pPr marL="0" indent="0">
                        <a:buFont typeface="Wingdings" panose="05000000000000000000" pitchFamily="2" charset="2"/>
                        <a:buNone/>
                      </a:pPr>
                      <a:r>
                        <a:rPr lang="ar-DZ" dirty="0"/>
                        <a:t>- انخفاض الأصول الثابتة</a:t>
                      </a:r>
                    </a:p>
                    <a:p>
                      <a:pPr marL="285750" indent="-285750">
                        <a:buFont typeface="Wingdings" panose="05000000000000000000" pitchFamily="2" charset="2"/>
                        <a:buChar char="ü"/>
                      </a:pPr>
                      <a:r>
                        <a:rPr lang="ar-DZ" dirty="0"/>
                        <a:t>المعنوية </a:t>
                      </a:r>
                    </a:p>
                    <a:p>
                      <a:pPr marL="285750" indent="-285750">
                        <a:buFont typeface="Wingdings" panose="05000000000000000000" pitchFamily="2" charset="2"/>
                        <a:buChar char="ü"/>
                      </a:pPr>
                      <a:r>
                        <a:rPr lang="ar-DZ" dirty="0"/>
                        <a:t>المادية</a:t>
                      </a:r>
                    </a:p>
                    <a:p>
                      <a:pPr marL="285750" indent="-285750">
                        <a:buFont typeface="Wingdings" panose="05000000000000000000" pitchFamily="2" charset="2"/>
                        <a:buChar char="ü"/>
                      </a:pPr>
                      <a:r>
                        <a:rPr lang="ar-DZ" dirty="0"/>
                        <a:t>المالية</a:t>
                      </a:r>
                    </a:p>
                    <a:p>
                      <a:pPr marL="285750" indent="-285750">
                        <a:buFontTx/>
                        <a:buChar char="-"/>
                      </a:pPr>
                      <a:r>
                        <a:rPr lang="ar-DZ" dirty="0"/>
                        <a:t>زيادة رؤوس الأموال الخاصة</a:t>
                      </a:r>
                    </a:p>
                    <a:p>
                      <a:pPr marL="285750" indent="-285750">
                        <a:buFontTx/>
                        <a:buChar char="-"/>
                      </a:pPr>
                      <a:r>
                        <a:rPr lang="ar-DZ" dirty="0"/>
                        <a:t>زيادة الديون طويلة الأجل</a:t>
                      </a:r>
                    </a:p>
                    <a:p>
                      <a:pPr marL="285750" indent="-285750">
                        <a:buFontTx/>
                        <a:buChar char="-"/>
                      </a:pPr>
                      <a:endParaRPr lang="ar-DZ" dirty="0"/>
                    </a:p>
                    <a:p>
                      <a:pPr marL="0" indent="0">
                        <a:buFontTx/>
                        <a:buNone/>
                      </a:pPr>
                      <a:r>
                        <a:rPr lang="ar-DZ" dirty="0"/>
                        <a:t>   </a:t>
                      </a:r>
                      <a:endParaRPr lang="en-GB" dirty="0"/>
                    </a:p>
                  </a:txBody>
                  <a:tcPr/>
                </a:tc>
                <a:tc>
                  <a:txBody>
                    <a:bodyPr/>
                    <a:lstStyle/>
                    <a:p>
                      <a:endParaRPr lang="en-GB"/>
                    </a:p>
                  </a:txBody>
                  <a:tcPr/>
                </a:tc>
                <a:tc>
                  <a:txBody>
                    <a:bodyPr/>
                    <a:lstStyle/>
                    <a:p>
                      <a:pPr marL="285750" indent="-285750">
                        <a:buFontTx/>
                        <a:buChar char="-"/>
                      </a:pPr>
                      <a:r>
                        <a:rPr lang="ar-DZ" dirty="0"/>
                        <a:t>الأرباح الموزعة خلال الدورة</a:t>
                      </a:r>
                    </a:p>
                    <a:p>
                      <a:pPr marL="285750" indent="-285750">
                        <a:buFontTx/>
                        <a:buChar char="-"/>
                      </a:pPr>
                      <a:r>
                        <a:rPr lang="ar-DZ" dirty="0"/>
                        <a:t>زيادة الأصول الثابتة :</a:t>
                      </a:r>
                    </a:p>
                    <a:p>
                      <a:pPr marL="285750" indent="-285750">
                        <a:buFont typeface="Wingdings" panose="05000000000000000000" pitchFamily="2" charset="2"/>
                        <a:buChar char="ü"/>
                      </a:pPr>
                      <a:r>
                        <a:rPr lang="ar-DZ" dirty="0"/>
                        <a:t>المعنوية </a:t>
                      </a:r>
                    </a:p>
                    <a:p>
                      <a:pPr marL="285750" indent="-285750">
                        <a:buFont typeface="Wingdings" panose="05000000000000000000" pitchFamily="2" charset="2"/>
                        <a:buChar char="ü"/>
                      </a:pPr>
                      <a:r>
                        <a:rPr lang="ar-DZ" dirty="0"/>
                        <a:t>المادية</a:t>
                      </a:r>
                    </a:p>
                    <a:p>
                      <a:pPr marL="285750" indent="-285750">
                        <a:buFont typeface="Wingdings" panose="05000000000000000000" pitchFamily="2" charset="2"/>
                        <a:buChar char="ü"/>
                      </a:pPr>
                      <a:r>
                        <a:rPr lang="ar-DZ" dirty="0"/>
                        <a:t>المالية</a:t>
                      </a:r>
                    </a:p>
                    <a:p>
                      <a:pPr marL="285750" indent="-285750">
                        <a:buFontTx/>
                        <a:buChar char="-"/>
                      </a:pPr>
                      <a:r>
                        <a:rPr lang="ar-DZ" dirty="0"/>
                        <a:t>أعباء موزعة على عدة دورات</a:t>
                      </a:r>
                    </a:p>
                    <a:p>
                      <a:pPr marL="285750" indent="-285750">
                        <a:buFontTx/>
                        <a:buChar char="-"/>
                      </a:pPr>
                      <a:r>
                        <a:rPr lang="ar-DZ" dirty="0"/>
                        <a:t>انخفاض رؤوس الأموال الخاصة</a:t>
                      </a:r>
                    </a:p>
                    <a:p>
                      <a:pPr marL="285750" indent="-285750">
                        <a:buFontTx/>
                        <a:buChar char="-"/>
                      </a:pPr>
                      <a:r>
                        <a:rPr lang="ar-DZ" dirty="0"/>
                        <a:t>انخفاض الديون طويلة الأجل </a:t>
                      </a:r>
                      <a:endParaRPr lang="en-GB" dirty="0"/>
                    </a:p>
                  </a:txBody>
                  <a:tcPr/>
                </a:tc>
                <a:extLst>
                  <a:ext uri="{0D108BD9-81ED-4DB2-BD59-A6C34878D82A}">
                    <a16:rowId xmlns:a16="http://schemas.microsoft.com/office/drawing/2014/main" val="3825658467"/>
                  </a:ext>
                </a:extLst>
              </a:tr>
              <a:tr h="370840">
                <a:tc>
                  <a:txBody>
                    <a:bodyPr/>
                    <a:lstStyle/>
                    <a:p>
                      <a:endParaRPr lang="en-GB" dirty="0"/>
                    </a:p>
                  </a:txBody>
                  <a:tcPr/>
                </a:tc>
                <a:tc>
                  <a:txBody>
                    <a:bodyPr/>
                    <a:lstStyle/>
                    <a:p>
                      <a:r>
                        <a:rPr lang="ar-DZ" b="1" dirty="0"/>
                        <a:t>المجموع</a:t>
                      </a:r>
                      <a:endParaRPr lang="en-GB" b="1" dirty="0"/>
                    </a:p>
                  </a:txBody>
                  <a:tcPr/>
                </a:tc>
                <a:tc>
                  <a:txBody>
                    <a:bodyPr/>
                    <a:lstStyle/>
                    <a:p>
                      <a:endParaRPr lang="en-GB" dirty="0"/>
                    </a:p>
                  </a:txBody>
                  <a:tcPr/>
                </a:tc>
                <a:tc>
                  <a:txBody>
                    <a:bodyPr/>
                    <a:lstStyle/>
                    <a:p>
                      <a:r>
                        <a:rPr lang="ar-DZ" b="1" dirty="0"/>
                        <a:t>المجموع</a:t>
                      </a:r>
                      <a:endParaRPr lang="en-GB" b="1" dirty="0"/>
                    </a:p>
                  </a:txBody>
                  <a:tcPr/>
                </a:tc>
                <a:extLst>
                  <a:ext uri="{0D108BD9-81ED-4DB2-BD59-A6C34878D82A}">
                    <a16:rowId xmlns:a16="http://schemas.microsoft.com/office/drawing/2014/main" val="3395436941"/>
                  </a:ext>
                </a:extLst>
              </a:tr>
              <a:tr h="370840">
                <a:tc>
                  <a:txBody>
                    <a:bodyPr/>
                    <a:lstStyle/>
                    <a:p>
                      <a:endParaRPr lang="en-GB"/>
                    </a:p>
                  </a:txBody>
                  <a:tcPr/>
                </a:tc>
                <a:tc>
                  <a:txBody>
                    <a:bodyPr/>
                    <a:lstStyle/>
                    <a:p>
                      <a:r>
                        <a:rPr lang="ar-DZ" b="1" dirty="0"/>
                        <a:t>استخدام صافي..تغير سالب في </a:t>
                      </a:r>
                      <a:r>
                        <a:rPr lang="en-US" b="1" dirty="0"/>
                        <a:t>FR</a:t>
                      </a:r>
                      <a:endParaRPr lang="en-GB" b="1" dirty="0"/>
                    </a:p>
                  </a:txBody>
                  <a:tcPr/>
                </a:tc>
                <a:tc>
                  <a:txBody>
                    <a:bodyPr/>
                    <a:lstStyle/>
                    <a:p>
                      <a:endParaRPr lang="en-GB" b="1"/>
                    </a:p>
                  </a:txBody>
                  <a:tcPr/>
                </a:tc>
                <a:tc>
                  <a:txBody>
                    <a:bodyPr/>
                    <a:lstStyle/>
                    <a:p>
                      <a:r>
                        <a:rPr lang="ar-DZ" b="1" dirty="0"/>
                        <a:t>مورد صافي.. تغير موجب في </a:t>
                      </a:r>
                      <a:r>
                        <a:rPr lang="en-US" b="1" dirty="0"/>
                        <a:t> FR</a:t>
                      </a:r>
                      <a:endParaRPr lang="en-GB" b="1" dirty="0"/>
                    </a:p>
                  </a:txBody>
                  <a:tcPr/>
                </a:tc>
                <a:extLst>
                  <a:ext uri="{0D108BD9-81ED-4DB2-BD59-A6C34878D82A}">
                    <a16:rowId xmlns:a16="http://schemas.microsoft.com/office/drawing/2014/main" val="2598923102"/>
                  </a:ext>
                </a:extLst>
              </a:tr>
            </a:tbl>
          </a:graphicData>
        </a:graphic>
      </p:graphicFrame>
    </p:spTree>
    <p:extLst>
      <p:ext uri="{BB962C8B-B14F-4D97-AF65-F5344CB8AC3E}">
        <p14:creationId xmlns:p14="http://schemas.microsoft.com/office/powerpoint/2010/main" val="386353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DZ" sz="2800" b="1" dirty="0">
                <a:solidFill>
                  <a:schemeClr val="tx1"/>
                </a:solidFill>
              </a:rPr>
              <a:t>التحليل المالي الديناميكي</a:t>
            </a:r>
            <a:endParaRPr lang="ar-SA" sz="1800" dirty="0"/>
          </a:p>
        </p:txBody>
      </p:sp>
      <p:sp>
        <p:nvSpPr>
          <p:cNvPr id="16" name="Content Placeholder 15"/>
          <p:cNvSpPr>
            <a:spLocks noGrp="1"/>
          </p:cNvSpPr>
          <p:nvPr>
            <p:ph sz="quarter" idx="1"/>
          </p:nvPr>
        </p:nvSpPr>
        <p:spPr>
          <a:xfrm>
            <a:off x="457200" y="1600200"/>
            <a:ext cx="7467600" cy="3556992"/>
          </a:xfrm>
        </p:spPr>
        <p:style>
          <a:lnRef idx="2">
            <a:schemeClr val="dk1"/>
          </a:lnRef>
          <a:fillRef idx="1">
            <a:schemeClr val="lt1"/>
          </a:fillRef>
          <a:effectRef idx="0">
            <a:schemeClr val="dk1"/>
          </a:effectRef>
          <a:fontRef idx="minor">
            <a:schemeClr val="dk1"/>
          </a:fontRef>
        </p:style>
        <p:txBody>
          <a:bodyPr>
            <a:normAutofit/>
          </a:bodyPr>
          <a:lstStyle/>
          <a:p>
            <a:pPr marL="809625" indent="0">
              <a:buNone/>
            </a:pPr>
            <a:endParaRPr lang="ar-SA" b="1" dirty="0"/>
          </a:p>
          <a:p>
            <a:pPr marL="809625" lvl="0" indent="0">
              <a:buNone/>
            </a:pPr>
            <a:r>
              <a:rPr lang="ar-DZ" b="1" dirty="0"/>
              <a:t>مقدمة</a:t>
            </a:r>
          </a:p>
          <a:p>
            <a:pPr marL="1152525" indent="-342900">
              <a:buFont typeface="Wingdings" panose="05000000000000000000" pitchFamily="2" charset="2"/>
              <a:buChar char="q"/>
            </a:pPr>
            <a:r>
              <a:rPr lang="ar-DZ" dirty="0"/>
              <a:t>القدرة على التمويل الذاتي،</a:t>
            </a:r>
          </a:p>
          <a:p>
            <a:pPr marL="1152525" indent="-342900">
              <a:buFont typeface="Wingdings" panose="05000000000000000000" pitchFamily="2" charset="2"/>
              <a:buChar char="q"/>
            </a:pPr>
            <a:r>
              <a:rPr lang="ar-DZ" dirty="0"/>
              <a:t>جداول التمويل، </a:t>
            </a:r>
          </a:p>
          <a:p>
            <a:pPr marL="1152525" indent="-342900">
              <a:buFont typeface="Wingdings" panose="05000000000000000000" pitchFamily="2" charset="2"/>
              <a:buChar char="q"/>
            </a:pPr>
            <a:r>
              <a:rPr lang="ar-DZ" dirty="0"/>
              <a:t>جداول التدفقات متعددة السنوات،</a:t>
            </a:r>
          </a:p>
          <a:p>
            <a:pPr marL="1152525" lvl="0" indent="-342900">
              <a:buFont typeface="Wingdings" panose="05000000000000000000" pitchFamily="2" charset="2"/>
              <a:buChar char="q"/>
            </a:pPr>
            <a:r>
              <a:rPr lang="ar-DZ" dirty="0"/>
              <a:t> تحليل جدول تدفقات الخزينة باستخدام النسب المشتقة </a:t>
            </a:r>
          </a:p>
          <a:p>
            <a:pPr marL="809625" lvl="0" indent="0">
              <a:buNone/>
            </a:pPr>
            <a:r>
              <a:rPr lang="ar-DZ" b="1" dirty="0"/>
              <a:t>خاتمة</a:t>
            </a:r>
          </a:p>
          <a:p>
            <a:pPr marL="809625" indent="265113">
              <a:buNone/>
            </a:pPr>
            <a:r>
              <a:rPr lang="ar-SA" dirty="0"/>
              <a:t> </a:t>
            </a:r>
          </a:p>
        </p:txBody>
      </p:sp>
      <p:sp>
        <p:nvSpPr>
          <p:cNvPr id="4" name="Date Placeholder 3"/>
          <p:cNvSpPr>
            <a:spLocks noGrp="1"/>
          </p:cNvSpPr>
          <p:nvPr>
            <p:ph type="dt" sz="half" idx="14"/>
          </p:nvPr>
        </p:nvSpPr>
        <p:spPr>
          <a:xfrm>
            <a:off x="539552" y="5157192"/>
            <a:ext cx="2016224" cy="432048"/>
          </a:xfrm>
        </p:spPr>
        <p:txBody>
          <a:bodyPr/>
          <a:lstStyle/>
          <a:p>
            <a:pPr algn="ctr" rtl="0"/>
            <a:fld id="{E768D248-0016-4BB9-A801-B389990EFB7C}" type="datetime1">
              <a:rPr lang="en-US" sz="1600" b="1" smtClean="0"/>
              <a:t>11/11/2024</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2</a:t>
            </a:fld>
            <a:endParaRPr lang="ar-SA"/>
          </a:p>
        </p:txBody>
      </p:sp>
      <p:sp>
        <p:nvSpPr>
          <p:cNvPr id="6" name="Footer Placeholder 5"/>
          <p:cNvSpPr>
            <a:spLocks noGrp="1"/>
          </p:cNvSpPr>
          <p:nvPr>
            <p:ph type="ftr" sz="quarter" idx="16"/>
          </p:nvPr>
        </p:nvSpPr>
        <p:spPr>
          <a:xfrm>
            <a:off x="1043608" y="5445224"/>
            <a:ext cx="6768752" cy="653792"/>
          </a:xfrm>
        </p:spPr>
        <p:txBody>
          <a:bodyPr/>
          <a:lstStyle/>
          <a:p>
            <a:pPr algn="ctr"/>
            <a:r>
              <a:rPr lang="ar-SA" sz="1400" b="1" dirty="0">
                <a:solidFill>
                  <a:schemeClr val="tx1"/>
                </a:solidFill>
              </a:rPr>
              <a:t>جامعة أم البواقي-  - كلية ق </a:t>
            </a:r>
            <a:r>
              <a:rPr lang="ar-SA" sz="1400" b="1" dirty="0" err="1">
                <a:solidFill>
                  <a:schemeClr val="tx1"/>
                </a:solidFill>
              </a:rPr>
              <a:t>وت</a:t>
            </a:r>
            <a:r>
              <a:rPr lang="ar-SA" sz="1400" b="1" dirty="0">
                <a:solidFill>
                  <a:schemeClr val="tx1"/>
                </a:solidFill>
              </a:rPr>
              <a:t> </a:t>
            </a:r>
            <a:r>
              <a:rPr lang="ar-SA" sz="1400" b="1" dirty="0" err="1">
                <a:solidFill>
                  <a:schemeClr val="tx1"/>
                </a:solidFill>
              </a:rPr>
              <a:t>وت</a:t>
            </a:r>
            <a:r>
              <a:rPr lang="ar-SA" sz="1400" b="1" dirty="0">
                <a:solidFill>
                  <a:schemeClr val="tx1"/>
                </a:solidFill>
              </a:rPr>
              <a:t> – قسم المحاسبة والمالية - السنة 1 ماستر- تسيير مالي معمق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251520" y="260648"/>
            <a:ext cx="8487096" cy="697208"/>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DZ" sz="2400" b="1" dirty="0">
                <a:solidFill>
                  <a:schemeClr val="tx1"/>
                </a:solidFill>
              </a:rPr>
              <a:t>التحليل المالي الديناميكي</a:t>
            </a:r>
            <a:endParaRPr lang="ar-SA" sz="1600" dirty="0"/>
          </a:p>
        </p:txBody>
      </p:sp>
      <p:sp>
        <p:nvSpPr>
          <p:cNvPr id="16" name="Content Placeholder 15"/>
          <p:cNvSpPr>
            <a:spLocks noGrp="1"/>
          </p:cNvSpPr>
          <p:nvPr>
            <p:ph sz="quarter" idx="1"/>
          </p:nvPr>
        </p:nvSpPr>
        <p:spPr>
          <a:xfrm>
            <a:off x="251520" y="1041300"/>
            <a:ext cx="8487096" cy="4858844"/>
          </a:xfrm>
        </p:spPr>
        <p:style>
          <a:lnRef idx="2">
            <a:schemeClr val="dk1"/>
          </a:lnRef>
          <a:fillRef idx="1">
            <a:schemeClr val="lt1"/>
          </a:fillRef>
          <a:effectRef idx="0">
            <a:schemeClr val="dk1"/>
          </a:effectRef>
          <a:fontRef idx="minor">
            <a:schemeClr val="dk1"/>
          </a:fontRef>
        </p:style>
        <p:txBody>
          <a:bodyPr>
            <a:normAutofit/>
          </a:bodyPr>
          <a:lstStyle/>
          <a:p>
            <a:pPr marL="1152525" lvl="0" indent="-342900">
              <a:buFont typeface="Wingdings" panose="05000000000000000000" pitchFamily="2" charset="2"/>
              <a:buChar char="v"/>
            </a:pPr>
            <a:r>
              <a:rPr lang="ar-DZ" sz="2000" b="1" dirty="0"/>
              <a:t>جدول االتموبل وفق التغيرفي رأس المال العامل الصافي الشامل </a:t>
            </a:r>
            <a:r>
              <a:rPr lang="en-US" sz="2000" b="1" dirty="0"/>
              <a:t>)</a:t>
            </a:r>
            <a:r>
              <a:rPr lang="ar-DZ" sz="2000" b="1" dirty="0"/>
              <a:t>الطريقة الثانية</a:t>
            </a:r>
            <a:r>
              <a:rPr lang="en-US" sz="2000" b="1" dirty="0"/>
              <a:t>(</a:t>
            </a:r>
            <a:endParaRPr lang="ar-DZ" sz="2000" b="1" dirty="0"/>
          </a:p>
          <a:p>
            <a:pPr marL="809625" lvl="0" indent="0">
              <a:buNone/>
            </a:pPr>
            <a:r>
              <a:rPr lang="ar-DZ" sz="2000" dirty="0"/>
              <a:t>يمكن  تصميم جدول التمويل حسب التغير في رأس المال العامل وفق مايلي: </a:t>
            </a:r>
          </a:p>
          <a:p>
            <a:pPr marL="2066925" lvl="3" indent="-342900">
              <a:buFont typeface="Wingdings" panose="05000000000000000000" pitchFamily="2" charset="2"/>
              <a:buChar char="v"/>
            </a:pPr>
            <a:endParaRPr lang="en-US" dirty="0"/>
          </a:p>
          <a:p>
            <a:pPr marL="2066925" lvl="3" indent="-342900">
              <a:buFont typeface="Wingdings" panose="05000000000000000000" pitchFamily="2" charset="2"/>
              <a:buChar char="v"/>
            </a:pPr>
            <a:endParaRPr lang="ar-DZ" dirty="0"/>
          </a:p>
          <a:p>
            <a:pPr marL="2066925" lvl="3" indent="-342900">
              <a:buFont typeface="Wingdings" panose="05000000000000000000" pitchFamily="2" charset="2"/>
              <a:buChar char="v"/>
            </a:pPr>
            <a:endParaRPr lang="ar-DZ" dirty="0"/>
          </a:p>
          <a:p>
            <a:pPr marL="1152525" lvl="0" indent="-342900">
              <a:buFont typeface="Wingdings" panose="05000000000000000000" pitchFamily="2" charset="2"/>
              <a:buChar char="v"/>
            </a:pPr>
            <a:endParaRPr lang="en-US" dirty="0"/>
          </a:p>
          <a:p>
            <a:pPr marL="809625" lvl="0" indent="0" algn="l">
              <a:buNone/>
            </a:pPr>
            <a:endParaRPr lang="ar-DZ" spc="-150" dirty="0"/>
          </a:p>
        </p:txBody>
      </p:sp>
      <p:sp>
        <p:nvSpPr>
          <p:cNvPr id="4" name="Date Placeholder 3"/>
          <p:cNvSpPr>
            <a:spLocks noGrp="1"/>
          </p:cNvSpPr>
          <p:nvPr>
            <p:ph type="dt" sz="half" idx="14"/>
          </p:nvPr>
        </p:nvSpPr>
        <p:spPr>
          <a:xfrm>
            <a:off x="479586" y="6039234"/>
            <a:ext cx="2016224" cy="432048"/>
          </a:xfrm>
        </p:spPr>
        <p:txBody>
          <a:bodyPr/>
          <a:lstStyle/>
          <a:p>
            <a:pPr algn="l" rtl="0"/>
            <a:fld id="{ECFFF49F-A891-4CA7-988C-7874CCC1CFB0}" type="datetime1">
              <a:rPr lang="en-US" b="1" smtClean="0"/>
              <a:t>11/11/2024</a:t>
            </a:fld>
            <a:endParaRPr lang="ar-SA" b="1" dirty="0"/>
          </a:p>
        </p:txBody>
      </p:sp>
      <p:sp>
        <p:nvSpPr>
          <p:cNvPr id="5" name="Slide Number Placeholder 4"/>
          <p:cNvSpPr>
            <a:spLocks noGrp="1"/>
          </p:cNvSpPr>
          <p:nvPr>
            <p:ph type="sldNum" sz="quarter" idx="15"/>
          </p:nvPr>
        </p:nvSpPr>
        <p:spPr>
          <a:xfrm>
            <a:off x="8129016" y="5734050"/>
            <a:ext cx="609600" cy="521208"/>
          </a:xfrm>
        </p:spPr>
        <p:txBody>
          <a:bodyPr/>
          <a:lstStyle/>
          <a:p>
            <a:fld id="{A4231B69-FBD1-4C22-85BF-9904F0109019}" type="slidenum">
              <a:rPr lang="ar-SA" smtClean="0"/>
              <a:pPr/>
              <a:t>20</a:t>
            </a:fld>
            <a:endParaRPr lang="ar-SA" dirty="0"/>
          </a:p>
        </p:txBody>
      </p:sp>
      <p:sp>
        <p:nvSpPr>
          <p:cNvPr id="6" name="Footer Placeholder 5"/>
          <p:cNvSpPr>
            <a:spLocks noGrp="1"/>
          </p:cNvSpPr>
          <p:nvPr>
            <p:ph type="ftr" sz="quarter" idx="16"/>
          </p:nvPr>
        </p:nvSpPr>
        <p:spPr>
          <a:xfrm>
            <a:off x="2355170" y="6039234"/>
            <a:ext cx="5544616" cy="292958"/>
          </a:xfrm>
        </p:spPr>
        <p:txBody>
          <a:bodyPr/>
          <a:lstStyle/>
          <a:p>
            <a:pPr algn="ctr"/>
            <a:r>
              <a:rPr lang="ar-SA" b="1">
                <a:solidFill>
                  <a:schemeClr val="tx1"/>
                </a:solidFill>
              </a:rPr>
              <a:t>جامعة أم البواقي-  - كلية ق وت وت – قسم المحاسبة والمالية - السنة 1 ماستر- تسيير مالي معمق </a:t>
            </a:r>
            <a:endParaRPr lang="ar-SA" b="1" dirty="0">
              <a:solidFill>
                <a:schemeClr val="tx1"/>
              </a:solidFill>
            </a:endParaRPr>
          </a:p>
        </p:txBody>
      </p:sp>
      <p:graphicFrame>
        <p:nvGraphicFramePr>
          <p:cNvPr id="2" name="Table 2">
            <a:extLst>
              <a:ext uri="{FF2B5EF4-FFF2-40B4-BE49-F238E27FC236}">
                <a16:creationId xmlns:a16="http://schemas.microsoft.com/office/drawing/2014/main" id="{7052DEC9-07A7-481B-ADAB-53C837D6D83E}"/>
              </a:ext>
            </a:extLst>
          </p:cNvPr>
          <p:cNvGraphicFramePr>
            <a:graphicFrameLocks noGrp="1"/>
          </p:cNvGraphicFramePr>
          <p:nvPr>
            <p:extLst>
              <p:ext uri="{D42A27DB-BD31-4B8C-83A1-F6EECF244321}">
                <p14:modId xmlns:p14="http://schemas.microsoft.com/office/powerpoint/2010/main" val="4141876886"/>
              </p:ext>
            </p:extLst>
          </p:nvPr>
        </p:nvGraphicFramePr>
        <p:xfrm>
          <a:off x="496168" y="1895230"/>
          <a:ext cx="7632848" cy="3672840"/>
        </p:xfrm>
        <a:graphic>
          <a:graphicData uri="http://schemas.openxmlformats.org/drawingml/2006/table">
            <a:tbl>
              <a:tblPr firstRow="1" bandRow="1">
                <a:tableStyleId>{5940675A-B579-460E-94D1-54222C63F5DA}</a:tableStyleId>
              </a:tblPr>
              <a:tblGrid>
                <a:gridCol w="1627560">
                  <a:extLst>
                    <a:ext uri="{9D8B030D-6E8A-4147-A177-3AD203B41FA5}">
                      <a16:colId xmlns:a16="http://schemas.microsoft.com/office/drawing/2014/main" val="1026994217"/>
                    </a:ext>
                  </a:extLst>
                </a:gridCol>
                <a:gridCol w="1008112">
                  <a:extLst>
                    <a:ext uri="{9D8B030D-6E8A-4147-A177-3AD203B41FA5}">
                      <a16:colId xmlns:a16="http://schemas.microsoft.com/office/drawing/2014/main" val="1074561208"/>
                    </a:ext>
                  </a:extLst>
                </a:gridCol>
                <a:gridCol w="1080120">
                  <a:extLst>
                    <a:ext uri="{9D8B030D-6E8A-4147-A177-3AD203B41FA5}">
                      <a16:colId xmlns:a16="http://schemas.microsoft.com/office/drawing/2014/main" val="28573769"/>
                    </a:ext>
                  </a:extLst>
                </a:gridCol>
                <a:gridCol w="3917056">
                  <a:extLst>
                    <a:ext uri="{9D8B030D-6E8A-4147-A177-3AD203B41FA5}">
                      <a16:colId xmlns:a16="http://schemas.microsoft.com/office/drawing/2014/main" val="120049967"/>
                    </a:ext>
                  </a:extLst>
                </a:gridCol>
              </a:tblGrid>
              <a:tr h="370840">
                <a:tc>
                  <a:txBody>
                    <a:bodyPr/>
                    <a:lstStyle/>
                    <a:p>
                      <a:r>
                        <a:rPr lang="ar-DZ" b="1" dirty="0"/>
                        <a:t>رصيد </a:t>
                      </a:r>
                      <a:r>
                        <a:rPr lang="en-US" b="1" dirty="0"/>
                        <a:t>(2)</a:t>
                      </a:r>
                      <a:r>
                        <a:rPr lang="ar-DZ" b="1" dirty="0"/>
                        <a:t>- </a:t>
                      </a:r>
                      <a:r>
                        <a:rPr lang="en-US" b="1" dirty="0"/>
                        <a:t>(1)</a:t>
                      </a:r>
                      <a:endParaRPr lang="en-GB" b="1" dirty="0"/>
                    </a:p>
                  </a:txBody>
                  <a:tcPr/>
                </a:tc>
                <a:tc>
                  <a:txBody>
                    <a:bodyPr/>
                    <a:lstStyle/>
                    <a:p>
                      <a:r>
                        <a:rPr lang="ar-DZ" b="1" dirty="0"/>
                        <a:t>مورد </a:t>
                      </a:r>
                      <a:r>
                        <a:rPr lang="en-US" b="1" dirty="0"/>
                        <a:t>(2)</a:t>
                      </a:r>
                      <a:endParaRPr lang="en-GB" b="1" dirty="0"/>
                    </a:p>
                  </a:txBody>
                  <a:tcPr/>
                </a:tc>
                <a:tc>
                  <a:txBody>
                    <a:bodyPr/>
                    <a:lstStyle/>
                    <a:p>
                      <a:r>
                        <a:rPr lang="ar-DZ" b="1" dirty="0"/>
                        <a:t>احتياج </a:t>
                      </a:r>
                      <a:r>
                        <a:rPr lang="en-US" b="1" dirty="0"/>
                        <a:t>(1)</a:t>
                      </a:r>
                      <a:endParaRPr lang="en-GB" b="1" dirty="0"/>
                    </a:p>
                  </a:txBody>
                  <a:tcPr/>
                </a:tc>
                <a:tc>
                  <a:txBody>
                    <a:bodyPr/>
                    <a:lstStyle/>
                    <a:p>
                      <a:r>
                        <a:rPr lang="ar-DZ" b="1" dirty="0"/>
                        <a:t>تغيرات رأس المال العامل الصافي الشامل</a:t>
                      </a:r>
                      <a:endParaRPr lang="en-GB" b="1" dirty="0"/>
                    </a:p>
                  </a:txBody>
                  <a:tcPr/>
                </a:tc>
                <a:extLst>
                  <a:ext uri="{0D108BD9-81ED-4DB2-BD59-A6C34878D82A}">
                    <a16:rowId xmlns:a16="http://schemas.microsoft.com/office/drawing/2014/main" val="3839968995"/>
                  </a:ext>
                </a:extLst>
              </a:tr>
              <a:tr h="413610">
                <a:tc>
                  <a:txBody>
                    <a:bodyPr/>
                    <a:lstStyle/>
                    <a:p>
                      <a:endParaRPr lang="en-GB" dirty="0"/>
                    </a:p>
                  </a:txBody>
                  <a:tcPr/>
                </a:tc>
                <a:tc>
                  <a:txBody>
                    <a:bodyPr/>
                    <a:lstStyle/>
                    <a:p>
                      <a:pPr marL="285750" indent="-285750">
                        <a:buFontTx/>
                        <a:buChar char="-"/>
                      </a:pPr>
                      <a:endParaRPr lang="en-GB" dirty="0"/>
                    </a:p>
                  </a:txBody>
                  <a:tcPr/>
                </a:tc>
                <a:tc>
                  <a:txBody>
                    <a:bodyPr/>
                    <a:lstStyle/>
                    <a:p>
                      <a:endParaRPr lang="en-GB"/>
                    </a:p>
                  </a:txBody>
                  <a:tcPr/>
                </a:tc>
                <a:tc>
                  <a:txBody>
                    <a:bodyPr/>
                    <a:lstStyle/>
                    <a:p>
                      <a:pPr marL="285750" indent="-285750">
                        <a:buFontTx/>
                        <a:buChar char="-"/>
                      </a:pPr>
                      <a:r>
                        <a:rPr lang="ar-DZ" dirty="0"/>
                        <a:t>التغيرات ذات الطابع الاستغلالي:</a:t>
                      </a:r>
                    </a:p>
                    <a:p>
                      <a:pPr marL="285750" indent="-285750">
                        <a:buFont typeface="Wingdings" panose="05000000000000000000" pitchFamily="2" charset="2"/>
                        <a:buChar char="ü"/>
                      </a:pPr>
                      <a:r>
                        <a:rPr lang="ar-DZ" dirty="0"/>
                        <a:t>  تغيرات الأصول الجارية</a:t>
                      </a:r>
                    </a:p>
                    <a:p>
                      <a:pPr marL="285750" indent="-285750">
                        <a:buFont typeface="Wingdings" panose="05000000000000000000" pitchFamily="2" charset="2"/>
                        <a:buChar char="§"/>
                      </a:pPr>
                      <a:r>
                        <a:rPr lang="ar-DZ" dirty="0"/>
                        <a:t>   </a:t>
                      </a:r>
                      <a:r>
                        <a:rPr lang="fr-FR" dirty="0"/>
                        <a:t>       </a:t>
                      </a:r>
                      <a:r>
                        <a:rPr lang="ar-DZ" dirty="0"/>
                        <a:t>المخزون</a:t>
                      </a:r>
                    </a:p>
                    <a:p>
                      <a:pPr marL="285750" indent="-285750">
                        <a:buFont typeface="Wingdings" panose="05000000000000000000" pitchFamily="2" charset="2"/>
                        <a:buChar char="§"/>
                      </a:pPr>
                      <a:r>
                        <a:rPr lang="ar-DZ" dirty="0"/>
                        <a:t> عملاء ، أوراق القبض</a:t>
                      </a:r>
                    </a:p>
                    <a:p>
                      <a:pPr marL="285750" indent="-285750">
                        <a:buFont typeface="Wingdings" panose="05000000000000000000" pitchFamily="2" charset="2"/>
                        <a:buChar char="§"/>
                      </a:pPr>
                      <a:r>
                        <a:rPr lang="ar-DZ" dirty="0"/>
                        <a:t>أصول جارية أخرى</a:t>
                      </a:r>
                    </a:p>
                    <a:p>
                      <a:pPr marL="285750" indent="-285750">
                        <a:buFont typeface="Wingdings" panose="05000000000000000000" pitchFamily="2" charset="2"/>
                        <a:buChar char="ü"/>
                      </a:pPr>
                      <a:r>
                        <a:rPr lang="ar-DZ" dirty="0"/>
                        <a:t>تغيرات ديون الاستغلال</a:t>
                      </a:r>
                    </a:p>
                    <a:p>
                      <a:pPr marL="285750" indent="-285750">
                        <a:buFont typeface="Wingdings" panose="05000000000000000000" pitchFamily="2" charset="2"/>
                        <a:buChar char="§"/>
                      </a:pPr>
                      <a:r>
                        <a:rPr lang="ar-DZ" dirty="0"/>
                        <a:t>موردون وأوراق الدفع</a:t>
                      </a:r>
                    </a:p>
                    <a:p>
                      <a:pPr marL="285750" indent="-285750">
                        <a:buFont typeface="Wingdings" panose="05000000000000000000" pitchFamily="2" charset="2"/>
                        <a:buChar char="§"/>
                      </a:pPr>
                      <a:r>
                        <a:rPr lang="ar-DZ" dirty="0"/>
                        <a:t>ديون أخرى للاستغلال</a:t>
                      </a:r>
                      <a:endParaRPr lang="fr-FR" dirty="0"/>
                    </a:p>
                    <a:p>
                      <a:pPr marL="0" indent="0">
                        <a:buFont typeface="Wingdings" panose="05000000000000000000" pitchFamily="2" charset="2"/>
                        <a:buNone/>
                      </a:pPr>
                      <a:r>
                        <a:rPr lang="ar-DZ" dirty="0"/>
                        <a:t>   </a:t>
                      </a:r>
                      <a:endParaRPr lang="en-GB" dirty="0"/>
                    </a:p>
                  </a:txBody>
                  <a:tcPr/>
                </a:tc>
                <a:extLst>
                  <a:ext uri="{0D108BD9-81ED-4DB2-BD59-A6C34878D82A}">
                    <a16:rowId xmlns:a16="http://schemas.microsoft.com/office/drawing/2014/main" val="3825658467"/>
                  </a:ext>
                </a:extLst>
              </a:tr>
              <a:tr h="370840">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r>
                        <a:rPr lang="ar-DZ" dirty="0"/>
                        <a:t>المجموع</a:t>
                      </a:r>
                      <a:endParaRPr lang="en-GB" dirty="0"/>
                    </a:p>
                  </a:txBody>
                  <a:tcPr/>
                </a:tc>
                <a:extLst>
                  <a:ext uri="{0D108BD9-81ED-4DB2-BD59-A6C34878D82A}">
                    <a16:rowId xmlns:a16="http://schemas.microsoft.com/office/drawing/2014/main" val="3395436941"/>
                  </a:ext>
                </a:extLst>
              </a:tr>
              <a:tr h="370840">
                <a:tc>
                  <a:txBody>
                    <a:bodyPr/>
                    <a:lstStyle/>
                    <a:p>
                      <a:endParaRPr lang="en-GB"/>
                    </a:p>
                  </a:txBody>
                  <a:tcPr/>
                </a:tc>
                <a:tc>
                  <a:txBody>
                    <a:bodyPr/>
                    <a:lstStyle/>
                    <a:p>
                      <a:endParaRPr lang="en-GB" dirty="0"/>
                    </a:p>
                  </a:txBody>
                  <a:tcPr/>
                </a:tc>
                <a:tc>
                  <a:txBody>
                    <a:bodyPr/>
                    <a:lstStyle/>
                    <a:p>
                      <a:endParaRPr lang="en-GB"/>
                    </a:p>
                  </a:txBody>
                  <a:tcPr/>
                </a:tc>
                <a:tc>
                  <a:txBody>
                    <a:bodyPr/>
                    <a:lstStyle/>
                    <a:p>
                      <a:r>
                        <a:rPr lang="ar-DZ" dirty="0"/>
                        <a:t>أ- التغير الصافي للاستغلال </a:t>
                      </a:r>
                      <a:r>
                        <a:rPr lang="en-US" dirty="0"/>
                        <a:t>(BFRE)</a:t>
                      </a:r>
                      <a:endParaRPr lang="en-GB" dirty="0"/>
                    </a:p>
                  </a:txBody>
                  <a:tcPr/>
                </a:tc>
                <a:extLst>
                  <a:ext uri="{0D108BD9-81ED-4DB2-BD59-A6C34878D82A}">
                    <a16:rowId xmlns:a16="http://schemas.microsoft.com/office/drawing/2014/main" val="2598923102"/>
                  </a:ext>
                </a:extLst>
              </a:tr>
            </a:tbl>
          </a:graphicData>
        </a:graphic>
      </p:graphicFrame>
    </p:spTree>
    <p:extLst>
      <p:ext uri="{BB962C8B-B14F-4D97-AF65-F5344CB8AC3E}">
        <p14:creationId xmlns:p14="http://schemas.microsoft.com/office/powerpoint/2010/main" val="40649610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251520" y="260648"/>
            <a:ext cx="8487096" cy="697208"/>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DZ" sz="2400" b="1" dirty="0">
                <a:solidFill>
                  <a:schemeClr val="tx1"/>
                </a:solidFill>
              </a:rPr>
              <a:t>التحليل المالي الديناميكي</a:t>
            </a:r>
            <a:endParaRPr lang="ar-SA" sz="1600" dirty="0"/>
          </a:p>
        </p:txBody>
      </p:sp>
      <p:sp>
        <p:nvSpPr>
          <p:cNvPr id="16" name="Content Placeholder 15"/>
          <p:cNvSpPr>
            <a:spLocks noGrp="1"/>
          </p:cNvSpPr>
          <p:nvPr>
            <p:ph sz="quarter" idx="1"/>
          </p:nvPr>
        </p:nvSpPr>
        <p:spPr>
          <a:xfrm>
            <a:off x="251520" y="1196752"/>
            <a:ext cx="8487096" cy="4331916"/>
          </a:xfrm>
        </p:spPr>
        <p:style>
          <a:lnRef idx="2">
            <a:schemeClr val="dk1"/>
          </a:lnRef>
          <a:fillRef idx="1">
            <a:schemeClr val="lt1"/>
          </a:fillRef>
          <a:effectRef idx="0">
            <a:schemeClr val="dk1"/>
          </a:effectRef>
          <a:fontRef idx="minor">
            <a:schemeClr val="dk1"/>
          </a:fontRef>
        </p:style>
        <p:txBody>
          <a:bodyPr>
            <a:normAutofit/>
          </a:bodyPr>
          <a:lstStyle/>
          <a:p>
            <a:pPr marL="1152525" lvl="0" indent="-342900">
              <a:buFont typeface="Wingdings" panose="05000000000000000000" pitchFamily="2" charset="2"/>
              <a:buChar char="v"/>
            </a:pPr>
            <a:r>
              <a:rPr lang="ar-DZ" sz="2000" b="1" dirty="0"/>
              <a:t>جدول االتموبل وفق التغيرفي رأس المال العامل الصافي الشامل </a:t>
            </a:r>
            <a:r>
              <a:rPr lang="en-US" sz="2000" b="1" dirty="0"/>
              <a:t>)</a:t>
            </a:r>
            <a:r>
              <a:rPr lang="ar-DZ" sz="2000" b="1" dirty="0"/>
              <a:t>الطريقة الثانية</a:t>
            </a:r>
            <a:r>
              <a:rPr lang="en-US" sz="2000" b="1" dirty="0"/>
              <a:t>(</a:t>
            </a:r>
            <a:endParaRPr lang="ar-DZ" sz="2000" b="1" dirty="0"/>
          </a:p>
          <a:p>
            <a:pPr marL="809625" lvl="0" indent="0">
              <a:buNone/>
            </a:pPr>
            <a:r>
              <a:rPr lang="ar-DZ" sz="2000" dirty="0"/>
              <a:t>يمكن  تصميم جدول التمويل حسب التغير في رأس المال العامل وفق مايلي: </a:t>
            </a:r>
          </a:p>
          <a:p>
            <a:pPr marL="2066925" lvl="3" indent="-342900">
              <a:buFont typeface="Wingdings" panose="05000000000000000000" pitchFamily="2" charset="2"/>
              <a:buChar char="v"/>
            </a:pPr>
            <a:endParaRPr lang="en-US" dirty="0"/>
          </a:p>
          <a:p>
            <a:pPr marL="2066925" lvl="3" indent="-342900">
              <a:buFont typeface="Wingdings" panose="05000000000000000000" pitchFamily="2" charset="2"/>
              <a:buChar char="v"/>
            </a:pPr>
            <a:endParaRPr lang="ar-DZ" dirty="0"/>
          </a:p>
          <a:p>
            <a:pPr marL="2066925" lvl="3" indent="-342900">
              <a:buFont typeface="Wingdings" panose="05000000000000000000" pitchFamily="2" charset="2"/>
              <a:buChar char="v"/>
            </a:pPr>
            <a:endParaRPr lang="ar-DZ" dirty="0"/>
          </a:p>
          <a:p>
            <a:pPr marL="1152525" lvl="0" indent="-342900">
              <a:buFont typeface="Wingdings" panose="05000000000000000000" pitchFamily="2" charset="2"/>
              <a:buChar char="v"/>
            </a:pPr>
            <a:endParaRPr lang="en-US" dirty="0"/>
          </a:p>
          <a:p>
            <a:pPr marL="809625" lvl="0" indent="0" algn="l">
              <a:buNone/>
            </a:pPr>
            <a:endParaRPr lang="ar-DZ" spc="-150" dirty="0"/>
          </a:p>
        </p:txBody>
      </p:sp>
      <p:sp>
        <p:nvSpPr>
          <p:cNvPr id="4" name="Date Placeholder 3"/>
          <p:cNvSpPr>
            <a:spLocks noGrp="1"/>
          </p:cNvSpPr>
          <p:nvPr>
            <p:ph type="dt" sz="half" idx="14"/>
          </p:nvPr>
        </p:nvSpPr>
        <p:spPr>
          <a:xfrm>
            <a:off x="479586" y="6039234"/>
            <a:ext cx="2016224" cy="432048"/>
          </a:xfrm>
        </p:spPr>
        <p:txBody>
          <a:bodyPr/>
          <a:lstStyle/>
          <a:p>
            <a:pPr algn="l" rtl="0"/>
            <a:fld id="{3D187512-3B52-4CDB-B6A9-12A2A239BDC4}" type="datetime1">
              <a:rPr lang="en-US" b="1" smtClean="0"/>
              <a:t>11/11/2024</a:t>
            </a:fld>
            <a:endParaRPr lang="ar-SA" b="1" dirty="0"/>
          </a:p>
        </p:txBody>
      </p:sp>
      <p:sp>
        <p:nvSpPr>
          <p:cNvPr id="5" name="Slide Number Placeholder 4"/>
          <p:cNvSpPr>
            <a:spLocks noGrp="1"/>
          </p:cNvSpPr>
          <p:nvPr>
            <p:ph type="sldNum" sz="quarter" idx="15"/>
          </p:nvPr>
        </p:nvSpPr>
        <p:spPr>
          <a:xfrm>
            <a:off x="8129016" y="5734050"/>
            <a:ext cx="609600" cy="521208"/>
          </a:xfrm>
        </p:spPr>
        <p:txBody>
          <a:bodyPr/>
          <a:lstStyle/>
          <a:p>
            <a:fld id="{A4231B69-FBD1-4C22-85BF-9904F0109019}" type="slidenum">
              <a:rPr lang="ar-SA" smtClean="0"/>
              <a:pPr/>
              <a:t>21</a:t>
            </a:fld>
            <a:endParaRPr lang="ar-SA" dirty="0"/>
          </a:p>
        </p:txBody>
      </p:sp>
      <p:sp>
        <p:nvSpPr>
          <p:cNvPr id="6" name="Footer Placeholder 5"/>
          <p:cNvSpPr>
            <a:spLocks noGrp="1"/>
          </p:cNvSpPr>
          <p:nvPr>
            <p:ph type="ftr" sz="quarter" idx="16"/>
          </p:nvPr>
        </p:nvSpPr>
        <p:spPr>
          <a:xfrm>
            <a:off x="2355170" y="6039234"/>
            <a:ext cx="5544616" cy="292958"/>
          </a:xfrm>
        </p:spPr>
        <p:txBody>
          <a:bodyPr/>
          <a:lstStyle/>
          <a:p>
            <a:pPr algn="ctr"/>
            <a:r>
              <a:rPr lang="ar-SA" b="1">
                <a:solidFill>
                  <a:schemeClr val="tx1"/>
                </a:solidFill>
              </a:rPr>
              <a:t>جامعة أم البواقي-  - كلية ق وت وت – قسم المحاسبة والمالية - السنة 1 ماستر- تسيير مالي معمق </a:t>
            </a:r>
            <a:endParaRPr lang="ar-SA" b="1" dirty="0">
              <a:solidFill>
                <a:schemeClr val="tx1"/>
              </a:solidFill>
            </a:endParaRPr>
          </a:p>
        </p:txBody>
      </p:sp>
      <p:graphicFrame>
        <p:nvGraphicFramePr>
          <p:cNvPr id="2" name="Table 2">
            <a:extLst>
              <a:ext uri="{FF2B5EF4-FFF2-40B4-BE49-F238E27FC236}">
                <a16:creationId xmlns:a16="http://schemas.microsoft.com/office/drawing/2014/main" id="{7052DEC9-07A7-481B-ADAB-53C837D6D83E}"/>
              </a:ext>
            </a:extLst>
          </p:cNvPr>
          <p:cNvGraphicFramePr>
            <a:graphicFrameLocks noGrp="1"/>
          </p:cNvGraphicFramePr>
          <p:nvPr>
            <p:extLst>
              <p:ext uri="{D42A27DB-BD31-4B8C-83A1-F6EECF244321}">
                <p14:modId xmlns:p14="http://schemas.microsoft.com/office/powerpoint/2010/main" val="179660399"/>
              </p:ext>
            </p:extLst>
          </p:nvPr>
        </p:nvGraphicFramePr>
        <p:xfrm>
          <a:off x="496168" y="1895230"/>
          <a:ext cx="7632848" cy="2301240"/>
        </p:xfrm>
        <a:graphic>
          <a:graphicData uri="http://schemas.openxmlformats.org/drawingml/2006/table">
            <a:tbl>
              <a:tblPr firstRow="1" bandRow="1">
                <a:tableStyleId>{5940675A-B579-460E-94D1-54222C63F5DA}</a:tableStyleId>
              </a:tblPr>
              <a:tblGrid>
                <a:gridCol w="1699568">
                  <a:extLst>
                    <a:ext uri="{9D8B030D-6E8A-4147-A177-3AD203B41FA5}">
                      <a16:colId xmlns:a16="http://schemas.microsoft.com/office/drawing/2014/main" val="1026994217"/>
                    </a:ext>
                  </a:extLst>
                </a:gridCol>
                <a:gridCol w="936104">
                  <a:extLst>
                    <a:ext uri="{9D8B030D-6E8A-4147-A177-3AD203B41FA5}">
                      <a16:colId xmlns:a16="http://schemas.microsoft.com/office/drawing/2014/main" val="1074561208"/>
                    </a:ext>
                  </a:extLst>
                </a:gridCol>
                <a:gridCol w="1080120">
                  <a:extLst>
                    <a:ext uri="{9D8B030D-6E8A-4147-A177-3AD203B41FA5}">
                      <a16:colId xmlns:a16="http://schemas.microsoft.com/office/drawing/2014/main" val="28573769"/>
                    </a:ext>
                  </a:extLst>
                </a:gridCol>
                <a:gridCol w="3917056">
                  <a:extLst>
                    <a:ext uri="{9D8B030D-6E8A-4147-A177-3AD203B41FA5}">
                      <a16:colId xmlns:a16="http://schemas.microsoft.com/office/drawing/2014/main" val="120049967"/>
                    </a:ext>
                  </a:extLst>
                </a:gridCol>
              </a:tblGrid>
              <a:tr h="370840">
                <a:tc>
                  <a:txBody>
                    <a:bodyPr/>
                    <a:lstStyle/>
                    <a:p>
                      <a:r>
                        <a:rPr lang="ar-DZ" b="1" dirty="0"/>
                        <a:t>رصيد </a:t>
                      </a:r>
                      <a:r>
                        <a:rPr lang="en-US" b="1" dirty="0"/>
                        <a:t>(2)</a:t>
                      </a:r>
                      <a:r>
                        <a:rPr lang="ar-DZ" b="1" dirty="0"/>
                        <a:t>- </a:t>
                      </a:r>
                      <a:r>
                        <a:rPr lang="en-US" b="1" dirty="0"/>
                        <a:t>(1)</a:t>
                      </a:r>
                      <a:endParaRPr lang="en-GB" b="1" dirty="0"/>
                    </a:p>
                  </a:txBody>
                  <a:tcPr/>
                </a:tc>
                <a:tc>
                  <a:txBody>
                    <a:bodyPr/>
                    <a:lstStyle/>
                    <a:p>
                      <a:r>
                        <a:rPr lang="ar-DZ" b="1" dirty="0"/>
                        <a:t>مورد </a:t>
                      </a:r>
                      <a:r>
                        <a:rPr lang="en-US" b="1" dirty="0"/>
                        <a:t>(2)</a:t>
                      </a:r>
                      <a:endParaRPr lang="en-GB" b="1" dirty="0"/>
                    </a:p>
                  </a:txBody>
                  <a:tcPr/>
                </a:tc>
                <a:tc>
                  <a:txBody>
                    <a:bodyPr/>
                    <a:lstStyle/>
                    <a:p>
                      <a:r>
                        <a:rPr lang="ar-DZ" b="1" dirty="0"/>
                        <a:t>احتياج </a:t>
                      </a:r>
                      <a:r>
                        <a:rPr lang="en-US" b="1" dirty="0"/>
                        <a:t>(1)</a:t>
                      </a:r>
                      <a:endParaRPr lang="en-GB" b="1" dirty="0"/>
                    </a:p>
                  </a:txBody>
                  <a:tcPr/>
                </a:tc>
                <a:tc>
                  <a:txBody>
                    <a:bodyPr/>
                    <a:lstStyle/>
                    <a:p>
                      <a:r>
                        <a:rPr lang="ar-DZ" b="1" dirty="0"/>
                        <a:t>تغيرات رأس المال العامل الصافي الشامل</a:t>
                      </a:r>
                      <a:endParaRPr lang="en-GB" b="1" dirty="0"/>
                    </a:p>
                  </a:txBody>
                  <a:tcPr/>
                </a:tc>
                <a:extLst>
                  <a:ext uri="{0D108BD9-81ED-4DB2-BD59-A6C34878D82A}">
                    <a16:rowId xmlns:a16="http://schemas.microsoft.com/office/drawing/2014/main" val="3839968995"/>
                  </a:ext>
                </a:extLst>
              </a:tr>
              <a:tr h="413610">
                <a:tc>
                  <a:txBody>
                    <a:bodyPr/>
                    <a:lstStyle/>
                    <a:p>
                      <a:endParaRPr lang="en-GB" dirty="0"/>
                    </a:p>
                  </a:txBody>
                  <a:tcPr/>
                </a:tc>
                <a:tc>
                  <a:txBody>
                    <a:bodyPr/>
                    <a:lstStyle/>
                    <a:p>
                      <a:pPr marL="285750" indent="-285750">
                        <a:buFontTx/>
                        <a:buChar char="-"/>
                      </a:pPr>
                      <a:endParaRPr lang="en-GB" dirty="0"/>
                    </a:p>
                  </a:txBody>
                  <a:tcPr/>
                </a:tc>
                <a:tc>
                  <a:txBody>
                    <a:bodyPr/>
                    <a:lstStyle/>
                    <a:p>
                      <a:endParaRPr lang="en-GB"/>
                    </a:p>
                  </a:txBody>
                  <a:tcPr/>
                </a:tc>
                <a:tc>
                  <a:txBody>
                    <a:bodyPr/>
                    <a:lstStyle/>
                    <a:p>
                      <a:pPr marL="285750" indent="-285750">
                        <a:buFontTx/>
                        <a:buChar char="-"/>
                      </a:pPr>
                      <a:r>
                        <a:rPr lang="ar-DZ" dirty="0"/>
                        <a:t>التغيرات ذات الطابع </a:t>
                      </a:r>
                      <a:r>
                        <a:rPr lang="en-US" dirty="0"/>
                        <a:t> </a:t>
                      </a:r>
                      <a:r>
                        <a:rPr lang="ar-DZ" dirty="0"/>
                        <a:t>خارج الاستغلال:</a:t>
                      </a:r>
                    </a:p>
                    <a:p>
                      <a:pPr marL="285750" indent="-285750">
                        <a:buFont typeface="Wingdings" panose="05000000000000000000" pitchFamily="2" charset="2"/>
                        <a:buChar char="ü"/>
                      </a:pPr>
                      <a:r>
                        <a:rPr lang="ar-DZ" dirty="0"/>
                        <a:t>  تغيرات الأصول الجارية خارج الاستغلال</a:t>
                      </a:r>
                    </a:p>
                    <a:p>
                      <a:pPr marL="285750" indent="-285750">
                        <a:buFont typeface="Wingdings" panose="05000000000000000000" pitchFamily="2" charset="2"/>
                        <a:buChar char="ü"/>
                      </a:pPr>
                      <a:r>
                        <a:rPr lang="ar-DZ" dirty="0"/>
                        <a:t>تغيرات الديون  خارج الاستغلال</a:t>
                      </a:r>
                    </a:p>
                    <a:p>
                      <a:pPr marL="0" indent="0">
                        <a:buFont typeface="Wingdings" panose="05000000000000000000" pitchFamily="2" charset="2"/>
                        <a:buNone/>
                      </a:pPr>
                      <a:r>
                        <a:rPr lang="ar-DZ" dirty="0"/>
                        <a:t>   </a:t>
                      </a:r>
                      <a:endParaRPr lang="en-GB" dirty="0"/>
                    </a:p>
                  </a:txBody>
                  <a:tcPr/>
                </a:tc>
                <a:extLst>
                  <a:ext uri="{0D108BD9-81ED-4DB2-BD59-A6C34878D82A}">
                    <a16:rowId xmlns:a16="http://schemas.microsoft.com/office/drawing/2014/main" val="3825658467"/>
                  </a:ext>
                </a:extLst>
              </a:tr>
              <a:tr h="370840">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r>
                        <a:rPr lang="ar-DZ" dirty="0"/>
                        <a:t>المجموع</a:t>
                      </a:r>
                      <a:endParaRPr lang="en-GB" dirty="0"/>
                    </a:p>
                  </a:txBody>
                  <a:tcPr/>
                </a:tc>
                <a:extLst>
                  <a:ext uri="{0D108BD9-81ED-4DB2-BD59-A6C34878D82A}">
                    <a16:rowId xmlns:a16="http://schemas.microsoft.com/office/drawing/2014/main" val="3395436941"/>
                  </a:ext>
                </a:extLst>
              </a:tr>
              <a:tr h="370840">
                <a:tc>
                  <a:txBody>
                    <a:bodyPr/>
                    <a:lstStyle/>
                    <a:p>
                      <a:endParaRPr lang="en-GB"/>
                    </a:p>
                  </a:txBody>
                  <a:tcPr/>
                </a:tc>
                <a:tc>
                  <a:txBody>
                    <a:bodyPr/>
                    <a:lstStyle/>
                    <a:p>
                      <a:endParaRPr lang="en-GB" dirty="0"/>
                    </a:p>
                  </a:txBody>
                  <a:tcPr/>
                </a:tc>
                <a:tc>
                  <a:txBody>
                    <a:bodyPr/>
                    <a:lstStyle/>
                    <a:p>
                      <a:endParaRPr lang="en-GB"/>
                    </a:p>
                  </a:txBody>
                  <a:tcPr/>
                </a:tc>
                <a:tc>
                  <a:txBody>
                    <a:bodyPr/>
                    <a:lstStyle/>
                    <a:p>
                      <a:r>
                        <a:rPr lang="ar-DZ" dirty="0"/>
                        <a:t>ب -  التغير الصافي خارج الاستغلال </a:t>
                      </a:r>
                      <a:r>
                        <a:rPr lang="en-US" dirty="0"/>
                        <a:t>(BFRHE)</a:t>
                      </a:r>
                      <a:endParaRPr lang="en-GB" dirty="0"/>
                    </a:p>
                  </a:txBody>
                  <a:tcPr/>
                </a:tc>
                <a:extLst>
                  <a:ext uri="{0D108BD9-81ED-4DB2-BD59-A6C34878D82A}">
                    <a16:rowId xmlns:a16="http://schemas.microsoft.com/office/drawing/2014/main" val="2598923102"/>
                  </a:ext>
                </a:extLst>
              </a:tr>
            </a:tbl>
          </a:graphicData>
        </a:graphic>
      </p:graphicFrame>
    </p:spTree>
    <p:extLst>
      <p:ext uri="{BB962C8B-B14F-4D97-AF65-F5344CB8AC3E}">
        <p14:creationId xmlns:p14="http://schemas.microsoft.com/office/powerpoint/2010/main" val="23337995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251520" y="260648"/>
            <a:ext cx="8487096" cy="697208"/>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DZ" sz="2400" b="1" dirty="0">
                <a:solidFill>
                  <a:schemeClr val="tx1"/>
                </a:solidFill>
              </a:rPr>
              <a:t>التحليل المالي الديناميكي</a:t>
            </a:r>
            <a:endParaRPr lang="ar-SA" sz="1600" dirty="0"/>
          </a:p>
        </p:txBody>
      </p:sp>
      <p:sp>
        <p:nvSpPr>
          <p:cNvPr id="16" name="Content Placeholder 15"/>
          <p:cNvSpPr>
            <a:spLocks noGrp="1"/>
          </p:cNvSpPr>
          <p:nvPr>
            <p:ph sz="quarter" idx="1"/>
          </p:nvPr>
        </p:nvSpPr>
        <p:spPr>
          <a:xfrm>
            <a:off x="251520" y="1041300"/>
            <a:ext cx="8487096" cy="4858844"/>
          </a:xfrm>
        </p:spPr>
        <p:style>
          <a:lnRef idx="2">
            <a:schemeClr val="dk1"/>
          </a:lnRef>
          <a:fillRef idx="1">
            <a:schemeClr val="lt1"/>
          </a:fillRef>
          <a:effectRef idx="0">
            <a:schemeClr val="dk1"/>
          </a:effectRef>
          <a:fontRef idx="minor">
            <a:schemeClr val="dk1"/>
          </a:fontRef>
        </p:style>
        <p:txBody>
          <a:bodyPr>
            <a:normAutofit/>
          </a:bodyPr>
          <a:lstStyle/>
          <a:p>
            <a:pPr marL="1152525" lvl="0" indent="-342900">
              <a:buFont typeface="Wingdings" panose="05000000000000000000" pitchFamily="2" charset="2"/>
              <a:buChar char="v"/>
            </a:pPr>
            <a:r>
              <a:rPr lang="ar-DZ" sz="2000" b="1" dirty="0"/>
              <a:t>جدول االتموبل وفق التغيرفي رأس المال العامل الصافي الشامل </a:t>
            </a:r>
            <a:r>
              <a:rPr lang="en-US" sz="2000" b="1" dirty="0"/>
              <a:t>)</a:t>
            </a:r>
            <a:r>
              <a:rPr lang="ar-DZ" sz="2000" b="1" dirty="0"/>
              <a:t>الطريقة الثانية</a:t>
            </a:r>
            <a:r>
              <a:rPr lang="en-US" sz="2000" b="1" dirty="0"/>
              <a:t>(</a:t>
            </a:r>
            <a:endParaRPr lang="ar-DZ" sz="2000" b="1" dirty="0"/>
          </a:p>
          <a:p>
            <a:pPr marL="809625" lvl="0" indent="0">
              <a:buNone/>
            </a:pPr>
            <a:r>
              <a:rPr lang="ar-DZ" sz="2000" dirty="0"/>
              <a:t>يمكن تصميم جدول التمويل حسب التغير في رأس المال العامل وفق مايلي: </a:t>
            </a:r>
          </a:p>
          <a:p>
            <a:pPr marL="2066925" lvl="3" indent="-342900">
              <a:buFont typeface="Wingdings" panose="05000000000000000000" pitchFamily="2" charset="2"/>
              <a:buChar char="v"/>
            </a:pPr>
            <a:endParaRPr lang="en-US" dirty="0"/>
          </a:p>
          <a:p>
            <a:pPr marL="2066925" lvl="3" indent="-342900">
              <a:buFont typeface="Wingdings" panose="05000000000000000000" pitchFamily="2" charset="2"/>
              <a:buChar char="v"/>
            </a:pPr>
            <a:endParaRPr lang="ar-DZ" dirty="0"/>
          </a:p>
          <a:p>
            <a:pPr marL="2066925" lvl="3" indent="-342900">
              <a:buFont typeface="Wingdings" panose="05000000000000000000" pitchFamily="2" charset="2"/>
              <a:buChar char="v"/>
            </a:pPr>
            <a:endParaRPr lang="ar-DZ" dirty="0"/>
          </a:p>
          <a:p>
            <a:pPr marL="1152525" lvl="0" indent="-342900">
              <a:buFont typeface="Wingdings" panose="05000000000000000000" pitchFamily="2" charset="2"/>
              <a:buChar char="v"/>
            </a:pPr>
            <a:endParaRPr lang="en-US" dirty="0"/>
          </a:p>
          <a:p>
            <a:pPr marL="809625" lvl="0" indent="0" algn="l">
              <a:buNone/>
            </a:pPr>
            <a:endParaRPr lang="ar-DZ" spc="-150" dirty="0"/>
          </a:p>
        </p:txBody>
      </p:sp>
      <p:sp>
        <p:nvSpPr>
          <p:cNvPr id="4" name="Date Placeholder 3"/>
          <p:cNvSpPr>
            <a:spLocks noGrp="1"/>
          </p:cNvSpPr>
          <p:nvPr>
            <p:ph type="dt" sz="half" idx="14"/>
          </p:nvPr>
        </p:nvSpPr>
        <p:spPr>
          <a:xfrm>
            <a:off x="479586" y="6039234"/>
            <a:ext cx="2016224" cy="432048"/>
          </a:xfrm>
        </p:spPr>
        <p:txBody>
          <a:bodyPr/>
          <a:lstStyle/>
          <a:p>
            <a:pPr algn="l" rtl="0"/>
            <a:fld id="{F0C00408-F443-4061-ACB6-B46C29100474}" type="datetime1">
              <a:rPr lang="en-US" b="1" smtClean="0"/>
              <a:t>11/11/2024</a:t>
            </a:fld>
            <a:endParaRPr lang="ar-SA" b="1" dirty="0"/>
          </a:p>
        </p:txBody>
      </p:sp>
      <p:sp>
        <p:nvSpPr>
          <p:cNvPr id="5" name="Slide Number Placeholder 4"/>
          <p:cNvSpPr>
            <a:spLocks noGrp="1"/>
          </p:cNvSpPr>
          <p:nvPr>
            <p:ph type="sldNum" sz="quarter" idx="15"/>
          </p:nvPr>
        </p:nvSpPr>
        <p:spPr>
          <a:xfrm>
            <a:off x="8129016" y="5734050"/>
            <a:ext cx="609600" cy="521208"/>
          </a:xfrm>
        </p:spPr>
        <p:txBody>
          <a:bodyPr/>
          <a:lstStyle/>
          <a:p>
            <a:fld id="{A4231B69-FBD1-4C22-85BF-9904F0109019}" type="slidenum">
              <a:rPr lang="ar-SA" smtClean="0"/>
              <a:pPr/>
              <a:t>22</a:t>
            </a:fld>
            <a:endParaRPr lang="ar-SA" dirty="0"/>
          </a:p>
        </p:txBody>
      </p:sp>
      <p:sp>
        <p:nvSpPr>
          <p:cNvPr id="6" name="Footer Placeholder 5"/>
          <p:cNvSpPr>
            <a:spLocks noGrp="1"/>
          </p:cNvSpPr>
          <p:nvPr>
            <p:ph type="ftr" sz="quarter" idx="16"/>
          </p:nvPr>
        </p:nvSpPr>
        <p:spPr>
          <a:xfrm>
            <a:off x="2355170" y="6039234"/>
            <a:ext cx="5544616" cy="292958"/>
          </a:xfrm>
        </p:spPr>
        <p:txBody>
          <a:bodyPr/>
          <a:lstStyle/>
          <a:p>
            <a:pPr algn="ctr"/>
            <a:r>
              <a:rPr lang="ar-SA" b="1">
                <a:solidFill>
                  <a:schemeClr val="tx1"/>
                </a:solidFill>
              </a:rPr>
              <a:t>جامعة أم البواقي-  - كلية ق وت وت – قسم المحاسبة والمالية - السنة 1 ماستر- تسيير مالي معمق </a:t>
            </a:r>
            <a:endParaRPr lang="ar-SA" b="1" dirty="0">
              <a:solidFill>
                <a:schemeClr val="tx1"/>
              </a:solidFill>
            </a:endParaRPr>
          </a:p>
        </p:txBody>
      </p:sp>
      <p:graphicFrame>
        <p:nvGraphicFramePr>
          <p:cNvPr id="2" name="Table 2">
            <a:extLst>
              <a:ext uri="{FF2B5EF4-FFF2-40B4-BE49-F238E27FC236}">
                <a16:creationId xmlns:a16="http://schemas.microsoft.com/office/drawing/2014/main" id="{7052DEC9-07A7-481B-ADAB-53C837D6D83E}"/>
              </a:ext>
            </a:extLst>
          </p:cNvPr>
          <p:cNvGraphicFramePr>
            <a:graphicFrameLocks noGrp="1"/>
          </p:cNvGraphicFramePr>
          <p:nvPr>
            <p:extLst>
              <p:ext uri="{D42A27DB-BD31-4B8C-83A1-F6EECF244321}">
                <p14:modId xmlns:p14="http://schemas.microsoft.com/office/powerpoint/2010/main" val="2258315890"/>
              </p:ext>
            </p:extLst>
          </p:nvPr>
        </p:nvGraphicFramePr>
        <p:xfrm>
          <a:off x="479586" y="1895230"/>
          <a:ext cx="7620806" cy="2286000"/>
        </p:xfrm>
        <a:graphic>
          <a:graphicData uri="http://schemas.openxmlformats.org/drawingml/2006/table">
            <a:tbl>
              <a:tblPr firstRow="1" bandRow="1">
                <a:tableStyleId>{5940675A-B579-460E-94D1-54222C63F5DA}</a:tableStyleId>
              </a:tblPr>
              <a:tblGrid>
                <a:gridCol w="1716150">
                  <a:extLst>
                    <a:ext uri="{9D8B030D-6E8A-4147-A177-3AD203B41FA5}">
                      <a16:colId xmlns:a16="http://schemas.microsoft.com/office/drawing/2014/main" val="1026994217"/>
                    </a:ext>
                  </a:extLst>
                </a:gridCol>
                <a:gridCol w="1008112">
                  <a:extLst>
                    <a:ext uri="{9D8B030D-6E8A-4147-A177-3AD203B41FA5}">
                      <a16:colId xmlns:a16="http://schemas.microsoft.com/office/drawing/2014/main" val="1074561208"/>
                    </a:ext>
                  </a:extLst>
                </a:gridCol>
                <a:gridCol w="1080120">
                  <a:extLst>
                    <a:ext uri="{9D8B030D-6E8A-4147-A177-3AD203B41FA5}">
                      <a16:colId xmlns:a16="http://schemas.microsoft.com/office/drawing/2014/main" val="28573769"/>
                    </a:ext>
                  </a:extLst>
                </a:gridCol>
                <a:gridCol w="3816424">
                  <a:extLst>
                    <a:ext uri="{9D8B030D-6E8A-4147-A177-3AD203B41FA5}">
                      <a16:colId xmlns:a16="http://schemas.microsoft.com/office/drawing/2014/main" val="120049967"/>
                    </a:ext>
                  </a:extLst>
                </a:gridCol>
              </a:tblGrid>
              <a:tr h="363203">
                <a:tc>
                  <a:txBody>
                    <a:bodyPr/>
                    <a:lstStyle/>
                    <a:p>
                      <a:r>
                        <a:rPr lang="ar-DZ" b="1" dirty="0"/>
                        <a:t>رصيد </a:t>
                      </a:r>
                      <a:r>
                        <a:rPr lang="en-US" b="1" dirty="0"/>
                        <a:t>(2)</a:t>
                      </a:r>
                      <a:r>
                        <a:rPr lang="ar-DZ" b="1" dirty="0"/>
                        <a:t>- </a:t>
                      </a:r>
                      <a:r>
                        <a:rPr lang="en-US" b="1" dirty="0"/>
                        <a:t>(1)</a:t>
                      </a:r>
                      <a:endParaRPr lang="en-GB" b="1" dirty="0"/>
                    </a:p>
                  </a:txBody>
                  <a:tcPr/>
                </a:tc>
                <a:tc>
                  <a:txBody>
                    <a:bodyPr/>
                    <a:lstStyle/>
                    <a:p>
                      <a:r>
                        <a:rPr lang="ar-DZ" b="1" dirty="0"/>
                        <a:t>مورد </a:t>
                      </a:r>
                      <a:r>
                        <a:rPr lang="en-US" b="1" dirty="0"/>
                        <a:t>(2)</a:t>
                      </a:r>
                      <a:endParaRPr lang="en-GB" b="1" dirty="0"/>
                    </a:p>
                  </a:txBody>
                  <a:tcPr/>
                </a:tc>
                <a:tc>
                  <a:txBody>
                    <a:bodyPr/>
                    <a:lstStyle/>
                    <a:p>
                      <a:r>
                        <a:rPr lang="ar-DZ" b="1" dirty="0"/>
                        <a:t>احتياج </a:t>
                      </a:r>
                      <a:r>
                        <a:rPr lang="en-US" b="1" dirty="0"/>
                        <a:t>(1)</a:t>
                      </a:r>
                      <a:endParaRPr lang="en-GB" b="1" dirty="0"/>
                    </a:p>
                  </a:txBody>
                  <a:tcPr/>
                </a:tc>
                <a:tc>
                  <a:txBody>
                    <a:bodyPr/>
                    <a:lstStyle/>
                    <a:p>
                      <a:r>
                        <a:rPr lang="ar-DZ" b="1" dirty="0"/>
                        <a:t>تغيرات رأس المال العامل الصافي الشامل</a:t>
                      </a:r>
                      <a:endParaRPr lang="en-GB" b="1" dirty="0"/>
                    </a:p>
                  </a:txBody>
                  <a:tcPr/>
                </a:tc>
                <a:extLst>
                  <a:ext uri="{0D108BD9-81ED-4DB2-BD59-A6C34878D82A}">
                    <a16:rowId xmlns:a16="http://schemas.microsoft.com/office/drawing/2014/main" val="3839968995"/>
                  </a:ext>
                </a:extLst>
              </a:tr>
              <a:tr h="1164240">
                <a:tc>
                  <a:txBody>
                    <a:bodyPr/>
                    <a:lstStyle/>
                    <a:p>
                      <a:endParaRPr lang="en-GB" dirty="0"/>
                    </a:p>
                  </a:txBody>
                  <a:tcPr/>
                </a:tc>
                <a:tc>
                  <a:txBody>
                    <a:bodyPr/>
                    <a:lstStyle/>
                    <a:p>
                      <a:pPr marL="285750" indent="-285750">
                        <a:buFontTx/>
                        <a:buChar char="-"/>
                      </a:pPr>
                      <a:endParaRPr lang="en-GB" dirty="0"/>
                    </a:p>
                  </a:txBody>
                  <a:tcPr/>
                </a:tc>
                <a:tc>
                  <a:txBody>
                    <a:bodyPr/>
                    <a:lstStyle/>
                    <a:p>
                      <a:endParaRPr lang="en-GB" dirty="0"/>
                    </a:p>
                  </a:txBody>
                  <a:tcPr/>
                </a:tc>
                <a:tc>
                  <a:txBody>
                    <a:bodyPr/>
                    <a:lstStyle/>
                    <a:p>
                      <a:pPr marL="285750" indent="-285750">
                        <a:buFontTx/>
                        <a:buChar char="-"/>
                      </a:pPr>
                      <a:r>
                        <a:rPr lang="ar-DZ" dirty="0"/>
                        <a:t>تغيرات الخزينة الصافية:</a:t>
                      </a:r>
                    </a:p>
                    <a:p>
                      <a:pPr marL="285750" indent="-285750">
                        <a:buFont typeface="Wingdings" panose="05000000000000000000" pitchFamily="2" charset="2"/>
                        <a:buChar char="ü"/>
                      </a:pPr>
                      <a:r>
                        <a:rPr lang="ar-DZ" dirty="0"/>
                        <a:t>  تغيرات خزينة الأصول</a:t>
                      </a:r>
                    </a:p>
                    <a:p>
                      <a:pPr marL="285750" indent="-285750">
                        <a:buFont typeface="Wingdings" panose="05000000000000000000" pitchFamily="2" charset="2"/>
                        <a:buChar char="ü"/>
                      </a:pPr>
                      <a:r>
                        <a:rPr lang="ar-DZ" dirty="0"/>
                        <a:t>تغيرات خزينة الخصوم</a:t>
                      </a:r>
                    </a:p>
                    <a:p>
                      <a:pPr marL="0" indent="0">
                        <a:buFont typeface="Wingdings" panose="05000000000000000000" pitchFamily="2" charset="2"/>
                        <a:buNone/>
                      </a:pPr>
                      <a:r>
                        <a:rPr lang="ar-DZ" dirty="0"/>
                        <a:t>   </a:t>
                      </a:r>
                      <a:endParaRPr lang="en-GB" dirty="0"/>
                    </a:p>
                  </a:txBody>
                  <a:tcPr/>
                </a:tc>
                <a:extLst>
                  <a:ext uri="{0D108BD9-81ED-4DB2-BD59-A6C34878D82A}">
                    <a16:rowId xmlns:a16="http://schemas.microsoft.com/office/drawing/2014/main" val="3825658467"/>
                  </a:ext>
                </a:extLst>
              </a:tr>
              <a:tr h="363203">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r>
                        <a:rPr lang="ar-DZ" dirty="0"/>
                        <a:t>المجموع</a:t>
                      </a:r>
                      <a:endParaRPr lang="en-GB" dirty="0"/>
                    </a:p>
                  </a:txBody>
                  <a:tcPr/>
                </a:tc>
                <a:extLst>
                  <a:ext uri="{0D108BD9-81ED-4DB2-BD59-A6C34878D82A}">
                    <a16:rowId xmlns:a16="http://schemas.microsoft.com/office/drawing/2014/main" val="3395436941"/>
                  </a:ext>
                </a:extLst>
              </a:tr>
              <a:tr h="363203">
                <a:tc>
                  <a:txBody>
                    <a:bodyPr/>
                    <a:lstStyle/>
                    <a:p>
                      <a:endParaRPr lang="en-GB" dirty="0"/>
                    </a:p>
                  </a:txBody>
                  <a:tcPr/>
                </a:tc>
                <a:tc>
                  <a:txBody>
                    <a:bodyPr/>
                    <a:lstStyle/>
                    <a:p>
                      <a:endParaRPr lang="en-GB" dirty="0"/>
                    </a:p>
                  </a:txBody>
                  <a:tcPr/>
                </a:tc>
                <a:tc>
                  <a:txBody>
                    <a:bodyPr/>
                    <a:lstStyle/>
                    <a:p>
                      <a:endParaRPr lang="en-GB"/>
                    </a:p>
                  </a:txBody>
                  <a:tcPr/>
                </a:tc>
                <a:tc>
                  <a:txBody>
                    <a:bodyPr/>
                    <a:lstStyle/>
                    <a:p>
                      <a:r>
                        <a:rPr lang="ar-DZ" dirty="0"/>
                        <a:t>ت - التغير الصافي في الخزينة </a:t>
                      </a:r>
                      <a:r>
                        <a:rPr lang="en-US" dirty="0"/>
                        <a:t>(∆T)</a:t>
                      </a:r>
                      <a:endParaRPr lang="en-GB" dirty="0"/>
                    </a:p>
                  </a:txBody>
                  <a:tcPr/>
                </a:tc>
                <a:extLst>
                  <a:ext uri="{0D108BD9-81ED-4DB2-BD59-A6C34878D82A}">
                    <a16:rowId xmlns:a16="http://schemas.microsoft.com/office/drawing/2014/main" val="2598923102"/>
                  </a:ext>
                </a:extLst>
              </a:tr>
            </a:tbl>
          </a:graphicData>
        </a:graphic>
      </p:graphicFrame>
      <p:graphicFrame>
        <p:nvGraphicFramePr>
          <p:cNvPr id="3" name="Table 6">
            <a:extLst>
              <a:ext uri="{FF2B5EF4-FFF2-40B4-BE49-F238E27FC236}">
                <a16:creationId xmlns:a16="http://schemas.microsoft.com/office/drawing/2014/main" id="{0980399A-642E-43A2-B120-F1211F692BA0}"/>
              </a:ext>
            </a:extLst>
          </p:cNvPr>
          <p:cNvGraphicFramePr>
            <a:graphicFrameLocks noGrp="1"/>
          </p:cNvGraphicFramePr>
          <p:nvPr>
            <p:extLst>
              <p:ext uri="{D42A27DB-BD31-4B8C-83A1-F6EECF244321}">
                <p14:modId xmlns:p14="http://schemas.microsoft.com/office/powerpoint/2010/main" val="321793248"/>
              </p:ext>
            </p:extLst>
          </p:nvPr>
        </p:nvGraphicFramePr>
        <p:xfrm>
          <a:off x="479585" y="4264674"/>
          <a:ext cx="7649432" cy="914400"/>
        </p:xfrm>
        <a:graphic>
          <a:graphicData uri="http://schemas.openxmlformats.org/drawingml/2006/table">
            <a:tbl>
              <a:tblPr firstRow="1" bandRow="1">
                <a:tableStyleId>{5940675A-B579-460E-94D1-54222C63F5DA}</a:tableStyleId>
              </a:tblPr>
              <a:tblGrid>
                <a:gridCol w="1716151">
                  <a:extLst>
                    <a:ext uri="{9D8B030D-6E8A-4147-A177-3AD203B41FA5}">
                      <a16:colId xmlns:a16="http://schemas.microsoft.com/office/drawing/2014/main" val="2108189234"/>
                    </a:ext>
                  </a:extLst>
                </a:gridCol>
                <a:gridCol w="1008112">
                  <a:extLst>
                    <a:ext uri="{9D8B030D-6E8A-4147-A177-3AD203B41FA5}">
                      <a16:colId xmlns:a16="http://schemas.microsoft.com/office/drawing/2014/main" val="4070662019"/>
                    </a:ext>
                  </a:extLst>
                </a:gridCol>
                <a:gridCol w="1080120">
                  <a:extLst>
                    <a:ext uri="{9D8B030D-6E8A-4147-A177-3AD203B41FA5}">
                      <a16:colId xmlns:a16="http://schemas.microsoft.com/office/drawing/2014/main" val="1564178589"/>
                    </a:ext>
                  </a:extLst>
                </a:gridCol>
                <a:gridCol w="3845049">
                  <a:extLst>
                    <a:ext uri="{9D8B030D-6E8A-4147-A177-3AD203B41FA5}">
                      <a16:colId xmlns:a16="http://schemas.microsoft.com/office/drawing/2014/main" val="3193580911"/>
                    </a:ext>
                  </a:extLst>
                </a:gridCol>
              </a:tblGrid>
              <a:tr h="370840">
                <a:tc>
                  <a:txBody>
                    <a:bodyPr/>
                    <a:lstStyle/>
                    <a:p>
                      <a:endParaRPr lang="en-GB" dirty="0"/>
                    </a:p>
                  </a:txBody>
                  <a:tcPr/>
                </a:tc>
                <a:tc>
                  <a:txBody>
                    <a:bodyPr/>
                    <a:lstStyle/>
                    <a:p>
                      <a:endParaRPr lang="en-GB" dirty="0"/>
                    </a:p>
                  </a:txBody>
                  <a:tcPr/>
                </a:tc>
                <a:tc>
                  <a:txBody>
                    <a:bodyPr/>
                    <a:lstStyle/>
                    <a:p>
                      <a:endParaRPr lang="en-GB"/>
                    </a:p>
                  </a:txBody>
                  <a:tcPr/>
                </a:tc>
                <a:tc>
                  <a:txBody>
                    <a:bodyPr/>
                    <a:lstStyle/>
                    <a:p>
                      <a:r>
                        <a:rPr lang="ar-DZ" dirty="0"/>
                        <a:t>المجموع : [أ + ب + ت ]= </a:t>
                      </a:r>
                    </a:p>
                    <a:p>
                      <a:pPr marL="285750" indent="-285750">
                        <a:buFontTx/>
                        <a:buChar char="-"/>
                      </a:pPr>
                      <a:r>
                        <a:rPr lang="ar-DZ" dirty="0"/>
                        <a:t>استخدام صافي [نتيجة الخزينة سالبة]</a:t>
                      </a:r>
                    </a:p>
                    <a:p>
                      <a:pPr marL="285750" indent="-285750">
                        <a:buFontTx/>
                        <a:buChar char="-"/>
                      </a:pPr>
                      <a:r>
                        <a:rPr lang="ar-DZ" dirty="0"/>
                        <a:t>مورد صافي [نتيجة الخزينة موجبة]</a:t>
                      </a:r>
                      <a:endParaRPr lang="en-GB" dirty="0"/>
                    </a:p>
                  </a:txBody>
                  <a:tcPr/>
                </a:tc>
                <a:extLst>
                  <a:ext uri="{0D108BD9-81ED-4DB2-BD59-A6C34878D82A}">
                    <a16:rowId xmlns:a16="http://schemas.microsoft.com/office/drawing/2014/main" val="4204452452"/>
                  </a:ext>
                </a:extLst>
              </a:tr>
            </a:tbl>
          </a:graphicData>
        </a:graphic>
      </p:graphicFrame>
    </p:spTree>
    <p:extLst>
      <p:ext uri="{BB962C8B-B14F-4D97-AF65-F5344CB8AC3E}">
        <p14:creationId xmlns:p14="http://schemas.microsoft.com/office/powerpoint/2010/main" val="21914942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DZ" sz="2800" b="1" dirty="0">
                <a:solidFill>
                  <a:schemeClr val="tx1"/>
                </a:solidFill>
              </a:rPr>
              <a:t>التحليل المالي الديناميكي</a:t>
            </a:r>
            <a:endParaRPr lang="ar-SA" sz="1800" dirty="0"/>
          </a:p>
        </p:txBody>
      </p:sp>
      <p:sp>
        <p:nvSpPr>
          <p:cNvPr id="16" name="Content Placeholder 15"/>
          <p:cNvSpPr>
            <a:spLocks noGrp="1"/>
          </p:cNvSpPr>
          <p:nvPr>
            <p:ph sz="quarter" idx="1"/>
          </p:nvPr>
        </p:nvSpPr>
        <p:spPr>
          <a:xfrm>
            <a:off x="457200" y="1600200"/>
            <a:ext cx="7467600" cy="3268960"/>
          </a:xfrm>
        </p:spPr>
        <p:style>
          <a:lnRef idx="2">
            <a:schemeClr val="dk1"/>
          </a:lnRef>
          <a:fillRef idx="1">
            <a:schemeClr val="lt1"/>
          </a:fillRef>
          <a:effectRef idx="0">
            <a:schemeClr val="dk1"/>
          </a:effectRef>
          <a:fontRef idx="minor">
            <a:schemeClr val="dk1"/>
          </a:fontRef>
        </p:style>
        <p:txBody>
          <a:bodyPr>
            <a:normAutofit/>
          </a:bodyPr>
          <a:lstStyle/>
          <a:p>
            <a:pPr marL="809625" indent="0">
              <a:buNone/>
            </a:pPr>
            <a:endParaRPr lang="ar-SA" b="1" dirty="0"/>
          </a:p>
          <a:p>
            <a:pPr marL="1152525" lvl="0" indent="-342900">
              <a:buFont typeface="Wingdings" panose="05000000000000000000" pitchFamily="2" charset="2"/>
              <a:buChar char="q"/>
            </a:pPr>
            <a:r>
              <a:rPr lang="ar-DZ" dirty="0"/>
              <a:t> إظهار تغيرات كل من رأس المال العامل الصافي، والاحتياج إلى رأس المال العامل، وتغيرات الخزينة</a:t>
            </a:r>
          </a:p>
          <a:p>
            <a:pPr marL="1152525" lvl="0" indent="-342900">
              <a:buFont typeface="Wingdings" panose="05000000000000000000" pitchFamily="2" charset="2"/>
              <a:buChar char="q"/>
            </a:pPr>
            <a:r>
              <a:rPr lang="ar-DZ" dirty="0"/>
              <a:t>التمييز بين التمويل الداخلي والتمويل الخارجي</a:t>
            </a:r>
          </a:p>
          <a:p>
            <a:pPr marL="1152525" lvl="0" indent="-342900">
              <a:buFont typeface="Wingdings" panose="05000000000000000000" pitchFamily="2" charset="2"/>
              <a:buChar char="q"/>
            </a:pPr>
            <a:r>
              <a:rPr lang="ar-DZ" dirty="0"/>
              <a:t> معرفة الملاءة المالية للمؤسسة</a:t>
            </a:r>
          </a:p>
          <a:p>
            <a:pPr marL="1152525" lvl="0" indent="-342900">
              <a:buFont typeface="Wingdings" panose="05000000000000000000" pitchFamily="2" charset="2"/>
              <a:buChar char="q"/>
            </a:pPr>
            <a:r>
              <a:rPr lang="ar-DZ" dirty="0"/>
              <a:t> التمييز بين مصادر الأموال واستخداماتها</a:t>
            </a:r>
          </a:p>
          <a:p>
            <a:pPr marL="809625" lvl="0" indent="0">
              <a:buNone/>
            </a:pPr>
            <a:endParaRPr lang="ar-DZ" dirty="0"/>
          </a:p>
          <a:p>
            <a:pPr marL="809625" lvl="0" indent="0">
              <a:buNone/>
            </a:pPr>
            <a:endParaRPr lang="ar-DZ" dirty="0"/>
          </a:p>
          <a:p>
            <a:pPr marL="809625" lvl="0" indent="265113">
              <a:buFont typeface="Wingdings" pitchFamily="2" charset="2"/>
              <a:buChar char="ü"/>
            </a:pPr>
            <a:endParaRPr lang="ar-SA" dirty="0"/>
          </a:p>
        </p:txBody>
      </p:sp>
      <p:sp>
        <p:nvSpPr>
          <p:cNvPr id="4" name="Date Placeholder 3"/>
          <p:cNvSpPr>
            <a:spLocks noGrp="1"/>
          </p:cNvSpPr>
          <p:nvPr>
            <p:ph type="dt" sz="half" idx="14"/>
          </p:nvPr>
        </p:nvSpPr>
        <p:spPr>
          <a:xfrm>
            <a:off x="539552" y="5157192"/>
            <a:ext cx="2016224" cy="432048"/>
          </a:xfrm>
        </p:spPr>
        <p:txBody>
          <a:bodyPr/>
          <a:lstStyle/>
          <a:p>
            <a:pPr algn="ctr" rtl="0"/>
            <a:fld id="{7B2F5EBA-A078-4CD3-8E16-2FCE31BB48EC}" type="datetime1">
              <a:rPr lang="en-US" sz="1600" b="1" smtClean="0"/>
              <a:t>11/11/2024</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23</a:t>
            </a:fld>
            <a:endParaRPr lang="ar-SA"/>
          </a:p>
        </p:txBody>
      </p:sp>
      <p:sp>
        <p:nvSpPr>
          <p:cNvPr id="6" name="Footer Placeholder 5"/>
          <p:cNvSpPr>
            <a:spLocks noGrp="1"/>
          </p:cNvSpPr>
          <p:nvPr>
            <p:ph type="ftr" sz="quarter" idx="16"/>
          </p:nvPr>
        </p:nvSpPr>
        <p:spPr>
          <a:xfrm>
            <a:off x="2296895" y="5027028"/>
            <a:ext cx="5616624" cy="653792"/>
          </a:xfrm>
        </p:spPr>
        <p:txBody>
          <a:bodyPr/>
          <a:lstStyle/>
          <a:p>
            <a:pPr algn="ctr"/>
            <a:r>
              <a:rPr lang="ar-SA" b="1">
                <a:solidFill>
                  <a:schemeClr val="tx1"/>
                </a:solidFill>
              </a:rPr>
              <a:t>جامعة أم البواقي-  - كلية ق وت وت – قسم المحاسبة والمالية - السنة 1 ماستر- تسيير مالي معمق </a:t>
            </a:r>
            <a:endParaRPr lang="ar-SA" b="1" dirty="0">
              <a:solidFill>
                <a:schemeClr val="tx1"/>
              </a:solidFill>
            </a:endParaRPr>
          </a:p>
        </p:txBody>
      </p:sp>
    </p:spTree>
    <p:extLst>
      <p:ext uri="{BB962C8B-B14F-4D97-AF65-F5344CB8AC3E}">
        <p14:creationId xmlns:p14="http://schemas.microsoft.com/office/powerpoint/2010/main" val="23255161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76DF91-9F39-506E-2B2E-4E25304DC17D}"/>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A1357287-C6AC-1FC1-EB54-AE930F245CDA}"/>
              </a:ext>
            </a:extLst>
          </p:cNvPr>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DZ" sz="2800" b="1" dirty="0">
                <a:solidFill>
                  <a:schemeClr val="tx1"/>
                </a:solidFill>
              </a:rPr>
              <a:t>التحليل المالي الديناميكي</a:t>
            </a:r>
            <a:endParaRPr lang="ar-SA" sz="1800" dirty="0"/>
          </a:p>
        </p:txBody>
      </p:sp>
      <p:sp>
        <p:nvSpPr>
          <p:cNvPr id="16" name="Content Placeholder 15">
            <a:extLst>
              <a:ext uri="{FF2B5EF4-FFF2-40B4-BE49-F238E27FC236}">
                <a16:creationId xmlns:a16="http://schemas.microsoft.com/office/drawing/2014/main" id="{C563990C-EA0A-659C-3490-CB57E39E1BE9}"/>
              </a:ext>
            </a:extLst>
          </p:cNvPr>
          <p:cNvSpPr>
            <a:spLocks noGrp="1"/>
          </p:cNvSpPr>
          <p:nvPr>
            <p:ph sz="quarter" idx="1"/>
          </p:nvPr>
        </p:nvSpPr>
        <p:spPr>
          <a:xfrm>
            <a:off x="457200" y="1600200"/>
            <a:ext cx="7467600" cy="3556992"/>
          </a:xfrm>
        </p:spPr>
        <p:style>
          <a:lnRef idx="2">
            <a:schemeClr val="dk1"/>
          </a:lnRef>
          <a:fillRef idx="1">
            <a:schemeClr val="lt1"/>
          </a:fillRef>
          <a:effectRef idx="0">
            <a:schemeClr val="dk1"/>
          </a:effectRef>
          <a:fontRef idx="minor">
            <a:schemeClr val="dk1"/>
          </a:fontRef>
        </p:style>
        <p:txBody>
          <a:bodyPr>
            <a:normAutofit lnSpcReduction="10000"/>
          </a:bodyPr>
          <a:lstStyle/>
          <a:p>
            <a:pPr marL="354013" indent="0">
              <a:buNone/>
            </a:pPr>
            <a:r>
              <a:rPr lang="en-GB" b="1" dirty="0"/>
              <a:t>III</a:t>
            </a:r>
            <a:r>
              <a:rPr lang="ar-DZ" b="1" dirty="0"/>
              <a:t> -</a:t>
            </a:r>
            <a:r>
              <a:rPr lang="ar-DZ" dirty="0"/>
              <a:t> </a:t>
            </a:r>
            <a:r>
              <a:rPr lang="ar-DZ" b="1" dirty="0"/>
              <a:t>جداول التدفقات متعددة السنوات</a:t>
            </a:r>
            <a:endParaRPr lang="en-GB" b="1" dirty="0"/>
          </a:p>
          <a:p>
            <a:pPr marL="354013" indent="0" algn="just">
              <a:buNone/>
            </a:pPr>
            <a:r>
              <a:rPr lang="ar-DZ" dirty="0"/>
              <a:t>بالنسبة لجدول التدفقات متعدد السنوات، فالمقصود منه دراسة التدفقات النقدية للاستغلال (التشغيلية)، والاستثمارية، والتمويلية على مدار فترتين متعاقبتين على القل حتى يسهل معها معرفة التغيرات الحاصلة في النقدية، وبالتالي معرفة بنود جدول الخزينة الأكثر تأثيرا على محصلة النقدية الإجمالية على مستوى المؤسسة.</a:t>
            </a:r>
          </a:p>
          <a:p>
            <a:pPr marL="354013" indent="0" algn="just">
              <a:buNone/>
            </a:pPr>
            <a:r>
              <a:rPr lang="ar-DZ" dirty="0"/>
              <a:t>والمتفق عليه، أن تتبع التدفقات النقدية عبر الزمن يساعد على معرفة موضوع السيولة الذي يبقى أحد الأهداف الرئيسة للتسيير المالي.</a:t>
            </a:r>
          </a:p>
          <a:p>
            <a:pPr marL="809625" lvl="0" indent="0">
              <a:buNone/>
            </a:pPr>
            <a:r>
              <a:rPr lang="ar-SA" dirty="0"/>
              <a:t> </a:t>
            </a:r>
          </a:p>
        </p:txBody>
      </p:sp>
      <p:sp>
        <p:nvSpPr>
          <p:cNvPr id="4" name="Date Placeholder 3">
            <a:extLst>
              <a:ext uri="{FF2B5EF4-FFF2-40B4-BE49-F238E27FC236}">
                <a16:creationId xmlns:a16="http://schemas.microsoft.com/office/drawing/2014/main" id="{C0F50088-F63C-9512-1FAF-61C80E646F98}"/>
              </a:ext>
            </a:extLst>
          </p:cNvPr>
          <p:cNvSpPr>
            <a:spLocks noGrp="1"/>
          </p:cNvSpPr>
          <p:nvPr>
            <p:ph type="dt" sz="half" idx="14"/>
          </p:nvPr>
        </p:nvSpPr>
        <p:spPr>
          <a:xfrm>
            <a:off x="539552" y="5157192"/>
            <a:ext cx="2016224" cy="432048"/>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E768D248-0016-4BB9-A801-B389990EFB7C}" type="datetime1">
              <a:rPr kumimoji="0" lang="en-US" sz="1600" b="1" i="0" u="none" strike="noStrike" kern="1200" cap="none" spc="0" normalizeH="0" baseline="0" noProof="0" smtClean="0">
                <a:ln>
                  <a:noFill/>
                </a:ln>
                <a:solidFill>
                  <a:srgbClr val="575F6D"/>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11/11/2024</a:t>
            </a:fld>
            <a:endParaRPr kumimoji="0" lang="ar-SA" sz="1200" b="1" i="0" u="none" strike="noStrike" kern="1200" cap="none" spc="0" normalizeH="0" baseline="0" noProof="0" dirty="0">
              <a:ln>
                <a:noFill/>
              </a:ln>
              <a:solidFill>
                <a:srgbClr val="575F6D"/>
              </a:solidFill>
              <a:effectLst/>
              <a:uLnTx/>
              <a:uFillTx/>
              <a:latin typeface="Century Schoolbook"/>
              <a:ea typeface="+mn-ea"/>
              <a:cs typeface="Times New Roman" panose="02020603050405020304" pitchFamily="18" charset="0"/>
            </a:endParaRPr>
          </a:p>
        </p:txBody>
      </p:sp>
      <p:sp>
        <p:nvSpPr>
          <p:cNvPr id="5" name="Slide Number Placeholder 4">
            <a:extLst>
              <a:ext uri="{FF2B5EF4-FFF2-40B4-BE49-F238E27FC236}">
                <a16:creationId xmlns:a16="http://schemas.microsoft.com/office/drawing/2014/main" id="{1EEB885A-BF73-7A59-A13C-8F9B828D1FDF}"/>
              </a:ext>
            </a:extLst>
          </p:cNvPr>
          <p:cNvSpPr>
            <a:spLocks noGrp="1"/>
          </p:cNvSpPr>
          <p:nvPr>
            <p:ph type="sldNum" sz="quarter" idx="15"/>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A4231B69-FBD1-4C22-85BF-9904F0109019}" type="slidenum">
              <a:rPr kumimoji="0" lang="ar-SA" sz="1400" b="1" i="0" u="none" strike="noStrike" kern="1200" cap="none" spc="0" normalizeH="0" baseline="0" noProof="0" smtClean="0">
                <a:ln>
                  <a:noFill/>
                </a:ln>
                <a:solidFill>
                  <a:srgbClr val="FFFFFF"/>
                </a:solidFill>
                <a:effectLst/>
                <a:uLnTx/>
                <a:uFillTx/>
                <a:latin typeface="Century Schoolbook"/>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24</a:t>
            </a:fld>
            <a:endParaRPr kumimoji="0" lang="ar-SA" sz="1400" b="1" i="0" u="none" strike="noStrike" kern="1200" cap="none" spc="0" normalizeH="0" baseline="0" noProof="0">
              <a:ln>
                <a:noFill/>
              </a:ln>
              <a:solidFill>
                <a:srgbClr val="FFFFFF"/>
              </a:solidFill>
              <a:effectLst/>
              <a:uLnTx/>
              <a:uFillTx/>
              <a:latin typeface="Century Schoolbook"/>
              <a:ea typeface="+mn-ea"/>
              <a:cs typeface="Times New Roman" panose="02020603050405020304" pitchFamily="18" charset="0"/>
            </a:endParaRPr>
          </a:p>
        </p:txBody>
      </p:sp>
      <p:sp>
        <p:nvSpPr>
          <p:cNvPr id="6" name="Footer Placeholder 5">
            <a:extLst>
              <a:ext uri="{FF2B5EF4-FFF2-40B4-BE49-F238E27FC236}">
                <a16:creationId xmlns:a16="http://schemas.microsoft.com/office/drawing/2014/main" id="{1FD5748E-FD7B-2998-76FE-6260D31D9016}"/>
              </a:ext>
            </a:extLst>
          </p:cNvPr>
          <p:cNvSpPr>
            <a:spLocks noGrp="1"/>
          </p:cNvSpPr>
          <p:nvPr>
            <p:ph type="ftr" sz="quarter" idx="16"/>
          </p:nvPr>
        </p:nvSpPr>
        <p:spPr>
          <a:xfrm>
            <a:off x="1043608" y="5445224"/>
            <a:ext cx="6768752" cy="653792"/>
          </a:xfrm>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4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rPr>
              <a:t>جامعة أم البواقي-  - كلية ق </a:t>
            </a:r>
            <a:r>
              <a:rPr kumimoji="0" lang="ar-SA" sz="1400" b="1" i="0" u="none" strike="noStrike" kern="1200" cap="none" spc="0" normalizeH="0" baseline="0" noProof="0" dirty="0" err="1">
                <a:ln>
                  <a:noFill/>
                </a:ln>
                <a:solidFill>
                  <a:prstClr val="black"/>
                </a:solidFill>
                <a:effectLst/>
                <a:uLnTx/>
                <a:uFillTx/>
                <a:latin typeface="Century Schoolbook"/>
                <a:ea typeface="+mn-ea"/>
                <a:cs typeface="Times New Roman" panose="02020603050405020304" pitchFamily="18" charset="0"/>
              </a:rPr>
              <a:t>وت</a:t>
            </a:r>
            <a:r>
              <a:rPr kumimoji="0" lang="ar-SA" sz="14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rPr>
              <a:t> </a:t>
            </a:r>
            <a:r>
              <a:rPr kumimoji="0" lang="ar-SA" sz="1400" b="1" i="0" u="none" strike="noStrike" kern="1200" cap="none" spc="0" normalizeH="0" baseline="0" noProof="0" dirty="0" err="1">
                <a:ln>
                  <a:noFill/>
                </a:ln>
                <a:solidFill>
                  <a:prstClr val="black"/>
                </a:solidFill>
                <a:effectLst/>
                <a:uLnTx/>
                <a:uFillTx/>
                <a:latin typeface="Century Schoolbook"/>
                <a:ea typeface="+mn-ea"/>
                <a:cs typeface="Times New Roman" panose="02020603050405020304" pitchFamily="18" charset="0"/>
              </a:rPr>
              <a:t>وت</a:t>
            </a:r>
            <a:r>
              <a:rPr kumimoji="0" lang="ar-SA" sz="14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rPr>
              <a:t> – قسم المحاسبة والمالية - السنة 1 ماستر- تسيير مالي معمق </a:t>
            </a:r>
          </a:p>
        </p:txBody>
      </p:sp>
    </p:spTree>
    <p:extLst>
      <p:ext uri="{BB962C8B-B14F-4D97-AF65-F5344CB8AC3E}">
        <p14:creationId xmlns:p14="http://schemas.microsoft.com/office/powerpoint/2010/main" val="16272377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4A2761-20E5-B29A-B72C-0E3A5C22DB03}"/>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4ED52012-80AE-88F7-600B-BB56B951763A}"/>
              </a:ext>
            </a:extLst>
          </p:cNvPr>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DZ" sz="2800" b="1" dirty="0">
                <a:solidFill>
                  <a:schemeClr val="tx1"/>
                </a:solidFill>
              </a:rPr>
              <a:t>التحليل المالي الديناميكي</a:t>
            </a:r>
            <a:endParaRPr lang="ar-SA" sz="1800" dirty="0"/>
          </a:p>
        </p:txBody>
      </p:sp>
      <p:sp>
        <p:nvSpPr>
          <p:cNvPr id="16" name="Content Placeholder 15">
            <a:extLst>
              <a:ext uri="{FF2B5EF4-FFF2-40B4-BE49-F238E27FC236}">
                <a16:creationId xmlns:a16="http://schemas.microsoft.com/office/drawing/2014/main" id="{5484E66C-8102-C54F-7A35-4C2A1B2EA595}"/>
              </a:ext>
            </a:extLst>
          </p:cNvPr>
          <p:cNvSpPr>
            <a:spLocks noGrp="1"/>
          </p:cNvSpPr>
          <p:nvPr>
            <p:ph sz="quarter" idx="1"/>
          </p:nvPr>
        </p:nvSpPr>
        <p:spPr>
          <a:xfrm>
            <a:off x="457200" y="1600200"/>
            <a:ext cx="7467600" cy="4709120"/>
          </a:xfrm>
        </p:spPr>
        <p:style>
          <a:lnRef idx="2">
            <a:schemeClr val="dk1"/>
          </a:lnRef>
          <a:fillRef idx="1">
            <a:schemeClr val="lt1"/>
          </a:fillRef>
          <a:effectRef idx="0">
            <a:schemeClr val="dk1"/>
          </a:effectRef>
          <a:fontRef idx="minor">
            <a:schemeClr val="dk1"/>
          </a:fontRef>
        </p:style>
        <p:txBody>
          <a:bodyPr>
            <a:normAutofit fontScale="92500" lnSpcReduction="10000"/>
          </a:bodyPr>
          <a:lstStyle/>
          <a:p>
            <a:pPr marL="354013" lvl="0" indent="0">
              <a:buNone/>
            </a:pPr>
            <a:r>
              <a:rPr lang="en-GB" sz="2600" b="1" dirty="0"/>
              <a:t>IV</a:t>
            </a:r>
            <a:r>
              <a:rPr lang="ar-DZ" sz="2600" b="1" dirty="0"/>
              <a:t> - تحليل جدول تدفقات الخزينة باستخدام النسب المشتقة </a:t>
            </a:r>
            <a:endParaRPr lang="ar-DZ" b="1" dirty="0"/>
          </a:p>
          <a:p>
            <a:pPr marL="354013" indent="0" algn="just">
              <a:buNone/>
            </a:pPr>
            <a:r>
              <a:rPr lang="ar-SA" dirty="0"/>
              <a:t> تشكل نسب التدفقات النقدية أسلوباً مهماً من أساليب تحليل التدفقات النقدي</a:t>
            </a:r>
            <a:r>
              <a:rPr lang="ar-DZ" dirty="0"/>
              <a:t>ة</a:t>
            </a:r>
            <a:r>
              <a:rPr lang="ar-SA" dirty="0"/>
              <a:t> </a:t>
            </a:r>
            <a:r>
              <a:rPr lang="ar-DZ" dirty="0"/>
              <a:t>         </a:t>
            </a:r>
            <a:r>
              <a:rPr lang="ar-SA" dirty="0"/>
              <a:t>وتقييم الأداء في </a:t>
            </a:r>
            <a:r>
              <a:rPr lang="ar-DZ" dirty="0"/>
              <a:t>المؤسسات</a:t>
            </a:r>
            <a:r>
              <a:rPr lang="ar-SA" dirty="0"/>
              <a:t> المختلفة و يلاحظ أن تطور هذه النسب واستخداماتها كان بطيئاً مقارنة بالنسب المالية التقليدية المرتبطة بقوائم الدخل و الوضع المالي حيث يعود ذلك إلى التأخير في اعتبار قائمة التدفقات النقدية قائمة أساسية</a:t>
            </a:r>
            <a:r>
              <a:rPr lang="ar-DZ" dirty="0"/>
              <a:t>.</a:t>
            </a:r>
            <a:r>
              <a:rPr lang="ar-SA" dirty="0"/>
              <a:t> </a:t>
            </a:r>
            <a:endParaRPr lang="ar-DZ" dirty="0"/>
          </a:p>
          <a:p>
            <a:pPr marL="354013" indent="0" algn="just">
              <a:buNone/>
            </a:pPr>
            <a:r>
              <a:rPr lang="ar-DZ" dirty="0"/>
              <a:t>و</a:t>
            </a:r>
            <a:r>
              <a:rPr lang="ar-SA" dirty="0"/>
              <a:t>تكتسب نسب التدفقات النقدية أهميتها من أهمية قائمة التدفق النقدي حيث تضم هذه القائمة معلومات عن التدفق النقدي وهي المعلومات التي يمكن الاعتماد عليها بشكل أفضل من المعلومات الساكنة التي تتضمنها القوائم التقليدية و خاصة فيما يتعلق بمجالات الحكم على سيولة واستمرارية </a:t>
            </a:r>
            <a:r>
              <a:rPr lang="ar-DZ" dirty="0"/>
              <a:t>المؤسسات</a:t>
            </a:r>
            <a:r>
              <a:rPr lang="ar-SA" dirty="0"/>
              <a:t> .</a:t>
            </a:r>
          </a:p>
          <a:p>
            <a:pPr marL="354013" indent="0" algn="just">
              <a:buNone/>
            </a:pPr>
            <a:r>
              <a:rPr lang="ar-SA" dirty="0"/>
              <a:t>وقد ثبت</a:t>
            </a:r>
            <a:r>
              <a:rPr lang="ar-DZ" dirty="0"/>
              <a:t>ت</a:t>
            </a:r>
            <a:r>
              <a:rPr lang="ar-SA" dirty="0"/>
              <a:t> أهمية استخدام نسب التدفقات النقدية في كثير من الحالات خاصة عندما تنبأت هذه النسب بإفلاس بعض الشركات على الرغم من إظهار نسب السيولة التقليدية (نسبة التداول، نسبة السيولة السريعة) بأنه لا مشاكل مالية لدى تلك </a:t>
            </a:r>
            <a:r>
              <a:rPr lang="ar-DZ" dirty="0"/>
              <a:t>المؤسسات</a:t>
            </a:r>
            <a:r>
              <a:rPr lang="ar-SA" dirty="0"/>
              <a:t> ونسوق فيما يلي نسب التدفقات النقدية ومؤشرات الانخفاض والارتفاع فيها:</a:t>
            </a:r>
          </a:p>
          <a:p>
            <a:pPr marL="354013" indent="0">
              <a:buNone/>
            </a:pPr>
            <a:endParaRPr lang="ar-SA" dirty="0"/>
          </a:p>
        </p:txBody>
      </p:sp>
      <p:sp>
        <p:nvSpPr>
          <p:cNvPr id="4" name="Date Placeholder 3">
            <a:extLst>
              <a:ext uri="{FF2B5EF4-FFF2-40B4-BE49-F238E27FC236}">
                <a16:creationId xmlns:a16="http://schemas.microsoft.com/office/drawing/2014/main" id="{98B9E931-0640-29C0-F35A-847269CD672B}"/>
              </a:ext>
            </a:extLst>
          </p:cNvPr>
          <p:cNvSpPr>
            <a:spLocks noGrp="1"/>
          </p:cNvSpPr>
          <p:nvPr>
            <p:ph type="dt" sz="half" idx="14"/>
          </p:nvPr>
        </p:nvSpPr>
        <p:spPr>
          <a:xfrm>
            <a:off x="251520" y="6390855"/>
            <a:ext cx="2016224" cy="432048"/>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E768D248-0016-4BB9-A801-B389990EFB7C}" type="datetime1">
              <a:rPr kumimoji="0" lang="en-US" sz="1600" b="1" i="0" u="none" strike="noStrike" kern="1200" cap="none" spc="0" normalizeH="0" baseline="0" noProof="0" smtClean="0">
                <a:ln>
                  <a:noFill/>
                </a:ln>
                <a:solidFill>
                  <a:srgbClr val="575F6D"/>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11/11/2024</a:t>
            </a:fld>
            <a:endParaRPr kumimoji="0" lang="ar-SA" sz="1200" b="1" i="0" u="none" strike="noStrike" kern="1200" cap="none" spc="0" normalizeH="0" baseline="0" noProof="0" dirty="0">
              <a:ln>
                <a:noFill/>
              </a:ln>
              <a:solidFill>
                <a:srgbClr val="575F6D"/>
              </a:solidFill>
              <a:effectLst/>
              <a:uLnTx/>
              <a:uFillTx/>
              <a:latin typeface="Century Schoolbook"/>
              <a:ea typeface="+mn-ea"/>
              <a:cs typeface="Times New Roman" panose="02020603050405020304" pitchFamily="18" charset="0"/>
            </a:endParaRPr>
          </a:p>
        </p:txBody>
      </p:sp>
      <p:sp>
        <p:nvSpPr>
          <p:cNvPr id="5" name="Slide Number Placeholder 4">
            <a:extLst>
              <a:ext uri="{FF2B5EF4-FFF2-40B4-BE49-F238E27FC236}">
                <a16:creationId xmlns:a16="http://schemas.microsoft.com/office/drawing/2014/main" id="{59FB6815-A302-8C44-00E5-2A7ABCC1D7AC}"/>
              </a:ext>
            </a:extLst>
          </p:cNvPr>
          <p:cNvSpPr>
            <a:spLocks noGrp="1"/>
          </p:cNvSpPr>
          <p:nvPr>
            <p:ph type="sldNum" sz="quarter" idx="15"/>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A4231B69-FBD1-4C22-85BF-9904F0109019}" type="slidenum">
              <a:rPr kumimoji="0" lang="ar-SA" sz="1400" b="1" i="0" u="none" strike="noStrike" kern="1200" cap="none" spc="0" normalizeH="0" baseline="0" noProof="0" smtClean="0">
                <a:ln>
                  <a:noFill/>
                </a:ln>
                <a:solidFill>
                  <a:srgbClr val="FFFFFF"/>
                </a:solidFill>
                <a:effectLst/>
                <a:uLnTx/>
                <a:uFillTx/>
                <a:latin typeface="Century Schoolbook"/>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25</a:t>
            </a:fld>
            <a:endParaRPr kumimoji="0" lang="ar-SA" sz="1400" b="1" i="0" u="none" strike="noStrike" kern="1200" cap="none" spc="0" normalizeH="0" baseline="0" noProof="0">
              <a:ln>
                <a:noFill/>
              </a:ln>
              <a:solidFill>
                <a:srgbClr val="FFFFFF"/>
              </a:solidFill>
              <a:effectLst/>
              <a:uLnTx/>
              <a:uFillTx/>
              <a:latin typeface="Century Schoolbook"/>
              <a:ea typeface="+mn-ea"/>
              <a:cs typeface="Times New Roman" panose="02020603050405020304" pitchFamily="18" charset="0"/>
            </a:endParaRPr>
          </a:p>
        </p:txBody>
      </p:sp>
      <p:sp>
        <p:nvSpPr>
          <p:cNvPr id="6" name="Footer Placeholder 5">
            <a:extLst>
              <a:ext uri="{FF2B5EF4-FFF2-40B4-BE49-F238E27FC236}">
                <a16:creationId xmlns:a16="http://schemas.microsoft.com/office/drawing/2014/main" id="{36FDDA21-854F-BD24-1AF0-5333CE64A29F}"/>
              </a:ext>
            </a:extLst>
          </p:cNvPr>
          <p:cNvSpPr>
            <a:spLocks noGrp="1"/>
          </p:cNvSpPr>
          <p:nvPr>
            <p:ph type="ftr" sz="quarter" idx="16"/>
          </p:nvPr>
        </p:nvSpPr>
        <p:spPr>
          <a:xfrm>
            <a:off x="1763688" y="6453336"/>
            <a:ext cx="6120680" cy="293752"/>
          </a:xfrm>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4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rPr>
              <a:t>جامعة أم البواقي-  - كلية ق </a:t>
            </a:r>
            <a:r>
              <a:rPr kumimoji="0" lang="ar-SA" sz="1400" b="1" i="0" u="none" strike="noStrike" kern="1200" cap="none" spc="0" normalizeH="0" baseline="0" noProof="0" dirty="0" err="1">
                <a:ln>
                  <a:noFill/>
                </a:ln>
                <a:solidFill>
                  <a:prstClr val="black"/>
                </a:solidFill>
                <a:effectLst/>
                <a:uLnTx/>
                <a:uFillTx/>
                <a:latin typeface="Century Schoolbook"/>
                <a:ea typeface="+mn-ea"/>
                <a:cs typeface="Times New Roman" panose="02020603050405020304" pitchFamily="18" charset="0"/>
              </a:rPr>
              <a:t>وت</a:t>
            </a:r>
            <a:r>
              <a:rPr kumimoji="0" lang="ar-SA" sz="14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rPr>
              <a:t> </a:t>
            </a:r>
            <a:r>
              <a:rPr kumimoji="0" lang="ar-SA" sz="1400" b="1" i="0" u="none" strike="noStrike" kern="1200" cap="none" spc="0" normalizeH="0" baseline="0" noProof="0" dirty="0" err="1">
                <a:ln>
                  <a:noFill/>
                </a:ln>
                <a:solidFill>
                  <a:prstClr val="black"/>
                </a:solidFill>
                <a:effectLst/>
                <a:uLnTx/>
                <a:uFillTx/>
                <a:latin typeface="Century Schoolbook"/>
                <a:ea typeface="+mn-ea"/>
                <a:cs typeface="Times New Roman" panose="02020603050405020304" pitchFamily="18" charset="0"/>
              </a:rPr>
              <a:t>وت</a:t>
            </a:r>
            <a:r>
              <a:rPr kumimoji="0" lang="ar-SA" sz="14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rPr>
              <a:t> – قسم المحاسبة والمالية - السنة 1 ماستر- تسيير مالي معمق </a:t>
            </a:r>
          </a:p>
        </p:txBody>
      </p:sp>
    </p:spTree>
    <p:extLst>
      <p:ext uri="{BB962C8B-B14F-4D97-AF65-F5344CB8AC3E}">
        <p14:creationId xmlns:p14="http://schemas.microsoft.com/office/powerpoint/2010/main" val="41920418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757377-866E-6ABC-68FC-E40D6DADC67A}"/>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4A3527BA-26E8-A963-D74A-9AE4F7D11D37}"/>
              </a:ext>
            </a:extLst>
          </p:cNvPr>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DZ" sz="2800" b="1" dirty="0">
                <a:solidFill>
                  <a:schemeClr val="tx1"/>
                </a:solidFill>
              </a:rPr>
              <a:t>التحليل المالي الديناميكي</a:t>
            </a:r>
            <a:endParaRPr lang="ar-SA" sz="1800" dirty="0"/>
          </a:p>
        </p:txBody>
      </p:sp>
      <p:sp>
        <p:nvSpPr>
          <p:cNvPr id="16" name="Content Placeholder 15">
            <a:extLst>
              <a:ext uri="{FF2B5EF4-FFF2-40B4-BE49-F238E27FC236}">
                <a16:creationId xmlns:a16="http://schemas.microsoft.com/office/drawing/2014/main" id="{A590A185-9D28-D152-A77D-FDD4B771C274}"/>
              </a:ext>
            </a:extLst>
          </p:cNvPr>
          <p:cNvSpPr>
            <a:spLocks noGrp="1"/>
          </p:cNvSpPr>
          <p:nvPr>
            <p:ph sz="quarter" idx="1"/>
          </p:nvPr>
        </p:nvSpPr>
        <p:spPr>
          <a:xfrm>
            <a:off x="457200" y="1600200"/>
            <a:ext cx="7467600" cy="4709120"/>
          </a:xfrm>
        </p:spPr>
        <p:style>
          <a:lnRef idx="2">
            <a:schemeClr val="dk1"/>
          </a:lnRef>
          <a:fillRef idx="1">
            <a:schemeClr val="lt1"/>
          </a:fillRef>
          <a:effectRef idx="0">
            <a:schemeClr val="dk1"/>
          </a:effectRef>
          <a:fontRef idx="minor">
            <a:schemeClr val="dk1"/>
          </a:fontRef>
        </p:style>
        <p:txBody>
          <a:bodyPr>
            <a:normAutofit fontScale="92500" lnSpcReduction="20000"/>
          </a:bodyPr>
          <a:lstStyle/>
          <a:p>
            <a:pPr marL="354013" lvl="0" indent="0">
              <a:buNone/>
            </a:pPr>
            <a:r>
              <a:rPr lang="ar-DZ" b="1" dirty="0"/>
              <a:t>تحليل جدول تدفقات الخزينة باستخدام النسب المشتقة </a:t>
            </a:r>
          </a:p>
          <a:p>
            <a:pPr marL="354013" indent="0" algn="just">
              <a:buNone/>
            </a:pPr>
            <a:r>
              <a:rPr lang="ar-SA" dirty="0"/>
              <a:t> </a:t>
            </a:r>
            <a:r>
              <a:rPr lang="ar-DZ" b="1" dirty="0"/>
              <a:t>1- </a:t>
            </a:r>
            <a:r>
              <a:rPr lang="ar-SA" b="1" dirty="0"/>
              <a:t>نسبة التدفقات النقدية من النشاط التشغيلي إلى الالتزامات المتداولة</a:t>
            </a:r>
          </a:p>
          <a:p>
            <a:pPr marL="354013" indent="0" algn="just">
              <a:buNone/>
            </a:pPr>
            <a:r>
              <a:rPr lang="ar-SA" dirty="0"/>
              <a:t>وتعرف أيضا بنسبة كفاية التدفق النقدي، ونأخذ هذه النسبة الصيغة التالية:</a:t>
            </a:r>
          </a:p>
          <a:p>
            <a:pPr marL="354013" indent="0" algn="just">
              <a:buNone/>
            </a:pPr>
            <a:endParaRPr lang="ar-SA" dirty="0"/>
          </a:p>
          <a:p>
            <a:pPr marL="354013" indent="0" algn="just">
              <a:buNone/>
            </a:pPr>
            <a:r>
              <a:rPr lang="ar-SA" b="1" dirty="0"/>
              <a:t>كفاية التدفق النقدي =</a:t>
            </a:r>
            <a:r>
              <a:rPr lang="ar-DZ" b="1" dirty="0"/>
              <a:t> </a:t>
            </a:r>
            <a:r>
              <a:rPr lang="ar-SA" b="1" dirty="0"/>
              <a:t>صافي تدفقات النشاط التشغيلي</a:t>
            </a:r>
            <a:r>
              <a:rPr lang="ar-DZ" b="1" dirty="0"/>
              <a:t>/</a:t>
            </a:r>
            <a:r>
              <a:rPr lang="ar-SA" b="1" dirty="0"/>
              <a:t> الالتزامات المتداولة </a:t>
            </a:r>
          </a:p>
          <a:p>
            <a:pPr marL="354013" indent="0" algn="just">
              <a:buNone/>
            </a:pPr>
            <a:endParaRPr lang="ar-SA" dirty="0"/>
          </a:p>
          <a:p>
            <a:pPr marL="354013" indent="0" algn="just">
              <a:buNone/>
            </a:pPr>
            <a:r>
              <a:rPr lang="ar-SA" dirty="0"/>
              <a:t>حيث البسط يتكون من صافي التدفقات النقدية المتأتية من النشاط التشغيلي والمقام هو مجموع الالتزامات المتداولة </a:t>
            </a:r>
            <a:r>
              <a:rPr lang="ar-DZ" dirty="0"/>
              <a:t>(الخصوم الجارية) </a:t>
            </a:r>
            <a:r>
              <a:rPr lang="ar-SA" dirty="0"/>
              <a:t>وهي الالتزامات الواجب على </a:t>
            </a:r>
            <a:r>
              <a:rPr lang="ar-DZ" dirty="0"/>
              <a:t>المؤسسة</a:t>
            </a:r>
            <a:r>
              <a:rPr lang="ar-SA" dirty="0"/>
              <a:t> سدادها خلال فترة مالية واحدة كالقروض القصيرة الأجل، وأوراق الدفع، والأجزاء المستحقة من الديون الطويلة الأجل.. الخ</a:t>
            </a:r>
          </a:p>
          <a:p>
            <a:pPr marL="354013" indent="0" algn="just">
              <a:buNone/>
            </a:pPr>
            <a:r>
              <a:rPr lang="ar-SA" dirty="0"/>
              <a:t>إن أهم ما تقيسه هذه النسبة هو قدرة </a:t>
            </a:r>
            <a:r>
              <a:rPr lang="ar-DZ" dirty="0"/>
              <a:t>المؤسسات</a:t>
            </a:r>
            <a:r>
              <a:rPr lang="ar-SA" dirty="0"/>
              <a:t> على توليد التدفقات النقدية اللازمة لمقابلة وتغطية الالتزامات القصيرة الأجل، حيث المؤشر العالي لهذه النسبة يعبر عن السيولة الجيدة </a:t>
            </a:r>
            <a:r>
              <a:rPr lang="ar-DZ" dirty="0"/>
              <a:t>للمؤسسة</a:t>
            </a:r>
            <a:r>
              <a:rPr lang="ar-SA" dirty="0"/>
              <a:t>، </a:t>
            </a:r>
            <a:r>
              <a:rPr lang="ar-DZ" dirty="0"/>
              <a:t>ويتم </a:t>
            </a:r>
            <a:r>
              <a:rPr lang="ar-SA" dirty="0"/>
              <a:t>الحكم على مؤشر هذه النسبة من خلال مقارنتها بمعدل الصناعة الذي تنتمي له </a:t>
            </a:r>
            <a:r>
              <a:rPr lang="ar-DZ" dirty="0"/>
              <a:t>المؤسسة</a:t>
            </a:r>
            <a:r>
              <a:rPr lang="ar-SA" dirty="0"/>
              <a:t> لاختلاف هذه المعدلات من قطاع لآخر.</a:t>
            </a:r>
          </a:p>
          <a:p>
            <a:pPr marL="354013" indent="0" algn="just">
              <a:buNone/>
            </a:pPr>
            <a:endParaRPr lang="ar-SA" dirty="0"/>
          </a:p>
        </p:txBody>
      </p:sp>
      <p:sp>
        <p:nvSpPr>
          <p:cNvPr id="4" name="Date Placeholder 3">
            <a:extLst>
              <a:ext uri="{FF2B5EF4-FFF2-40B4-BE49-F238E27FC236}">
                <a16:creationId xmlns:a16="http://schemas.microsoft.com/office/drawing/2014/main" id="{94A0B747-6A12-0877-9F89-C4CB8766810E}"/>
              </a:ext>
            </a:extLst>
          </p:cNvPr>
          <p:cNvSpPr>
            <a:spLocks noGrp="1"/>
          </p:cNvSpPr>
          <p:nvPr>
            <p:ph type="dt" sz="half" idx="14"/>
          </p:nvPr>
        </p:nvSpPr>
        <p:spPr>
          <a:xfrm>
            <a:off x="251520" y="6390855"/>
            <a:ext cx="2016224" cy="432048"/>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E768D248-0016-4BB9-A801-B389990EFB7C}" type="datetime1">
              <a:rPr kumimoji="0" lang="en-US" sz="1600" b="1" i="0" u="none" strike="noStrike" kern="1200" cap="none" spc="0" normalizeH="0" baseline="0" noProof="0" smtClean="0">
                <a:ln>
                  <a:noFill/>
                </a:ln>
                <a:solidFill>
                  <a:srgbClr val="575F6D"/>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11/11/2024</a:t>
            </a:fld>
            <a:endParaRPr kumimoji="0" lang="ar-SA" sz="1200" b="1" i="0" u="none" strike="noStrike" kern="1200" cap="none" spc="0" normalizeH="0" baseline="0" noProof="0" dirty="0">
              <a:ln>
                <a:noFill/>
              </a:ln>
              <a:solidFill>
                <a:srgbClr val="575F6D"/>
              </a:solidFill>
              <a:effectLst/>
              <a:uLnTx/>
              <a:uFillTx/>
              <a:latin typeface="Century Schoolbook"/>
              <a:ea typeface="+mn-ea"/>
              <a:cs typeface="Times New Roman" panose="02020603050405020304" pitchFamily="18" charset="0"/>
            </a:endParaRPr>
          </a:p>
        </p:txBody>
      </p:sp>
      <p:sp>
        <p:nvSpPr>
          <p:cNvPr id="5" name="Slide Number Placeholder 4">
            <a:extLst>
              <a:ext uri="{FF2B5EF4-FFF2-40B4-BE49-F238E27FC236}">
                <a16:creationId xmlns:a16="http://schemas.microsoft.com/office/drawing/2014/main" id="{82BB8119-A55E-2DB5-728E-2F4825EDE331}"/>
              </a:ext>
            </a:extLst>
          </p:cNvPr>
          <p:cNvSpPr>
            <a:spLocks noGrp="1"/>
          </p:cNvSpPr>
          <p:nvPr>
            <p:ph type="sldNum" sz="quarter" idx="15"/>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A4231B69-FBD1-4C22-85BF-9904F0109019}" type="slidenum">
              <a:rPr kumimoji="0" lang="ar-SA" sz="1400" b="1" i="0" u="none" strike="noStrike" kern="1200" cap="none" spc="0" normalizeH="0" baseline="0" noProof="0" smtClean="0">
                <a:ln>
                  <a:noFill/>
                </a:ln>
                <a:solidFill>
                  <a:srgbClr val="FFFFFF"/>
                </a:solidFill>
                <a:effectLst/>
                <a:uLnTx/>
                <a:uFillTx/>
                <a:latin typeface="Century Schoolbook"/>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26</a:t>
            </a:fld>
            <a:endParaRPr kumimoji="0" lang="ar-SA" sz="1400" b="1" i="0" u="none" strike="noStrike" kern="1200" cap="none" spc="0" normalizeH="0" baseline="0" noProof="0">
              <a:ln>
                <a:noFill/>
              </a:ln>
              <a:solidFill>
                <a:srgbClr val="FFFFFF"/>
              </a:solidFill>
              <a:effectLst/>
              <a:uLnTx/>
              <a:uFillTx/>
              <a:latin typeface="Century Schoolbook"/>
              <a:ea typeface="+mn-ea"/>
              <a:cs typeface="Times New Roman" panose="02020603050405020304" pitchFamily="18" charset="0"/>
            </a:endParaRPr>
          </a:p>
        </p:txBody>
      </p:sp>
      <p:sp>
        <p:nvSpPr>
          <p:cNvPr id="6" name="Footer Placeholder 5">
            <a:extLst>
              <a:ext uri="{FF2B5EF4-FFF2-40B4-BE49-F238E27FC236}">
                <a16:creationId xmlns:a16="http://schemas.microsoft.com/office/drawing/2014/main" id="{8D3CC4EC-29C6-E53A-6975-DFEAD520975E}"/>
              </a:ext>
            </a:extLst>
          </p:cNvPr>
          <p:cNvSpPr>
            <a:spLocks noGrp="1"/>
          </p:cNvSpPr>
          <p:nvPr>
            <p:ph type="ftr" sz="quarter" idx="16"/>
          </p:nvPr>
        </p:nvSpPr>
        <p:spPr>
          <a:xfrm>
            <a:off x="1763688" y="6453336"/>
            <a:ext cx="6120680" cy="293752"/>
          </a:xfrm>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4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rPr>
              <a:t>جامعة أم البواقي-  - كلية ق </a:t>
            </a:r>
            <a:r>
              <a:rPr kumimoji="0" lang="ar-SA" sz="1400" b="1" i="0" u="none" strike="noStrike" kern="1200" cap="none" spc="0" normalizeH="0" baseline="0" noProof="0" dirty="0" err="1">
                <a:ln>
                  <a:noFill/>
                </a:ln>
                <a:solidFill>
                  <a:prstClr val="black"/>
                </a:solidFill>
                <a:effectLst/>
                <a:uLnTx/>
                <a:uFillTx/>
                <a:latin typeface="Century Schoolbook"/>
                <a:ea typeface="+mn-ea"/>
                <a:cs typeface="Times New Roman" panose="02020603050405020304" pitchFamily="18" charset="0"/>
              </a:rPr>
              <a:t>وت</a:t>
            </a:r>
            <a:r>
              <a:rPr kumimoji="0" lang="ar-SA" sz="14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rPr>
              <a:t> </a:t>
            </a:r>
            <a:r>
              <a:rPr kumimoji="0" lang="ar-SA" sz="1400" b="1" i="0" u="none" strike="noStrike" kern="1200" cap="none" spc="0" normalizeH="0" baseline="0" noProof="0" dirty="0" err="1">
                <a:ln>
                  <a:noFill/>
                </a:ln>
                <a:solidFill>
                  <a:prstClr val="black"/>
                </a:solidFill>
                <a:effectLst/>
                <a:uLnTx/>
                <a:uFillTx/>
                <a:latin typeface="Century Schoolbook"/>
                <a:ea typeface="+mn-ea"/>
                <a:cs typeface="Times New Roman" panose="02020603050405020304" pitchFamily="18" charset="0"/>
              </a:rPr>
              <a:t>وت</a:t>
            </a:r>
            <a:r>
              <a:rPr kumimoji="0" lang="ar-SA" sz="14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rPr>
              <a:t> – قسم المحاسبة والمالية - السنة 1 ماستر- تسيير مالي معمق </a:t>
            </a:r>
          </a:p>
        </p:txBody>
      </p:sp>
    </p:spTree>
    <p:extLst>
      <p:ext uri="{BB962C8B-B14F-4D97-AF65-F5344CB8AC3E}">
        <p14:creationId xmlns:p14="http://schemas.microsoft.com/office/powerpoint/2010/main" val="17004869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4105F2-D51B-2FF5-5552-EABFEC9A7FB4}"/>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FD6FE027-920C-AE44-CBAF-F61F029FF9AE}"/>
              </a:ext>
            </a:extLst>
          </p:cNvPr>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DZ" sz="2800" b="1" dirty="0">
                <a:solidFill>
                  <a:schemeClr val="tx1"/>
                </a:solidFill>
              </a:rPr>
              <a:t>التحليل المالي الديناميكي</a:t>
            </a:r>
            <a:endParaRPr lang="ar-SA" sz="1800" dirty="0"/>
          </a:p>
        </p:txBody>
      </p:sp>
      <p:sp>
        <p:nvSpPr>
          <p:cNvPr id="16" name="Content Placeholder 15">
            <a:extLst>
              <a:ext uri="{FF2B5EF4-FFF2-40B4-BE49-F238E27FC236}">
                <a16:creationId xmlns:a16="http://schemas.microsoft.com/office/drawing/2014/main" id="{D9C4E8D0-42C6-6DCE-6BAD-00042DAB4EB5}"/>
              </a:ext>
            </a:extLst>
          </p:cNvPr>
          <p:cNvSpPr>
            <a:spLocks noGrp="1"/>
          </p:cNvSpPr>
          <p:nvPr>
            <p:ph sz="quarter" idx="1"/>
          </p:nvPr>
        </p:nvSpPr>
        <p:spPr>
          <a:xfrm>
            <a:off x="457200" y="1600200"/>
            <a:ext cx="7467600" cy="4709120"/>
          </a:xfrm>
        </p:spPr>
        <p:style>
          <a:lnRef idx="2">
            <a:schemeClr val="dk1"/>
          </a:lnRef>
          <a:fillRef idx="1">
            <a:schemeClr val="lt1"/>
          </a:fillRef>
          <a:effectRef idx="0">
            <a:schemeClr val="dk1"/>
          </a:effectRef>
          <a:fontRef idx="minor">
            <a:schemeClr val="dk1"/>
          </a:fontRef>
        </p:style>
        <p:txBody>
          <a:bodyPr>
            <a:normAutofit lnSpcReduction="10000"/>
          </a:bodyPr>
          <a:lstStyle/>
          <a:p>
            <a:pPr marL="354013" lvl="0" indent="0">
              <a:buNone/>
            </a:pPr>
            <a:r>
              <a:rPr lang="ar-DZ" b="1" dirty="0"/>
              <a:t>تحليل جدول تدفقات الخزينة باستخدام النسب المشتقة </a:t>
            </a:r>
          </a:p>
          <a:p>
            <a:pPr marL="354013" indent="0" algn="just">
              <a:buNone/>
            </a:pPr>
            <a:r>
              <a:rPr lang="ar-SA" dirty="0"/>
              <a:t> </a:t>
            </a:r>
            <a:r>
              <a:rPr lang="ar-DZ" b="1" dirty="0"/>
              <a:t>2- </a:t>
            </a:r>
            <a:r>
              <a:rPr lang="ar-SA" b="1" dirty="0"/>
              <a:t>نسبة التدفقات النقدية من النشاط التشغيلي إلى</a:t>
            </a:r>
            <a:r>
              <a:rPr lang="ar-DZ" b="1" dirty="0"/>
              <a:t> إجمالي </a:t>
            </a:r>
            <a:r>
              <a:rPr lang="ar-SA" b="1" dirty="0"/>
              <a:t>الالتزامات المتداولة</a:t>
            </a:r>
          </a:p>
          <a:p>
            <a:pPr marL="354013" indent="0" algn="just">
              <a:buNone/>
            </a:pPr>
            <a:r>
              <a:rPr lang="ar-SA" dirty="0"/>
              <a:t>و</a:t>
            </a:r>
            <a:r>
              <a:rPr lang="ar-DZ" dirty="0"/>
              <a:t>ت</a:t>
            </a:r>
            <a:r>
              <a:rPr lang="ar-SA" dirty="0"/>
              <a:t>أخذ هذه النسبة الصيغة التالية:</a:t>
            </a:r>
          </a:p>
          <a:p>
            <a:pPr marL="354013" indent="0" algn="just">
              <a:buNone/>
            </a:pPr>
            <a:r>
              <a:rPr lang="ar-DZ" b="1" dirty="0"/>
              <a:t>نسبة </a:t>
            </a:r>
            <a:r>
              <a:rPr lang="ar-SA" b="1" dirty="0"/>
              <a:t>التدفق النقدي</a:t>
            </a:r>
            <a:r>
              <a:rPr lang="ar-DZ" b="1" dirty="0"/>
              <a:t> من النشاط التشغيلي</a:t>
            </a:r>
            <a:r>
              <a:rPr lang="ar-SA" b="1" dirty="0"/>
              <a:t> =</a:t>
            </a:r>
            <a:r>
              <a:rPr lang="ar-DZ" b="1" dirty="0"/>
              <a:t> </a:t>
            </a:r>
            <a:r>
              <a:rPr lang="ar-SA" b="1" dirty="0"/>
              <a:t>صافي تدفقات النشاط التشغيلي</a:t>
            </a:r>
            <a:r>
              <a:rPr lang="ar-DZ" b="1" dirty="0"/>
              <a:t>/</a:t>
            </a:r>
            <a:r>
              <a:rPr lang="ar-SA" b="1" dirty="0"/>
              <a:t> الالتزامات </a:t>
            </a:r>
            <a:r>
              <a:rPr lang="ar-DZ" b="1" dirty="0"/>
              <a:t>الإجمالية</a:t>
            </a:r>
            <a:r>
              <a:rPr lang="ar-SA" b="1" dirty="0"/>
              <a:t> </a:t>
            </a:r>
          </a:p>
          <a:p>
            <a:pPr marL="354013" indent="0" algn="just">
              <a:buNone/>
            </a:pPr>
            <a:r>
              <a:rPr lang="ar-SA" dirty="0"/>
              <a:t>تختلف هذه النسبة عن سابقتها من حيث شمول المقام لكل الالتزامات المستحقة على </a:t>
            </a:r>
            <a:r>
              <a:rPr lang="ar-DZ" dirty="0"/>
              <a:t>المؤسسة</a:t>
            </a:r>
            <a:r>
              <a:rPr lang="ar-SA" dirty="0"/>
              <a:t> سواء كانت تلك الالتزامات متداولة أو ثابتة</a:t>
            </a:r>
            <a:r>
              <a:rPr lang="ar-DZ" dirty="0"/>
              <a:t> (الديون طويلة، قصيرة ومتوسطة)</a:t>
            </a:r>
            <a:r>
              <a:rPr lang="ar-SA" dirty="0"/>
              <a:t>، أما البسط فهو </a:t>
            </a:r>
            <a:r>
              <a:rPr lang="ar-DZ" dirty="0"/>
              <a:t>يمثل نفس </a:t>
            </a:r>
            <a:r>
              <a:rPr lang="ar-SA" dirty="0"/>
              <a:t>النسبة السابقة و هو صافى تدفقات النشاط التشغيلي</a:t>
            </a:r>
            <a:r>
              <a:rPr lang="ar-DZ" dirty="0"/>
              <a:t>.</a:t>
            </a:r>
            <a:r>
              <a:rPr lang="ar-SA" dirty="0"/>
              <a:t> </a:t>
            </a:r>
            <a:r>
              <a:rPr lang="ar-DZ" dirty="0"/>
              <a:t>ف</a:t>
            </a:r>
            <a:r>
              <a:rPr lang="ar-SA" dirty="0"/>
              <a:t>كلما كان الارتفاع لمؤشر هذه النسبة كلما كان ذلك مؤشراً جيداً</a:t>
            </a:r>
            <a:r>
              <a:rPr lang="ar-DZ" dirty="0"/>
              <a:t>،</a:t>
            </a:r>
            <a:r>
              <a:rPr lang="ar-SA" dirty="0"/>
              <a:t> يبين قدرة </a:t>
            </a:r>
            <a:r>
              <a:rPr lang="ar-DZ" dirty="0"/>
              <a:t>المؤسسة</a:t>
            </a:r>
            <a:r>
              <a:rPr lang="ar-SA" dirty="0"/>
              <a:t> على تغطية التزاماتها، لذا نرى أن أكثر </a:t>
            </a:r>
            <a:r>
              <a:rPr lang="ar-DZ" dirty="0"/>
              <a:t>المستخدمين ل</a:t>
            </a:r>
            <a:r>
              <a:rPr lang="ar-SA" dirty="0"/>
              <a:t>هذه النسبة هم المقرضون </a:t>
            </a:r>
            <a:r>
              <a:rPr lang="ar-DZ" dirty="0"/>
              <a:t>        </a:t>
            </a:r>
            <a:r>
              <a:rPr lang="ar-SA" dirty="0"/>
              <a:t>و المسؤولون في </a:t>
            </a:r>
            <a:r>
              <a:rPr lang="ar-DZ" dirty="0"/>
              <a:t>المؤسسات</a:t>
            </a:r>
            <a:r>
              <a:rPr lang="ar-SA" dirty="0"/>
              <a:t> المالية عن منح القروض للعملاء.</a:t>
            </a:r>
          </a:p>
        </p:txBody>
      </p:sp>
      <p:sp>
        <p:nvSpPr>
          <p:cNvPr id="4" name="Date Placeholder 3">
            <a:extLst>
              <a:ext uri="{FF2B5EF4-FFF2-40B4-BE49-F238E27FC236}">
                <a16:creationId xmlns:a16="http://schemas.microsoft.com/office/drawing/2014/main" id="{54CF4159-D269-8FB5-525D-A4E6083654BC}"/>
              </a:ext>
            </a:extLst>
          </p:cNvPr>
          <p:cNvSpPr>
            <a:spLocks noGrp="1"/>
          </p:cNvSpPr>
          <p:nvPr>
            <p:ph type="dt" sz="half" idx="14"/>
          </p:nvPr>
        </p:nvSpPr>
        <p:spPr>
          <a:xfrm>
            <a:off x="251520" y="6390855"/>
            <a:ext cx="2016224" cy="432048"/>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E768D248-0016-4BB9-A801-B389990EFB7C}" type="datetime1">
              <a:rPr kumimoji="0" lang="en-US" sz="1600" b="1" i="0" u="none" strike="noStrike" kern="1200" cap="none" spc="0" normalizeH="0" baseline="0" noProof="0" smtClean="0">
                <a:ln>
                  <a:noFill/>
                </a:ln>
                <a:solidFill>
                  <a:srgbClr val="575F6D"/>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11/11/2024</a:t>
            </a:fld>
            <a:endParaRPr kumimoji="0" lang="ar-SA" sz="1200" b="1" i="0" u="none" strike="noStrike" kern="1200" cap="none" spc="0" normalizeH="0" baseline="0" noProof="0" dirty="0">
              <a:ln>
                <a:noFill/>
              </a:ln>
              <a:solidFill>
                <a:srgbClr val="575F6D"/>
              </a:solidFill>
              <a:effectLst/>
              <a:uLnTx/>
              <a:uFillTx/>
              <a:latin typeface="Century Schoolbook"/>
              <a:ea typeface="+mn-ea"/>
              <a:cs typeface="Times New Roman" panose="02020603050405020304" pitchFamily="18" charset="0"/>
            </a:endParaRPr>
          </a:p>
        </p:txBody>
      </p:sp>
      <p:sp>
        <p:nvSpPr>
          <p:cNvPr id="5" name="Slide Number Placeholder 4">
            <a:extLst>
              <a:ext uri="{FF2B5EF4-FFF2-40B4-BE49-F238E27FC236}">
                <a16:creationId xmlns:a16="http://schemas.microsoft.com/office/drawing/2014/main" id="{64180D36-5B11-2D60-0505-0188096B67D9}"/>
              </a:ext>
            </a:extLst>
          </p:cNvPr>
          <p:cNvSpPr>
            <a:spLocks noGrp="1"/>
          </p:cNvSpPr>
          <p:nvPr>
            <p:ph type="sldNum" sz="quarter" idx="15"/>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A4231B69-FBD1-4C22-85BF-9904F0109019}" type="slidenum">
              <a:rPr kumimoji="0" lang="ar-SA" sz="1400" b="1" i="0" u="none" strike="noStrike" kern="1200" cap="none" spc="0" normalizeH="0" baseline="0" noProof="0" smtClean="0">
                <a:ln>
                  <a:noFill/>
                </a:ln>
                <a:solidFill>
                  <a:srgbClr val="FFFFFF"/>
                </a:solidFill>
                <a:effectLst/>
                <a:uLnTx/>
                <a:uFillTx/>
                <a:latin typeface="Century Schoolbook"/>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27</a:t>
            </a:fld>
            <a:endParaRPr kumimoji="0" lang="ar-SA" sz="1400" b="1" i="0" u="none" strike="noStrike" kern="1200" cap="none" spc="0" normalizeH="0" baseline="0" noProof="0">
              <a:ln>
                <a:noFill/>
              </a:ln>
              <a:solidFill>
                <a:srgbClr val="FFFFFF"/>
              </a:solidFill>
              <a:effectLst/>
              <a:uLnTx/>
              <a:uFillTx/>
              <a:latin typeface="Century Schoolbook"/>
              <a:ea typeface="+mn-ea"/>
              <a:cs typeface="Times New Roman" panose="02020603050405020304" pitchFamily="18" charset="0"/>
            </a:endParaRPr>
          </a:p>
        </p:txBody>
      </p:sp>
      <p:sp>
        <p:nvSpPr>
          <p:cNvPr id="6" name="Footer Placeholder 5">
            <a:extLst>
              <a:ext uri="{FF2B5EF4-FFF2-40B4-BE49-F238E27FC236}">
                <a16:creationId xmlns:a16="http://schemas.microsoft.com/office/drawing/2014/main" id="{1BC888AC-5634-8FCC-B311-C7365871F84E}"/>
              </a:ext>
            </a:extLst>
          </p:cNvPr>
          <p:cNvSpPr>
            <a:spLocks noGrp="1"/>
          </p:cNvSpPr>
          <p:nvPr>
            <p:ph type="ftr" sz="quarter" idx="16"/>
          </p:nvPr>
        </p:nvSpPr>
        <p:spPr>
          <a:xfrm>
            <a:off x="1763688" y="6453336"/>
            <a:ext cx="6120680" cy="293752"/>
          </a:xfrm>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4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rPr>
              <a:t>جامعة أم البواقي-  - كلية ق </a:t>
            </a:r>
            <a:r>
              <a:rPr kumimoji="0" lang="ar-SA" sz="1400" b="1" i="0" u="none" strike="noStrike" kern="1200" cap="none" spc="0" normalizeH="0" baseline="0" noProof="0" dirty="0" err="1">
                <a:ln>
                  <a:noFill/>
                </a:ln>
                <a:solidFill>
                  <a:prstClr val="black"/>
                </a:solidFill>
                <a:effectLst/>
                <a:uLnTx/>
                <a:uFillTx/>
                <a:latin typeface="Century Schoolbook"/>
                <a:ea typeface="+mn-ea"/>
                <a:cs typeface="Times New Roman" panose="02020603050405020304" pitchFamily="18" charset="0"/>
              </a:rPr>
              <a:t>وت</a:t>
            </a:r>
            <a:r>
              <a:rPr kumimoji="0" lang="ar-SA" sz="14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rPr>
              <a:t> </a:t>
            </a:r>
            <a:r>
              <a:rPr kumimoji="0" lang="ar-SA" sz="1400" b="1" i="0" u="none" strike="noStrike" kern="1200" cap="none" spc="0" normalizeH="0" baseline="0" noProof="0" dirty="0" err="1">
                <a:ln>
                  <a:noFill/>
                </a:ln>
                <a:solidFill>
                  <a:prstClr val="black"/>
                </a:solidFill>
                <a:effectLst/>
                <a:uLnTx/>
                <a:uFillTx/>
                <a:latin typeface="Century Schoolbook"/>
                <a:ea typeface="+mn-ea"/>
                <a:cs typeface="Times New Roman" panose="02020603050405020304" pitchFamily="18" charset="0"/>
              </a:rPr>
              <a:t>وت</a:t>
            </a:r>
            <a:r>
              <a:rPr kumimoji="0" lang="ar-SA" sz="14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rPr>
              <a:t> – قسم المحاسبة والمالية - السنة 1 ماستر- تسيير مالي معمق </a:t>
            </a:r>
          </a:p>
        </p:txBody>
      </p:sp>
    </p:spTree>
    <p:extLst>
      <p:ext uri="{BB962C8B-B14F-4D97-AF65-F5344CB8AC3E}">
        <p14:creationId xmlns:p14="http://schemas.microsoft.com/office/powerpoint/2010/main" val="16724303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C3F2B6-2AC9-2018-4885-09E466375589}"/>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064F025C-0B59-C864-6C55-A291ADFF7DCA}"/>
              </a:ext>
            </a:extLst>
          </p:cNvPr>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DZ" sz="2800" b="1" dirty="0">
                <a:solidFill>
                  <a:schemeClr val="tx1"/>
                </a:solidFill>
              </a:rPr>
              <a:t>التحليل المالي الديناميكي</a:t>
            </a:r>
            <a:endParaRPr lang="ar-SA" sz="1800" dirty="0"/>
          </a:p>
        </p:txBody>
      </p:sp>
      <p:sp>
        <p:nvSpPr>
          <p:cNvPr id="16" name="Content Placeholder 15">
            <a:extLst>
              <a:ext uri="{FF2B5EF4-FFF2-40B4-BE49-F238E27FC236}">
                <a16:creationId xmlns:a16="http://schemas.microsoft.com/office/drawing/2014/main" id="{0C89C83D-E9CC-4303-41D8-891E6631FD1D}"/>
              </a:ext>
            </a:extLst>
          </p:cNvPr>
          <p:cNvSpPr>
            <a:spLocks noGrp="1"/>
          </p:cNvSpPr>
          <p:nvPr>
            <p:ph sz="quarter" idx="1"/>
          </p:nvPr>
        </p:nvSpPr>
        <p:spPr>
          <a:xfrm>
            <a:off x="457200" y="1600200"/>
            <a:ext cx="7467600" cy="4709120"/>
          </a:xfrm>
        </p:spPr>
        <p:style>
          <a:lnRef idx="2">
            <a:schemeClr val="dk1"/>
          </a:lnRef>
          <a:fillRef idx="1">
            <a:schemeClr val="lt1"/>
          </a:fillRef>
          <a:effectRef idx="0">
            <a:schemeClr val="dk1"/>
          </a:effectRef>
          <a:fontRef idx="minor">
            <a:schemeClr val="dk1"/>
          </a:fontRef>
        </p:style>
        <p:txBody>
          <a:bodyPr>
            <a:normAutofit lnSpcReduction="10000"/>
          </a:bodyPr>
          <a:lstStyle/>
          <a:p>
            <a:pPr marL="354013" lvl="0" indent="0">
              <a:buNone/>
            </a:pPr>
            <a:r>
              <a:rPr lang="ar-DZ" b="1" dirty="0"/>
              <a:t>تحليل جدول تدفقات الخزينة باستخدام النسب المشتقة </a:t>
            </a:r>
          </a:p>
          <a:p>
            <a:pPr marL="354013" indent="0" algn="just">
              <a:buNone/>
            </a:pPr>
            <a:r>
              <a:rPr lang="ar-SA" dirty="0"/>
              <a:t> </a:t>
            </a:r>
            <a:r>
              <a:rPr lang="ar-DZ" b="1" dirty="0"/>
              <a:t>3- </a:t>
            </a:r>
            <a:r>
              <a:rPr lang="ar-SA" b="1" dirty="0"/>
              <a:t>نسبة التدفقات النقدية من النشاط التشغيلي إلى</a:t>
            </a:r>
            <a:r>
              <a:rPr lang="ar-DZ" b="1" dirty="0"/>
              <a:t> إجمالي </a:t>
            </a:r>
            <a:r>
              <a:rPr lang="ar-SA" b="1" dirty="0"/>
              <a:t>الالتزامات المتداولة</a:t>
            </a:r>
          </a:p>
          <a:p>
            <a:pPr marL="354013" indent="0" algn="just">
              <a:buNone/>
            </a:pPr>
            <a:r>
              <a:rPr lang="ar-SA" dirty="0"/>
              <a:t>و</a:t>
            </a:r>
            <a:r>
              <a:rPr lang="ar-DZ" dirty="0"/>
              <a:t>ت</a:t>
            </a:r>
            <a:r>
              <a:rPr lang="ar-SA" dirty="0"/>
              <a:t>أخذ هذه النسبة الصيغة التالية:</a:t>
            </a:r>
          </a:p>
          <a:p>
            <a:pPr marL="354013" indent="0" algn="just">
              <a:buNone/>
            </a:pPr>
            <a:r>
              <a:rPr lang="ar-DZ" b="1" dirty="0"/>
              <a:t> </a:t>
            </a:r>
            <a:r>
              <a:rPr lang="ar-DZ" sz="2200" b="1" dirty="0"/>
              <a:t>المتبقى من </a:t>
            </a:r>
            <a:r>
              <a:rPr lang="ar-SA" sz="2200" b="1" dirty="0"/>
              <a:t>التدفق</a:t>
            </a:r>
            <a:r>
              <a:rPr lang="ar-DZ" sz="2200" b="1" dirty="0"/>
              <a:t>ات</a:t>
            </a:r>
            <a:r>
              <a:rPr lang="ar-SA" sz="2200" b="1" dirty="0"/>
              <a:t> النقدي</a:t>
            </a:r>
            <a:r>
              <a:rPr lang="ar-DZ" sz="2200" b="1" dirty="0"/>
              <a:t>ة من النشاط التشغيلي إلى الالتزامات المتداولة</a:t>
            </a:r>
            <a:r>
              <a:rPr lang="ar-SA" sz="2200" b="1" dirty="0"/>
              <a:t> =</a:t>
            </a:r>
            <a:r>
              <a:rPr lang="ar-DZ" sz="2200" b="1" dirty="0"/>
              <a:t> (</a:t>
            </a:r>
            <a:r>
              <a:rPr lang="ar-SA" sz="2200" b="1" dirty="0"/>
              <a:t>صافي تدفقات النشاط التشغيلي</a:t>
            </a:r>
            <a:r>
              <a:rPr lang="ar-DZ" sz="2200" b="1" dirty="0"/>
              <a:t> – توزيعات الأرباح النقدية)/</a:t>
            </a:r>
            <a:r>
              <a:rPr lang="ar-SA" sz="2200" b="1" dirty="0"/>
              <a:t> الالتزامات </a:t>
            </a:r>
            <a:r>
              <a:rPr lang="ar-DZ" sz="2200" b="1" dirty="0"/>
              <a:t>المتداولة.</a:t>
            </a:r>
            <a:r>
              <a:rPr lang="ar-SA" sz="2200" b="1" dirty="0"/>
              <a:t> </a:t>
            </a:r>
          </a:p>
          <a:p>
            <a:pPr marL="354013" indent="0" algn="just">
              <a:buNone/>
            </a:pPr>
            <a:r>
              <a:rPr lang="ar-SA" dirty="0"/>
              <a:t>وأهم ما يميز هذه النسبة </a:t>
            </a:r>
            <a:r>
              <a:rPr lang="ar-DZ" dirty="0"/>
              <a:t>هو </a:t>
            </a:r>
            <a:r>
              <a:rPr lang="ar-SA" dirty="0"/>
              <a:t>إظهار قدرة </a:t>
            </a:r>
            <a:r>
              <a:rPr lang="ar-DZ" dirty="0"/>
              <a:t>المؤسسات</a:t>
            </a:r>
            <a:r>
              <a:rPr lang="ar-SA" dirty="0"/>
              <a:t> على سداد ديونها القصيرة الأجل من صافي تدفقات التشغيل بعد سداد التوزيعات النقدية للمساهمين</a:t>
            </a:r>
            <a:r>
              <a:rPr lang="ar-DZ" dirty="0"/>
              <a:t>، </a:t>
            </a:r>
            <a:r>
              <a:rPr lang="ar-SA" dirty="0"/>
              <a:t> والحال هنا كما هو في النسب السابقة حيث الحصول على عدد مرات عال يبين </a:t>
            </a:r>
            <a:r>
              <a:rPr lang="ar-DZ" dirty="0"/>
              <a:t>إمكانية</a:t>
            </a:r>
            <a:r>
              <a:rPr lang="ar-SA" dirty="0"/>
              <a:t> </a:t>
            </a:r>
            <a:r>
              <a:rPr lang="ar-DZ" dirty="0"/>
              <a:t>المؤسسة</a:t>
            </a:r>
            <a:r>
              <a:rPr lang="ar-SA" dirty="0"/>
              <a:t> </a:t>
            </a:r>
            <a:r>
              <a:rPr lang="ar-DZ" dirty="0"/>
              <a:t>على</a:t>
            </a:r>
            <a:r>
              <a:rPr lang="ar-SA" dirty="0"/>
              <a:t> توفير النقدية اللازمة لسداد الديون.</a:t>
            </a:r>
          </a:p>
        </p:txBody>
      </p:sp>
      <p:sp>
        <p:nvSpPr>
          <p:cNvPr id="4" name="Date Placeholder 3">
            <a:extLst>
              <a:ext uri="{FF2B5EF4-FFF2-40B4-BE49-F238E27FC236}">
                <a16:creationId xmlns:a16="http://schemas.microsoft.com/office/drawing/2014/main" id="{7EFF286A-E43E-B145-068B-B46137C2AF26}"/>
              </a:ext>
            </a:extLst>
          </p:cNvPr>
          <p:cNvSpPr>
            <a:spLocks noGrp="1"/>
          </p:cNvSpPr>
          <p:nvPr>
            <p:ph type="dt" sz="half" idx="14"/>
          </p:nvPr>
        </p:nvSpPr>
        <p:spPr>
          <a:xfrm>
            <a:off x="251520" y="6390855"/>
            <a:ext cx="2016224" cy="432048"/>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E768D248-0016-4BB9-A801-B389990EFB7C}" type="datetime1">
              <a:rPr kumimoji="0" lang="en-US" sz="1600" b="1" i="0" u="none" strike="noStrike" kern="1200" cap="none" spc="0" normalizeH="0" baseline="0" noProof="0" smtClean="0">
                <a:ln>
                  <a:noFill/>
                </a:ln>
                <a:solidFill>
                  <a:srgbClr val="575F6D"/>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11/11/2024</a:t>
            </a:fld>
            <a:endParaRPr kumimoji="0" lang="ar-SA" sz="1200" b="1" i="0" u="none" strike="noStrike" kern="1200" cap="none" spc="0" normalizeH="0" baseline="0" noProof="0" dirty="0">
              <a:ln>
                <a:noFill/>
              </a:ln>
              <a:solidFill>
                <a:srgbClr val="575F6D"/>
              </a:solidFill>
              <a:effectLst/>
              <a:uLnTx/>
              <a:uFillTx/>
              <a:latin typeface="Century Schoolbook"/>
              <a:ea typeface="+mn-ea"/>
              <a:cs typeface="Times New Roman" panose="02020603050405020304" pitchFamily="18" charset="0"/>
            </a:endParaRPr>
          </a:p>
        </p:txBody>
      </p:sp>
      <p:sp>
        <p:nvSpPr>
          <p:cNvPr id="5" name="Slide Number Placeholder 4">
            <a:extLst>
              <a:ext uri="{FF2B5EF4-FFF2-40B4-BE49-F238E27FC236}">
                <a16:creationId xmlns:a16="http://schemas.microsoft.com/office/drawing/2014/main" id="{F75CD634-4B19-0C9B-D17D-38DEB75617F5}"/>
              </a:ext>
            </a:extLst>
          </p:cNvPr>
          <p:cNvSpPr>
            <a:spLocks noGrp="1"/>
          </p:cNvSpPr>
          <p:nvPr>
            <p:ph type="sldNum" sz="quarter" idx="15"/>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A4231B69-FBD1-4C22-85BF-9904F0109019}" type="slidenum">
              <a:rPr kumimoji="0" lang="ar-SA" sz="1400" b="1" i="0" u="none" strike="noStrike" kern="1200" cap="none" spc="0" normalizeH="0" baseline="0" noProof="0" smtClean="0">
                <a:ln>
                  <a:noFill/>
                </a:ln>
                <a:solidFill>
                  <a:srgbClr val="FFFFFF"/>
                </a:solidFill>
                <a:effectLst/>
                <a:uLnTx/>
                <a:uFillTx/>
                <a:latin typeface="Century Schoolbook"/>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28</a:t>
            </a:fld>
            <a:endParaRPr kumimoji="0" lang="ar-SA" sz="1400" b="1" i="0" u="none" strike="noStrike" kern="1200" cap="none" spc="0" normalizeH="0" baseline="0" noProof="0">
              <a:ln>
                <a:noFill/>
              </a:ln>
              <a:solidFill>
                <a:srgbClr val="FFFFFF"/>
              </a:solidFill>
              <a:effectLst/>
              <a:uLnTx/>
              <a:uFillTx/>
              <a:latin typeface="Century Schoolbook"/>
              <a:ea typeface="+mn-ea"/>
              <a:cs typeface="Times New Roman" panose="02020603050405020304" pitchFamily="18" charset="0"/>
            </a:endParaRPr>
          </a:p>
        </p:txBody>
      </p:sp>
      <p:sp>
        <p:nvSpPr>
          <p:cNvPr id="6" name="Footer Placeholder 5">
            <a:extLst>
              <a:ext uri="{FF2B5EF4-FFF2-40B4-BE49-F238E27FC236}">
                <a16:creationId xmlns:a16="http://schemas.microsoft.com/office/drawing/2014/main" id="{4BF777B6-75EA-1578-9A60-80848A1F2754}"/>
              </a:ext>
            </a:extLst>
          </p:cNvPr>
          <p:cNvSpPr>
            <a:spLocks noGrp="1"/>
          </p:cNvSpPr>
          <p:nvPr>
            <p:ph type="ftr" sz="quarter" idx="16"/>
          </p:nvPr>
        </p:nvSpPr>
        <p:spPr>
          <a:xfrm>
            <a:off x="1763688" y="6453336"/>
            <a:ext cx="6120680" cy="293752"/>
          </a:xfrm>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4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rPr>
              <a:t>جامعة أم البواقي-  - كلية ق </a:t>
            </a:r>
            <a:r>
              <a:rPr kumimoji="0" lang="ar-SA" sz="1400" b="1" i="0" u="none" strike="noStrike" kern="1200" cap="none" spc="0" normalizeH="0" baseline="0" noProof="0" dirty="0" err="1">
                <a:ln>
                  <a:noFill/>
                </a:ln>
                <a:solidFill>
                  <a:prstClr val="black"/>
                </a:solidFill>
                <a:effectLst/>
                <a:uLnTx/>
                <a:uFillTx/>
                <a:latin typeface="Century Schoolbook"/>
                <a:ea typeface="+mn-ea"/>
                <a:cs typeface="Times New Roman" panose="02020603050405020304" pitchFamily="18" charset="0"/>
              </a:rPr>
              <a:t>وت</a:t>
            </a:r>
            <a:r>
              <a:rPr kumimoji="0" lang="ar-SA" sz="14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rPr>
              <a:t> </a:t>
            </a:r>
            <a:r>
              <a:rPr kumimoji="0" lang="ar-SA" sz="1400" b="1" i="0" u="none" strike="noStrike" kern="1200" cap="none" spc="0" normalizeH="0" baseline="0" noProof="0" dirty="0" err="1">
                <a:ln>
                  <a:noFill/>
                </a:ln>
                <a:solidFill>
                  <a:prstClr val="black"/>
                </a:solidFill>
                <a:effectLst/>
                <a:uLnTx/>
                <a:uFillTx/>
                <a:latin typeface="Century Schoolbook"/>
                <a:ea typeface="+mn-ea"/>
                <a:cs typeface="Times New Roman" panose="02020603050405020304" pitchFamily="18" charset="0"/>
              </a:rPr>
              <a:t>وت</a:t>
            </a:r>
            <a:r>
              <a:rPr kumimoji="0" lang="ar-SA" sz="14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rPr>
              <a:t> – قسم المحاسبة والمالية - السنة 1 ماستر- تسيير مالي معمق </a:t>
            </a:r>
          </a:p>
        </p:txBody>
      </p:sp>
    </p:spTree>
    <p:extLst>
      <p:ext uri="{BB962C8B-B14F-4D97-AF65-F5344CB8AC3E}">
        <p14:creationId xmlns:p14="http://schemas.microsoft.com/office/powerpoint/2010/main" val="28862827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7FB067-0F0B-1D84-1C82-7FB88FC287B5}"/>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56042E4C-2058-3537-BB74-E830B933109D}"/>
              </a:ext>
            </a:extLst>
          </p:cNvPr>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DZ" sz="2800" b="1" dirty="0">
                <a:solidFill>
                  <a:schemeClr val="tx1"/>
                </a:solidFill>
              </a:rPr>
              <a:t>التحليل المالي الديناميكي</a:t>
            </a:r>
            <a:endParaRPr lang="ar-SA" sz="1800" dirty="0"/>
          </a:p>
        </p:txBody>
      </p:sp>
      <p:sp>
        <p:nvSpPr>
          <p:cNvPr id="16" name="Content Placeholder 15">
            <a:extLst>
              <a:ext uri="{FF2B5EF4-FFF2-40B4-BE49-F238E27FC236}">
                <a16:creationId xmlns:a16="http://schemas.microsoft.com/office/drawing/2014/main" id="{9FBD83C3-DA3D-7103-9198-5D481A7D5C24}"/>
              </a:ext>
            </a:extLst>
          </p:cNvPr>
          <p:cNvSpPr>
            <a:spLocks noGrp="1"/>
          </p:cNvSpPr>
          <p:nvPr>
            <p:ph sz="quarter" idx="1"/>
          </p:nvPr>
        </p:nvSpPr>
        <p:spPr>
          <a:xfrm>
            <a:off x="457200" y="1600200"/>
            <a:ext cx="7467600" cy="4709120"/>
          </a:xfrm>
        </p:spPr>
        <p:style>
          <a:lnRef idx="2">
            <a:schemeClr val="dk1"/>
          </a:lnRef>
          <a:fillRef idx="1">
            <a:schemeClr val="lt1"/>
          </a:fillRef>
          <a:effectRef idx="0">
            <a:schemeClr val="dk1"/>
          </a:effectRef>
          <a:fontRef idx="minor">
            <a:schemeClr val="dk1"/>
          </a:fontRef>
        </p:style>
        <p:txBody>
          <a:bodyPr>
            <a:normAutofit fontScale="92500" lnSpcReduction="10000"/>
          </a:bodyPr>
          <a:lstStyle/>
          <a:p>
            <a:pPr marL="354013" lvl="0" indent="0">
              <a:buNone/>
            </a:pPr>
            <a:r>
              <a:rPr lang="ar-DZ" b="1" dirty="0"/>
              <a:t>تحليل جدول تدفقات الخزينة باستخدام النسب المشتقة </a:t>
            </a:r>
          </a:p>
          <a:p>
            <a:pPr marL="354013" indent="0" algn="just">
              <a:buNone/>
            </a:pPr>
            <a:r>
              <a:rPr lang="ar-SA" dirty="0"/>
              <a:t> </a:t>
            </a:r>
            <a:r>
              <a:rPr lang="ar-DZ" b="1" dirty="0"/>
              <a:t>4- </a:t>
            </a:r>
            <a:r>
              <a:rPr lang="ar-SA" b="1" dirty="0"/>
              <a:t>نسبة التدفقات النقدية التشغيلية إلى فوائد الديون</a:t>
            </a:r>
          </a:p>
          <a:p>
            <a:pPr marL="354013" indent="0" algn="just">
              <a:buNone/>
            </a:pPr>
            <a:r>
              <a:rPr lang="ar-SA" dirty="0"/>
              <a:t>و</a:t>
            </a:r>
            <a:r>
              <a:rPr lang="ar-DZ" dirty="0"/>
              <a:t>ت</a:t>
            </a:r>
            <a:r>
              <a:rPr lang="ar-SA" dirty="0"/>
              <a:t>أخذ هذه النسبة الصيغة التالية:</a:t>
            </a:r>
          </a:p>
          <a:p>
            <a:pPr marL="354013" indent="0" algn="just">
              <a:buNone/>
            </a:pPr>
            <a:r>
              <a:rPr lang="ar-DZ" b="1" dirty="0"/>
              <a:t> التدفقات التشغيلية إلى فوائد الديون</a:t>
            </a:r>
            <a:r>
              <a:rPr lang="ar-SA" b="1" dirty="0"/>
              <a:t> =</a:t>
            </a:r>
            <a:r>
              <a:rPr lang="ar-DZ" b="1" dirty="0"/>
              <a:t> (</a:t>
            </a:r>
            <a:r>
              <a:rPr lang="ar-SA" b="1" dirty="0"/>
              <a:t>تدفقات النشاط التشغيلي + الفوائد المدفوعة +الضرائب المدفوعة</a:t>
            </a:r>
            <a:r>
              <a:rPr lang="ar-DZ" b="1" dirty="0"/>
              <a:t>)</a:t>
            </a:r>
            <a:r>
              <a:rPr lang="ar-DZ" sz="3000" b="1" dirty="0"/>
              <a:t>/</a:t>
            </a:r>
            <a:r>
              <a:rPr lang="ar-SA" b="1" dirty="0"/>
              <a:t> </a:t>
            </a:r>
            <a:r>
              <a:rPr lang="ar-DZ" b="1" dirty="0"/>
              <a:t>الفوائد المدفوعة.</a:t>
            </a:r>
            <a:r>
              <a:rPr lang="ar-SA" b="1" dirty="0"/>
              <a:t> </a:t>
            </a:r>
          </a:p>
          <a:p>
            <a:pPr marL="354013" indent="0" algn="just">
              <a:buNone/>
            </a:pPr>
            <a:r>
              <a:rPr lang="ar-SA" dirty="0"/>
              <a:t>تبين هذه النسبة عدد مرات تغطية التدفقات التشغيلية لفوائد الديون ويتشابه مقام هذه النسبة مع مقام نسبة تغطية الأرباح المحققة إلي </a:t>
            </a:r>
            <a:r>
              <a:rPr lang="ar-DZ" dirty="0"/>
              <a:t>ال</a:t>
            </a:r>
            <a:r>
              <a:rPr lang="ar-SA" dirty="0"/>
              <a:t>فوائد، بينما تختلف النسبتان في بسط كل منهما حيث تبدأ هذه النسبة بصافي تدفقات النشاط التشغيلي مضافاً إليها الفوائد و الضرائب المدفوعة بدلاً من صافى الربح، وهو ما قد يجعل هذه النسبة تعطي مدلولا أفضل على قدرة </a:t>
            </a:r>
            <a:r>
              <a:rPr lang="ar-DZ" dirty="0"/>
              <a:t>المؤسسة</a:t>
            </a:r>
            <a:r>
              <a:rPr lang="ar-SA" dirty="0"/>
              <a:t> في تغطية ديون</a:t>
            </a:r>
            <a:r>
              <a:rPr lang="ar-DZ" dirty="0"/>
              <a:t>ها</a:t>
            </a:r>
            <a:r>
              <a:rPr lang="ar-SA" dirty="0"/>
              <a:t>، وهذا يعود إلي تعبير التدفقات النقدية التشغيلية عن حقيقة النقد المتوفر في </a:t>
            </a:r>
            <a:r>
              <a:rPr lang="ar-DZ" dirty="0"/>
              <a:t>المؤسسة</a:t>
            </a:r>
            <a:r>
              <a:rPr lang="ar-SA" dirty="0"/>
              <a:t>، بينما لا يعبر صافى الربح عن ذلك بنفس المقدار إذا ما أخذنا بالاعتبار أن احتساب صافي الربح يكون على أساس الاستحقاق. هذا وتظهر </a:t>
            </a:r>
            <a:r>
              <a:rPr lang="ar-DZ" dirty="0"/>
              <a:t>المؤسسات</a:t>
            </a:r>
            <a:r>
              <a:rPr lang="ar-SA" dirty="0"/>
              <a:t> ذات الأوضاع المالية الجيدة مؤشرات عالية من هذه النسبة.</a:t>
            </a:r>
          </a:p>
        </p:txBody>
      </p:sp>
      <p:sp>
        <p:nvSpPr>
          <p:cNvPr id="4" name="Date Placeholder 3">
            <a:extLst>
              <a:ext uri="{FF2B5EF4-FFF2-40B4-BE49-F238E27FC236}">
                <a16:creationId xmlns:a16="http://schemas.microsoft.com/office/drawing/2014/main" id="{5CB384BB-BCA1-2A9F-B46D-3C1536F1BC04}"/>
              </a:ext>
            </a:extLst>
          </p:cNvPr>
          <p:cNvSpPr>
            <a:spLocks noGrp="1"/>
          </p:cNvSpPr>
          <p:nvPr>
            <p:ph type="dt" sz="half" idx="14"/>
          </p:nvPr>
        </p:nvSpPr>
        <p:spPr>
          <a:xfrm>
            <a:off x="251520" y="6390855"/>
            <a:ext cx="2016224" cy="432048"/>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E768D248-0016-4BB9-A801-B389990EFB7C}" type="datetime1">
              <a:rPr kumimoji="0" lang="en-US" sz="1600" b="1" i="0" u="none" strike="noStrike" kern="1200" cap="none" spc="0" normalizeH="0" baseline="0" noProof="0" smtClean="0">
                <a:ln>
                  <a:noFill/>
                </a:ln>
                <a:solidFill>
                  <a:srgbClr val="575F6D"/>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11/11/2024</a:t>
            </a:fld>
            <a:endParaRPr kumimoji="0" lang="ar-SA" sz="1200" b="1" i="0" u="none" strike="noStrike" kern="1200" cap="none" spc="0" normalizeH="0" baseline="0" noProof="0" dirty="0">
              <a:ln>
                <a:noFill/>
              </a:ln>
              <a:solidFill>
                <a:srgbClr val="575F6D"/>
              </a:solidFill>
              <a:effectLst/>
              <a:uLnTx/>
              <a:uFillTx/>
              <a:latin typeface="Century Schoolbook"/>
              <a:ea typeface="+mn-ea"/>
              <a:cs typeface="Times New Roman" panose="02020603050405020304" pitchFamily="18" charset="0"/>
            </a:endParaRPr>
          </a:p>
        </p:txBody>
      </p:sp>
      <p:sp>
        <p:nvSpPr>
          <p:cNvPr id="5" name="Slide Number Placeholder 4">
            <a:extLst>
              <a:ext uri="{FF2B5EF4-FFF2-40B4-BE49-F238E27FC236}">
                <a16:creationId xmlns:a16="http://schemas.microsoft.com/office/drawing/2014/main" id="{F57DD723-CDB5-FD1B-403E-C58EE0E7F881}"/>
              </a:ext>
            </a:extLst>
          </p:cNvPr>
          <p:cNvSpPr>
            <a:spLocks noGrp="1"/>
          </p:cNvSpPr>
          <p:nvPr>
            <p:ph type="sldNum" sz="quarter" idx="15"/>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A4231B69-FBD1-4C22-85BF-9904F0109019}" type="slidenum">
              <a:rPr kumimoji="0" lang="ar-SA" sz="1400" b="1" i="0" u="none" strike="noStrike" kern="1200" cap="none" spc="0" normalizeH="0" baseline="0" noProof="0" smtClean="0">
                <a:ln>
                  <a:noFill/>
                </a:ln>
                <a:solidFill>
                  <a:srgbClr val="FFFFFF"/>
                </a:solidFill>
                <a:effectLst/>
                <a:uLnTx/>
                <a:uFillTx/>
                <a:latin typeface="Century Schoolbook"/>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29</a:t>
            </a:fld>
            <a:endParaRPr kumimoji="0" lang="ar-SA" sz="1400" b="1" i="0" u="none" strike="noStrike" kern="1200" cap="none" spc="0" normalizeH="0" baseline="0" noProof="0">
              <a:ln>
                <a:noFill/>
              </a:ln>
              <a:solidFill>
                <a:srgbClr val="FFFFFF"/>
              </a:solidFill>
              <a:effectLst/>
              <a:uLnTx/>
              <a:uFillTx/>
              <a:latin typeface="Century Schoolbook"/>
              <a:ea typeface="+mn-ea"/>
              <a:cs typeface="Times New Roman" panose="02020603050405020304" pitchFamily="18" charset="0"/>
            </a:endParaRPr>
          </a:p>
        </p:txBody>
      </p:sp>
      <p:sp>
        <p:nvSpPr>
          <p:cNvPr id="6" name="Footer Placeholder 5">
            <a:extLst>
              <a:ext uri="{FF2B5EF4-FFF2-40B4-BE49-F238E27FC236}">
                <a16:creationId xmlns:a16="http://schemas.microsoft.com/office/drawing/2014/main" id="{693D5DA8-F349-1E8B-23B9-C2BAED0DF0B0}"/>
              </a:ext>
            </a:extLst>
          </p:cNvPr>
          <p:cNvSpPr>
            <a:spLocks noGrp="1"/>
          </p:cNvSpPr>
          <p:nvPr>
            <p:ph type="ftr" sz="quarter" idx="16"/>
          </p:nvPr>
        </p:nvSpPr>
        <p:spPr>
          <a:xfrm>
            <a:off x="1763688" y="6453336"/>
            <a:ext cx="6120680" cy="293752"/>
          </a:xfrm>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4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rPr>
              <a:t>جامعة أم البواقي-  - كلية ق </a:t>
            </a:r>
            <a:r>
              <a:rPr kumimoji="0" lang="ar-SA" sz="1400" b="1" i="0" u="none" strike="noStrike" kern="1200" cap="none" spc="0" normalizeH="0" baseline="0" noProof="0" dirty="0" err="1">
                <a:ln>
                  <a:noFill/>
                </a:ln>
                <a:solidFill>
                  <a:prstClr val="black"/>
                </a:solidFill>
                <a:effectLst/>
                <a:uLnTx/>
                <a:uFillTx/>
                <a:latin typeface="Century Schoolbook"/>
                <a:ea typeface="+mn-ea"/>
                <a:cs typeface="Times New Roman" panose="02020603050405020304" pitchFamily="18" charset="0"/>
              </a:rPr>
              <a:t>وت</a:t>
            </a:r>
            <a:r>
              <a:rPr kumimoji="0" lang="ar-SA" sz="14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rPr>
              <a:t> </a:t>
            </a:r>
            <a:r>
              <a:rPr kumimoji="0" lang="ar-SA" sz="1400" b="1" i="0" u="none" strike="noStrike" kern="1200" cap="none" spc="0" normalizeH="0" baseline="0" noProof="0" dirty="0" err="1">
                <a:ln>
                  <a:noFill/>
                </a:ln>
                <a:solidFill>
                  <a:prstClr val="black"/>
                </a:solidFill>
                <a:effectLst/>
                <a:uLnTx/>
                <a:uFillTx/>
                <a:latin typeface="Century Schoolbook"/>
                <a:ea typeface="+mn-ea"/>
                <a:cs typeface="Times New Roman" panose="02020603050405020304" pitchFamily="18" charset="0"/>
              </a:rPr>
              <a:t>وت</a:t>
            </a:r>
            <a:r>
              <a:rPr kumimoji="0" lang="ar-SA" sz="14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rPr>
              <a:t> – قسم المحاسبة والمالية - السنة 1 ماستر- تسيير مالي معمق </a:t>
            </a:r>
          </a:p>
        </p:txBody>
      </p:sp>
    </p:spTree>
    <p:extLst>
      <p:ext uri="{BB962C8B-B14F-4D97-AF65-F5344CB8AC3E}">
        <p14:creationId xmlns:p14="http://schemas.microsoft.com/office/powerpoint/2010/main" val="1786102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53A888-E5E1-2E90-F6B4-3EB09E1AEECE}"/>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F18E92FA-B613-63DC-6BD9-F7926D13E569}"/>
              </a:ext>
            </a:extLst>
          </p:cNvPr>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DZ" sz="2800" b="1" dirty="0">
                <a:solidFill>
                  <a:schemeClr val="tx1"/>
                </a:solidFill>
              </a:rPr>
              <a:t>التحليل المالي الديناميكي</a:t>
            </a:r>
            <a:endParaRPr lang="ar-SA" sz="1800" dirty="0"/>
          </a:p>
        </p:txBody>
      </p:sp>
      <p:sp>
        <p:nvSpPr>
          <p:cNvPr id="16" name="Content Placeholder 15">
            <a:extLst>
              <a:ext uri="{FF2B5EF4-FFF2-40B4-BE49-F238E27FC236}">
                <a16:creationId xmlns:a16="http://schemas.microsoft.com/office/drawing/2014/main" id="{EC4DE6F9-03E0-4193-4115-62EE02069901}"/>
              </a:ext>
            </a:extLst>
          </p:cNvPr>
          <p:cNvSpPr>
            <a:spLocks noGrp="1"/>
          </p:cNvSpPr>
          <p:nvPr>
            <p:ph sz="quarter" idx="1"/>
          </p:nvPr>
        </p:nvSpPr>
        <p:spPr>
          <a:xfrm>
            <a:off x="457200" y="1600200"/>
            <a:ext cx="7467600" cy="4277072"/>
          </a:xfrm>
        </p:spPr>
        <p:style>
          <a:lnRef idx="2">
            <a:schemeClr val="dk1"/>
          </a:lnRef>
          <a:fillRef idx="1">
            <a:schemeClr val="lt1"/>
          </a:fillRef>
          <a:effectRef idx="0">
            <a:schemeClr val="dk1"/>
          </a:effectRef>
          <a:fontRef idx="minor">
            <a:schemeClr val="dk1"/>
          </a:fontRef>
        </p:style>
        <p:txBody>
          <a:bodyPr>
            <a:normAutofit fontScale="92500" lnSpcReduction="10000"/>
          </a:bodyPr>
          <a:lstStyle/>
          <a:p>
            <a:pPr marL="354013" lvl="0" indent="0">
              <a:buNone/>
            </a:pPr>
            <a:r>
              <a:rPr lang="ar-DZ" b="1" dirty="0"/>
              <a:t>مقدمة</a:t>
            </a:r>
          </a:p>
          <a:p>
            <a:pPr marL="354013" lvl="0" indent="0" algn="just">
              <a:buNone/>
            </a:pPr>
            <a:r>
              <a:rPr lang="ar-DZ" dirty="0"/>
              <a:t>التحليل المالي الديناميكي جزء لا يتجزأ عن مفهوم التحليل المالي الشامل للمؤسسة الاقتصادية. من الناحية التاريخية، لم يبرز الحليل المالي الديناميكي إلى بعد استنفاذ التحليل المالي الستاتيكي من حيث الاستخدام. وما بين المفهومين اختلاف واضح وبيٍن. فالتحليل الستاتيكي (الساكن) يقوم على استخدام البيانات المالية المأخوذة عن القوائم المالي كأساس للتحليل، ومن ذلك استخلاص المؤشرات المالية والنسب المالية المختلفة للتعبير عن الأداء المالي للمؤسسة من منظور النشاط التاريخي. ومع أهمية استخدام هذا الأسلوب لفترات زمنية معتبرة، لم يعد التحليل الساكن قادرا على التعبير عن الأداء المالي الحقيقي للمؤسسة، فجاء التحليل الديناميكي ليقدم للمحلل المالي أسلوبا آخر ومؤشرات لها القدرة على تفسير القضايا المالية للمؤسسة بطريقة توضح حركة الأموال أو حركة النقدية بشكل آني وأكثر فعالية.</a:t>
            </a:r>
          </a:p>
          <a:p>
            <a:pPr marL="354013" indent="0">
              <a:buNone/>
            </a:pPr>
            <a:r>
              <a:rPr lang="ar-SA" dirty="0"/>
              <a:t> </a:t>
            </a:r>
          </a:p>
        </p:txBody>
      </p:sp>
      <p:sp>
        <p:nvSpPr>
          <p:cNvPr id="4" name="Date Placeholder 3">
            <a:extLst>
              <a:ext uri="{FF2B5EF4-FFF2-40B4-BE49-F238E27FC236}">
                <a16:creationId xmlns:a16="http://schemas.microsoft.com/office/drawing/2014/main" id="{991631EA-6BF4-79C2-ECF8-358801CE7B5E}"/>
              </a:ext>
            </a:extLst>
          </p:cNvPr>
          <p:cNvSpPr>
            <a:spLocks noGrp="1"/>
          </p:cNvSpPr>
          <p:nvPr>
            <p:ph type="dt" sz="half" idx="14"/>
          </p:nvPr>
        </p:nvSpPr>
        <p:spPr>
          <a:xfrm>
            <a:off x="539552" y="6237312"/>
            <a:ext cx="2016224" cy="432048"/>
          </a:xfrm>
        </p:spPr>
        <p:txBody>
          <a:bodyPr/>
          <a:lstStyle/>
          <a:p>
            <a:pPr algn="ctr" rtl="0"/>
            <a:fld id="{E768D248-0016-4BB9-A801-B389990EFB7C}" type="datetime1">
              <a:rPr lang="en-US" sz="1600" b="1" smtClean="0"/>
              <a:t>11/11/2024</a:t>
            </a:fld>
            <a:endParaRPr lang="ar-SA" b="1" dirty="0"/>
          </a:p>
        </p:txBody>
      </p:sp>
      <p:sp>
        <p:nvSpPr>
          <p:cNvPr id="5" name="Slide Number Placeholder 4">
            <a:extLst>
              <a:ext uri="{FF2B5EF4-FFF2-40B4-BE49-F238E27FC236}">
                <a16:creationId xmlns:a16="http://schemas.microsoft.com/office/drawing/2014/main" id="{95D27E76-D53C-943D-66C2-8A64423116D9}"/>
              </a:ext>
            </a:extLst>
          </p:cNvPr>
          <p:cNvSpPr>
            <a:spLocks noGrp="1"/>
          </p:cNvSpPr>
          <p:nvPr>
            <p:ph type="sldNum" sz="quarter" idx="15"/>
          </p:nvPr>
        </p:nvSpPr>
        <p:spPr/>
        <p:txBody>
          <a:bodyPr/>
          <a:lstStyle/>
          <a:p>
            <a:fld id="{A4231B69-FBD1-4C22-85BF-9904F0109019}" type="slidenum">
              <a:rPr lang="ar-SA" smtClean="0"/>
              <a:pPr/>
              <a:t>3</a:t>
            </a:fld>
            <a:endParaRPr lang="ar-SA"/>
          </a:p>
        </p:txBody>
      </p:sp>
      <p:sp>
        <p:nvSpPr>
          <p:cNvPr id="6" name="Footer Placeholder 5">
            <a:extLst>
              <a:ext uri="{FF2B5EF4-FFF2-40B4-BE49-F238E27FC236}">
                <a16:creationId xmlns:a16="http://schemas.microsoft.com/office/drawing/2014/main" id="{2FE906B1-8DB2-71C4-4A55-66B581C88C4C}"/>
              </a:ext>
            </a:extLst>
          </p:cNvPr>
          <p:cNvSpPr>
            <a:spLocks noGrp="1"/>
          </p:cNvSpPr>
          <p:nvPr>
            <p:ph type="ftr" sz="quarter" idx="16"/>
          </p:nvPr>
        </p:nvSpPr>
        <p:spPr>
          <a:xfrm>
            <a:off x="2267744" y="6021288"/>
            <a:ext cx="5832648" cy="648072"/>
          </a:xfrm>
        </p:spPr>
        <p:txBody>
          <a:bodyPr/>
          <a:lstStyle/>
          <a:p>
            <a:pPr algn="ctr"/>
            <a:r>
              <a:rPr lang="ar-SA" sz="1400" b="1" dirty="0">
                <a:solidFill>
                  <a:schemeClr val="tx1"/>
                </a:solidFill>
              </a:rPr>
              <a:t>جامعة أم البواقي-  - كلية ق </a:t>
            </a:r>
            <a:r>
              <a:rPr lang="ar-SA" sz="1400" b="1" dirty="0" err="1">
                <a:solidFill>
                  <a:schemeClr val="tx1"/>
                </a:solidFill>
              </a:rPr>
              <a:t>وت</a:t>
            </a:r>
            <a:r>
              <a:rPr lang="ar-SA" sz="1400" b="1" dirty="0">
                <a:solidFill>
                  <a:schemeClr val="tx1"/>
                </a:solidFill>
              </a:rPr>
              <a:t> </a:t>
            </a:r>
            <a:r>
              <a:rPr lang="ar-SA" sz="1400" b="1" dirty="0" err="1">
                <a:solidFill>
                  <a:schemeClr val="tx1"/>
                </a:solidFill>
              </a:rPr>
              <a:t>وت</a:t>
            </a:r>
            <a:r>
              <a:rPr lang="ar-SA" sz="1400" b="1" dirty="0">
                <a:solidFill>
                  <a:schemeClr val="tx1"/>
                </a:solidFill>
              </a:rPr>
              <a:t> – قسم المحاسبة والمالية - السنة 1 ماستر- تسيير مالي معمق </a:t>
            </a:r>
          </a:p>
        </p:txBody>
      </p:sp>
    </p:spTree>
    <p:extLst>
      <p:ext uri="{BB962C8B-B14F-4D97-AF65-F5344CB8AC3E}">
        <p14:creationId xmlns:p14="http://schemas.microsoft.com/office/powerpoint/2010/main" val="15667818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BC17AE-A4EE-01E3-61AB-6947B5751271}"/>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16D0162D-637A-A21B-E1F1-BCE89A70B1A6}"/>
              </a:ext>
            </a:extLst>
          </p:cNvPr>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DZ" sz="2800" b="1" dirty="0">
                <a:solidFill>
                  <a:schemeClr val="tx1"/>
                </a:solidFill>
              </a:rPr>
              <a:t>التحليل المالي الديناميكي</a:t>
            </a:r>
            <a:endParaRPr lang="ar-SA" sz="1800" dirty="0"/>
          </a:p>
        </p:txBody>
      </p:sp>
      <p:sp>
        <p:nvSpPr>
          <p:cNvPr id="16" name="Content Placeholder 15">
            <a:extLst>
              <a:ext uri="{FF2B5EF4-FFF2-40B4-BE49-F238E27FC236}">
                <a16:creationId xmlns:a16="http://schemas.microsoft.com/office/drawing/2014/main" id="{81283B73-54C7-EFBF-DA04-6261423E286F}"/>
              </a:ext>
            </a:extLst>
          </p:cNvPr>
          <p:cNvSpPr>
            <a:spLocks noGrp="1"/>
          </p:cNvSpPr>
          <p:nvPr>
            <p:ph sz="quarter" idx="1"/>
          </p:nvPr>
        </p:nvSpPr>
        <p:spPr>
          <a:xfrm>
            <a:off x="457200" y="1600200"/>
            <a:ext cx="7467600" cy="4709120"/>
          </a:xfrm>
        </p:spPr>
        <p:style>
          <a:lnRef idx="2">
            <a:schemeClr val="dk1"/>
          </a:lnRef>
          <a:fillRef idx="1">
            <a:schemeClr val="lt1"/>
          </a:fillRef>
          <a:effectRef idx="0">
            <a:schemeClr val="dk1"/>
          </a:effectRef>
          <a:fontRef idx="minor">
            <a:schemeClr val="dk1"/>
          </a:fontRef>
        </p:style>
        <p:txBody>
          <a:bodyPr>
            <a:normAutofit fontScale="92500" lnSpcReduction="20000"/>
          </a:bodyPr>
          <a:lstStyle/>
          <a:p>
            <a:pPr marL="354013" lvl="0" indent="0">
              <a:buNone/>
            </a:pPr>
            <a:r>
              <a:rPr lang="ar-DZ" b="1" dirty="0"/>
              <a:t>تحليل جدول تدفقات الخزينة باستخدام النسب المشتقة </a:t>
            </a:r>
          </a:p>
          <a:p>
            <a:pPr marL="354013" indent="0" algn="just">
              <a:buNone/>
            </a:pPr>
            <a:r>
              <a:rPr lang="ar-SA" dirty="0"/>
              <a:t> </a:t>
            </a:r>
            <a:r>
              <a:rPr lang="ar-DZ" b="1" dirty="0"/>
              <a:t>5- </a:t>
            </a:r>
            <a:r>
              <a:rPr lang="ar-SA" b="1" dirty="0"/>
              <a:t>صافي التدفقات النقدية من النشاط التشغيلي إلى النفقات الرأسمالية</a:t>
            </a:r>
          </a:p>
          <a:p>
            <a:pPr marL="354013" indent="0" algn="just">
              <a:buNone/>
            </a:pPr>
            <a:r>
              <a:rPr lang="ar-SA" dirty="0"/>
              <a:t>و</a:t>
            </a:r>
            <a:r>
              <a:rPr lang="ar-DZ" dirty="0"/>
              <a:t>ت</a:t>
            </a:r>
            <a:r>
              <a:rPr lang="ar-SA" dirty="0"/>
              <a:t>أخذ هذه النسبة الصيغة التالية:</a:t>
            </a:r>
          </a:p>
          <a:p>
            <a:pPr marL="354013" indent="0" algn="just">
              <a:buNone/>
            </a:pPr>
            <a:r>
              <a:rPr lang="ar-DZ" b="1" dirty="0"/>
              <a:t> صافي التدفقات النقدية التشغيلية إلى النفقات الرأسمالية</a:t>
            </a:r>
            <a:r>
              <a:rPr lang="ar-SA" b="1" dirty="0"/>
              <a:t>=</a:t>
            </a:r>
            <a:r>
              <a:rPr lang="ar-DZ" b="1" dirty="0"/>
              <a:t> صافي تدفقات النشاط التشغيلي </a:t>
            </a:r>
            <a:r>
              <a:rPr lang="ar-DZ" sz="3000" b="1" dirty="0"/>
              <a:t>/</a:t>
            </a:r>
            <a:r>
              <a:rPr lang="ar-SA" b="1" dirty="0"/>
              <a:t> </a:t>
            </a:r>
            <a:r>
              <a:rPr lang="ar-DZ" b="1" dirty="0"/>
              <a:t>النفقات الرأسمالية.</a:t>
            </a:r>
            <a:r>
              <a:rPr lang="ar-SA" b="1" dirty="0"/>
              <a:t> </a:t>
            </a:r>
          </a:p>
          <a:p>
            <a:pPr marL="354013" indent="0" algn="just">
              <a:buNone/>
            </a:pPr>
            <a:r>
              <a:rPr lang="ar-SA" dirty="0"/>
              <a:t>و تضم النفقات الرأسمالية كل ما ينفق على شراء الأصول الثابتة ( الطويلة الأجل الملموس</a:t>
            </a:r>
            <a:r>
              <a:rPr lang="ar-DZ" dirty="0"/>
              <a:t>ة</a:t>
            </a:r>
            <a:r>
              <a:rPr lang="ar-SA" dirty="0"/>
              <a:t> منها و غير الملموس</a:t>
            </a:r>
            <a:r>
              <a:rPr lang="ar-DZ" dirty="0"/>
              <a:t>ة)</a:t>
            </a:r>
            <a:r>
              <a:rPr lang="ar-SA" dirty="0"/>
              <a:t>، وأهم ما تبينه هذه النسبة قدرة </a:t>
            </a:r>
            <a:r>
              <a:rPr lang="ar-DZ" dirty="0"/>
              <a:t>المؤسسة</a:t>
            </a:r>
            <a:r>
              <a:rPr lang="ar-SA" dirty="0"/>
              <a:t> على تغطية وتسديد الديون المستحقة حتى بعد قيام </a:t>
            </a:r>
            <a:r>
              <a:rPr lang="ar-DZ" dirty="0"/>
              <a:t>المؤسسة</a:t>
            </a:r>
            <a:r>
              <a:rPr lang="ar-SA" dirty="0"/>
              <a:t> بإنفاق نفقاتها الرأسمالية </a:t>
            </a:r>
            <a:r>
              <a:rPr lang="ar-DZ" dirty="0"/>
              <a:t>   </a:t>
            </a:r>
            <a:r>
              <a:rPr lang="ar-SA" dirty="0"/>
              <a:t>وشرائها أو تحديثها لأصولها الإنتاجية</a:t>
            </a:r>
            <a:r>
              <a:rPr lang="ar-DZ" dirty="0"/>
              <a:t>،</a:t>
            </a:r>
            <a:r>
              <a:rPr lang="ar-SA" dirty="0"/>
              <a:t> حيث </a:t>
            </a:r>
            <a:r>
              <a:rPr lang="ar-DZ" dirty="0"/>
              <a:t>أن </a:t>
            </a:r>
            <a:r>
              <a:rPr lang="ar-SA" dirty="0"/>
              <a:t>المؤشر العالي لهذه النسبة يطمئن أصحاب الديون على سداد ديونهم المستحقة في مواعيدها المحددة ولعل الحصول على أكثر من </a:t>
            </a:r>
            <a:r>
              <a:rPr lang="ar-DZ" dirty="0"/>
              <a:t>العدد </a:t>
            </a:r>
            <a:r>
              <a:rPr lang="ar-SA" dirty="0"/>
              <a:t>1 في هذه النسبة معناه أن </a:t>
            </a:r>
            <a:r>
              <a:rPr lang="ar-DZ" dirty="0"/>
              <a:t>المؤسسة</a:t>
            </a:r>
            <a:r>
              <a:rPr lang="ar-SA" dirty="0"/>
              <a:t> لديها الأموال </a:t>
            </a:r>
            <a:r>
              <a:rPr lang="ar-DZ" dirty="0"/>
              <a:t>  </a:t>
            </a:r>
            <a:r>
              <a:rPr lang="ar-SA" dirty="0"/>
              <a:t>والتدفقات النقدية اللازمة لمقابلة التزاماتها تجاه استثماراتها الرأسمالية بل ولديها وفرة من هذه الأموال لتغطية ديونها والتزاماتها، إلا أنه يجب الإشارة إلى أن مؤشرات هذه النسبة تختلف من قطاع لآخر أو من صناعة لأخرى حسب طبيعة الأنشطة التي تمارس من قبل هذا القطاع أو تلك الصناعة .</a:t>
            </a:r>
          </a:p>
        </p:txBody>
      </p:sp>
      <p:sp>
        <p:nvSpPr>
          <p:cNvPr id="4" name="Date Placeholder 3">
            <a:extLst>
              <a:ext uri="{FF2B5EF4-FFF2-40B4-BE49-F238E27FC236}">
                <a16:creationId xmlns:a16="http://schemas.microsoft.com/office/drawing/2014/main" id="{A3D221CB-78FF-5EE2-AAE3-EFCB12AE3F05}"/>
              </a:ext>
            </a:extLst>
          </p:cNvPr>
          <p:cNvSpPr>
            <a:spLocks noGrp="1"/>
          </p:cNvSpPr>
          <p:nvPr>
            <p:ph type="dt" sz="half" idx="14"/>
          </p:nvPr>
        </p:nvSpPr>
        <p:spPr>
          <a:xfrm>
            <a:off x="251520" y="6390855"/>
            <a:ext cx="2016224" cy="432048"/>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E768D248-0016-4BB9-A801-B389990EFB7C}" type="datetime1">
              <a:rPr kumimoji="0" lang="en-US" sz="1600" b="1" i="0" u="none" strike="noStrike" kern="1200" cap="none" spc="0" normalizeH="0" baseline="0" noProof="0" smtClean="0">
                <a:ln>
                  <a:noFill/>
                </a:ln>
                <a:solidFill>
                  <a:srgbClr val="575F6D"/>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11/11/2024</a:t>
            </a:fld>
            <a:endParaRPr kumimoji="0" lang="ar-SA" sz="1200" b="1" i="0" u="none" strike="noStrike" kern="1200" cap="none" spc="0" normalizeH="0" baseline="0" noProof="0" dirty="0">
              <a:ln>
                <a:noFill/>
              </a:ln>
              <a:solidFill>
                <a:srgbClr val="575F6D"/>
              </a:solidFill>
              <a:effectLst/>
              <a:uLnTx/>
              <a:uFillTx/>
              <a:latin typeface="Century Schoolbook"/>
              <a:ea typeface="+mn-ea"/>
              <a:cs typeface="Times New Roman" panose="02020603050405020304" pitchFamily="18" charset="0"/>
            </a:endParaRPr>
          </a:p>
        </p:txBody>
      </p:sp>
      <p:sp>
        <p:nvSpPr>
          <p:cNvPr id="5" name="Slide Number Placeholder 4">
            <a:extLst>
              <a:ext uri="{FF2B5EF4-FFF2-40B4-BE49-F238E27FC236}">
                <a16:creationId xmlns:a16="http://schemas.microsoft.com/office/drawing/2014/main" id="{E9D7BFF7-300C-7CA4-6EDD-A4B7E89E937F}"/>
              </a:ext>
            </a:extLst>
          </p:cNvPr>
          <p:cNvSpPr>
            <a:spLocks noGrp="1"/>
          </p:cNvSpPr>
          <p:nvPr>
            <p:ph type="sldNum" sz="quarter" idx="15"/>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A4231B69-FBD1-4C22-85BF-9904F0109019}" type="slidenum">
              <a:rPr kumimoji="0" lang="ar-SA" sz="1400" b="1" i="0" u="none" strike="noStrike" kern="1200" cap="none" spc="0" normalizeH="0" baseline="0" noProof="0" smtClean="0">
                <a:ln>
                  <a:noFill/>
                </a:ln>
                <a:solidFill>
                  <a:srgbClr val="FFFFFF"/>
                </a:solidFill>
                <a:effectLst/>
                <a:uLnTx/>
                <a:uFillTx/>
                <a:latin typeface="Century Schoolbook"/>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30</a:t>
            </a:fld>
            <a:endParaRPr kumimoji="0" lang="ar-SA" sz="1400" b="1" i="0" u="none" strike="noStrike" kern="1200" cap="none" spc="0" normalizeH="0" baseline="0" noProof="0">
              <a:ln>
                <a:noFill/>
              </a:ln>
              <a:solidFill>
                <a:srgbClr val="FFFFFF"/>
              </a:solidFill>
              <a:effectLst/>
              <a:uLnTx/>
              <a:uFillTx/>
              <a:latin typeface="Century Schoolbook"/>
              <a:ea typeface="+mn-ea"/>
              <a:cs typeface="Times New Roman" panose="02020603050405020304" pitchFamily="18" charset="0"/>
            </a:endParaRPr>
          </a:p>
        </p:txBody>
      </p:sp>
      <p:sp>
        <p:nvSpPr>
          <p:cNvPr id="6" name="Footer Placeholder 5">
            <a:extLst>
              <a:ext uri="{FF2B5EF4-FFF2-40B4-BE49-F238E27FC236}">
                <a16:creationId xmlns:a16="http://schemas.microsoft.com/office/drawing/2014/main" id="{50BC9612-E2FA-81B0-A07D-14E4701B7190}"/>
              </a:ext>
            </a:extLst>
          </p:cNvPr>
          <p:cNvSpPr>
            <a:spLocks noGrp="1"/>
          </p:cNvSpPr>
          <p:nvPr>
            <p:ph type="ftr" sz="quarter" idx="16"/>
          </p:nvPr>
        </p:nvSpPr>
        <p:spPr>
          <a:xfrm>
            <a:off x="1763688" y="6453336"/>
            <a:ext cx="6120680" cy="293752"/>
          </a:xfrm>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4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rPr>
              <a:t>جامعة أم البواقي-  - كلية ق </a:t>
            </a:r>
            <a:r>
              <a:rPr kumimoji="0" lang="ar-SA" sz="1400" b="1" i="0" u="none" strike="noStrike" kern="1200" cap="none" spc="0" normalizeH="0" baseline="0" noProof="0" dirty="0" err="1">
                <a:ln>
                  <a:noFill/>
                </a:ln>
                <a:solidFill>
                  <a:prstClr val="black"/>
                </a:solidFill>
                <a:effectLst/>
                <a:uLnTx/>
                <a:uFillTx/>
                <a:latin typeface="Century Schoolbook"/>
                <a:ea typeface="+mn-ea"/>
                <a:cs typeface="Times New Roman" panose="02020603050405020304" pitchFamily="18" charset="0"/>
              </a:rPr>
              <a:t>وت</a:t>
            </a:r>
            <a:r>
              <a:rPr kumimoji="0" lang="ar-SA" sz="14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rPr>
              <a:t> </a:t>
            </a:r>
            <a:r>
              <a:rPr kumimoji="0" lang="ar-SA" sz="1400" b="1" i="0" u="none" strike="noStrike" kern="1200" cap="none" spc="0" normalizeH="0" baseline="0" noProof="0" dirty="0" err="1">
                <a:ln>
                  <a:noFill/>
                </a:ln>
                <a:solidFill>
                  <a:prstClr val="black"/>
                </a:solidFill>
                <a:effectLst/>
                <a:uLnTx/>
                <a:uFillTx/>
                <a:latin typeface="Century Schoolbook"/>
                <a:ea typeface="+mn-ea"/>
                <a:cs typeface="Times New Roman" panose="02020603050405020304" pitchFamily="18" charset="0"/>
              </a:rPr>
              <a:t>وت</a:t>
            </a:r>
            <a:r>
              <a:rPr kumimoji="0" lang="ar-SA" sz="14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rPr>
              <a:t> – قسم المحاسبة والمالية - السنة 1 ماستر- تسيير مالي معمق </a:t>
            </a:r>
          </a:p>
        </p:txBody>
      </p:sp>
    </p:spTree>
    <p:extLst>
      <p:ext uri="{BB962C8B-B14F-4D97-AF65-F5344CB8AC3E}">
        <p14:creationId xmlns:p14="http://schemas.microsoft.com/office/powerpoint/2010/main" val="14423766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0B43F0-2B10-950E-0880-5E875AF7772A}"/>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2B24CCEC-5B54-DAD8-4580-B9A44FF81E71}"/>
              </a:ext>
            </a:extLst>
          </p:cNvPr>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DZ" sz="2800" b="1" dirty="0">
                <a:solidFill>
                  <a:schemeClr val="tx1"/>
                </a:solidFill>
              </a:rPr>
              <a:t>التحليل المالي الديناميكي</a:t>
            </a:r>
            <a:endParaRPr lang="ar-SA" sz="1800" dirty="0"/>
          </a:p>
        </p:txBody>
      </p:sp>
      <p:sp>
        <p:nvSpPr>
          <p:cNvPr id="16" name="Content Placeholder 15">
            <a:extLst>
              <a:ext uri="{FF2B5EF4-FFF2-40B4-BE49-F238E27FC236}">
                <a16:creationId xmlns:a16="http://schemas.microsoft.com/office/drawing/2014/main" id="{29051958-584E-8B8B-27FD-525BBF19E05E}"/>
              </a:ext>
            </a:extLst>
          </p:cNvPr>
          <p:cNvSpPr>
            <a:spLocks noGrp="1"/>
          </p:cNvSpPr>
          <p:nvPr>
            <p:ph sz="quarter" idx="1"/>
          </p:nvPr>
        </p:nvSpPr>
        <p:spPr>
          <a:xfrm>
            <a:off x="457200" y="1600200"/>
            <a:ext cx="7467600" cy="4709120"/>
          </a:xfrm>
        </p:spPr>
        <p:style>
          <a:lnRef idx="2">
            <a:schemeClr val="dk1"/>
          </a:lnRef>
          <a:fillRef idx="1">
            <a:schemeClr val="lt1"/>
          </a:fillRef>
          <a:effectRef idx="0">
            <a:schemeClr val="dk1"/>
          </a:effectRef>
          <a:fontRef idx="minor">
            <a:schemeClr val="dk1"/>
          </a:fontRef>
        </p:style>
        <p:txBody>
          <a:bodyPr>
            <a:normAutofit/>
          </a:bodyPr>
          <a:lstStyle/>
          <a:p>
            <a:pPr marL="354013" lvl="0" indent="0">
              <a:buNone/>
            </a:pPr>
            <a:r>
              <a:rPr lang="ar-DZ" b="1" dirty="0"/>
              <a:t>تحليل جدول تدفقات الخزينة باستخدام النسب المشتقة </a:t>
            </a:r>
          </a:p>
          <a:p>
            <a:pPr marL="354013" indent="0" algn="just">
              <a:buNone/>
            </a:pPr>
            <a:r>
              <a:rPr lang="ar-SA" dirty="0"/>
              <a:t> </a:t>
            </a:r>
            <a:r>
              <a:rPr lang="ar-DZ" b="1" dirty="0"/>
              <a:t>6- </a:t>
            </a:r>
            <a:r>
              <a:rPr lang="ar-SA" b="1" dirty="0"/>
              <a:t>نسبة تدفقات النشاط التشغيلي إلى توزيعات الأرباح النقدية</a:t>
            </a:r>
          </a:p>
          <a:p>
            <a:pPr marL="354013" indent="0" algn="just">
              <a:buNone/>
            </a:pPr>
            <a:r>
              <a:rPr lang="ar-SA" dirty="0"/>
              <a:t>و</a:t>
            </a:r>
            <a:r>
              <a:rPr lang="ar-DZ" dirty="0"/>
              <a:t>ت</a:t>
            </a:r>
            <a:r>
              <a:rPr lang="ar-SA" dirty="0"/>
              <a:t>أخذ هذه النسبة الصيغة التالية:</a:t>
            </a:r>
          </a:p>
          <a:p>
            <a:pPr marL="354013" indent="0" algn="just">
              <a:buNone/>
            </a:pPr>
            <a:r>
              <a:rPr lang="ar-DZ" b="1" dirty="0"/>
              <a:t> نسبة القدرة على دفع التوزيعات </a:t>
            </a:r>
            <a:r>
              <a:rPr lang="ar-SA" b="1" dirty="0"/>
              <a:t>=</a:t>
            </a:r>
            <a:r>
              <a:rPr lang="ar-DZ" b="1" dirty="0"/>
              <a:t> صافي تدفقات النشاط التشغيلي </a:t>
            </a:r>
            <a:r>
              <a:rPr lang="ar-DZ" sz="3000" b="1" dirty="0"/>
              <a:t>/</a:t>
            </a:r>
            <a:r>
              <a:rPr lang="ar-SA" b="1" dirty="0"/>
              <a:t> </a:t>
            </a:r>
            <a:r>
              <a:rPr lang="ar-DZ" b="1" dirty="0"/>
              <a:t>توزيعات الأرباح.</a:t>
            </a:r>
            <a:r>
              <a:rPr lang="ar-SA" b="1" dirty="0"/>
              <a:t> </a:t>
            </a:r>
          </a:p>
          <a:p>
            <a:pPr marL="354013" indent="0" algn="just">
              <a:buNone/>
            </a:pPr>
            <a:r>
              <a:rPr lang="ar-SA" dirty="0"/>
              <a:t>والحصول على مؤشر عال لهذه النسبة يعتبر مؤشراً إيجابياً كما يمكن أن يطمئن المستثمرين والمساهمين على السياسة المتبعة من قبل إدارة الشركة في مجال توزيع الأرباح ومدى ثبات واستقرار هذه السياسة خلال الأعوام المتتالية</a:t>
            </a:r>
            <a:r>
              <a:rPr lang="ar-DZ" dirty="0"/>
              <a:t>.</a:t>
            </a:r>
            <a:endParaRPr lang="ar-SA" dirty="0"/>
          </a:p>
        </p:txBody>
      </p:sp>
      <p:sp>
        <p:nvSpPr>
          <p:cNvPr id="4" name="Date Placeholder 3">
            <a:extLst>
              <a:ext uri="{FF2B5EF4-FFF2-40B4-BE49-F238E27FC236}">
                <a16:creationId xmlns:a16="http://schemas.microsoft.com/office/drawing/2014/main" id="{319A1326-2B0A-7F9C-B897-9FE1F2EEE9FD}"/>
              </a:ext>
            </a:extLst>
          </p:cNvPr>
          <p:cNvSpPr>
            <a:spLocks noGrp="1"/>
          </p:cNvSpPr>
          <p:nvPr>
            <p:ph type="dt" sz="half" idx="14"/>
          </p:nvPr>
        </p:nvSpPr>
        <p:spPr>
          <a:xfrm>
            <a:off x="251520" y="6390855"/>
            <a:ext cx="2016224" cy="432048"/>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E768D248-0016-4BB9-A801-B389990EFB7C}" type="datetime1">
              <a:rPr kumimoji="0" lang="en-US" sz="1600" b="1" i="0" u="none" strike="noStrike" kern="1200" cap="none" spc="0" normalizeH="0" baseline="0" noProof="0" smtClean="0">
                <a:ln>
                  <a:noFill/>
                </a:ln>
                <a:solidFill>
                  <a:srgbClr val="575F6D"/>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11/11/2024</a:t>
            </a:fld>
            <a:endParaRPr kumimoji="0" lang="ar-SA" sz="1200" b="1" i="0" u="none" strike="noStrike" kern="1200" cap="none" spc="0" normalizeH="0" baseline="0" noProof="0" dirty="0">
              <a:ln>
                <a:noFill/>
              </a:ln>
              <a:solidFill>
                <a:srgbClr val="575F6D"/>
              </a:solidFill>
              <a:effectLst/>
              <a:uLnTx/>
              <a:uFillTx/>
              <a:latin typeface="Century Schoolbook"/>
              <a:ea typeface="+mn-ea"/>
              <a:cs typeface="Times New Roman" panose="02020603050405020304" pitchFamily="18" charset="0"/>
            </a:endParaRPr>
          </a:p>
        </p:txBody>
      </p:sp>
      <p:sp>
        <p:nvSpPr>
          <p:cNvPr id="5" name="Slide Number Placeholder 4">
            <a:extLst>
              <a:ext uri="{FF2B5EF4-FFF2-40B4-BE49-F238E27FC236}">
                <a16:creationId xmlns:a16="http://schemas.microsoft.com/office/drawing/2014/main" id="{2CCB6B11-C6D9-DA4E-5ACD-083D13406E99}"/>
              </a:ext>
            </a:extLst>
          </p:cNvPr>
          <p:cNvSpPr>
            <a:spLocks noGrp="1"/>
          </p:cNvSpPr>
          <p:nvPr>
            <p:ph type="sldNum" sz="quarter" idx="15"/>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A4231B69-FBD1-4C22-85BF-9904F0109019}" type="slidenum">
              <a:rPr kumimoji="0" lang="ar-SA" sz="1400" b="1" i="0" u="none" strike="noStrike" kern="1200" cap="none" spc="0" normalizeH="0" baseline="0" noProof="0" smtClean="0">
                <a:ln>
                  <a:noFill/>
                </a:ln>
                <a:solidFill>
                  <a:srgbClr val="FFFFFF"/>
                </a:solidFill>
                <a:effectLst/>
                <a:uLnTx/>
                <a:uFillTx/>
                <a:latin typeface="Century Schoolbook"/>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31</a:t>
            </a:fld>
            <a:endParaRPr kumimoji="0" lang="ar-SA" sz="1400" b="1" i="0" u="none" strike="noStrike" kern="1200" cap="none" spc="0" normalizeH="0" baseline="0" noProof="0">
              <a:ln>
                <a:noFill/>
              </a:ln>
              <a:solidFill>
                <a:srgbClr val="FFFFFF"/>
              </a:solidFill>
              <a:effectLst/>
              <a:uLnTx/>
              <a:uFillTx/>
              <a:latin typeface="Century Schoolbook"/>
              <a:ea typeface="+mn-ea"/>
              <a:cs typeface="Times New Roman" panose="02020603050405020304" pitchFamily="18" charset="0"/>
            </a:endParaRPr>
          </a:p>
        </p:txBody>
      </p:sp>
      <p:sp>
        <p:nvSpPr>
          <p:cNvPr id="6" name="Footer Placeholder 5">
            <a:extLst>
              <a:ext uri="{FF2B5EF4-FFF2-40B4-BE49-F238E27FC236}">
                <a16:creationId xmlns:a16="http://schemas.microsoft.com/office/drawing/2014/main" id="{5EE56E99-C11A-BA90-3E3F-7930232714AB}"/>
              </a:ext>
            </a:extLst>
          </p:cNvPr>
          <p:cNvSpPr>
            <a:spLocks noGrp="1"/>
          </p:cNvSpPr>
          <p:nvPr>
            <p:ph type="ftr" sz="quarter" idx="16"/>
          </p:nvPr>
        </p:nvSpPr>
        <p:spPr>
          <a:xfrm>
            <a:off x="1763688" y="6453336"/>
            <a:ext cx="6120680" cy="293752"/>
          </a:xfrm>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4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rPr>
              <a:t>جامعة أم البواقي-  - كلية ق </a:t>
            </a:r>
            <a:r>
              <a:rPr kumimoji="0" lang="ar-SA" sz="1400" b="1" i="0" u="none" strike="noStrike" kern="1200" cap="none" spc="0" normalizeH="0" baseline="0" noProof="0" dirty="0" err="1">
                <a:ln>
                  <a:noFill/>
                </a:ln>
                <a:solidFill>
                  <a:prstClr val="black"/>
                </a:solidFill>
                <a:effectLst/>
                <a:uLnTx/>
                <a:uFillTx/>
                <a:latin typeface="Century Schoolbook"/>
                <a:ea typeface="+mn-ea"/>
                <a:cs typeface="Times New Roman" panose="02020603050405020304" pitchFamily="18" charset="0"/>
              </a:rPr>
              <a:t>وت</a:t>
            </a:r>
            <a:r>
              <a:rPr kumimoji="0" lang="ar-SA" sz="14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rPr>
              <a:t> </a:t>
            </a:r>
            <a:r>
              <a:rPr kumimoji="0" lang="ar-SA" sz="1400" b="1" i="0" u="none" strike="noStrike" kern="1200" cap="none" spc="0" normalizeH="0" baseline="0" noProof="0" dirty="0" err="1">
                <a:ln>
                  <a:noFill/>
                </a:ln>
                <a:solidFill>
                  <a:prstClr val="black"/>
                </a:solidFill>
                <a:effectLst/>
                <a:uLnTx/>
                <a:uFillTx/>
                <a:latin typeface="Century Schoolbook"/>
                <a:ea typeface="+mn-ea"/>
                <a:cs typeface="Times New Roman" panose="02020603050405020304" pitchFamily="18" charset="0"/>
              </a:rPr>
              <a:t>وت</a:t>
            </a:r>
            <a:r>
              <a:rPr kumimoji="0" lang="ar-SA" sz="14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rPr>
              <a:t> – قسم المحاسبة والمالية - السنة 1 ماستر- تسيير مالي معمق </a:t>
            </a:r>
          </a:p>
        </p:txBody>
      </p:sp>
    </p:spTree>
    <p:extLst>
      <p:ext uri="{BB962C8B-B14F-4D97-AF65-F5344CB8AC3E}">
        <p14:creationId xmlns:p14="http://schemas.microsoft.com/office/powerpoint/2010/main" val="13639579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4FA2B6-9EF5-EE10-9A35-4938B9D3286C}"/>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823A32B5-1D98-5ADB-12E8-1D22BD651B11}"/>
              </a:ext>
            </a:extLst>
          </p:cNvPr>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DZ" sz="2800" b="1" dirty="0">
                <a:solidFill>
                  <a:schemeClr val="tx1"/>
                </a:solidFill>
              </a:rPr>
              <a:t>التحليل المالي الديناميكي</a:t>
            </a:r>
            <a:endParaRPr lang="ar-SA" sz="1800" dirty="0"/>
          </a:p>
        </p:txBody>
      </p:sp>
      <p:sp>
        <p:nvSpPr>
          <p:cNvPr id="16" name="Content Placeholder 15">
            <a:extLst>
              <a:ext uri="{FF2B5EF4-FFF2-40B4-BE49-F238E27FC236}">
                <a16:creationId xmlns:a16="http://schemas.microsoft.com/office/drawing/2014/main" id="{E04F3C27-788A-0766-E7AE-9D06A3A0DCE6}"/>
              </a:ext>
            </a:extLst>
          </p:cNvPr>
          <p:cNvSpPr>
            <a:spLocks noGrp="1"/>
          </p:cNvSpPr>
          <p:nvPr>
            <p:ph sz="quarter" idx="1"/>
          </p:nvPr>
        </p:nvSpPr>
        <p:spPr>
          <a:xfrm>
            <a:off x="457200" y="1600200"/>
            <a:ext cx="7467600" cy="4709120"/>
          </a:xfrm>
        </p:spPr>
        <p:style>
          <a:lnRef idx="2">
            <a:schemeClr val="dk1"/>
          </a:lnRef>
          <a:fillRef idx="1">
            <a:schemeClr val="lt1"/>
          </a:fillRef>
          <a:effectRef idx="0">
            <a:schemeClr val="dk1"/>
          </a:effectRef>
          <a:fontRef idx="minor">
            <a:schemeClr val="dk1"/>
          </a:fontRef>
        </p:style>
        <p:txBody>
          <a:bodyPr>
            <a:normAutofit/>
          </a:bodyPr>
          <a:lstStyle/>
          <a:p>
            <a:pPr marL="354013" lvl="0" indent="0">
              <a:buNone/>
            </a:pPr>
            <a:r>
              <a:rPr lang="ar-DZ" b="1" dirty="0"/>
              <a:t>تحليل جدول تدفقات الخزينة باستخدام النسب المشتقة </a:t>
            </a:r>
          </a:p>
          <a:p>
            <a:pPr marL="354013" indent="0" algn="just">
              <a:buNone/>
            </a:pPr>
            <a:r>
              <a:rPr lang="ar-SA" dirty="0"/>
              <a:t> </a:t>
            </a:r>
            <a:r>
              <a:rPr lang="ar-DZ" b="1" dirty="0"/>
              <a:t>7- </a:t>
            </a:r>
            <a:r>
              <a:rPr lang="ar-SA" b="1" dirty="0"/>
              <a:t>نسبة التدفقات من النشاط التشغيلي لكل سهم عادي</a:t>
            </a:r>
          </a:p>
          <a:p>
            <a:pPr marL="354013" indent="0" algn="just">
              <a:buNone/>
            </a:pPr>
            <a:r>
              <a:rPr lang="ar-SA" dirty="0"/>
              <a:t>و</a:t>
            </a:r>
            <a:r>
              <a:rPr lang="ar-DZ" dirty="0"/>
              <a:t>ت</a:t>
            </a:r>
            <a:r>
              <a:rPr lang="ar-SA" dirty="0"/>
              <a:t>أخذ هذه النسبة الصيغة التالية:</a:t>
            </a:r>
          </a:p>
          <a:p>
            <a:pPr marL="354013" indent="0" algn="just">
              <a:buNone/>
            </a:pPr>
            <a:r>
              <a:rPr lang="ar-DZ" b="1" dirty="0"/>
              <a:t> نسبة التدفق من العمليات لكل سهم </a:t>
            </a:r>
            <a:r>
              <a:rPr lang="ar-SA" b="1" dirty="0"/>
              <a:t>=</a:t>
            </a:r>
            <a:r>
              <a:rPr lang="ar-DZ" b="1" dirty="0"/>
              <a:t> (صافي تدفقات النشاط التشغيلي - توزيعات الأسهم الممتازة) </a:t>
            </a:r>
            <a:r>
              <a:rPr lang="ar-DZ" sz="3000" b="1" dirty="0"/>
              <a:t>/</a:t>
            </a:r>
            <a:r>
              <a:rPr lang="ar-SA" b="1" dirty="0"/>
              <a:t> </a:t>
            </a:r>
            <a:r>
              <a:rPr lang="ar-DZ" b="1" dirty="0"/>
              <a:t>عدد الأسهم العادية.</a:t>
            </a:r>
            <a:r>
              <a:rPr lang="ar-SA" b="1" dirty="0"/>
              <a:t> </a:t>
            </a:r>
          </a:p>
          <a:p>
            <a:pPr marL="354013" indent="0" algn="just">
              <a:buNone/>
            </a:pPr>
            <a:r>
              <a:rPr lang="ar-SA" dirty="0"/>
              <a:t>تبين هذه النسبة نصيب السهم العادي من التدفقات النقدية التشغيلية وكلما كان مؤشر هذه النسبة عالياً كلما كان ذلك مؤشرا إيجابياً يشير إلى أن نصيب السهم العادي من التدفقات النقدية التشغيلية عالياً كما يبين أن قدرة </a:t>
            </a:r>
            <a:r>
              <a:rPr lang="ar-DZ" dirty="0"/>
              <a:t>المؤسسة</a:t>
            </a:r>
            <a:r>
              <a:rPr lang="ar-SA" dirty="0"/>
              <a:t> على الإنفاق الرأسمالي ودفع توزيعات الأرباح في المدى القصير جيدة</a:t>
            </a:r>
            <a:r>
              <a:rPr lang="ar-DZ" dirty="0"/>
              <a:t>.</a:t>
            </a:r>
            <a:endParaRPr lang="ar-SA" dirty="0"/>
          </a:p>
        </p:txBody>
      </p:sp>
      <p:sp>
        <p:nvSpPr>
          <p:cNvPr id="4" name="Date Placeholder 3">
            <a:extLst>
              <a:ext uri="{FF2B5EF4-FFF2-40B4-BE49-F238E27FC236}">
                <a16:creationId xmlns:a16="http://schemas.microsoft.com/office/drawing/2014/main" id="{917D730C-1E4F-2596-F863-3EA86DA14B70}"/>
              </a:ext>
            </a:extLst>
          </p:cNvPr>
          <p:cNvSpPr>
            <a:spLocks noGrp="1"/>
          </p:cNvSpPr>
          <p:nvPr>
            <p:ph type="dt" sz="half" idx="14"/>
          </p:nvPr>
        </p:nvSpPr>
        <p:spPr>
          <a:xfrm>
            <a:off x="251520" y="6390855"/>
            <a:ext cx="2016224" cy="432048"/>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E768D248-0016-4BB9-A801-B389990EFB7C}" type="datetime1">
              <a:rPr kumimoji="0" lang="en-US" sz="1600" b="1" i="0" u="none" strike="noStrike" kern="1200" cap="none" spc="0" normalizeH="0" baseline="0" noProof="0" smtClean="0">
                <a:ln>
                  <a:noFill/>
                </a:ln>
                <a:solidFill>
                  <a:srgbClr val="575F6D"/>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11/11/2024</a:t>
            </a:fld>
            <a:endParaRPr kumimoji="0" lang="ar-SA" sz="1200" b="1" i="0" u="none" strike="noStrike" kern="1200" cap="none" spc="0" normalizeH="0" baseline="0" noProof="0" dirty="0">
              <a:ln>
                <a:noFill/>
              </a:ln>
              <a:solidFill>
                <a:srgbClr val="575F6D"/>
              </a:solidFill>
              <a:effectLst/>
              <a:uLnTx/>
              <a:uFillTx/>
              <a:latin typeface="Century Schoolbook"/>
              <a:ea typeface="+mn-ea"/>
              <a:cs typeface="Times New Roman" panose="02020603050405020304" pitchFamily="18" charset="0"/>
            </a:endParaRPr>
          </a:p>
        </p:txBody>
      </p:sp>
      <p:sp>
        <p:nvSpPr>
          <p:cNvPr id="5" name="Slide Number Placeholder 4">
            <a:extLst>
              <a:ext uri="{FF2B5EF4-FFF2-40B4-BE49-F238E27FC236}">
                <a16:creationId xmlns:a16="http://schemas.microsoft.com/office/drawing/2014/main" id="{16294F23-AB2C-5B79-D964-0812516CCF52}"/>
              </a:ext>
            </a:extLst>
          </p:cNvPr>
          <p:cNvSpPr>
            <a:spLocks noGrp="1"/>
          </p:cNvSpPr>
          <p:nvPr>
            <p:ph type="sldNum" sz="quarter" idx="15"/>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A4231B69-FBD1-4C22-85BF-9904F0109019}" type="slidenum">
              <a:rPr kumimoji="0" lang="ar-SA" sz="1400" b="1" i="0" u="none" strike="noStrike" kern="1200" cap="none" spc="0" normalizeH="0" baseline="0" noProof="0" smtClean="0">
                <a:ln>
                  <a:noFill/>
                </a:ln>
                <a:solidFill>
                  <a:srgbClr val="FFFFFF"/>
                </a:solidFill>
                <a:effectLst/>
                <a:uLnTx/>
                <a:uFillTx/>
                <a:latin typeface="Century Schoolbook"/>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32</a:t>
            </a:fld>
            <a:endParaRPr kumimoji="0" lang="ar-SA" sz="1400" b="1" i="0" u="none" strike="noStrike" kern="1200" cap="none" spc="0" normalizeH="0" baseline="0" noProof="0">
              <a:ln>
                <a:noFill/>
              </a:ln>
              <a:solidFill>
                <a:srgbClr val="FFFFFF"/>
              </a:solidFill>
              <a:effectLst/>
              <a:uLnTx/>
              <a:uFillTx/>
              <a:latin typeface="Century Schoolbook"/>
              <a:ea typeface="+mn-ea"/>
              <a:cs typeface="Times New Roman" panose="02020603050405020304" pitchFamily="18" charset="0"/>
            </a:endParaRPr>
          </a:p>
        </p:txBody>
      </p:sp>
      <p:sp>
        <p:nvSpPr>
          <p:cNvPr id="6" name="Footer Placeholder 5">
            <a:extLst>
              <a:ext uri="{FF2B5EF4-FFF2-40B4-BE49-F238E27FC236}">
                <a16:creationId xmlns:a16="http://schemas.microsoft.com/office/drawing/2014/main" id="{84FD7D2C-4A1D-CE27-C7C8-5A9B237E56B8}"/>
              </a:ext>
            </a:extLst>
          </p:cNvPr>
          <p:cNvSpPr>
            <a:spLocks noGrp="1"/>
          </p:cNvSpPr>
          <p:nvPr>
            <p:ph type="ftr" sz="quarter" idx="16"/>
          </p:nvPr>
        </p:nvSpPr>
        <p:spPr>
          <a:xfrm>
            <a:off x="1763688" y="6453336"/>
            <a:ext cx="6120680" cy="293752"/>
          </a:xfrm>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4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rPr>
              <a:t>جامعة أم البواقي-  - كلية ق </a:t>
            </a:r>
            <a:r>
              <a:rPr kumimoji="0" lang="ar-SA" sz="1400" b="1" i="0" u="none" strike="noStrike" kern="1200" cap="none" spc="0" normalizeH="0" baseline="0" noProof="0" dirty="0" err="1">
                <a:ln>
                  <a:noFill/>
                </a:ln>
                <a:solidFill>
                  <a:prstClr val="black"/>
                </a:solidFill>
                <a:effectLst/>
                <a:uLnTx/>
                <a:uFillTx/>
                <a:latin typeface="Century Schoolbook"/>
                <a:ea typeface="+mn-ea"/>
                <a:cs typeface="Times New Roman" panose="02020603050405020304" pitchFamily="18" charset="0"/>
              </a:rPr>
              <a:t>وت</a:t>
            </a:r>
            <a:r>
              <a:rPr kumimoji="0" lang="ar-SA" sz="14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rPr>
              <a:t> </a:t>
            </a:r>
            <a:r>
              <a:rPr kumimoji="0" lang="ar-SA" sz="1400" b="1" i="0" u="none" strike="noStrike" kern="1200" cap="none" spc="0" normalizeH="0" baseline="0" noProof="0" dirty="0" err="1">
                <a:ln>
                  <a:noFill/>
                </a:ln>
                <a:solidFill>
                  <a:prstClr val="black"/>
                </a:solidFill>
                <a:effectLst/>
                <a:uLnTx/>
                <a:uFillTx/>
                <a:latin typeface="Century Schoolbook"/>
                <a:ea typeface="+mn-ea"/>
                <a:cs typeface="Times New Roman" panose="02020603050405020304" pitchFamily="18" charset="0"/>
              </a:rPr>
              <a:t>وت</a:t>
            </a:r>
            <a:r>
              <a:rPr kumimoji="0" lang="ar-SA" sz="14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rPr>
              <a:t> – قسم المحاسبة والمالية - السنة 1 ماستر- تسيير مالي معمق </a:t>
            </a:r>
          </a:p>
        </p:txBody>
      </p:sp>
    </p:spTree>
    <p:extLst>
      <p:ext uri="{BB962C8B-B14F-4D97-AF65-F5344CB8AC3E}">
        <p14:creationId xmlns:p14="http://schemas.microsoft.com/office/powerpoint/2010/main" val="15545047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D3DFEF-4A55-69EF-8AD5-DD0C2B070627}"/>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01C23F02-E5AD-38A1-6C17-3EBBCABC04D7}"/>
              </a:ext>
            </a:extLst>
          </p:cNvPr>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DZ" sz="2800" b="1" dirty="0">
                <a:solidFill>
                  <a:schemeClr val="tx1"/>
                </a:solidFill>
              </a:rPr>
              <a:t>التحليل المالي الديناميكي</a:t>
            </a:r>
            <a:endParaRPr lang="ar-SA" sz="1800" dirty="0"/>
          </a:p>
        </p:txBody>
      </p:sp>
      <p:sp>
        <p:nvSpPr>
          <p:cNvPr id="16" name="Content Placeholder 15">
            <a:extLst>
              <a:ext uri="{FF2B5EF4-FFF2-40B4-BE49-F238E27FC236}">
                <a16:creationId xmlns:a16="http://schemas.microsoft.com/office/drawing/2014/main" id="{5A1DAF68-9D8A-91DD-681D-FCBDD462BB2A}"/>
              </a:ext>
            </a:extLst>
          </p:cNvPr>
          <p:cNvSpPr>
            <a:spLocks noGrp="1"/>
          </p:cNvSpPr>
          <p:nvPr>
            <p:ph sz="quarter" idx="1"/>
          </p:nvPr>
        </p:nvSpPr>
        <p:spPr>
          <a:xfrm>
            <a:off x="457200" y="1600200"/>
            <a:ext cx="7467600" cy="4709120"/>
          </a:xfrm>
        </p:spPr>
        <p:style>
          <a:lnRef idx="2">
            <a:schemeClr val="dk1"/>
          </a:lnRef>
          <a:fillRef idx="1">
            <a:schemeClr val="lt1"/>
          </a:fillRef>
          <a:effectRef idx="0">
            <a:schemeClr val="dk1"/>
          </a:effectRef>
          <a:fontRef idx="minor">
            <a:schemeClr val="dk1"/>
          </a:fontRef>
        </p:style>
        <p:txBody>
          <a:bodyPr>
            <a:normAutofit/>
          </a:bodyPr>
          <a:lstStyle/>
          <a:p>
            <a:pPr marL="354013" lvl="0" indent="0">
              <a:buNone/>
            </a:pPr>
            <a:r>
              <a:rPr lang="ar-DZ" b="1" dirty="0"/>
              <a:t>تحليل جدول تدفقات الخزينة باستخدام النسب المشتقة </a:t>
            </a:r>
          </a:p>
          <a:p>
            <a:pPr marL="354013" indent="0" algn="just">
              <a:buNone/>
            </a:pPr>
            <a:r>
              <a:rPr lang="ar-SA" dirty="0"/>
              <a:t> </a:t>
            </a:r>
            <a:r>
              <a:rPr lang="ar-DZ" b="1" dirty="0"/>
              <a:t>8- </a:t>
            </a:r>
            <a:r>
              <a:rPr lang="ar-SA" b="1" dirty="0"/>
              <a:t>نسبة صافي التدفقات النقدية من النشاط التشغيلي إلي صافي الدخل</a:t>
            </a:r>
          </a:p>
          <a:p>
            <a:pPr marL="354013" indent="0" algn="just">
              <a:buNone/>
            </a:pPr>
            <a:r>
              <a:rPr lang="ar-SA" dirty="0"/>
              <a:t>و</a:t>
            </a:r>
            <a:r>
              <a:rPr lang="ar-DZ" dirty="0"/>
              <a:t>ت</a:t>
            </a:r>
            <a:r>
              <a:rPr lang="ar-SA" dirty="0"/>
              <a:t>أخذ هذه النسبة الصيغة التالية:</a:t>
            </a:r>
          </a:p>
          <a:p>
            <a:pPr marL="354013" indent="0" algn="just">
              <a:buNone/>
            </a:pPr>
            <a:r>
              <a:rPr lang="ar-DZ" b="1" dirty="0"/>
              <a:t> نسبة النقدية التشغيلية</a:t>
            </a:r>
            <a:r>
              <a:rPr lang="ar-SA" b="1" dirty="0"/>
              <a:t>=</a:t>
            </a:r>
            <a:r>
              <a:rPr lang="ar-DZ" b="1" dirty="0"/>
              <a:t> صافي التدفق النقدي التشغيلي </a:t>
            </a:r>
            <a:r>
              <a:rPr lang="ar-DZ" sz="3000" b="1" dirty="0"/>
              <a:t>/</a:t>
            </a:r>
            <a:r>
              <a:rPr lang="ar-SA" b="1" dirty="0"/>
              <a:t> </a:t>
            </a:r>
            <a:r>
              <a:rPr lang="ar-DZ" b="1" dirty="0"/>
              <a:t>صافي الربح</a:t>
            </a:r>
            <a:endParaRPr lang="ar-SA" b="1" dirty="0"/>
          </a:p>
          <a:p>
            <a:pPr marL="354013" indent="0" algn="just">
              <a:buNone/>
            </a:pPr>
            <a:r>
              <a:rPr lang="ar-SA" dirty="0"/>
              <a:t>وهي نسبة مختلطة كما تبين النسبة أعلاه، فصافى التدفق النقدي التشغيلي يتم الحصول عليه من قائمة التدفق النقدي بينما نحصل على صافي الدخل من قائمة الدخل</a:t>
            </a:r>
            <a:r>
              <a:rPr lang="ar-DZ" dirty="0"/>
              <a:t> (جدول حــ النتائج)</a:t>
            </a:r>
            <a:r>
              <a:rPr lang="ar-SA" dirty="0"/>
              <a:t>. والمؤشر العالي هو مؤشر إيجابي يبين إلى أي مدى نجحت </a:t>
            </a:r>
            <a:r>
              <a:rPr lang="ar-DZ" dirty="0"/>
              <a:t>المؤسسة</a:t>
            </a:r>
            <a:r>
              <a:rPr lang="ar-SA" dirty="0"/>
              <a:t> في دعم </a:t>
            </a:r>
            <a:r>
              <a:rPr lang="ar-DZ" dirty="0"/>
              <a:t>ال</a:t>
            </a:r>
            <a:r>
              <a:rPr lang="ar-SA" dirty="0"/>
              <a:t>أرباح المتحققة عبر تدفقاتها النقدية التشغيلية</a:t>
            </a:r>
            <a:r>
              <a:rPr lang="ar-DZ" dirty="0"/>
              <a:t>، </a:t>
            </a:r>
            <a:r>
              <a:rPr lang="ar-SA" dirty="0"/>
              <a:t>أو </a:t>
            </a:r>
            <a:r>
              <a:rPr lang="ar-DZ" dirty="0"/>
              <a:t>بعبارة أخرى قدرة </a:t>
            </a:r>
            <a:r>
              <a:rPr lang="ar-SA" dirty="0"/>
              <a:t>الأرباح الصافية </a:t>
            </a:r>
            <a:r>
              <a:rPr lang="ar-DZ" dirty="0"/>
              <a:t>على</a:t>
            </a:r>
            <a:r>
              <a:rPr lang="ar-SA" dirty="0"/>
              <a:t> توليد تدفقات نقدية تشغيلية</a:t>
            </a:r>
            <a:r>
              <a:rPr lang="ar-DZ" dirty="0"/>
              <a:t>،</a:t>
            </a:r>
            <a:r>
              <a:rPr lang="ar-SA" dirty="0"/>
              <a:t> والمؤشر العالي لهذه النسبة يشير إلى أداء جيد للمنشأة وقدرة الأرباح المحققة على توليد التدفق النقدي التشغيلي.</a:t>
            </a:r>
          </a:p>
        </p:txBody>
      </p:sp>
      <p:sp>
        <p:nvSpPr>
          <p:cNvPr id="4" name="Date Placeholder 3">
            <a:extLst>
              <a:ext uri="{FF2B5EF4-FFF2-40B4-BE49-F238E27FC236}">
                <a16:creationId xmlns:a16="http://schemas.microsoft.com/office/drawing/2014/main" id="{5CAD9795-D343-1C74-6D5F-2A0F8076DD4E}"/>
              </a:ext>
            </a:extLst>
          </p:cNvPr>
          <p:cNvSpPr>
            <a:spLocks noGrp="1"/>
          </p:cNvSpPr>
          <p:nvPr>
            <p:ph type="dt" sz="half" idx="14"/>
          </p:nvPr>
        </p:nvSpPr>
        <p:spPr>
          <a:xfrm>
            <a:off x="251520" y="6390855"/>
            <a:ext cx="2016224" cy="432048"/>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E768D248-0016-4BB9-A801-B389990EFB7C}" type="datetime1">
              <a:rPr kumimoji="0" lang="en-US" sz="1600" b="1" i="0" u="none" strike="noStrike" kern="1200" cap="none" spc="0" normalizeH="0" baseline="0" noProof="0" smtClean="0">
                <a:ln>
                  <a:noFill/>
                </a:ln>
                <a:solidFill>
                  <a:srgbClr val="575F6D"/>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11/11/2024</a:t>
            </a:fld>
            <a:endParaRPr kumimoji="0" lang="ar-SA" sz="1200" b="1" i="0" u="none" strike="noStrike" kern="1200" cap="none" spc="0" normalizeH="0" baseline="0" noProof="0" dirty="0">
              <a:ln>
                <a:noFill/>
              </a:ln>
              <a:solidFill>
                <a:srgbClr val="575F6D"/>
              </a:solidFill>
              <a:effectLst/>
              <a:uLnTx/>
              <a:uFillTx/>
              <a:latin typeface="Century Schoolbook"/>
              <a:ea typeface="+mn-ea"/>
              <a:cs typeface="Times New Roman" panose="02020603050405020304" pitchFamily="18" charset="0"/>
            </a:endParaRPr>
          </a:p>
        </p:txBody>
      </p:sp>
      <p:sp>
        <p:nvSpPr>
          <p:cNvPr id="5" name="Slide Number Placeholder 4">
            <a:extLst>
              <a:ext uri="{FF2B5EF4-FFF2-40B4-BE49-F238E27FC236}">
                <a16:creationId xmlns:a16="http://schemas.microsoft.com/office/drawing/2014/main" id="{FF3007B0-203A-6720-7A7A-8D4CE228EA6A}"/>
              </a:ext>
            </a:extLst>
          </p:cNvPr>
          <p:cNvSpPr>
            <a:spLocks noGrp="1"/>
          </p:cNvSpPr>
          <p:nvPr>
            <p:ph type="sldNum" sz="quarter" idx="15"/>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A4231B69-FBD1-4C22-85BF-9904F0109019}" type="slidenum">
              <a:rPr kumimoji="0" lang="ar-SA" sz="1400" b="1" i="0" u="none" strike="noStrike" kern="1200" cap="none" spc="0" normalizeH="0" baseline="0" noProof="0" smtClean="0">
                <a:ln>
                  <a:noFill/>
                </a:ln>
                <a:solidFill>
                  <a:srgbClr val="FFFFFF"/>
                </a:solidFill>
                <a:effectLst/>
                <a:uLnTx/>
                <a:uFillTx/>
                <a:latin typeface="Century Schoolbook"/>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33</a:t>
            </a:fld>
            <a:endParaRPr kumimoji="0" lang="ar-SA" sz="1400" b="1" i="0" u="none" strike="noStrike" kern="1200" cap="none" spc="0" normalizeH="0" baseline="0" noProof="0">
              <a:ln>
                <a:noFill/>
              </a:ln>
              <a:solidFill>
                <a:srgbClr val="FFFFFF"/>
              </a:solidFill>
              <a:effectLst/>
              <a:uLnTx/>
              <a:uFillTx/>
              <a:latin typeface="Century Schoolbook"/>
              <a:ea typeface="+mn-ea"/>
              <a:cs typeface="Times New Roman" panose="02020603050405020304" pitchFamily="18" charset="0"/>
            </a:endParaRPr>
          </a:p>
        </p:txBody>
      </p:sp>
      <p:sp>
        <p:nvSpPr>
          <p:cNvPr id="6" name="Footer Placeholder 5">
            <a:extLst>
              <a:ext uri="{FF2B5EF4-FFF2-40B4-BE49-F238E27FC236}">
                <a16:creationId xmlns:a16="http://schemas.microsoft.com/office/drawing/2014/main" id="{210206A8-1AFB-8F61-70C7-2DB3CCA97218}"/>
              </a:ext>
            </a:extLst>
          </p:cNvPr>
          <p:cNvSpPr>
            <a:spLocks noGrp="1"/>
          </p:cNvSpPr>
          <p:nvPr>
            <p:ph type="ftr" sz="quarter" idx="16"/>
          </p:nvPr>
        </p:nvSpPr>
        <p:spPr>
          <a:xfrm>
            <a:off x="1763688" y="6453336"/>
            <a:ext cx="6120680" cy="293752"/>
          </a:xfrm>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4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rPr>
              <a:t>جامعة أم البواقي-  - كلية ق </a:t>
            </a:r>
            <a:r>
              <a:rPr kumimoji="0" lang="ar-SA" sz="1400" b="1" i="0" u="none" strike="noStrike" kern="1200" cap="none" spc="0" normalizeH="0" baseline="0" noProof="0" dirty="0" err="1">
                <a:ln>
                  <a:noFill/>
                </a:ln>
                <a:solidFill>
                  <a:prstClr val="black"/>
                </a:solidFill>
                <a:effectLst/>
                <a:uLnTx/>
                <a:uFillTx/>
                <a:latin typeface="Century Schoolbook"/>
                <a:ea typeface="+mn-ea"/>
                <a:cs typeface="Times New Roman" panose="02020603050405020304" pitchFamily="18" charset="0"/>
              </a:rPr>
              <a:t>وت</a:t>
            </a:r>
            <a:r>
              <a:rPr kumimoji="0" lang="ar-SA" sz="14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rPr>
              <a:t> </a:t>
            </a:r>
            <a:r>
              <a:rPr kumimoji="0" lang="ar-SA" sz="1400" b="1" i="0" u="none" strike="noStrike" kern="1200" cap="none" spc="0" normalizeH="0" baseline="0" noProof="0" dirty="0" err="1">
                <a:ln>
                  <a:noFill/>
                </a:ln>
                <a:solidFill>
                  <a:prstClr val="black"/>
                </a:solidFill>
                <a:effectLst/>
                <a:uLnTx/>
                <a:uFillTx/>
                <a:latin typeface="Century Schoolbook"/>
                <a:ea typeface="+mn-ea"/>
                <a:cs typeface="Times New Roman" panose="02020603050405020304" pitchFamily="18" charset="0"/>
              </a:rPr>
              <a:t>وت</a:t>
            </a:r>
            <a:r>
              <a:rPr kumimoji="0" lang="ar-SA" sz="14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rPr>
              <a:t> – قسم المحاسبة والمالية - السنة 1 ماستر- تسيير مالي معمق </a:t>
            </a:r>
          </a:p>
        </p:txBody>
      </p:sp>
    </p:spTree>
    <p:extLst>
      <p:ext uri="{BB962C8B-B14F-4D97-AF65-F5344CB8AC3E}">
        <p14:creationId xmlns:p14="http://schemas.microsoft.com/office/powerpoint/2010/main" val="32010214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40AAB1-0424-1134-CCFA-0E56D095C18A}"/>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9AEDCFFB-3B1E-7D90-9B09-032182A36AE3}"/>
              </a:ext>
            </a:extLst>
          </p:cNvPr>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DZ" sz="2800" b="1" dirty="0">
                <a:solidFill>
                  <a:schemeClr val="tx1"/>
                </a:solidFill>
              </a:rPr>
              <a:t>التحليل المالي الديناميكي</a:t>
            </a:r>
            <a:endParaRPr lang="ar-SA" sz="1800" dirty="0"/>
          </a:p>
        </p:txBody>
      </p:sp>
      <p:sp>
        <p:nvSpPr>
          <p:cNvPr id="16" name="Content Placeholder 15">
            <a:extLst>
              <a:ext uri="{FF2B5EF4-FFF2-40B4-BE49-F238E27FC236}">
                <a16:creationId xmlns:a16="http://schemas.microsoft.com/office/drawing/2014/main" id="{6EAFA354-061E-1D5D-E0BB-BDD201D3183D}"/>
              </a:ext>
            </a:extLst>
          </p:cNvPr>
          <p:cNvSpPr>
            <a:spLocks noGrp="1"/>
          </p:cNvSpPr>
          <p:nvPr>
            <p:ph sz="quarter" idx="1"/>
          </p:nvPr>
        </p:nvSpPr>
        <p:spPr>
          <a:xfrm>
            <a:off x="457200" y="1600200"/>
            <a:ext cx="7467600" cy="4709120"/>
          </a:xfrm>
        </p:spPr>
        <p:style>
          <a:lnRef idx="2">
            <a:schemeClr val="dk1"/>
          </a:lnRef>
          <a:fillRef idx="1">
            <a:schemeClr val="lt1"/>
          </a:fillRef>
          <a:effectRef idx="0">
            <a:schemeClr val="dk1"/>
          </a:effectRef>
          <a:fontRef idx="minor">
            <a:schemeClr val="dk1"/>
          </a:fontRef>
        </p:style>
        <p:txBody>
          <a:bodyPr>
            <a:normAutofit/>
          </a:bodyPr>
          <a:lstStyle/>
          <a:p>
            <a:pPr marL="354013" lvl="0" indent="0">
              <a:buNone/>
            </a:pPr>
            <a:r>
              <a:rPr lang="ar-DZ" b="1" dirty="0"/>
              <a:t>تحليل جدول تدفقات الخزينة باستخدام النسب المشتقة </a:t>
            </a:r>
          </a:p>
          <a:p>
            <a:pPr marL="354013" indent="0" algn="just">
              <a:buNone/>
            </a:pPr>
            <a:r>
              <a:rPr lang="ar-SA" dirty="0"/>
              <a:t> </a:t>
            </a:r>
            <a:r>
              <a:rPr lang="ar-DZ" b="1" dirty="0"/>
              <a:t>9- </a:t>
            </a:r>
            <a:r>
              <a:rPr lang="ar-SA" b="1" dirty="0"/>
              <a:t>نسبة صافي التدفق النقدي التشغيلي إلى المبيعات</a:t>
            </a:r>
          </a:p>
          <a:p>
            <a:pPr marL="354013" indent="0" algn="just">
              <a:buNone/>
            </a:pPr>
            <a:r>
              <a:rPr lang="ar-SA" dirty="0"/>
              <a:t>و</a:t>
            </a:r>
            <a:r>
              <a:rPr lang="ar-DZ" dirty="0"/>
              <a:t>ت</a:t>
            </a:r>
            <a:r>
              <a:rPr lang="ar-SA" dirty="0"/>
              <a:t>أخذ هذه النسبة الصيغة التالية:</a:t>
            </a:r>
          </a:p>
          <a:p>
            <a:pPr marL="354013" indent="0" algn="just">
              <a:buNone/>
            </a:pPr>
            <a:r>
              <a:rPr lang="ar-DZ" b="1" dirty="0"/>
              <a:t> نسبة التدفق النقدي التشغيلي</a:t>
            </a:r>
            <a:r>
              <a:rPr lang="ar-SA" b="1" dirty="0"/>
              <a:t>=</a:t>
            </a:r>
            <a:r>
              <a:rPr lang="ar-DZ" b="1" dirty="0"/>
              <a:t> صافي تدفقات نشاط التشغيل </a:t>
            </a:r>
            <a:r>
              <a:rPr lang="ar-DZ" sz="3000" b="1" dirty="0"/>
              <a:t>/</a:t>
            </a:r>
            <a:r>
              <a:rPr lang="ar-SA" b="1" dirty="0"/>
              <a:t> </a:t>
            </a:r>
            <a:r>
              <a:rPr lang="ar-DZ" b="1" dirty="0"/>
              <a:t>المبيعات</a:t>
            </a:r>
            <a:endParaRPr lang="ar-SA" b="1" dirty="0"/>
          </a:p>
          <a:p>
            <a:pPr marL="354013" indent="0" algn="just">
              <a:buNone/>
            </a:pPr>
            <a:r>
              <a:rPr lang="ar-SA" dirty="0"/>
              <a:t>حيث المبيعات النقدية مصدر أساسي للتدفقات النقدية الواردة للمنشأة، والحصول على مؤشر عال لهذه النسبة يبين كفاءة سياسة الائتمان المتبعة من قبل المنشأة في تحصيل النقدية من زبائنها.</a:t>
            </a:r>
          </a:p>
        </p:txBody>
      </p:sp>
      <p:sp>
        <p:nvSpPr>
          <p:cNvPr id="4" name="Date Placeholder 3">
            <a:extLst>
              <a:ext uri="{FF2B5EF4-FFF2-40B4-BE49-F238E27FC236}">
                <a16:creationId xmlns:a16="http://schemas.microsoft.com/office/drawing/2014/main" id="{6E246388-8256-175C-FE05-A6E3BD9FE5D6}"/>
              </a:ext>
            </a:extLst>
          </p:cNvPr>
          <p:cNvSpPr>
            <a:spLocks noGrp="1"/>
          </p:cNvSpPr>
          <p:nvPr>
            <p:ph type="dt" sz="half" idx="14"/>
          </p:nvPr>
        </p:nvSpPr>
        <p:spPr>
          <a:xfrm>
            <a:off x="251520" y="6390855"/>
            <a:ext cx="2016224" cy="432048"/>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E768D248-0016-4BB9-A801-B389990EFB7C}" type="datetime1">
              <a:rPr kumimoji="0" lang="en-US" sz="1600" b="1" i="0" u="none" strike="noStrike" kern="1200" cap="none" spc="0" normalizeH="0" baseline="0" noProof="0" smtClean="0">
                <a:ln>
                  <a:noFill/>
                </a:ln>
                <a:solidFill>
                  <a:srgbClr val="575F6D"/>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11/11/2024</a:t>
            </a:fld>
            <a:endParaRPr kumimoji="0" lang="ar-SA" sz="1200" b="1" i="0" u="none" strike="noStrike" kern="1200" cap="none" spc="0" normalizeH="0" baseline="0" noProof="0" dirty="0">
              <a:ln>
                <a:noFill/>
              </a:ln>
              <a:solidFill>
                <a:srgbClr val="575F6D"/>
              </a:solidFill>
              <a:effectLst/>
              <a:uLnTx/>
              <a:uFillTx/>
              <a:latin typeface="Century Schoolbook"/>
              <a:ea typeface="+mn-ea"/>
              <a:cs typeface="Times New Roman" panose="02020603050405020304" pitchFamily="18" charset="0"/>
            </a:endParaRPr>
          </a:p>
        </p:txBody>
      </p:sp>
      <p:sp>
        <p:nvSpPr>
          <p:cNvPr id="5" name="Slide Number Placeholder 4">
            <a:extLst>
              <a:ext uri="{FF2B5EF4-FFF2-40B4-BE49-F238E27FC236}">
                <a16:creationId xmlns:a16="http://schemas.microsoft.com/office/drawing/2014/main" id="{ABB40062-0CE1-0728-ACAD-F87DB1411960}"/>
              </a:ext>
            </a:extLst>
          </p:cNvPr>
          <p:cNvSpPr>
            <a:spLocks noGrp="1"/>
          </p:cNvSpPr>
          <p:nvPr>
            <p:ph type="sldNum" sz="quarter" idx="15"/>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A4231B69-FBD1-4C22-85BF-9904F0109019}" type="slidenum">
              <a:rPr kumimoji="0" lang="ar-SA" sz="1400" b="1" i="0" u="none" strike="noStrike" kern="1200" cap="none" spc="0" normalizeH="0" baseline="0" noProof="0" smtClean="0">
                <a:ln>
                  <a:noFill/>
                </a:ln>
                <a:solidFill>
                  <a:srgbClr val="FFFFFF"/>
                </a:solidFill>
                <a:effectLst/>
                <a:uLnTx/>
                <a:uFillTx/>
                <a:latin typeface="Century Schoolbook"/>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34</a:t>
            </a:fld>
            <a:endParaRPr kumimoji="0" lang="ar-SA" sz="1400" b="1" i="0" u="none" strike="noStrike" kern="1200" cap="none" spc="0" normalizeH="0" baseline="0" noProof="0">
              <a:ln>
                <a:noFill/>
              </a:ln>
              <a:solidFill>
                <a:srgbClr val="FFFFFF"/>
              </a:solidFill>
              <a:effectLst/>
              <a:uLnTx/>
              <a:uFillTx/>
              <a:latin typeface="Century Schoolbook"/>
              <a:ea typeface="+mn-ea"/>
              <a:cs typeface="Times New Roman" panose="02020603050405020304" pitchFamily="18" charset="0"/>
            </a:endParaRPr>
          </a:p>
        </p:txBody>
      </p:sp>
      <p:sp>
        <p:nvSpPr>
          <p:cNvPr id="6" name="Footer Placeholder 5">
            <a:extLst>
              <a:ext uri="{FF2B5EF4-FFF2-40B4-BE49-F238E27FC236}">
                <a16:creationId xmlns:a16="http://schemas.microsoft.com/office/drawing/2014/main" id="{E6725DD9-EE72-B3D8-E4A9-8FABB301E5E1}"/>
              </a:ext>
            </a:extLst>
          </p:cNvPr>
          <p:cNvSpPr>
            <a:spLocks noGrp="1"/>
          </p:cNvSpPr>
          <p:nvPr>
            <p:ph type="ftr" sz="quarter" idx="16"/>
          </p:nvPr>
        </p:nvSpPr>
        <p:spPr>
          <a:xfrm>
            <a:off x="1763688" y="6453336"/>
            <a:ext cx="6120680" cy="293752"/>
          </a:xfrm>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4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rPr>
              <a:t>جامعة أم البواقي-  - كلية ق </a:t>
            </a:r>
            <a:r>
              <a:rPr kumimoji="0" lang="ar-SA" sz="1400" b="1" i="0" u="none" strike="noStrike" kern="1200" cap="none" spc="0" normalizeH="0" baseline="0" noProof="0" dirty="0" err="1">
                <a:ln>
                  <a:noFill/>
                </a:ln>
                <a:solidFill>
                  <a:prstClr val="black"/>
                </a:solidFill>
                <a:effectLst/>
                <a:uLnTx/>
                <a:uFillTx/>
                <a:latin typeface="Century Schoolbook"/>
                <a:ea typeface="+mn-ea"/>
                <a:cs typeface="Times New Roman" panose="02020603050405020304" pitchFamily="18" charset="0"/>
              </a:rPr>
              <a:t>وت</a:t>
            </a:r>
            <a:r>
              <a:rPr kumimoji="0" lang="ar-SA" sz="14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rPr>
              <a:t> </a:t>
            </a:r>
            <a:r>
              <a:rPr kumimoji="0" lang="ar-SA" sz="1400" b="1" i="0" u="none" strike="noStrike" kern="1200" cap="none" spc="0" normalizeH="0" baseline="0" noProof="0" dirty="0" err="1">
                <a:ln>
                  <a:noFill/>
                </a:ln>
                <a:solidFill>
                  <a:prstClr val="black"/>
                </a:solidFill>
                <a:effectLst/>
                <a:uLnTx/>
                <a:uFillTx/>
                <a:latin typeface="Century Schoolbook"/>
                <a:ea typeface="+mn-ea"/>
                <a:cs typeface="Times New Roman" panose="02020603050405020304" pitchFamily="18" charset="0"/>
              </a:rPr>
              <a:t>وت</a:t>
            </a:r>
            <a:r>
              <a:rPr kumimoji="0" lang="ar-SA" sz="14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rPr>
              <a:t> – قسم المحاسبة والمالية - السنة 1 ماستر- تسيير مالي معمق </a:t>
            </a:r>
          </a:p>
        </p:txBody>
      </p:sp>
    </p:spTree>
    <p:extLst>
      <p:ext uri="{BB962C8B-B14F-4D97-AF65-F5344CB8AC3E}">
        <p14:creationId xmlns:p14="http://schemas.microsoft.com/office/powerpoint/2010/main" val="42752722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EB87BB-3063-26C8-22FC-F3B511E73D44}"/>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D3E44829-AADC-F747-3802-7BE86619E22C}"/>
              </a:ext>
            </a:extLst>
          </p:cNvPr>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DZ" sz="2800" b="1" dirty="0">
                <a:solidFill>
                  <a:schemeClr val="tx1"/>
                </a:solidFill>
              </a:rPr>
              <a:t>التحليل المالي الديناميكي</a:t>
            </a:r>
            <a:endParaRPr lang="ar-SA" sz="1800" dirty="0"/>
          </a:p>
        </p:txBody>
      </p:sp>
      <p:sp>
        <p:nvSpPr>
          <p:cNvPr id="16" name="Content Placeholder 15">
            <a:extLst>
              <a:ext uri="{FF2B5EF4-FFF2-40B4-BE49-F238E27FC236}">
                <a16:creationId xmlns:a16="http://schemas.microsoft.com/office/drawing/2014/main" id="{BF16823C-ECE1-CD9F-C015-4C9EB5306388}"/>
              </a:ext>
            </a:extLst>
          </p:cNvPr>
          <p:cNvSpPr>
            <a:spLocks noGrp="1"/>
          </p:cNvSpPr>
          <p:nvPr>
            <p:ph sz="quarter" idx="1"/>
          </p:nvPr>
        </p:nvSpPr>
        <p:spPr>
          <a:xfrm>
            <a:off x="457200" y="1600200"/>
            <a:ext cx="7467600" cy="4709120"/>
          </a:xfrm>
        </p:spPr>
        <p:style>
          <a:lnRef idx="2">
            <a:schemeClr val="dk1"/>
          </a:lnRef>
          <a:fillRef idx="1">
            <a:schemeClr val="lt1"/>
          </a:fillRef>
          <a:effectRef idx="0">
            <a:schemeClr val="dk1"/>
          </a:effectRef>
          <a:fontRef idx="minor">
            <a:schemeClr val="dk1"/>
          </a:fontRef>
        </p:style>
        <p:txBody>
          <a:bodyPr>
            <a:normAutofit/>
          </a:bodyPr>
          <a:lstStyle/>
          <a:p>
            <a:pPr marL="354013" lvl="0" indent="0">
              <a:buNone/>
            </a:pPr>
            <a:r>
              <a:rPr lang="ar-DZ" b="1" dirty="0"/>
              <a:t>تحليل جدول تدفقات الخزينة باستخدام النسب المشتقة </a:t>
            </a:r>
          </a:p>
          <a:p>
            <a:pPr marL="354013" indent="0" algn="just">
              <a:buNone/>
            </a:pPr>
            <a:r>
              <a:rPr lang="ar-SA" dirty="0"/>
              <a:t> </a:t>
            </a:r>
            <a:r>
              <a:rPr lang="ar-DZ" b="1" dirty="0"/>
              <a:t>10- </a:t>
            </a:r>
            <a:r>
              <a:rPr lang="ar-SA" b="1" dirty="0"/>
              <a:t>نسبة صافي التدفق النقدي التشغيلي إلى التدفقات النقدية الخارجة من الأنشطة الاستثمارية والتمويلية</a:t>
            </a:r>
          </a:p>
          <a:p>
            <a:pPr marL="354013" indent="0" algn="just">
              <a:buNone/>
            </a:pPr>
            <a:r>
              <a:rPr lang="ar-SA" dirty="0"/>
              <a:t>و</a:t>
            </a:r>
            <a:r>
              <a:rPr lang="ar-DZ" dirty="0"/>
              <a:t>ت</a:t>
            </a:r>
            <a:r>
              <a:rPr lang="ar-SA" dirty="0"/>
              <a:t>أخذ هذه النسبة الصيغة التالية:</a:t>
            </a:r>
          </a:p>
          <a:p>
            <a:pPr marL="354013" indent="0" algn="just">
              <a:buNone/>
            </a:pPr>
            <a:r>
              <a:rPr lang="ar-DZ" b="1" dirty="0"/>
              <a:t> نسبة صافي التدفق النقدي التشغيلي الى التدفقات الأخرى</a:t>
            </a:r>
            <a:r>
              <a:rPr lang="ar-SA" b="1" dirty="0"/>
              <a:t>=</a:t>
            </a:r>
            <a:r>
              <a:rPr lang="ar-DZ" b="1" dirty="0"/>
              <a:t> صافي تدفقات نشاط التشغيل </a:t>
            </a:r>
            <a:r>
              <a:rPr lang="ar-DZ" sz="3000" b="1" dirty="0"/>
              <a:t>/</a:t>
            </a:r>
            <a:r>
              <a:rPr lang="ar-SA" b="1" dirty="0"/>
              <a:t> </a:t>
            </a:r>
            <a:r>
              <a:rPr lang="ar-DZ" b="1" dirty="0"/>
              <a:t>إجمالي التدفقات النقدية الاستثمارية والتمويلية</a:t>
            </a:r>
            <a:endParaRPr lang="ar-SA" b="1" dirty="0"/>
          </a:p>
          <a:p>
            <a:pPr marL="354013" indent="0" algn="just">
              <a:buNone/>
            </a:pPr>
            <a:r>
              <a:rPr lang="ar-SA" dirty="0"/>
              <a:t>وأهم ما يمكن أن تقدمه هذه النسبة هو التعرف على مدى كفاية صافى التدفقات النقدية التشغيلية و التي من المفترض أن تكون المصدر الأساس للتدفقات النقدية في المشروع </a:t>
            </a:r>
            <a:r>
              <a:rPr lang="ar-DZ" dirty="0"/>
              <a:t>. </a:t>
            </a:r>
            <a:endParaRPr lang="ar-SA" dirty="0"/>
          </a:p>
        </p:txBody>
      </p:sp>
      <p:sp>
        <p:nvSpPr>
          <p:cNvPr id="4" name="Date Placeholder 3">
            <a:extLst>
              <a:ext uri="{FF2B5EF4-FFF2-40B4-BE49-F238E27FC236}">
                <a16:creationId xmlns:a16="http://schemas.microsoft.com/office/drawing/2014/main" id="{E5D9B53E-DA86-946D-A5CE-762D72106267}"/>
              </a:ext>
            </a:extLst>
          </p:cNvPr>
          <p:cNvSpPr>
            <a:spLocks noGrp="1"/>
          </p:cNvSpPr>
          <p:nvPr>
            <p:ph type="dt" sz="half" idx="14"/>
          </p:nvPr>
        </p:nvSpPr>
        <p:spPr>
          <a:xfrm>
            <a:off x="251520" y="6390855"/>
            <a:ext cx="2016224" cy="432048"/>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E768D248-0016-4BB9-A801-B389990EFB7C}" type="datetime1">
              <a:rPr kumimoji="0" lang="en-US" sz="1600" b="1" i="0" u="none" strike="noStrike" kern="1200" cap="none" spc="0" normalizeH="0" baseline="0" noProof="0" smtClean="0">
                <a:ln>
                  <a:noFill/>
                </a:ln>
                <a:solidFill>
                  <a:srgbClr val="575F6D"/>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11/11/2024</a:t>
            </a:fld>
            <a:endParaRPr kumimoji="0" lang="ar-SA" sz="1200" b="1" i="0" u="none" strike="noStrike" kern="1200" cap="none" spc="0" normalizeH="0" baseline="0" noProof="0" dirty="0">
              <a:ln>
                <a:noFill/>
              </a:ln>
              <a:solidFill>
                <a:srgbClr val="575F6D"/>
              </a:solidFill>
              <a:effectLst/>
              <a:uLnTx/>
              <a:uFillTx/>
              <a:latin typeface="Century Schoolbook"/>
              <a:ea typeface="+mn-ea"/>
              <a:cs typeface="Times New Roman" panose="02020603050405020304" pitchFamily="18" charset="0"/>
            </a:endParaRPr>
          </a:p>
        </p:txBody>
      </p:sp>
      <p:sp>
        <p:nvSpPr>
          <p:cNvPr id="5" name="Slide Number Placeholder 4">
            <a:extLst>
              <a:ext uri="{FF2B5EF4-FFF2-40B4-BE49-F238E27FC236}">
                <a16:creationId xmlns:a16="http://schemas.microsoft.com/office/drawing/2014/main" id="{0B75B145-FC36-2A9C-A666-53E9A467B757}"/>
              </a:ext>
            </a:extLst>
          </p:cNvPr>
          <p:cNvSpPr>
            <a:spLocks noGrp="1"/>
          </p:cNvSpPr>
          <p:nvPr>
            <p:ph type="sldNum" sz="quarter" idx="15"/>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A4231B69-FBD1-4C22-85BF-9904F0109019}" type="slidenum">
              <a:rPr kumimoji="0" lang="ar-SA" sz="1400" b="1" i="0" u="none" strike="noStrike" kern="1200" cap="none" spc="0" normalizeH="0" baseline="0" noProof="0" smtClean="0">
                <a:ln>
                  <a:noFill/>
                </a:ln>
                <a:solidFill>
                  <a:srgbClr val="FFFFFF"/>
                </a:solidFill>
                <a:effectLst/>
                <a:uLnTx/>
                <a:uFillTx/>
                <a:latin typeface="Century Schoolbook"/>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35</a:t>
            </a:fld>
            <a:endParaRPr kumimoji="0" lang="ar-SA" sz="1400" b="1" i="0" u="none" strike="noStrike" kern="1200" cap="none" spc="0" normalizeH="0" baseline="0" noProof="0">
              <a:ln>
                <a:noFill/>
              </a:ln>
              <a:solidFill>
                <a:srgbClr val="FFFFFF"/>
              </a:solidFill>
              <a:effectLst/>
              <a:uLnTx/>
              <a:uFillTx/>
              <a:latin typeface="Century Schoolbook"/>
              <a:ea typeface="+mn-ea"/>
              <a:cs typeface="Times New Roman" panose="02020603050405020304" pitchFamily="18" charset="0"/>
            </a:endParaRPr>
          </a:p>
        </p:txBody>
      </p:sp>
      <p:sp>
        <p:nvSpPr>
          <p:cNvPr id="6" name="Footer Placeholder 5">
            <a:extLst>
              <a:ext uri="{FF2B5EF4-FFF2-40B4-BE49-F238E27FC236}">
                <a16:creationId xmlns:a16="http://schemas.microsoft.com/office/drawing/2014/main" id="{F6CED562-4E14-8884-C011-589C0DB456FB}"/>
              </a:ext>
            </a:extLst>
          </p:cNvPr>
          <p:cNvSpPr>
            <a:spLocks noGrp="1"/>
          </p:cNvSpPr>
          <p:nvPr>
            <p:ph type="ftr" sz="quarter" idx="16"/>
          </p:nvPr>
        </p:nvSpPr>
        <p:spPr>
          <a:xfrm>
            <a:off x="1763688" y="6453336"/>
            <a:ext cx="6120680" cy="293752"/>
          </a:xfrm>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4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rPr>
              <a:t>جامعة أم البواقي-  - كلية ق </a:t>
            </a:r>
            <a:r>
              <a:rPr kumimoji="0" lang="ar-SA" sz="1400" b="1" i="0" u="none" strike="noStrike" kern="1200" cap="none" spc="0" normalizeH="0" baseline="0" noProof="0" dirty="0" err="1">
                <a:ln>
                  <a:noFill/>
                </a:ln>
                <a:solidFill>
                  <a:prstClr val="black"/>
                </a:solidFill>
                <a:effectLst/>
                <a:uLnTx/>
                <a:uFillTx/>
                <a:latin typeface="Century Schoolbook"/>
                <a:ea typeface="+mn-ea"/>
                <a:cs typeface="Times New Roman" panose="02020603050405020304" pitchFamily="18" charset="0"/>
              </a:rPr>
              <a:t>وت</a:t>
            </a:r>
            <a:r>
              <a:rPr kumimoji="0" lang="ar-SA" sz="14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rPr>
              <a:t> </a:t>
            </a:r>
            <a:r>
              <a:rPr kumimoji="0" lang="ar-SA" sz="1400" b="1" i="0" u="none" strike="noStrike" kern="1200" cap="none" spc="0" normalizeH="0" baseline="0" noProof="0" dirty="0" err="1">
                <a:ln>
                  <a:noFill/>
                </a:ln>
                <a:solidFill>
                  <a:prstClr val="black"/>
                </a:solidFill>
                <a:effectLst/>
                <a:uLnTx/>
                <a:uFillTx/>
                <a:latin typeface="Century Schoolbook"/>
                <a:ea typeface="+mn-ea"/>
                <a:cs typeface="Times New Roman" panose="02020603050405020304" pitchFamily="18" charset="0"/>
              </a:rPr>
              <a:t>وت</a:t>
            </a:r>
            <a:r>
              <a:rPr kumimoji="0" lang="ar-SA" sz="14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rPr>
              <a:t> – قسم المحاسبة والمالية - السنة 1 ماستر- تسيير مالي معمق </a:t>
            </a:r>
          </a:p>
        </p:txBody>
      </p:sp>
    </p:spTree>
    <p:extLst>
      <p:ext uri="{BB962C8B-B14F-4D97-AF65-F5344CB8AC3E}">
        <p14:creationId xmlns:p14="http://schemas.microsoft.com/office/powerpoint/2010/main" val="26932851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EF71F3-0184-2284-DD35-C11DAC36FD63}"/>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DEDC96F5-BAB3-3EF3-863B-F2C6E20FF03C}"/>
              </a:ext>
            </a:extLst>
          </p:cNvPr>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DZ" sz="2800" b="1" dirty="0">
                <a:solidFill>
                  <a:schemeClr val="tx1"/>
                </a:solidFill>
              </a:rPr>
              <a:t>التحليل المالي الديناميكي</a:t>
            </a:r>
            <a:endParaRPr lang="ar-SA" sz="1800" dirty="0"/>
          </a:p>
        </p:txBody>
      </p:sp>
      <p:sp>
        <p:nvSpPr>
          <p:cNvPr id="16" name="Content Placeholder 15">
            <a:extLst>
              <a:ext uri="{FF2B5EF4-FFF2-40B4-BE49-F238E27FC236}">
                <a16:creationId xmlns:a16="http://schemas.microsoft.com/office/drawing/2014/main" id="{74B5317C-8EAC-7941-5581-05716B496101}"/>
              </a:ext>
            </a:extLst>
          </p:cNvPr>
          <p:cNvSpPr>
            <a:spLocks noGrp="1"/>
          </p:cNvSpPr>
          <p:nvPr>
            <p:ph sz="quarter" idx="1"/>
          </p:nvPr>
        </p:nvSpPr>
        <p:spPr>
          <a:xfrm>
            <a:off x="457200" y="1600200"/>
            <a:ext cx="7467600" cy="4709120"/>
          </a:xfrm>
        </p:spPr>
        <p:style>
          <a:lnRef idx="2">
            <a:schemeClr val="dk1"/>
          </a:lnRef>
          <a:fillRef idx="1">
            <a:schemeClr val="lt1"/>
          </a:fillRef>
          <a:effectRef idx="0">
            <a:schemeClr val="dk1"/>
          </a:effectRef>
          <a:fontRef idx="minor">
            <a:schemeClr val="dk1"/>
          </a:fontRef>
        </p:style>
        <p:txBody>
          <a:bodyPr>
            <a:normAutofit fontScale="92500"/>
          </a:bodyPr>
          <a:lstStyle/>
          <a:p>
            <a:pPr marL="354013" lvl="0" indent="0">
              <a:buNone/>
            </a:pPr>
            <a:r>
              <a:rPr lang="ar-DZ" b="1" dirty="0"/>
              <a:t>تحليل جدول تدفقات الخزينة باستخدام النسب المشتقة </a:t>
            </a:r>
          </a:p>
          <a:p>
            <a:pPr marL="354013" indent="0" algn="just">
              <a:buNone/>
            </a:pPr>
            <a:r>
              <a:rPr lang="ar-SA" dirty="0"/>
              <a:t> </a:t>
            </a:r>
            <a:r>
              <a:rPr lang="ar-DZ" b="1" dirty="0"/>
              <a:t>10- </a:t>
            </a:r>
            <a:r>
              <a:rPr lang="ar-SA" b="1" dirty="0"/>
              <a:t>نسبة صافي التدفق النقدي التشغيلي إلى التدفقات النقدية الخارجة من الأنشطة الاستثمارية والتمويلية</a:t>
            </a:r>
          </a:p>
          <a:p>
            <a:pPr marL="354013" indent="0" algn="just">
              <a:buNone/>
            </a:pPr>
            <a:r>
              <a:rPr lang="ar-SA" dirty="0"/>
              <a:t>و</a:t>
            </a:r>
            <a:r>
              <a:rPr lang="ar-DZ" dirty="0"/>
              <a:t>ت</a:t>
            </a:r>
            <a:r>
              <a:rPr lang="ar-SA" dirty="0"/>
              <a:t>أخذ هذه النسبة الصيغة التالية:</a:t>
            </a:r>
          </a:p>
          <a:p>
            <a:pPr marL="354013" indent="0" algn="just">
              <a:buNone/>
            </a:pPr>
            <a:r>
              <a:rPr lang="ar-DZ" b="1" dirty="0"/>
              <a:t> نسبة صافي التدفق النقدي التشغيلي الى التدفقات الأخرى</a:t>
            </a:r>
            <a:r>
              <a:rPr lang="ar-SA" b="1" dirty="0"/>
              <a:t>=</a:t>
            </a:r>
            <a:r>
              <a:rPr lang="ar-DZ" b="1" dirty="0"/>
              <a:t> صافي تدفقات نشاط التشغيل </a:t>
            </a:r>
            <a:r>
              <a:rPr lang="ar-DZ" sz="3000" b="1" dirty="0"/>
              <a:t>/</a:t>
            </a:r>
            <a:r>
              <a:rPr lang="ar-SA" b="1" dirty="0"/>
              <a:t> </a:t>
            </a:r>
            <a:r>
              <a:rPr lang="ar-DZ" b="1" dirty="0"/>
              <a:t>إجمالي التدفقات النقدية الاستثمارية والتمويلية</a:t>
            </a:r>
            <a:endParaRPr lang="ar-SA" b="1" dirty="0"/>
          </a:p>
          <a:p>
            <a:pPr marL="354013" indent="0" algn="just">
              <a:buNone/>
            </a:pPr>
            <a:r>
              <a:rPr lang="ar-SA" dirty="0"/>
              <a:t>وتبين هذه النسبة مدى كفاية هذه التدفقات لتغطية أنشطة الاستثمار والتمويل كشراء الأصول الثابتة وسداد الديون و القروض المستحقة الدفع بالإضافة إلي سداد توزيعات الأرباح النقدية المستحقة على </a:t>
            </a:r>
            <a:r>
              <a:rPr lang="ar-DZ" dirty="0"/>
              <a:t>المؤسسة</a:t>
            </a:r>
            <a:r>
              <a:rPr lang="ar-SA" dirty="0"/>
              <a:t> للمساهمين أو أيه تدفقات نقدية خارجة أساسية أو ضرورية في أنشطة التمويل و الاستثمار، والمؤشر العالي لهذا النسبة يعتبر دليلا جيداً على سيولة </a:t>
            </a:r>
            <a:r>
              <a:rPr lang="ar-DZ" dirty="0"/>
              <a:t>المؤسسة</a:t>
            </a:r>
            <a:r>
              <a:rPr lang="ar-SA" dirty="0"/>
              <a:t> وقدرتها على الاستمرار في أنشطتها الرئيسية دون أيه مشاكل</a:t>
            </a:r>
            <a:r>
              <a:rPr lang="ar-DZ" dirty="0"/>
              <a:t>.</a:t>
            </a:r>
            <a:r>
              <a:rPr lang="ar-SA" dirty="0"/>
              <a:t> </a:t>
            </a:r>
          </a:p>
        </p:txBody>
      </p:sp>
      <p:sp>
        <p:nvSpPr>
          <p:cNvPr id="4" name="Date Placeholder 3">
            <a:extLst>
              <a:ext uri="{FF2B5EF4-FFF2-40B4-BE49-F238E27FC236}">
                <a16:creationId xmlns:a16="http://schemas.microsoft.com/office/drawing/2014/main" id="{6CCFE618-D9F4-9313-0AB5-C6A458E4785E}"/>
              </a:ext>
            </a:extLst>
          </p:cNvPr>
          <p:cNvSpPr>
            <a:spLocks noGrp="1"/>
          </p:cNvSpPr>
          <p:nvPr>
            <p:ph type="dt" sz="half" idx="14"/>
          </p:nvPr>
        </p:nvSpPr>
        <p:spPr>
          <a:xfrm>
            <a:off x="251520" y="6390855"/>
            <a:ext cx="2016224" cy="432048"/>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E768D248-0016-4BB9-A801-B389990EFB7C}" type="datetime1">
              <a:rPr kumimoji="0" lang="en-US" sz="1600" b="1" i="0" u="none" strike="noStrike" kern="1200" cap="none" spc="0" normalizeH="0" baseline="0" noProof="0" smtClean="0">
                <a:ln>
                  <a:noFill/>
                </a:ln>
                <a:solidFill>
                  <a:srgbClr val="575F6D"/>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11/11/2024</a:t>
            </a:fld>
            <a:endParaRPr kumimoji="0" lang="ar-SA" sz="1200" b="1" i="0" u="none" strike="noStrike" kern="1200" cap="none" spc="0" normalizeH="0" baseline="0" noProof="0" dirty="0">
              <a:ln>
                <a:noFill/>
              </a:ln>
              <a:solidFill>
                <a:srgbClr val="575F6D"/>
              </a:solidFill>
              <a:effectLst/>
              <a:uLnTx/>
              <a:uFillTx/>
              <a:latin typeface="Century Schoolbook"/>
              <a:ea typeface="+mn-ea"/>
              <a:cs typeface="Times New Roman" panose="02020603050405020304" pitchFamily="18" charset="0"/>
            </a:endParaRPr>
          </a:p>
        </p:txBody>
      </p:sp>
      <p:sp>
        <p:nvSpPr>
          <p:cNvPr id="5" name="Slide Number Placeholder 4">
            <a:extLst>
              <a:ext uri="{FF2B5EF4-FFF2-40B4-BE49-F238E27FC236}">
                <a16:creationId xmlns:a16="http://schemas.microsoft.com/office/drawing/2014/main" id="{7CC22A30-9736-C9DB-D657-15C64DF5D1C0}"/>
              </a:ext>
            </a:extLst>
          </p:cNvPr>
          <p:cNvSpPr>
            <a:spLocks noGrp="1"/>
          </p:cNvSpPr>
          <p:nvPr>
            <p:ph type="sldNum" sz="quarter" idx="15"/>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A4231B69-FBD1-4C22-85BF-9904F0109019}" type="slidenum">
              <a:rPr kumimoji="0" lang="ar-SA" sz="1400" b="1" i="0" u="none" strike="noStrike" kern="1200" cap="none" spc="0" normalizeH="0" baseline="0" noProof="0" smtClean="0">
                <a:ln>
                  <a:noFill/>
                </a:ln>
                <a:solidFill>
                  <a:srgbClr val="FFFFFF"/>
                </a:solidFill>
                <a:effectLst/>
                <a:uLnTx/>
                <a:uFillTx/>
                <a:latin typeface="Century Schoolbook"/>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36</a:t>
            </a:fld>
            <a:endParaRPr kumimoji="0" lang="ar-SA" sz="1400" b="1" i="0" u="none" strike="noStrike" kern="1200" cap="none" spc="0" normalizeH="0" baseline="0" noProof="0">
              <a:ln>
                <a:noFill/>
              </a:ln>
              <a:solidFill>
                <a:srgbClr val="FFFFFF"/>
              </a:solidFill>
              <a:effectLst/>
              <a:uLnTx/>
              <a:uFillTx/>
              <a:latin typeface="Century Schoolbook"/>
              <a:ea typeface="+mn-ea"/>
              <a:cs typeface="Times New Roman" panose="02020603050405020304" pitchFamily="18" charset="0"/>
            </a:endParaRPr>
          </a:p>
        </p:txBody>
      </p:sp>
      <p:sp>
        <p:nvSpPr>
          <p:cNvPr id="6" name="Footer Placeholder 5">
            <a:extLst>
              <a:ext uri="{FF2B5EF4-FFF2-40B4-BE49-F238E27FC236}">
                <a16:creationId xmlns:a16="http://schemas.microsoft.com/office/drawing/2014/main" id="{0F2AF498-0F7D-137C-3539-EE4FCA3513BB}"/>
              </a:ext>
            </a:extLst>
          </p:cNvPr>
          <p:cNvSpPr>
            <a:spLocks noGrp="1"/>
          </p:cNvSpPr>
          <p:nvPr>
            <p:ph type="ftr" sz="quarter" idx="16"/>
          </p:nvPr>
        </p:nvSpPr>
        <p:spPr>
          <a:xfrm>
            <a:off x="1763688" y="6453336"/>
            <a:ext cx="6120680" cy="293752"/>
          </a:xfrm>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4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rPr>
              <a:t>جامعة أم البواقي-  - كلية ق </a:t>
            </a:r>
            <a:r>
              <a:rPr kumimoji="0" lang="ar-SA" sz="1400" b="1" i="0" u="none" strike="noStrike" kern="1200" cap="none" spc="0" normalizeH="0" baseline="0" noProof="0" dirty="0" err="1">
                <a:ln>
                  <a:noFill/>
                </a:ln>
                <a:solidFill>
                  <a:prstClr val="black"/>
                </a:solidFill>
                <a:effectLst/>
                <a:uLnTx/>
                <a:uFillTx/>
                <a:latin typeface="Century Schoolbook"/>
                <a:ea typeface="+mn-ea"/>
                <a:cs typeface="Times New Roman" panose="02020603050405020304" pitchFamily="18" charset="0"/>
              </a:rPr>
              <a:t>وت</a:t>
            </a:r>
            <a:r>
              <a:rPr kumimoji="0" lang="ar-SA" sz="14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rPr>
              <a:t> </a:t>
            </a:r>
            <a:r>
              <a:rPr kumimoji="0" lang="ar-SA" sz="1400" b="1" i="0" u="none" strike="noStrike" kern="1200" cap="none" spc="0" normalizeH="0" baseline="0" noProof="0" dirty="0" err="1">
                <a:ln>
                  <a:noFill/>
                </a:ln>
                <a:solidFill>
                  <a:prstClr val="black"/>
                </a:solidFill>
                <a:effectLst/>
                <a:uLnTx/>
                <a:uFillTx/>
                <a:latin typeface="Century Schoolbook"/>
                <a:ea typeface="+mn-ea"/>
                <a:cs typeface="Times New Roman" panose="02020603050405020304" pitchFamily="18" charset="0"/>
              </a:rPr>
              <a:t>وت</a:t>
            </a:r>
            <a:r>
              <a:rPr kumimoji="0" lang="ar-SA" sz="14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rPr>
              <a:t> – قسم المحاسبة والمالية - السنة 1 ماستر- تسيير مالي معمق </a:t>
            </a:r>
          </a:p>
        </p:txBody>
      </p:sp>
    </p:spTree>
    <p:extLst>
      <p:ext uri="{BB962C8B-B14F-4D97-AF65-F5344CB8AC3E}">
        <p14:creationId xmlns:p14="http://schemas.microsoft.com/office/powerpoint/2010/main" val="6063010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BFE132-87C9-715B-B3E0-510137242BF9}"/>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8ADDB82B-F47A-DEE8-C188-A2E12E189DDC}"/>
              </a:ext>
            </a:extLst>
          </p:cNvPr>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DZ" sz="2800" b="1" dirty="0">
                <a:solidFill>
                  <a:schemeClr val="tx1"/>
                </a:solidFill>
              </a:rPr>
              <a:t>التحليل المالي الديناميكي</a:t>
            </a:r>
            <a:endParaRPr lang="ar-SA" sz="1800" dirty="0"/>
          </a:p>
        </p:txBody>
      </p:sp>
      <p:sp>
        <p:nvSpPr>
          <p:cNvPr id="16" name="Content Placeholder 15">
            <a:extLst>
              <a:ext uri="{FF2B5EF4-FFF2-40B4-BE49-F238E27FC236}">
                <a16:creationId xmlns:a16="http://schemas.microsoft.com/office/drawing/2014/main" id="{494A3473-EB21-CB9E-9526-8DCCEBD0BF63}"/>
              </a:ext>
            </a:extLst>
          </p:cNvPr>
          <p:cNvSpPr>
            <a:spLocks noGrp="1"/>
          </p:cNvSpPr>
          <p:nvPr>
            <p:ph sz="quarter" idx="1"/>
          </p:nvPr>
        </p:nvSpPr>
        <p:spPr>
          <a:xfrm>
            <a:off x="457200" y="1600200"/>
            <a:ext cx="7467600" cy="4709120"/>
          </a:xfrm>
        </p:spPr>
        <p:style>
          <a:lnRef idx="2">
            <a:schemeClr val="dk1"/>
          </a:lnRef>
          <a:fillRef idx="1">
            <a:schemeClr val="lt1"/>
          </a:fillRef>
          <a:effectRef idx="0">
            <a:schemeClr val="dk1"/>
          </a:effectRef>
          <a:fontRef idx="minor">
            <a:schemeClr val="dk1"/>
          </a:fontRef>
        </p:style>
        <p:txBody>
          <a:bodyPr>
            <a:normAutofit/>
          </a:bodyPr>
          <a:lstStyle/>
          <a:p>
            <a:pPr marL="354013" lvl="0" indent="0">
              <a:buNone/>
            </a:pPr>
            <a:r>
              <a:rPr lang="ar-DZ" b="1" dirty="0"/>
              <a:t>تحليل جدول تدفقات الخزينة باستخدام النسب المشتقة </a:t>
            </a:r>
          </a:p>
          <a:p>
            <a:pPr marL="354013" indent="0" algn="just">
              <a:buNone/>
            </a:pPr>
            <a:r>
              <a:rPr lang="ar-SA" dirty="0"/>
              <a:t> </a:t>
            </a:r>
            <a:r>
              <a:rPr lang="ar-DZ" b="1" dirty="0"/>
              <a:t>10- </a:t>
            </a:r>
            <a:r>
              <a:rPr lang="ar-SA" b="1" dirty="0"/>
              <a:t>نسبة صافي التدفق النقدي التشغيلي إلى التدفقات النقدية الخارجة من الأنشطة الاستثمارية والتمويلية</a:t>
            </a:r>
          </a:p>
          <a:p>
            <a:pPr marL="354013" indent="0" algn="just">
              <a:buNone/>
            </a:pPr>
            <a:r>
              <a:rPr lang="ar-SA" dirty="0"/>
              <a:t>في ضوء كل ما سبق يجب الإشارة إلي ما يلي :</a:t>
            </a:r>
            <a:endParaRPr lang="ar-DZ" dirty="0"/>
          </a:p>
          <a:p>
            <a:pPr marL="354013" indent="0" algn="just">
              <a:buNone/>
            </a:pPr>
            <a:r>
              <a:rPr lang="ar-SA" dirty="0"/>
              <a:t>1.	أن نسب التدفقات النقدية أسلوباً مهماً من أساليب تحليل التدفقات النقدية</a:t>
            </a:r>
            <a:r>
              <a:rPr lang="ar-DZ" dirty="0"/>
              <a:t>،</a:t>
            </a:r>
            <a:r>
              <a:rPr lang="ar-SA" dirty="0"/>
              <a:t> وخاصة في مجالات الحكم على سيولة واستمرارية </a:t>
            </a:r>
            <a:r>
              <a:rPr lang="ar-DZ" dirty="0"/>
              <a:t>المؤسسات</a:t>
            </a:r>
            <a:r>
              <a:rPr lang="ar-SA" dirty="0"/>
              <a:t>.</a:t>
            </a:r>
          </a:p>
          <a:p>
            <a:pPr marL="354013" indent="0" algn="just">
              <a:buNone/>
            </a:pPr>
            <a:r>
              <a:rPr lang="ar-SA" dirty="0"/>
              <a:t>2.	لا تعتبر نسب التدفقات بديلاً نهائيا عن النسب التقليدية.</a:t>
            </a:r>
          </a:p>
          <a:p>
            <a:pPr marL="354013" indent="0" algn="just">
              <a:buNone/>
            </a:pPr>
            <a:r>
              <a:rPr lang="ar-SA" dirty="0"/>
              <a:t>3.	للحصول على نتائج ومؤشرات أكثر أهمية يجب عند استخدام نسب التدفقات النقدية مقارنة هذه النسب بنسب أخرى لأعوام سابقة متتالية</a:t>
            </a:r>
            <a:r>
              <a:rPr lang="ar-DZ" dirty="0"/>
              <a:t>،    </a:t>
            </a:r>
            <a:r>
              <a:rPr lang="ar-SA" dirty="0"/>
              <a:t> أو بنسب القطاع الذي تنتمي له </a:t>
            </a:r>
            <a:r>
              <a:rPr lang="ar-DZ" dirty="0"/>
              <a:t>لمؤسسة</a:t>
            </a:r>
            <a:r>
              <a:rPr lang="ar-SA" dirty="0"/>
              <a:t> ذات الصلة.</a:t>
            </a:r>
          </a:p>
          <a:p>
            <a:pPr marL="354013" indent="0" algn="just">
              <a:buNone/>
            </a:pPr>
            <a:endParaRPr lang="ar-SA" dirty="0"/>
          </a:p>
        </p:txBody>
      </p:sp>
      <p:sp>
        <p:nvSpPr>
          <p:cNvPr id="4" name="Date Placeholder 3">
            <a:extLst>
              <a:ext uri="{FF2B5EF4-FFF2-40B4-BE49-F238E27FC236}">
                <a16:creationId xmlns:a16="http://schemas.microsoft.com/office/drawing/2014/main" id="{F3EDDC68-8B27-AED0-DC8B-736358796E38}"/>
              </a:ext>
            </a:extLst>
          </p:cNvPr>
          <p:cNvSpPr>
            <a:spLocks noGrp="1"/>
          </p:cNvSpPr>
          <p:nvPr>
            <p:ph type="dt" sz="half" idx="14"/>
          </p:nvPr>
        </p:nvSpPr>
        <p:spPr>
          <a:xfrm>
            <a:off x="251520" y="6390855"/>
            <a:ext cx="2016224" cy="432048"/>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E768D248-0016-4BB9-A801-B389990EFB7C}" type="datetime1">
              <a:rPr kumimoji="0" lang="en-US" sz="1600" b="1" i="0" u="none" strike="noStrike" kern="1200" cap="none" spc="0" normalizeH="0" baseline="0" noProof="0" smtClean="0">
                <a:ln>
                  <a:noFill/>
                </a:ln>
                <a:solidFill>
                  <a:srgbClr val="575F6D"/>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11/11/2024</a:t>
            </a:fld>
            <a:endParaRPr kumimoji="0" lang="ar-SA" sz="1200" b="1" i="0" u="none" strike="noStrike" kern="1200" cap="none" spc="0" normalizeH="0" baseline="0" noProof="0" dirty="0">
              <a:ln>
                <a:noFill/>
              </a:ln>
              <a:solidFill>
                <a:srgbClr val="575F6D"/>
              </a:solidFill>
              <a:effectLst/>
              <a:uLnTx/>
              <a:uFillTx/>
              <a:latin typeface="Century Schoolbook"/>
              <a:ea typeface="+mn-ea"/>
              <a:cs typeface="Times New Roman" panose="02020603050405020304" pitchFamily="18" charset="0"/>
            </a:endParaRPr>
          </a:p>
        </p:txBody>
      </p:sp>
      <p:sp>
        <p:nvSpPr>
          <p:cNvPr id="5" name="Slide Number Placeholder 4">
            <a:extLst>
              <a:ext uri="{FF2B5EF4-FFF2-40B4-BE49-F238E27FC236}">
                <a16:creationId xmlns:a16="http://schemas.microsoft.com/office/drawing/2014/main" id="{65EBC63C-7E88-02D5-0C20-08C70304BBCF}"/>
              </a:ext>
            </a:extLst>
          </p:cNvPr>
          <p:cNvSpPr>
            <a:spLocks noGrp="1"/>
          </p:cNvSpPr>
          <p:nvPr>
            <p:ph type="sldNum" sz="quarter" idx="15"/>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A4231B69-FBD1-4C22-85BF-9904F0109019}" type="slidenum">
              <a:rPr kumimoji="0" lang="ar-SA" sz="1400" b="1" i="0" u="none" strike="noStrike" kern="1200" cap="none" spc="0" normalizeH="0" baseline="0" noProof="0" smtClean="0">
                <a:ln>
                  <a:noFill/>
                </a:ln>
                <a:solidFill>
                  <a:srgbClr val="FFFFFF"/>
                </a:solidFill>
                <a:effectLst/>
                <a:uLnTx/>
                <a:uFillTx/>
                <a:latin typeface="Century Schoolbook"/>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37</a:t>
            </a:fld>
            <a:endParaRPr kumimoji="0" lang="ar-SA" sz="1400" b="1" i="0" u="none" strike="noStrike" kern="1200" cap="none" spc="0" normalizeH="0" baseline="0" noProof="0">
              <a:ln>
                <a:noFill/>
              </a:ln>
              <a:solidFill>
                <a:srgbClr val="FFFFFF"/>
              </a:solidFill>
              <a:effectLst/>
              <a:uLnTx/>
              <a:uFillTx/>
              <a:latin typeface="Century Schoolbook"/>
              <a:ea typeface="+mn-ea"/>
              <a:cs typeface="Times New Roman" panose="02020603050405020304" pitchFamily="18" charset="0"/>
            </a:endParaRPr>
          </a:p>
        </p:txBody>
      </p:sp>
      <p:sp>
        <p:nvSpPr>
          <p:cNvPr id="6" name="Footer Placeholder 5">
            <a:extLst>
              <a:ext uri="{FF2B5EF4-FFF2-40B4-BE49-F238E27FC236}">
                <a16:creationId xmlns:a16="http://schemas.microsoft.com/office/drawing/2014/main" id="{499A6AB5-EAFE-2DE0-CE4E-37B28DC5A4BA}"/>
              </a:ext>
            </a:extLst>
          </p:cNvPr>
          <p:cNvSpPr>
            <a:spLocks noGrp="1"/>
          </p:cNvSpPr>
          <p:nvPr>
            <p:ph type="ftr" sz="quarter" idx="16"/>
          </p:nvPr>
        </p:nvSpPr>
        <p:spPr>
          <a:xfrm>
            <a:off x="1763688" y="6453336"/>
            <a:ext cx="6120680" cy="293752"/>
          </a:xfrm>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4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rPr>
              <a:t>جامعة أم البواقي-  - كلية ق </a:t>
            </a:r>
            <a:r>
              <a:rPr kumimoji="0" lang="ar-SA" sz="1400" b="1" i="0" u="none" strike="noStrike" kern="1200" cap="none" spc="0" normalizeH="0" baseline="0" noProof="0" dirty="0" err="1">
                <a:ln>
                  <a:noFill/>
                </a:ln>
                <a:solidFill>
                  <a:prstClr val="black"/>
                </a:solidFill>
                <a:effectLst/>
                <a:uLnTx/>
                <a:uFillTx/>
                <a:latin typeface="Century Schoolbook"/>
                <a:ea typeface="+mn-ea"/>
                <a:cs typeface="Times New Roman" panose="02020603050405020304" pitchFamily="18" charset="0"/>
              </a:rPr>
              <a:t>وت</a:t>
            </a:r>
            <a:r>
              <a:rPr kumimoji="0" lang="ar-SA" sz="14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rPr>
              <a:t> </a:t>
            </a:r>
            <a:r>
              <a:rPr kumimoji="0" lang="ar-SA" sz="1400" b="1" i="0" u="none" strike="noStrike" kern="1200" cap="none" spc="0" normalizeH="0" baseline="0" noProof="0" dirty="0" err="1">
                <a:ln>
                  <a:noFill/>
                </a:ln>
                <a:solidFill>
                  <a:prstClr val="black"/>
                </a:solidFill>
                <a:effectLst/>
                <a:uLnTx/>
                <a:uFillTx/>
                <a:latin typeface="Century Schoolbook"/>
                <a:ea typeface="+mn-ea"/>
                <a:cs typeface="Times New Roman" panose="02020603050405020304" pitchFamily="18" charset="0"/>
              </a:rPr>
              <a:t>وت</a:t>
            </a:r>
            <a:r>
              <a:rPr kumimoji="0" lang="ar-SA" sz="14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rPr>
              <a:t> – قسم المحاسبة والمالية - السنة 1 ماستر- تسيير مالي معمق </a:t>
            </a:r>
          </a:p>
        </p:txBody>
      </p:sp>
    </p:spTree>
    <p:extLst>
      <p:ext uri="{BB962C8B-B14F-4D97-AF65-F5344CB8AC3E}">
        <p14:creationId xmlns:p14="http://schemas.microsoft.com/office/powerpoint/2010/main" val="15867309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A19CD9-DFFC-E2EF-4E17-ABA87F37728B}"/>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F8DECB5B-6D68-4888-2D1C-5B5018EF1EB4}"/>
              </a:ext>
            </a:extLst>
          </p:cNvPr>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DZ" sz="2800" b="1" dirty="0">
                <a:solidFill>
                  <a:schemeClr val="tx1"/>
                </a:solidFill>
              </a:rPr>
              <a:t>التحليل المالي الديناميكي</a:t>
            </a:r>
            <a:endParaRPr lang="ar-SA" sz="1800" dirty="0"/>
          </a:p>
        </p:txBody>
      </p:sp>
      <p:sp>
        <p:nvSpPr>
          <p:cNvPr id="16" name="Content Placeholder 15">
            <a:extLst>
              <a:ext uri="{FF2B5EF4-FFF2-40B4-BE49-F238E27FC236}">
                <a16:creationId xmlns:a16="http://schemas.microsoft.com/office/drawing/2014/main" id="{B193A274-52DF-4E8E-5400-EBA5A069EA1D}"/>
              </a:ext>
            </a:extLst>
          </p:cNvPr>
          <p:cNvSpPr>
            <a:spLocks noGrp="1"/>
          </p:cNvSpPr>
          <p:nvPr>
            <p:ph sz="quarter" idx="1"/>
          </p:nvPr>
        </p:nvSpPr>
        <p:spPr>
          <a:xfrm>
            <a:off x="457200" y="1600200"/>
            <a:ext cx="7467600" cy="4349080"/>
          </a:xfrm>
        </p:spPr>
        <p:style>
          <a:lnRef idx="2">
            <a:schemeClr val="dk1"/>
          </a:lnRef>
          <a:fillRef idx="1">
            <a:schemeClr val="lt1"/>
          </a:fillRef>
          <a:effectRef idx="0">
            <a:schemeClr val="dk1"/>
          </a:effectRef>
          <a:fontRef idx="minor">
            <a:schemeClr val="dk1"/>
          </a:fontRef>
        </p:style>
        <p:txBody>
          <a:bodyPr>
            <a:normAutofit fontScale="92500"/>
          </a:bodyPr>
          <a:lstStyle/>
          <a:p>
            <a:pPr marL="354013" lvl="0" indent="0">
              <a:buNone/>
            </a:pPr>
            <a:r>
              <a:rPr lang="ar-DZ" sz="2800" b="1" dirty="0"/>
              <a:t>خاتمة</a:t>
            </a:r>
          </a:p>
          <a:p>
            <a:pPr marL="354013" lvl="0" indent="0" algn="just">
              <a:buNone/>
            </a:pPr>
            <a:r>
              <a:rPr lang="ar-DZ" dirty="0"/>
              <a:t>مما سبق، يتضح جليا أهمية التحليل المالي الديناميكي، وكيف أن عملية التحليل تبنى على أسس مغايرة للتحليل الستاتيكي، تسمح برصد حركة النقدية بطرق مختلفة. فمفهوم القوائم المالية، خصوصا جدولي الميزانية، وجدول حسابات النتائج، أصبح التعبير عنهما يتم بمصطلحات مختلفة عن تلك المعروفة بالأصول والخصوم مثلا. فمصطلح المصادر(الموارد) تعبير مالي له مدلوله مقارنة بمصطلح الخصوم. ونفس الشيء يقال بالنسبة لكلمة استخدامات بديلا عن كلمة أصول. ومن هذه المفاهيم الجديدة برزت مفاهيم جديدة لمؤشرات مالية للتعبير عن الأداء المالي. فنسب التدفقات النقدية التي مرت معنا أعلاه توضح هذا التوجه، كما أن مفهوم تغيرات رأس المال العامل الواردة ضمن جداول التمويل توضح أهمية هذا الأسلوب في التحليل.</a:t>
            </a:r>
          </a:p>
          <a:p>
            <a:pPr marL="809625" indent="265113">
              <a:buNone/>
            </a:pPr>
            <a:r>
              <a:rPr lang="ar-SA" dirty="0"/>
              <a:t> </a:t>
            </a:r>
          </a:p>
        </p:txBody>
      </p:sp>
      <p:sp>
        <p:nvSpPr>
          <p:cNvPr id="4" name="Date Placeholder 3">
            <a:extLst>
              <a:ext uri="{FF2B5EF4-FFF2-40B4-BE49-F238E27FC236}">
                <a16:creationId xmlns:a16="http://schemas.microsoft.com/office/drawing/2014/main" id="{237ED263-8192-8BF2-AC11-8FF6E104C6C3}"/>
              </a:ext>
            </a:extLst>
          </p:cNvPr>
          <p:cNvSpPr>
            <a:spLocks noGrp="1"/>
          </p:cNvSpPr>
          <p:nvPr>
            <p:ph type="dt" sz="half" idx="14"/>
          </p:nvPr>
        </p:nvSpPr>
        <p:spPr>
          <a:xfrm>
            <a:off x="179512" y="6165304"/>
            <a:ext cx="2016224" cy="432048"/>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E768D248-0016-4BB9-A801-B389990EFB7C}" type="datetime1">
              <a:rPr kumimoji="0" lang="en-US" sz="1600" b="1" i="0" u="none" strike="noStrike" kern="1200" cap="none" spc="0" normalizeH="0" baseline="0" noProof="0" smtClean="0">
                <a:ln>
                  <a:noFill/>
                </a:ln>
                <a:solidFill>
                  <a:srgbClr val="575F6D"/>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11/11/2024</a:t>
            </a:fld>
            <a:endParaRPr kumimoji="0" lang="ar-SA" sz="1200" b="1" i="0" u="none" strike="noStrike" kern="1200" cap="none" spc="0" normalizeH="0" baseline="0" noProof="0" dirty="0">
              <a:ln>
                <a:noFill/>
              </a:ln>
              <a:solidFill>
                <a:srgbClr val="575F6D"/>
              </a:solidFill>
              <a:effectLst/>
              <a:uLnTx/>
              <a:uFillTx/>
              <a:latin typeface="Century Schoolbook"/>
              <a:ea typeface="+mn-ea"/>
              <a:cs typeface="Times New Roman" panose="02020603050405020304" pitchFamily="18" charset="0"/>
            </a:endParaRPr>
          </a:p>
        </p:txBody>
      </p:sp>
      <p:sp>
        <p:nvSpPr>
          <p:cNvPr id="5" name="Slide Number Placeholder 4">
            <a:extLst>
              <a:ext uri="{FF2B5EF4-FFF2-40B4-BE49-F238E27FC236}">
                <a16:creationId xmlns:a16="http://schemas.microsoft.com/office/drawing/2014/main" id="{2FE60286-7F35-5888-1286-CF75FA462AA5}"/>
              </a:ext>
            </a:extLst>
          </p:cNvPr>
          <p:cNvSpPr>
            <a:spLocks noGrp="1"/>
          </p:cNvSpPr>
          <p:nvPr>
            <p:ph type="sldNum" sz="quarter" idx="15"/>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A4231B69-FBD1-4C22-85BF-9904F0109019}" type="slidenum">
              <a:rPr kumimoji="0" lang="ar-SA" sz="1400" b="1" i="0" u="none" strike="noStrike" kern="1200" cap="none" spc="0" normalizeH="0" baseline="0" noProof="0" smtClean="0">
                <a:ln>
                  <a:noFill/>
                </a:ln>
                <a:solidFill>
                  <a:srgbClr val="FFFFFF"/>
                </a:solidFill>
                <a:effectLst/>
                <a:uLnTx/>
                <a:uFillTx/>
                <a:latin typeface="Century Schoolbook"/>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38</a:t>
            </a:fld>
            <a:endParaRPr kumimoji="0" lang="ar-SA" sz="1400" b="1" i="0" u="none" strike="noStrike" kern="1200" cap="none" spc="0" normalizeH="0" baseline="0" noProof="0">
              <a:ln>
                <a:noFill/>
              </a:ln>
              <a:solidFill>
                <a:srgbClr val="FFFFFF"/>
              </a:solidFill>
              <a:effectLst/>
              <a:uLnTx/>
              <a:uFillTx/>
              <a:latin typeface="Century Schoolbook"/>
              <a:ea typeface="+mn-ea"/>
              <a:cs typeface="Times New Roman" panose="02020603050405020304" pitchFamily="18" charset="0"/>
            </a:endParaRPr>
          </a:p>
        </p:txBody>
      </p:sp>
      <p:sp>
        <p:nvSpPr>
          <p:cNvPr id="6" name="Footer Placeholder 5">
            <a:extLst>
              <a:ext uri="{FF2B5EF4-FFF2-40B4-BE49-F238E27FC236}">
                <a16:creationId xmlns:a16="http://schemas.microsoft.com/office/drawing/2014/main" id="{5AF88C6E-F8BE-4C00-4819-D055799517AF}"/>
              </a:ext>
            </a:extLst>
          </p:cNvPr>
          <p:cNvSpPr>
            <a:spLocks noGrp="1"/>
          </p:cNvSpPr>
          <p:nvPr>
            <p:ph type="ftr" sz="quarter" idx="16"/>
          </p:nvPr>
        </p:nvSpPr>
        <p:spPr>
          <a:xfrm>
            <a:off x="2123728" y="6093296"/>
            <a:ext cx="5832648" cy="581784"/>
          </a:xfrm>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4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rPr>
              <a:t>جامعة أم البواقي-  - كلية ق </a:t>
            </a:r>
            <a:r>
              <a:rPr kumimoji="0" lang="ar-SA" sz="1400" b="1" i="0" u="none" strike="noStrike" kern="1200" cap="none" spc="0" normalizeH="0" baseline="0" noProof="0" dirty="0" err="1">
                <a:ln>
                  <a:noFill/>
                </a:ln>
                <a:solidFill>
                  <a:prstClr val="black"/>
                </a:solidFill>
                <a:effectLst/>
                <a:uLnTx/>
                <a:uFillTx/>
                <a:latin typeface="Century Schoolbook"/>
                <a:ea typeface="+mn-ea"/>
                <a:cs typeface="Times New Roman" panose="02020603050405020304" pitchFamily="18" charset="0"/>
              </a:rPr>
              <a:t>وت</a:t>
            </a:r>
            <a:r>
              <a:rPr kumimoji="0" lang="ar-SA" sz="14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rPr>
              <a:t> </a:t>
            </a:r>
            <a:r>
              <a:rPr kumimoji="0" lang="ar-SA" sz="1400" b="1" i="0" u="none" strike="noStrike" kern="1200" cap="none" spc="0" normalizeH="0" baseline="0" noProof="0" dirty="0" err="1">
                <a:ln>
                  <a:noFill/>
                </a:ln>
                <a:solidFill>
                  <a:prstClr val="black"/>
                </a:solidFill>
                <a:effectLst/>
                <a:uLnTx/>
                <a:uFillTx/>
                <a:latin typeface="Century Schoolbook"/>
                <a:ea typeface="+mn-ea"/>
                <a:cs typeface="Times New Roman" panose="02020603050405020304" pitchFamily="18" charset="0"/>
              </a:rPr>
              <a:t>وت</a:t>
            </a:r>
            <a:r>
              <a:rPr kumimoji="0" lang="ar-SA" sz="14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rPr>
              <a:t> – قسم المحاسبة والمالية - السنة 1 ماستر- تسيير مالي معمق </a:t>
            </a:r>
          </a:p>
        </p:txBody>
      </p:sp>
    </p:spTree>
    <p:extLst>
      <p:ext uri="{BB962C8B-B14F-4D97-AF65-F5344CB8AC3E}">
        <p14:creationId xmlns:p14="http://schemas.microsoft.com/office/powerpoint/2010/main" val="34530539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DZ" sz="2800" b="1" dirty="0">
                <a:solidFill>
                  <a:schemeClr val="tx1"/>
                </a:solidFill>
              </a:rPr>
              <a:t>التحليل المالي الديناميكي</a:t>
            </a:r>
            <a:endParaRPr lang="ar-SA" sz="1800" dirty="0"/>
          </a:p>
        </p:txBody>
      </p:sp>
      <p:sp>
        <p:nvSpPr>
          <p:cNvPr id="16" name="Content Placeholder 15"/>
          <p:cNvSpPr>
            <a:spLocks noGrp="1"/>
          </p:cNvSpPr>
          <p:nvPr>
            <p:ph sz="quarter" idx="1"/>
          </p:nvPr>
        </p:nvSpPr>
        <p:spPr>
          <a:xfrm>
            <a:off x="457200" y="1600200"/>
            <a:ext cx="7467600" cy="3268960"/>
          </a:xfr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a:normAutofit/>
          </a:bodyPr>
          <a:lstStyle/>
          <a:p>
            <a:pPr marL="809625" indent="0">
              <a:buNone/>
            </a:pPr>
            <a:endParaRPr lang="ar-SA" b="1" dirty="0"/>
          </a:p>
          <a:p>
            <a:pPr marL="809625" lvl="0" indent="0" algn="ctr">
              <a:buNone/>
            </a:pPr>
            <a:endParaRPr lang="ar-DZ" b="1" dirty="0"/>
          </a:p>
          <a:p>
            <a:pPr marL="809625" lvl="0" indent="0" algn="ctr">
              <a:buNone/>
            </a:pPr>
            <a:endParaRPr lang="ar-DZ" b="1" dirty="0"/>
          </a:p>
          <a:p>
            <a:pPr marL="809625" lvl="0" indent="0" algn="ctr">
              <a:buNone/>
            </a:pPr>
            <a:r>
              <a:rPr lang="ar-DZ" b="1" dirty="0"/>
              <a:t>انتهـــــــــــــــــــــــــــــــى</a:t>
            </a:r>
            <a:endParaRPr lang="en-US" dirty="0"/>
          </a:p>
          <a:p>
            <a:pPr marL="809625" indent="265113">
              <a:buNone/>
            </a:pPr>
            <a:r>
              <a:rPr lang="ar-SA" dirty="0"/>
              <a:t> </a:t>
            </a:r>
          </a:p>
        </p:txBody>
      </p:sp>
      <p:sp>
        <p:nvSpPr>
          <p:cNvPr id="4" name="Date Placeholder 3"/>
          <p:cNvSpPr>
            <a:spLocks noGrp="1"/>
          </p:cNvSpPr>
          <p:nvPr>
            <p:ph type="dt" sz="half" idx="14"/>
          </p:nvPr>
        </p:nvSpPr>
        <p:spPr>
          <a:xfrm>
            <a:off x="539552" y="5157192"/>
            <a:ext cx="2016224" cy="432048"/>
          </a:xfrm>
        </p:spPr>
        <p:txBody>
          <a:bodyPr/>
          <a:lstStyle/>
          <a:p>
            <a:pPr algn="l" rtl="0"/>
            <a:fld id="{9FFEDA05-86E3-4DF4-BDA1-16C8F490D086}" type="datetime1">
              <a:rPr lang="en-US" sz="1400" b="1" smtClean="0"/>
              <a:t>11/11/2024</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39</a:t>
            </a:fld>
            <a:endParaRPr lang="ar-SA"/>
          </a:p>
        </p:txBody>
      </p:sp>
      <p:sp>
        <p:nvSpPr>
          <p:cNvPr id="6" name="Footer Placeholder 5"/>
          <p:cNvSpPr>
            <a:spLocks noGrp="1"/>
          </p:cNvSpPr>
          <p:nvPr>
            <p:ph type="ftr" sz="quarter" idx="16"/>
          </p:nvPr>
        </p:nvSpPr>
        <p:spPr>
          <a:xfrm>
            <a:off x="971600" y="5589240"/>
            <a:ext cx="6953200" cy="653792"/>
          </a:xfrm>
        </p:spPr>
        <p:txBody>
          <a:bodyPr/>
          <a:lstStyle/>
          <a:p>
            <a:pPr algn="ctr"/>
            <a:r>
              <a:rPr lang="ar-SA" sz="1600" b="1" dirty="0">
                <a:solidFill>
                  <a:schemeClr val="tx1"/>
                </a:solidFill>
              </a:rPr>
              <a:t>جامعة أم البواقي-  - كلية ق </a:t>
            </a:r>
            <a:r>
              <a:rPr lang="ar-SA" sz="1600" b="1" dirty="0" err="1">
                <a:solidFill>
                  <a:schemeClr val="tx1"/>
                </a:solidFill>
              </a:rPr>
              <a:t>وت</a:t>
            </a:r>
            <a:r>
              <a:rPr lang="ar-SA" sz="1600" b="1" dirty="0">
                <a:solidFill>
                  <a:schemeClr val="tx1"/>
                </a:solidFill>
              </a:rPr>
              <a:t> </a:t>
            </a:r>
            <a:r>
              <a:rPr lang="ar-SA" sz="1600" b="1" dirty="0" err="1">
                <a:solidFill>
                  <a:schemeClr val="tx1"/>
                </a:solidFill>
              </a:rPr>
              <a:t>وت</a:t>
            </a:r>
            <a:r>
              <a:rPr lang="ar-SA" sz="1600" b="1" dirty="0">
                <a:solidFill>
                  <a:schemeClr val="tx1"/>
                </a:solidFill>
              </a:rPr>
              <a:t> – قسم المحاسبة والمالية - السنة 1 ماستر- تسيير مالي معمق </a:t>
            </a:r>
          </a:p>
        </p:txBody>
      </p:sp>
    </p:spTree>
    <p:extLst>
      <p:ext uri="{BB962C8B-B14F-4D97-AF65-F5344CB8AC3E}">
        <p14:creationId xmlns:p14="http://schemas.microsoft.com/office/powerpoint/2010/main" val="423371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332656"/>
            <a:ext cx="7467600" cy="576064"/>
          </a:xfrm>
        </p:spPr>
        <p:style>
          <a:lnRef idx="2">
            <a:schemeClr val="dk1"/>
          </a:lnRef>
          <a:fillRef idx="1">
            <a:schemeClr val="lt1"/>
          </a:fillRef>
          <a:effectRef idx="0">
            <a:schemeClr val="dk1"/>
          </a:effectRef>
          <a:fontRef idx="minor">
            <a:schemeClr val="dk1"/>
          </a:fontRef>
        </p:style>
        <p:txBody>
          <a:bodyPr anchor="b">
            <a:noAutofit/>
          </a:bodyPr>
          <a:lstStyle/>
          <a:p>
            <a:pPr algn="ctr"/>
            <a:br>
              <a:rPr lang="ar-SA" sz="2800" b="1" dirty="0">
                <a:solidFill>
                  <a:schemeClr val="tx1"/>
                </a:solidFill>
              </a:rPr>
            </a:br>
            <a:br>
              <a:rPr lang="en-US"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r>
              <a:rPr lang="ar-DZ" sz="2400" b="1" dirty="0">
                <a:solidFill>
                  <a:schemeClr val="tx1"/>
                </a:solidFill>
              </a:rPr>
              <a:t>التحليل المالي الديناميكي</a:t>
            </a:r>
            <a:endParaRPr lang="ar-SA" sz="1800" dirty="0"/>
          </a:p>
        </p:txBody>
      </p:sp>
      <p:sp>
        <p:nvSpPr>
          <p:cNvPr id="16" name="Content Placeholder 15"/>
          <p:cNvSpPr>
            <a:spLocks noGrp="1"/>
          </p:cNvSpPr>
          <p:nvPr>
            <p:ph sz="quarter" idx="1"/>
          </p:nvPr>
        </p:nvSpPr>
        <p:spPr>
          <a:xfrm>
            <a:off x="457200" y="1412776"/>
            <a:ext cx="7467600" cy="3528392"/>
          </a:xfrm>
        </p:spPr>
        <p:style>
          <a:lnRef idx="2">
            <a:schemeClr val="dk1"/>
          </a:lnRef>
          <a:fillRef idx="1">
            <a:schemeClr val="lt1"/>
          </a:fillRef>
          <a:effectRef idx="0">
            <a:schemeClr val="dk1"/>
          </a:effectRef>
          <a:fontRef idx="minor">
            <a:schemeClr val="dk1"/>
          </a:fontRef>
        </p:style>
        <p:txBody>
          <a:bodyPr>
            <a:noAutofit/>
          </a:bodyPr>
          <a:lstStyle/>
          <a:p>
            <a:pPr marL="0" indent="0">
              <a:buNone/>
            </a:pPr>
            <a:r>
              <a:rPr lang="en-US" b="1" dirty="0"/>
              <a:t>I</a:t>
            </a:r>
            <a:r>
              <a:rPr lang="ar-DZ" b="1" dirty="0"/>
              <a:t> - القدرة على التمويل الذاتي: </a:t>
            </a:r>
          </a:p>
          <a:p>
            <a:pPr marL="0" indent="0" algn="just">
              <a:buNone/>
            </a:pPr>
            <a:r>
              <a:rPr lang="ar-DZ" sz="2000" dirty="0"/>
              <a:t>تتمثل لقدرة على التمويل الذاتي على قدرة المؤسسة في تمويل أنشطتها الاستغلالية والاستثمارية من مواردها الذاتية، المتأتية من نشاطها العادي بعيدا عن نشاطاتها الاستثنائية الخاصة بنتائج الاستثمارات المتنازل عنها وإعانات الاستغلال. </a:t>
            </a:r>
          </a:p>
          <a:p>
            <a:pPr marL="0" indent="0" algn="just">
              <a:buNone/>
            </a:pPr>
            <a:r>
              <a:rPr lang="ar-DZ" sz="2000" dirty="0"/>
              <a:t>وتحسب قدرة التمويل الذاتي وفق الطريقة المعتمدة من طرف المخطط المحاسبي العام الفرنسي لعام </a:t>
            </a:r>
            <a:r>
              <a:rPr lang="en-US" sz="2000" dirty="0"/>
              <a:t>1982</a:t>
            </a:r>
            <a:r>
              <a:rPr lang="ar-DZ" sz="2000" dirty="0"/>
              <a:t> كمايلي:</a:t>
            </a:r>
          </a:p>
          <a:p>
            <a:pPr marL="0" indent="0" algn="just">
              <a:buNone/>
            </a:pPr>
            <a:r>
              <a:rPr lang="ar-DZ" sz="2000" dirty="0"/>
              <a:t>قدرة التمويل الذاتي = نتيجة الدورة الصافية + مخصص الاهتلاك + مخصص المؤونات – استرجاع المؤونات +/- الفائض أو النقص في الاستثمارات المتنازل عنها.</a:t>
            </a:r>
          </a:p>
          <a:p>
            <a:pPr marL="0" indent="0" algn="just">
              <a:buNone/>
            </a:pPr>
            <a:r>
              <a:rPr lang="ar-DZ" sz="2000" dirty="0"/>
              <a:t>وتحسب قدرة التمويل الذاتي بطريقتين مختلفتي حسب ما هو موضح في الشريحة الموالية :</a:t>
            </a:r>
          </a:p>
          <a:p>
            <a:pPr marL="0" indent="0">
              <a:buNone/>
            </a:pPr>
            <a:br>
              <a:rPr lang="ar-DZ" sz="2000" dirty="0"/>
            </a:br>
            <a:endParaRPr lang="ar-SA" sz="2000" dirty="0"/>
          </a:p>
        </p:txBody>
      </p:sp>
      <p:sp>
        <p:nvSpPr>
          <p:cNvPr id="4" name="Date Placeholder 3"/>
          <p:cNvSpPr>
            <a:spLocks noGrp="1"/>
          </p:cNvSpPr>
          <p:nvPr>
            <p:ph type="dt" sz="half" idx="14"/>
          </p:nvPr>
        </p:nvSpPr>
        <p:spPr>
          <a:xfrm>
            <a:off x="458874" y="5710634"/>
            <a:ext cx="2160240" cy="504056"/>
          </a:xfrm>
        </p:spPr>
        <p:txBody>
          <a:bodyPr anchor="ctr"/>
          <a:lstStyle/>
          <a:p>
            <a:pPr algn="l" rtl="0"/>
            <a:fld id="{5A36FFBD-9C37-4099-ACAB-D86AF7CD674C}" type="datetime1">
              <a:rPr lang="en-US" b="1" smtClean="0"/>
              <a:t>11/11/2024</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4</a:t>
            </a:fld>
            <a:endParaRPr lang="ar-SA"/>
          </a:p>
        </p:txBody>
      </p:sp>
      <p:sp>
        <p:nvSpPr>
          <p:cNvPr id="6" name="Footer Placeholder 5"/>
          <p:cNvSpPr>
            <a:spLocks noGrp="1"/>
          </p:cNvSpPr>
          <p:nvPr>
            <p:ph type="ftr" sz="quarter" idx="16"/>
          </p:nvPr>
        </p:nvSpPr>
        <p:spPr>
          <a:xfrm>
            <a:off x="2728416" y="5635766"/>
            <a:ext cx="5400600" cy="653792"/>
          </a:xfrm>
        </p:spPr>
        <p:txBody>
          <a:bodyPr/>
          <a:lstStyle/>
          <a:p>
            <a:r>
              <a:rPr lang="ar-SA" b="1">
                <a:solidFill>
                  <a:schemeClr val="tx1"/>
                </a:solidFill>
              </a:rPr>
              <a:t>جامعة أم البواقي-  - كلية ق وت وت – قسم المحاسبة والمالية - السنة 1 ماستر- تسيير مالي معمق </a:t>
            </a:r>
            <a:endParaRPr lang="ar-SA" b="1"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395536" y="260648"/>
            <a:ext cx="7467600" cy="504056"/>
          </a:xfrm>
        </p:spPr>
        <p:style>
          <a:lnRef idx="2">
            <a:schemeClr val="dk1"/>
          </a:lnRef>
          <a:fillRef idx="1">
            <a:schemeClr val="lt1"/>
          </a:fillRef>
          <a:effectRef idx="0">
            <a:schemeClr val="dk1"/>
          </a:effectRef>
          <a:fontRef idx="minor">
            <a:schemeClr val="dk1"/>
          </a:fontRef>
        </p:style>
        <p:txBody>
          <a:bodyPr anchor="b">
            <a:noAutofit/>
          </a:bodyPr>
          <a:lstStyle/>
          <a:p>
            <a:pPr algn="ctr"/>
            <a:br>
              <a:rPr lang="ar-SA" sz="2800" b="1" dirty="0">
                <a:solidFill>
                  <a:schemeClr val="tx1"/>
                </a:solidFill>
              </a:rPr>
            </a:br>
            <a:br>
              <a:rPr lang="en-US"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r>
              <a:rPr lang="ar-DZ" sz="2000" b="1" dirty="0">
                <a:solidFill>
                  <a:schemeClr val="tx1"/>
                </a:solidFill>
              </a:rPr>
              <a:t>التحليل المالي الديناميكي</a:t>
            </a:r>
            <a:endParaRPr lang="ar-SA" sz="1800" dirty="0"/>
          </a:p>
        </p:txBody>
      </p:sp>
      <p:sp>
        <p:nvSpPr>
          <p:cNvPr id="16" name="Content Placeholder 15"/>
          <p:cNvSpPr>
            <a:spLocks noGrp="1"/>
          </p:cNvSpPr>
          <p:nvPr>
            <p:ph sz="quarter" idx="1"/>
          </p:nvPr>
        </p:nvSpPr>
        <p:spPr>
          <a:xfrm>
            <a:off x="457200" y="1124743"/>
            <a:ext cx="7467600" cy="4757331"/>
          </a:xfrm>
        </p:spPr>
        <p:style>
          <a:lnRef idx="2">
            <a:schemeClr val="dk1"/>
          </a:lnRef>
          <a:fillRef idx="1">
            <a:schemeClr val="lt1"/>
          </a:fillRef>
          <a:effectRef idx="0">
            <a:schemeClr val="dk1"/>
          </a:effectRef>
          <a:fontRef idx="minor">
            <a:schemeClr val="dk1"/>
          </a:fontRef>
        </p:style>
        <p:txBody>
          <a:bodyPr>
            <a:noAutofit/>
          </a:bodyPr>
          <a:lstStyle/>
          <a:p>
            <a:pPr marL="0" indent="0">
              <a:buNone/>
            </a:pPr>
            <a:r>
              <a:rPr lang="ar-DZ" b="1" dirty="0"/>
              <a:t>الطريقة الأولى:</a:t>
            </a:r>
            <a:r>
              <a:rPr lang="en-US" b="1" dirty="0"/>
              <a:t> </a:t>
            </a:r>
            <a:r>
              <a:rPr lang="ar-DZ" b="1" dirty="0"/>
              <a:t> قدرة التمويل الذاتي </a:t>
            </a:r>
          </a:p>
          <a:p>
            <a:pPr marL="0" indent="0">
              <a:buNone/>
            </a:pPr>
            <a:endParaRPr lang="ar-DZ" sz="2000" b="1" dirty="0"/>
          </a:p>
        </p:txBody>
      </p:sp>
      <p:sp>
        <p:nvSpPr>
          <p:cNvPr id="4" name="Date Placeholder 3"/>
          <p:cNvSpPr>
            <a:spLocks noGrp="1"/>
          </p:cNvSpPr>
          <p:nvPr>
            <p:ph type="dt" sz="half" idx="14"/>
          </p:nvPr>
        </p:nvSpPr>
        <p:spPr>
          <a:xfrm>
            <a:off x="522743" y="5956943"/>
            <a:ext cx="2160240" cy="504056"/>
          </a:xfrm>
        </p:spPr>
        <p:txBody>
          <a:bodyPr anchor="ctr"/>
          <a:lstStyle/>
          <a:p>
            <a:pPr algn="ctr" rtl="0"/>
            <a:fld id="{0A98C257-7E81-48F5-8BC8-F8F5BAA858C6}" type="datetime1">
              <a:rPr lang="en-US" sz="1600" b="1" smtClean="0">
                <a:solidFill>
                  <a:schemeClr val="tx1"/>
                </a:solidFill>
              </a:rPr>
              <a:t>11/11/2024</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5</a:t>
            </a:fld>
            <a:endParaRPr lang="ar-SA"/>
          </a:p>
        </p:txBody>
      </p:sp>
      <p:sp>
        <p:nvSpPr>
          <p:cNvPr id="6" name="Footer Placeholder 5"/>
          <p:cNvSpPr>
            <a:spLocks noGrp="1"/>
          </p:cNvSpPr>
          <p:nvPr>
            <p:ph type="ftr" sz="quarter" idx="16"/>
          </p:nvPr>
        </p:nvSpPr>
        <p:spPr>
          <a:xfrm>
            <a:off x="2651812" y="5882075"/>
            <a:ext cx="5400600" cy="653792"/>
          </a:xfrm>
        </p:spPr>
        <p:txBody>
          <a:bodyPr/>
          <a:lstStyle/>
          <a:p>
            <a:r>
              <a:rPr lang="ar-SA" b="1">
                <a:solidFill>
                  <a:schemeClr val="tx1"/>
                </a:solidFill>
              </a:rPr>
              <a:t>جامعة أم البواقي-  - كلية ق وت وت – قسم المحاسبة والمالية - السنة 1 ماستر- تسيير مالي معمق </a:t>
            </a:r>
            <a:endParaRPr lang="ar-SA" b="1" dirty="0">
              <a:solidFill>
                <a:schemeClr val="tx1"/>
              </a:solidFill>
            </a:endParaRPr>
          </a:p>
        </p:txBody>
      </p:sp>
      <p:graphicFrame>
        <p:nvGraphicFramePr>
          <p:cNvPr id="2" name="Table 2">
            <a:extLst>
              <a:ext uri="{FF2B5EF4-FFF2-40B4-BE49-F238E27FC236}">
                <a16:creationId xmlns:a16="http://schemas.microsoft.com/office/drawing/2014/main" id="{E8C8D2FB-D37D-47DB-A769-661C97033B44}"/>
              </a:ext>
            </a:extLst>
          </p:cNvPr>
          <p:cNvGraphicFramePr>
            <a:graphicFrameLocks noGrp="1"/>
          </p:cNvGraphicFramePr>
          <p:nvPr>
            <p:extLst>
              <p:ext uri="{D42A27DB-BD31-4B8C-83A1-F6EECF244321}">
                <p14:modId xmlns:p14="http://schemas.microsoft.com/office/powerpoint/2010/main" val="497696243"/>
              </p:ext>
            </p:extLst>
          </p:nvPr>
        </p:nvGraphicFramePr>
        <p:xfrm>
          <a:off x="554596" y="1666567"/>
          <a:ext cx="7272808" cy="4066689"/>
        </p:xfrm>
        <a:graphic>
          <a:graphicData uri="http://schemas.openxmlformats.org/drawingml/2006/table">
            <a:tbl>
              <a:tblPr firstRow="1" bandRow="1">
                <a:tableStyleId>{5940675A-B579-460E-94D1-54222C63F5DA}</a:tableStyleId>
              </a:tblPr>
              <a:tblGrid>
                <a:gridCol w="4233428">
                  <a:extLst>
                    <a:ext uri="{9D8B030D-6E8A-4147-A177-3AD203B41FA5}">
                      <a16:colId xmlns:a16="http://schemas.microsoft.com/office/drawing/2014/main" val="4154938675"/>
                    </a:ext>
                  </a:extLst>
                </a:gridCol>
                <a:gridCol w="3039380">
                  <a:extLst>
                    <a:ext uri="{9D8B030D-6E8A-4147-A177-3AD203B41FA5}">
                      <a16:colId xmlns:a16="http://schemas.microsoft.com/office/drawing/2014/main" val="250111063"/>
                    </a:ext>
                  </a:extLst>
                </a:gridCol>
              </a:tblGrid>
              <a:tr h="185905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DZ" sz="2400" b="1" dirty="0"/>
                        <a:t>ق ت ذ </a:t>
                      </a:r>
                      <a:r>
                        <a:rPr lang="ar-DZ" sz="1800" dirty="0"/>
                        <a:t>= نتيجة الدورة الصافية + مخصصات الاهتلاك والمؤونات +القيمة الصافية للاستثمارات المتنازل عنها – نتائج الاستثمارات المتنازل عنها – جزء من إعانات الاستثمار المحولة للنتيجة.</a:t>
                      </a:r>
                    </a:p>
                    <a:p>
                      <a:endParaRPr lang="en-GB" dirty="0"/>
                    </a:p>
                  </a:txBody>
                  <a:tcPr/>
                </a:tc>
                <a:tc>
                  <a:txBody>
                    <a:bodyPr/>
                    <a:lstStyle/>
                    <a:p>
                      <a:r>
                        <a:rPr lang="ar-DZ" b="1" dirty="0"/>
                        <a:t>قدرة التمويل الذاتي [طريقة الجمع]</a:t>
                      </a:r>
                      <a:endParaRPr lang="en-GB" b="1" dirty="0"/>
                    </a:p>
                  </a:txBody>
                  <a:tcPr/>
                </a:tc>
                <a:extLst>
                  <a:ext uri="{0D108BD9-81ED-4DB2-BD59-A6C34878D82A}">
                    <a16:rowId xmlns:a16="http://schemas.microsoft.com/office/drawing/2014/main" val="4259034838"/>
                  </a:ext>
                </a:extLst>
              </a:tr>
              <a:tr h="220763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DZ" sz="2400" b="1" dirty="0"/>
                        <a:t>ق ت ذ </a:t>
                      </a:r>
                      <a:r>
                        <a:rPr lang="ar-DZ" sz="1800" dirty="0"/>
                        <a:t>= الفائض الإجمالي للاستغلال [</a:t>
                      </a:r>
                      <a:r>
                        <a:rPr lang="en-US" sz="1800" dirty="0"/>
                        <a:t>EBE</a:t>
                      </a:r>
                      <a:r>
                        <a:rPr lang="ar-DZ" sz="1800" dirty="0"/>
                        <a:t>] + تحويل تكاليف الاستغلال + كل نتائج الاستغلال – كل التكاليف الخاصة بالاستغلال + نتائج مالية -   تكاليف مالية + نتائج استثناىة – تكاليف استثناىية - مساهمة الاجراء – ضرائب على الأرباح.</a:t>
                      </a:r>
                      <a:endParaRPr lang="ar-DZ" sz="1800" b="1" dirty="0"/>
                    </a:p>
                    <a:p>
                      <a:endParaRPr lang="en-GB" dirty="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DZ" b="1" dirty="0"/>
                        <a:t>قدرة التمويل الذاتي [طريقة الطرح]</a:t>
                      </a:r>
                      <a:endParaRPr lang="en-GB" b="1" dirty="0"/>
                    </a:p>
                    <a:p>
                      <a:endParaRPr lang="en-GB" dirty="0"/>
                    </a:p>
                  </a:txBody>
                  <a:tcPr/>
                </a:tc>
                <a:extLst>
                  <a:ext uri="{0D108BD9-81ED-4DB2-BD59-A6C34878D82A}">
                    <a16:rowId xmlns:a16="http://schemas.microsoft.com/office/drawing/2014/main" val="3753788495"/>
                  </a:ext>
                </a:extLst>
              </a:tr>
            </a:tbl>
          </a:graphicData>
        </a:graphic>
      </p:graphicFrame>
    </p:spTree>
    <p:extLst>
      <p:ext uri="{BB962C8B-B14F-4D97-AF65-F5344CB8AC3E}">
        <p14:creationId xmlns:p14="http://schemas.microsoft.com/office/powerpoint/2010/main" val="3294181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67544" y="116632"/>
            <a:ext cx="7467600" cy="864096"/>
          </a:xfrm>
        </p:spPr>
        <p:style>
          <a:lnRef idx="2">
            <a:schemeClr val="dk1"/>
          </a:lnRef>
          <a:fillRef idx="1">
            <a:schemeClr val="lt1"/>
          </a:fillRef>
          <a:effectRef idx="0">
            <a:schemeClr val="dk1"/>
          </a:effectRef>
          <a:fontRef idx="minor">
            <a:schemeClr val="dk1"/>
          </a:fontRef>
        </p:style>
        <p:txBody>
          <a:bodyPr anchor="b">
            <a:noAutofit/>
          </a:bodyPr>
          <a:lstStyle/>
          <a:p>
            <a:pPr algn="ctr"/>
            <a:br>
              <a:rPr lang="ar-SA" sz="2800" b="1" dirty="0">
                <a:solidFill>
                  <a:schemeClr val="tx1"/>
                </a:solidFill>
              </a:rPr>
            </a:br>
            <a:br>
              <a:rPr lang="en-US"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r>
              <a:rPr lang="ar-DZ" sz="2800" b="1" dirty="0">
                <a:solidFill>
                  <a:schemeClr val="tx1"/>
                </a:solidFill>
              </a:rPr>
              <a:t> ا</a:t>
            </a:r>
            <a:r>
              <a:rPr lang="ar-DZ" sz="2400" b="1" dirty="0">
                <a:solidFill>
                  <a:schemeClr val="tx1"/>
                </a:solidFill>
              </a:rPr>
              <a:t>لتحليل المالي الديناميكي</a:t>
            </a:r>
            <a:br>
              <a:rPr lang="ar-DZ" sz="2400" b="1" dirty="0">
                <a:solidFill>
                  <a:schemeClr val="tx1"/>
                </a:solidFill>
              </a:rPr>
            </a:br>
            <a:endParaRPr lang="ar-SA" sz="1800" dirty="0"/>
          </a:p>
        </p:txBody>
      </p:sp>
      <p:sp>
        <p:nvSpPr>
          <p:cNvPr id="16" name="Content Placeholder 15"/>
          <p:cNvSpPr>
            <a:spLocks noGrp="1"/>
          </p:cNvSpPr>
          <p:nvPr>
            <p:ph sz="quarter" idx="1"/>
          </p:nvPr>
        </p:nvSpPr>
        <p:spPr>
          <a:xfrm>
            <a:off x="457200" y="1412776"/>
            <a:ext cx="7467600" cy="4321274"/>
          </a:xfrm>
        </p:spPr>
        <p:style>
          <a:lnRef idx="2">
            <a:schemeClr val="dk1"/>
          </a:lnRef>
          <a:fillRef idx="1">
            <a:schemeClr val="lt1"/>
          </a:fillRef>
          <a:effectRef idx="0">
            <a:schemeClr val="dk1"/>
          </a:effectRef>
          <a:fontRef idx="minor">
            <a:schemeClr val="dk1"/>
          </a:fontRef>
        </p:style>
        <p:txBody>
          <a:bodyPr>
            <a:noAutofit/>
          </a:bodyPr>
          <a:lstStyle/>
          <a:p>
            <a:pPr marL="0" indent="0">
              <a:buNone/>
            </a:pPr>
            <a:r>
              <a:rPr lang="ar-DZ" sz="2600" b="1" dirty="0"/>
              <a:t>الطريقة الأولى: الموارد</a:t>
            </a:r>
          </a:p>
          <a:p>
            <a:pPr algn="just"/>
            <a:r>
              <a:rPr lang="ar-DZ" sz="2200" b="1" dirty="0"/>
              <a:t>التنازل عن الأصول الثابتة : </a:t>
            </a:r>
            <a:r>
              <a:rPr lang="ar-DZ" sz="2600" dirty="0"/>
              <a:t>ويكون هذا التنازل عن طريق البيع للأصول المادية على أن يتم تسجيل العملية بسعر البيع. أما بخصوص الاستثمارات المالية فيكون ذلك من خلال استرجاع المبالغ التي تم استخدامها في شكل إقراض أو كفالات مدفوعة</a:t>
            </a:r>
            <a:r>
              <a:rPr lang="ar-DZ" sz="2200" dirty="0"/>
              <a:t>.</a:t>
            </a:r>
          </a:p>
          <a:p>
            <a:pPr algn="just"/>
            <a:r>
              <a:rPr lang="ar-DZ" sz="2200" b="1" dirty="0"/>
              <a:t>زيادة الأموال الخاصة: </a:t>
            </a:r>
            <a:r>
              <a:rPr lang="ar-DZ" sz="2600" dirty="0"/>
              <a:t>أي الزيادة في رأس المال الخاص للمؤسسة عن طريق مصادر خارجية كطرح أسهم جديدة للبيع، وأن لا تكون الزيادة مجرد تحويل داخلي من خلال دمج الاحتياطيات، أونتائج رهن التخصيص [ترحيل من جديد] برأس المال</a:t>
            </a:r>
            <a:r>
              <a:rPr lang="ar-DZ" sz="2200" dirty="0"/>
              <a:t>.</a:t>
            </a:r>
          </a:p>
          <a:p>
            <a:pPr algn="just"/>
            <a:r>
              <a:rPr lang="ar-DZ" sz="2200" b="1" dirty="0"/>
              <a:t>زيادة الديون المالية </a:t>
            </a:r>
            <a:r>
              <a:rPr lang="en-US" sz="2200" b="1" dirty="0"/>
              <a:t> </a:t>
            </a:r>
            <a:r>
              <a:rPr lang="ar-DZ" sz="2600" b="1" dirty="0"/>
              <a:t>: </a:t>
            </a:r>
            <a:r>
              <a:rPr lang="ar-DZ" sz="2600" dirty="0"/>
              <a:t>أي الزيادة في الأموال المقترضة طويلة الأجل </a:t>
            </a:r>
          </a:p>
          <a:p>
            <a:pPr marL="0" indent="0" algn="just">
              <a:buNone/>
            </a:pPr>
            <a:endParaRPr lang="ar-SA" sz="3300" dirty="0"/>
          </a:p>
        </p:txBody>
      </p:sp>
      <p:sp>
        <p:nvSpPr>
          <p:cNvPr id="4" name="Date Placeholder 3"/>
          <p:cNvSpPr>
            <a:spLocks noGrp="1"/>
          </p:cNvSpPr>
          <p:nvPr>
            <p:ph type="dt" sz="half" idx="14"/>
          </p:nvPr>
        </p:nvSpPr>
        <p:spPr>
          <a:xfrm>
            <a:off x="363960" y="5918261"/>
            <a:ext cx="2160240" cy="360040"/>
          </a:xfrm>
        </p:spPr>
        <p:txBody>
          <a:bodyPr anchor="ctr"/>
          <a:lstStyle/>
          <a:p>
            <a:pPr algn="ctr" rtl="0"/>
            <a:fld id="{5640F193-2846-4D99-A8BB-F7CC3E658720}" type="datetime1">
              <a:rPr lang="en-US" b="1" smtClean="0"/>
              <a:t>11/11/2024</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6</a:t>
            </a:fld>
            <a:endParaRPr lang="ar-SA"/>
          </a:p>
        </p:txBody>
      </p:sp>
      <p:sp>
        <p:nvSpPr>
          <p:cNvPr id="6" name="Footer Placeholder 5"/>
          <p:cNvSpPr>
            <a:spLocks noGrp="1"/>
          </p:cNvSpPr>
          <p:nvPr>
            <p:ph type="ftr" sz="quarter" idx="16"/>
          </p:nvPr>
        </p:nvSpPr>
        <p:spPr>
          <a:xfrm>
            <a:off x="2524200" y="5877272"/>
            <a:ext cx="5400600" cy="504056"/>
          </a:xfrm>
        </p:spPr>
        <p:txBody>
          <a:bodyPr/>
          <a:lstStyle/>
          <a:p>
            <a:r>
              <a:rPr lang="ar-SA" b="1">
                <a:solidFill>
                  <a:schemeClr val="tx1"/>
                </a:solidFill>
              </a:rPr>
              <a:t>جامعة أم البواقي-  - كلية ق وت وت – قسم المحاسبة والمالية - السنة 1 ماستر- تسيير مالي معمق </a:t>
            </a:r>
            <a:endParaRPr lang="ar-SA" b="1" dirty="0">
              <a:solidFill>
                <a:schemeClr val="tx1"/>
              </a:solidFill>
            </a:endParaRPr>
          </a:p>
        </p:txBody>
      </p:sp>
    </p:spTree>
    <p:extLst>
      <p:ext uri="{BB962C8B-B14F-4D97-AF65-F5344CB8AC3E}">
        <p14:creationId xmlns:p14="http://schemas.microsoft.com/office/powerpoint/2010/main" val="30353558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116632"/>
            <a:ext cx="7467600" cy="864096"/>
          </a:xfrm>
        </p:spPr>
        <p:style>
          <a:lnRef idx="2">
            <a:schemeClr val="dk1"/>
          </a:lnRef>
          <a:fillRef idx="1">
            <a:schemeClr val="lt1"/>
          </a:fillRef>
          <a:effectRef idx="0">
            <a:schemeClr val="dk1"/>
          </a:effectRef>
          <a:fontRef idx="minor">
            <a:schemeClr val="dk1"/>
          </a:fontRef>
        </p:style>
        <p:txBody>
          <a:bodyPr anchor="b">
            <a:noAutofit/>
          </a:bodyPr>
          <a:lstStyle/>
          <a:p>
            <a:pPr algn="ctr"/>
            <a:br>
              <a:rPr lang="ar-SA" sz="2800" b="1" dirty="0">
                <a:solidFill>
                  <a:schemeClr val="tx1"/>
                </a:solidFill>
              </a:rPr>
            </a:br>
            <a:br>
              <a:rPr lang="en-US"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r>
              <a:rPr lang="ar-DZ" sz="2400" b="1" dirty="0">
                <a:solidFill>
                  <a:schemeClr val="tx1"/>
                </a:solidFill>
              </a:rPr>
              <a:t>التحليل المالي الديناميكي</a:t>
            </a:r>
            <a:br>
              <a:rPr lang="ar-DZ" sz="2400" b="1" dirty="0">
                <a:solidFill>
                  <a:schemeClr val="tx1"/>
                </a:solidFill>
              </a:rPr>
            </a:br>
            <a:endParaRPr lang="ar-SA" sz="1800" dirty="0"/>
          </a:p>
        </p:txBody>
      </p:sp>
      <p:sp>
        <p:nvSpPr>
          <p:cNvPr id="16" name="Content Placeholder 15"/>
          <p:cNvSpPr>
            <a:spLocks noGrp="1"/>
          </p:cNvSpPr>
          <p:nvPr>
            <p:ph sz="quarter" idx="1"/>
          </p:nvPr>
        </p:nvSpPr>
        <p:spPr>
          <a:xfrm>
            <a:off x="457200" y="1484783"/>
            <a:ext cx="7467600" cy="4718817"/>
          </a:xfrm>
        </p:spPr>
        <p:style>
          <a:lnRef idx="2">
            <a:schemeClr val="dk1"/>
          </a:lnRef>
          <a:fillRef idx="1">
            <a:schemeClr val="lt1"/>
          </a:fillRef>
          <a:effectRef idx="0">
            <a:schemeClr val="dk1"/>
          </a:effectRef>
          <a:fontRef idx="minor">
            <a:schemeClr val="dk1"/>
          </a:fontRef>
        </p:style>
        <p:txBody>
          <a:bodyPr>
            <a:noAutofit/>
          </a:bodyPr>
          <a:lstStyle/>
          <a:p>
            <a:pPr marL="0" indent="0">
              <a:buNone/>
            </a:pPr>
            <a:r>
              <a:rPr lang="ar-DZ" b="1" dirty="0"/>
              <a:t>الطريقة الأولى: الاستخدامات</a:t>
            </a:r>
          </a:p>
          <a:p>
            <a:pPr algn="just"/>
            <a:r>
              <a:rPr lang="ar-DZ" sz="2000" b="1" dirty="0"/>
              <a:t> زيادة الأصول الثابتة : </a:t>
            </a:r>
          </a:p>
          <a:p>
            <a:pPr marL="0" indent="0" algn="just">
              <a:buNone/>
            </a:pPr>
            <a:r>
              <a:rPr lang="ar-DZ" sz="2000" dirty="0"/>
              <a:t>تتمثل في اقتناء استثمارات جديدة تقيم بتكلفة شرائها . في حالة عدم توفر المعلومة عن تكلفة شراء أصل الاستثمار، يمكن حساب مشتريات الاستثمارات من خلال المعادلة التالية:</a:t>
            </a:r>
          </a:p>
          <a:p>
            <a:pPr marL="0" indent="0" algn="just">
              <a:buNone/>
            </a:pPr>
            <a:r>
              <a:rPr lang="ar-DZ" sz="2000" dirty="0"/>
              <a:t>مشتريات الاستثمارات = ∆ الاستثمارات الصافية + حصص اهتلاك الدورة + القيمة المتبقية للتنازلات ، حيث أن : </a:t>
            </a:r>
          </a:p>
          <a:p>
            <a:pPr marL="0" indent="0" algn="ctr">
              <a:buNone/>
            </a:pPr>
            <a:r>
              <a:rPr lang="ar-DZ" b="1" dirty="0"/>
              <a:t>القيمة المتبقية = القيمة الأصلية للتنازلات – حصص اهتلاك التنازلات </a:t>
            </a:r>
            <a:endParaRPr lang="ar-DZ" sz="2000" b="1" dirty="0"/>
          </a:p>
          <a:p>
            <a:pPr marL="0" indent="0" algn="just">
              <a:buNone/>
            </a:pPr>
            <a:r>
              <a:rPr lang="ar-DZ" sz="2000" dirty="0"/>
              <a:t>وأن، ∆ الاستثمارات الصافية = [مشتريات الاستثمار- القيمة الأصلية للتنازل]- [حصص اهتلاكات الدورة – حصص اهتلاك التنازل]</a:t>
            </a:r>
          </a:p>
          <a:p>
            <a:pPr marL="0" indent="0" algn="just">
              <a:buNone/>
            </a:pPr>
            <a:endParaRPr lang="ar-DZ" sz="1600" dirty="0"/>
          </a:p>
          <a:p>
            <a:pPr marL="0" indent="0" algn="just">
              <a:buNone/>
            </a:pPr>
            <a:endParaRPr lang="ar-SA" sz="1600" dirty="0"/>
          </a:p>
        </p:txBody>
      </p:sp>
      <p:sp>
        <p:nvSpPr>
          <p:cNvPr id="4" name="Date Placeholder 3"/>
          <p:cNvSpPr>
            <a:spLocks noGrp="1"/>
          </p:cNvSpPr>
          <p:nvPr>
            <p:ph type="dt" sz="half" idx="14"/>
          </p:nvPr>
        </p:nvSpPr>
        <p:spPr>
          <a:xfrm>
            <a:off x="405384" y="6203601"/>
            <a:ext cx="2160240" cy="504056"/>
          </a:xfrm>
        </p:spPr>
        <p:txBody>
          <a:bodyPr anchor="ctr"/>
          <a:lstStyle/>
          <a:p>
            <a:pPr algn="ctr" rtl="0"/>
            <a:fld id="{B786A368-6938-42A0-85AE-B372B82BB3AE}" type="datetime1">
              <a:rPr lang="en-US" sz="1600" b="1" smtClean="0">
                <a:solidFill>
                  <a:schemeClr val="tx1"/>
                </a:solidFill>
              </a:rPr>
              <a:t>11/11/2024</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7</a:t>
            </a:fld>
            <a:endParaRPr lang="ar-SA"/>
          </a:p>
        </p:txBody>
      </p:sp>
      <p:sp>
        <p:nvSpPr>
          <p:cNvPr id="6" name="Footer Placeholder 5"/>
          <p:cNvSpPr>
            <a:spLocks noGrp="1"/>
          </p:cNvSpPr>
          <p:nvPr>
            <p:ph type="ftr" sz="quarter" idx="16"/>
          </p:nvPr>
        </p:nvSpPr>
        <p:spPr>
          <a:xfrm>
            <a:off x="2812232" y="6275212"/>
            <a:ext cx="5112568" cy="360834"/>
          </a:xfrm>
        </p:spPr>
        <p:txBody>
          <a:bodyPr/>
          <a:lstStyle/>
          <a:p>
            <a:r>
              <a:rPr lang="ar-SA" b="1">
                <a:solidFill>
                  <a:schemeClr val="tx1"/>
                </a:solidFill>
              </a:rPr>
              <a:t>جامعة أم البواقي-  - كلية ق وت وت – قسم المحاسبة والمالية - السنة 1 ماستر- تسيير مالي معمق </a:t>
            </a:r>
            <a:endParaRPr lang="ar-SA" b="1" dirty="0">
              <a:solidFill>
                <a:schemeClr val="tx1"/>
              </a:solidFill>
            </a:endParaRPr>
          </a:p>
        </p:txBody>
      </p:sp>
    </p:spTree>
    <p:extLst>
      <p:ext uri="{BB962C8B-B14F-4D97-AF65-F5344CB8AC3E}">
        <p14:creationId xmlns:p14="http://schemas.microsoft.com/office/powerpoint/2010/main" val="2911993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539552" y="404664"/>
            <a:ext cx="7467600" cy="936104"/>
          </a:xfrm>
        </p:spPr>
        <p:style>
          <a:lnRef idx="2">
            <a:schemeClr val="dk1"/>
          </a:lnRef>
          <a:fillRef idx="1">
            <a:schemeClr val="lt1"/>
          </a:fillRef>
          <a:effectRef idx="0">
            <a:schemeClr val="dk1"/>
          </a:effectRef>
          <a:fontRef idx="minor">
            <a:schemeClr val="dk1"/>
          </a:fontRef>
        </p:style>
        <p:txBody>
          <a:bodyPr anchor="b">
            <a:noAutofit/>
          </a:bodyPr>
          <a:lstStyle/>
          <a:p>
            <a:pPr algn="ctr"/>
            <a:br>
              <a:rPr lang="ar-SA" sz="2800" b="1" dirty="0">
                <a:solidFill>
                  <a:schemeClr val="tx1"/>
                </a:solidFill>
              </a:rPr>
            </a:br>
            <a:br>
              <a:rPr lang="en-US"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r>
              <a:rPr lang="ar-DZ" sz="2800" b="1" dirty="0">
                <a:solidFill>
                  <a:schemeClr val="tx1"/>
                </a:solidFill>
              </a:rPr>
              <a:t>ا</a:t>
            </a:r>
            <a:r>
              <a:rPr kumimoji="0" lang="ar-DZ"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لتحليل المالي الديناميكي</a:t>
            </a:r>
            <a:br>
              <a:rPr kumimoji="0" lang="ar-DZ"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br>
            <a:endParaRPr lang="ar-SA" sz="1800" dirty="0"/>
          </a:p>
        </p:txBody>
      </p:sp>
      <p:sp>
        <p:nvSpPr>
          <p:cNvPr id="16" name="Content Placeholder 15"/>
          <p:cNvSpPr>
            <a:spLocks noGrp="1"/>
          </p:cNvSpPr>
          <p:nvPr>
            <p:ph sz="quarter" idx="1"/>
          </p:nvPr>
        </p:nvSpPr>
        <p:spPr>
          <a:xfrm>
            <a:off x="457200" y="1484783"/>
            <a:ext cx="7467600" cy="4718817"/>
          </a:xfrm>
        </p:spPr>
        <p:style>
          <a:lnRef idx="2">
            <a:schemeClr val="dk1"/>
          </a:lnRef>
          <a:fillRef idx="1">
            <a:schemeClr val="lt1"/>
          </a:fillRef>
          <a:effectRef idx="0">
            <a:schemeClr val="dk1"/>
          </a:effectRef>
          <a:fontRef idx="minor">
            <a:schemeClr val="dk1"/>
          </a:fontRef>
        </p:style>
        <p:txBody>
          <a:bodyPr>
            <a:noAutofit/>
          </a:bodyPr>
          <a:lstStyle/>
          <a:p>
            <a:pPr marL="0" indent="0">
              <a:buNone/>
            </a:pPr>
            <a:r>
              <a:rPr lang="ar-DZ" b="1" dirty="0"/>
              <a:t>الطريقة الأولى: الاستخدامات</a:t>
            </a:r>
          </a:p>
          <a:p>
            <a:pPr algn="just"/>
            <a:r>
              <a:rPr lang="ar-DZ" sz="2000" b="1" dirty="0"/>
              <a:t>الأرباح الموزعة:</a:t>
            </a:r>
          </a:p>
          <a:p>
            <a:pPr marL="0" indent="0" algn="just">
              <a:buNone/>
            </a:pPr>
            <a:r>
              <a:rPr lang="ar-DZ" sz="2000" b="1" dirty="0"/>
              <a:t> </a:t>
            </a:r>
            <a:r>
              <a:rPr lang="ar-DZ" sz="2000" dirty="0"/>
              <a:t>أي الزيادة في رأس المال الخاص للمؤسسة عن طريق مصادر خارجية كطرح أسهم جديدة للبيع، وأن لا تكون الزيادة مجرد تحويل داخلي من خلال دمج الاحتياطيات، أونتائج رهن التخصيص [ترحيل من جديد] برأس المال. ويمكن حساب الأرباح الموزعة خلال الدورة كما يلي : </a:t>
            </a:r>
          </a:p>
          <a:p>
            <a:pPr marL="0" indent="0" algn="ctr">
              <a:buNone/>
            </a:pPr>
            <a:r>
              <a:rPr lang="ar-DZ" b="1" dirty="0"/>
              <a:t>نتيجة صافية = احتياطات + توزيع الأرباح على المساهمين والشركاء</a:t>
            </a:r>
          </a:p>
          <a:p>
            <a:pPr marL="0" indent="0" algn="just">
              <a:buNone/>
            </a:pPr>
            <a:r>
              <a:rPr lang="ar-DZ" sz="2000" dirty="0"/>
              <a:t>ومنه نستنتج أن : الأرباح الموزعة خلال الدورة [ن] = نتيجة الدورة [ن - </a:t>
            </a:r>
            <a:r>
              <a:rPr lang="en-US" sz="2000" dirty="0"/>
              <a:t>1</a:t>
            </a:r>
            <a:r>
              <a:rPr lang="ar-DZ" sz="2000" dirty="0"/>
              <a:t>]- ∆ الاحتياطات.</a:t>
            </a:r>
          </a:p>
          <a:p>
            <a:pPr marL="0" indent="0" algn="just">
              <a:buNone/>
            </a:pPr>
            <a:r>
              <a:rPr lang="ar-DZ" sz="2000" dirty="0"/>
              <a:t>∆ : معناه التغير في الاحتياطيات</a:t>
            </a:r>
          </a:p>
          <a:p>
            <a:pPr marL="0" indent="0" algn="just">
              <a:buNone/>
            </a:pPr>
            <a:endParaRPr lang="ar-DZ" sz="1600" dirty="0"/>
          </a:p>
          <a:p>
            <a:pPr marL="0" indent="0" algn="just">
              <a:buNone/>
            </a:pPr>
            <a:endParaRPr lang="ar-SA" sz="1600" dirty="0"/>
          </a:p>
        </p:txBody>
      </p:sp>
      <p:sp>
        <p:nvSpPr>
          <p:cNvPr id="4" name="Date Placeholder 3"/>
          <p:cNvSpPr>
            <a:spLocks noGrp="1"/>
          </p:cNvSpPr>
          <p:nvPr>
            <p:ph type="dt" sz="half" idx="14"/>
          </p:nvPr>
        </p:nvSpPr>
        <p:spPr>
          <a:xfrm>
            <a:off x="405384" y="6203601"/>
            <a:ext cx="2160240" cy="504056"/>
          </a:xfrm>
        </p:spPr>
        <p:txBody>
          <a:bodyPr anchor="ctr"/>
          <a:lstStyle/>
          <a:p>
            <a:pPr algn="ctr" rtl="0"/>
            <a:fld id="{D75D4BE3-794F-4B4A-9464-470E6DA0F5BF}" type="datetime1">
              <a:rPr lang="en-US" sz="1600" b="1" smtClean="0">
                <a:solidFill>
                  <a:schemeClr val="tx1"/>
                </a:solidFill>
              </a:rPr>
              <a:t>11/11/2024</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8</a:t>
            </a:fld>
            <a:endParaRPr lang="ar-SA"/>
          </a:p>
        </p:txBody>
      </p:sp>
      <p:sp>
        <p:nvSpPr>
          <p:cNvPr id="6" name="Footer Placeholder 5"/>
          <p:cNvSpPr>
            <a:spLocks noGrp="1"/>
          </p:cNvSpPr>
          <p:nvPr>
            <p:ph type="ftr" sz="quarter" idx="16"/>
          </p:nvPr>
        </p:nvSpPr>
        <p:spPr>
          <a:xfrm>
            <a:off x="2812232" y="6275212"/>
            <a:ext cx="5112568" cy="360834"/>
          </a:xfrm>
        </p:spPr>
        <p:txBody>
          <a:bodyPr/>
          <a:lstStyle/>
          <a:p>
            <a:r>
              <a:rPr lang="ar-SA" b="1">
                <a:solidFill>
                  <a:schemeClr val="tx1"/>
                </a:solidFill>
              </a:rPr>
              <a:t>جامعة أم البواقي-  - كلية ق وت وت – قسم المحاسبة والمالية - السنة 1 ماستر- تسيير مالي معمق </a:t>
            </a:r>
            <a:endParaRPr lang="ar-SA" b="1" dirty="0">
              <a:solidFill>
                <a:schemeClr val="tx1"/>
              </a:solidFill>
            </a:endParaRPr>
          </a:p>
        </p:txBody>
      </p:sp>
    </p:spTree>
    <p:extLst>
      <p:ext uri="{BB962C8B-B14F-4D97-AF65-F5344CB8AC3E}">
        <p14:creationId xmlns:p14="http://schemas.microsoft.com/office/powerpoint/2010/main" val="10541589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36104"/>
          </a:xfrm>
        </p:spPr>
        <p:style>
          <a:lnRef idx="2">
            <a:schemeClr val="dk1"/>
          </a:lnRef>
          <a:fillRef idx="1">
            <a:schemeClr val="lt1"/>
          </a:fillRef>
          <a:effectRef idx="0">
            <a:schemeClr val="dk1"/>
          </a:effectRef>
          <a:fontRef idx="minor">
            <a:schemeClr val="dk1"/>
          </a:fontRef>
        </p:style>
        <p:txBody>
          <a:bodyPr anchor="b">
            <a:noAutofit/>
          </a:bodyPr>
          <a:lstStyle/>
          <a:p>
            <a:pPr algn="ctr"/>
            <a:br>
              <a:rPr lang="ar-SA" sz="2800" b="1" dirty="0">
                <a:solidFill>
                  <a:schemeClr val="tx1"/>
                </a:solidFill>
              </a:rPr>
            </a:br>
            <a:br>
              <a:rPr lang="en-US"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br>
              <a:rPr lang="ar-DZ" sz="2800" b="1" dirty="0">
                <a:solidFill>
                  <a:schemeClr val="tx1"/>
                </a:solidFill>
              </a:rPr>
            </a:br>
            <a:r>
              <a:rPr lang="ar-DZ" sz="2400" b="1" dirty="0">
                <a:solidFill>
                  <a:schemeClr val="tx1"/>
                </a:solidFill>
              </a:rPr>
              <a:t>التحليل المالي الديناميكي</a:t>
            </a:r>
            <a:br>
              <a:rPr lang="ar-DZ" sz="2400" b="1" dirty="0">
                <a:solidFill>
                  <a:schemeClr val="tx1"/>
                </a:solidFill>
              </a:rPr>
            </a:br>
            <a:endParaRPr lang="ar-SA" sz="1800" dirty="0"/>
          </a:p>
        </p:txBody>
      </p:sp>
      <p:sp>
        <p:nvSpPr>
          <p:cNvPr id="16" name="Content Placeholder 15"/>
          <p:cNvSpPr>
            <a:spLocks noGrp="1"/>
          </p:cNvSpPr>
          <p:nvPr>
            <p:ph sz="quarter" idx="1"/>
          </p:nvPr>
        </p:nvSpPr>
        <p:spPr>
          <a:xfrm>
            <a:off x="457200" y="1484784"/>
            <a:ext cx="7467600" cy="4607574"/>
          </a:xfrm>
        </p:spPr>
        <p:style>
          <a:lnRef idx="2">
            <a:schemeClr val="dk1"/>
          </a:lnRef>
          <a:fillRef idx="1">
            <a:schemeClr val="lt1"/>
          </a:fillRef>
          <a:effectRef idx="0">
            <a:schemeClr val="dk1"/>
          </a:effectRef>
          <a:fontRef idx="minor">
            <a:schemeClr val="dk1"/>
          </a:fontRef>
        </p:style>
        <p:txBody>
          <a:bodyPr>
            <a:noAutofit/>
          </a:bodyPr>
          <a:lstStyle/>
          <a:p>
            <a:pPr marL="0" indent="0">
              <a:buNone/>
            </a:pPr>
            <a:r>
              <a:rPr lang="ar-DZ" b="1" dirty="0"/>
              <a:t>الطريقة الثانية: شرح و تحليل عناصر جدول التمويل [الطريقة 1 و 2]</a:t>
            </a:r>
          </a:p>
          <a:p>
            <a:pPr marL="0" indent="0">
              <a:buNone/>
            </a:pPr>
            <a:r>
              <a:rPr lang="ar-DZ" sz="2000" b="1" dirty="0"/>
              <a:t>أ – تغيرات رأس المال العامل الصافي للاستغلال:</a:t>
            </a:r>
          </a:p>
          <a:p>
            <a:pPr marL="0" indent="0" algn="just">
              <a:buNone/>
            </a:pPr>
            <a:r>
              <a:rPr lang="ar-DZ" sz="1800" dirty="0"/>
              <a:t>يوضح هذا الجزء من الجدول حقيقة النشاط الاستغلالي للمؤسسة، من حيث الاحتياج في رأس المال العامل، وعلاقة ذلك  بالموارد المتاحة في الأجل القصير.</a:t>
            </a:r>
          </a:p>
          <a:p>
            <a:pPr marL="0" indent="0" algn="just">
              <a:buNone/>
            </a:pPr>
            <a:r>
              <a:rPr lang="ar-DZ" sz="2000" b="1" dirty="0"/>
              <a:t>ب – تغيرات رأس المال العامل الصافي خارج الاستغلال:</a:t>
            </a:r>
          </a:p>
          <a:p>
            <a:pPr marL="0" indent="0" algn="just">
              <a:buNone/>
            </a:pPr>
            <a:r>
              <a:rPr lang="ar-DZ" sz="1600" dirty="0"/>
              <a:t> </a:t>
            </a:r>
            <a:r>
              <a:rPr lang="ar-DZ" sz="1800" dirty="0"/>
              <a:t>المعروف أن المؤسسة قد تقوم بنشاطات خارج إطار النشاط الاستغلالي الذي أنشئت من أجله، لذلك من الطبيعي أن توضح حقيقة النشاط  خارج الاستغلال للمؤسسة، من حيث الاحتياج في رأس المال العامل، وعلاقة ذلك  بالموارد المتاحة في الأجل القصير.</a:t>
            </a:r>
          </a:p>
          <a:p>
            <a:pPr marL="0" indent="0" algn="just">
              <a:buNone/>
            </a:pPr>
            <a:r>
              <a:rPr lang="ar-DZ" sz="2000" b="1" dirty="0"/>
              <a:t>جـ - التغير الصافي للخزينة:</a:t>
            </a:r>
          </a:p>
          <a:p>
            <a:pPr marL="0" indent="0" algn="just">
              <a:buNone/>
            </a:pPr>
            <a:r>
              <a:rPr lang="ar-DZ" sz="1800" dirty="0"/>
              <a:t>من منظور النظام المحاسبي المالي الجزائري أصبح عنصر الخزينة يبرز من جهتي الأصول والخصوم، وبالتالي يوضح الجدول التغيرات الحاصلة من خلال ميزانيتين لدورة ماليتين متتاليتين.</a:t>
            </a:r>
          </a:p>
          <a:p>
            <a:pPr marL="0" indent="0" algn="just">
              <a:buNone/>
            </a:pPr>
            <a:r>
              <a:rPr lang="ar-DZ" sz="1800" dirty="0"/>
              <a:t>أخيرا، يوضح الجدول التغيرات النقدية على مستوى كل بند من بنود النشاط الاستغلالي وبصورة تمكن المؤسسة من استخلاص البنود أو البند الأكثر تأثيرا على محصلة تغيرات رأس المال العامل الشامل أو الإجمالي.</a:t>
            </a:r>
          </a:p>
          <a:p>
            <a:pPr marL="0" indent="0" algn="just">
              <a:buNone/>
            </a:pPr>
            <a:endParaRPr lang="ar-DZ" sz="1600" b="1" dirty="0"/>
          </a:p>
          <a:p>
            <a:pPr marL="0" indent="0" algn="just">
              <a:buNone/>
            </a:pPr>
            <a:endParaRPr lang="ar-DZ" sz="1600" b="1" dirty="0"/>
          </a:p>
          <a:p>
            <a:pPr marL="0" indent="0" algn="just">
              <a:buNone/>
            </a:pPr>
            <a:endParaRPr lang="ar-SA" sz="1600" dirty="0"/>
          </a:p>
        </p:txBody>
      </p:sp>
      <p:sp>
        <p:nvSpPr>
          <p:cNvPr id="4" name="Date Placeholder 3"/>
          <p:cNvSpPr>
            <a:spLocks noGrp="1"/>
          </p:cNvSpPr>
          <p:nvPr>
            <p:ph type="dt" sz="half" idx="14"/>
          </p:nvPr>
        </p:nvSpPr>
        <p:spPr>
          <a:xfrm>
            <a:off x="457200" y="6092358"/>
            <a:ext cx="2160240" cy="504056"/>
          </a:xfrm>
        </p:spPr>
        <p:txBody>
          <a:bodyPr anchor="ctr"/>
          <a:lstStyle/>
          <a:p>
            <a:pPr algn="ctr" rtl="0"/>
            <a:fld id="{552B6F9E-1EA7-4EBC-B15D-614B48EFC06F}" type="datetime1">
              <a:rPr lang="en-US" smtClean="0">
                <a:solidFill>
                  <a:schemeClr val="tx1"/>
                </a:solidFill>
              </a:rPr>
              <a:t>11/11/2024</a:t>
            </a:fld>
            <a:endParaRPr lang="ar-SA"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9</a:t>
            </a:fld>
            <a:endParaRPr lang="ar-SA"/>
          </a:p>
        </p:txBody>
      </p:sp>
      <p:sp>
        <p:nvSpPr>
          <p:cNvPr id="6" name="Footer Placeholder 5"/>
          <p:cNvSpPr>
            <a:spLocks noGrp="1"/>
          </p:cNvSpPr>
          <p:nvPr>
            <p:ph type="ftr" sz="quarter" idx="16"/>
          </p:nvPr>
        </p:nvSpPr>
        <p:spPr>
          <a:xfrm>
            <a:off x="2795789" y="6184526"/>
            <a:ext cx="5112568" cy="360834"/>
          </a:xfrm>
        </p:spPr>
        <p:txBody>
          <a:bodyPr/>
          <a:lstStyle/>
          <a:p>
            <a:r>
              <a:rPr lang="ar-SA" b="1">
                <a:solidFill>
                  <a:schemeClr val="tx1"/>
                </a:solidFill>
              </a:rPr>
              <a:t>جامعة أم البواقي-  - كلية ق وت وت – قسم المحاسبة والمالية - السنة 1 ماستر- تسيير مالي معمق </a:t>
            </a:r>
            <a:endParaRPr lang="ar-SA" b="1" dirty="0">
              <a:solidFill>
                <a:schemeClr val="tx1"/>
              </a:solidFill>
            </a:endParaRPr>
          </a:p>
        </p:txBody>
      </p:sp>
    </p:spTree>
    <p:extLst>
      <p:ext uri="{BB962C8B-B14F-4D97-AF65-F5344CB8AC3E}">
        <p14:creationId xmlns:p14="http://schemas.microsoft.com/office/powerpoint/2010/main" val="33756715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8603</TotalTime>
  <Words>4863</Words>
  <Application>Microsoft Office PowerPoint</Application>
  <PresentationFormat>Affichage à l'écran (4:3)</PresentationFormat>
  <Paragraphs>628</Paragraphs>
  <Slides>39</Slides>
  <Notes>39</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39</vt:i4>
      </vt:variant>
    </vt:vector>
  </HeadingPairs>
  <TitlesOfParts>
    <vt:vector size="44" baseType="lpstr">
      <vt:lpstr>Calibri</vt:lpstr>
      <vt:lpstr>Century Schoolbook</vt:lpstr>
      <vt:lpstr>Wingdings</vt:lpstr>
      <vt:lpstr>Wingdings 2</vt:lpstr>
      <vt:lpstr>Oriel</vt:lpstr>
      <vt:lpstr>التحليل المالي الديناميكي</vt:lpstr>
      <vt:lpstr>التحليل المالي الديناميكي</vt:lpstr>
      <vt:lpstr>التحليل المالي الديناميكي</vt:lpstr>
      <vt:lpstr>                  التحليل المالي الديناميكي</vt:lpstr>
      <vt:lpstr>                   التحليل المالي الديناميكي</vt:lpstr>
      <vt:lpstr>                   التحليل المالي الديناميكي </vt:lpstr>
      <vt:lpstr>                 التحليل المالي الديناميكي </vt:lpstr>
      <vt:lpstr>            التحليل المالي الديناميكي </vt:lpstr>
      <vt:lpstr>                   التحليل المالي الديناميكي </vt:lpstr>
      <vt:lpstr>التحليل المالي الديناميكي</vt:lpstr>
      <vt:lpstr>التحليل المالي الديناميكي</vt:lpstr>
      <vt:lpstr>التحليل المالي الديناميكي</vt:lpstr>
      <vt:lpstr>التحليل المالي الديناميكي</vt:lpstr>
      <vt:lpstr>التحليل المالي الديناميكي</vt:lpstr>
      <vt:lpstr>التحليل المالي الديناميكي</vt:lpstr>
      <vt:lpstr>التحليل المالي الديناميكي</vt:lpstr>
      <vt:lpstr>التحليل المالي الديناميكي</vt:lpstr>
      <vt:lpstr>التحليل المالي الديناميكي</vt:lpstr>
      <vt:lpstr>التحليل المالي الديناميكي</vt:lpstr>
      <vt:lpstr>التحليل المالي الديناميكي</vt:lpstr>
      <vt:lpstr>التحليل المالي الديناميكي</vt:lpstr>
      <vt:lpstr>التحليل المالي الديناميكي</vt:lpstr>
      <vt:lpstr>التحليل المالي الديناميكي</vt:lpstr>
      <vt:lpstr>التحليل المالي الديناميكي</vt:lpstr>
      <vt:lpstr>التحليل المالي الديناميكي</vt:lpstr>
      <vt:lpstr>التحليل المالي الديناميكي</vt:lpstr>
      <vt:lpstr>التحليل المالي الديناميكي</vt:lpstr>
      <vt:lpstr>التحليل المالي الديناميكي</vt:lpstr>
      <vt:lpstr>التحليل المالي الديناميكي</vt:lpstr>
      <vt:lpstr>التحليل المالي الديناميكي</vt:lpstr>
      <vt:lpstr>التحليل المالي الديناميكي</vt:lpstr>
      <vt:lpstr>التحليل المالي الديناميكي</vt:lpstr>
      <vt:lpstr>التحليل المالي الديناميكي</vt:lpstr>
      <vt:lpstr>التحليل المالي الديناميكي</vt:lpstr>
      <vt:lpstr>التحليل المالي الديناميكي</vt:lpstr>
      <vt:lpstr>التحليل المالي الديناميكي</vt:lpstr>
      <vt:lpstr>التحليل المالي الديناميكي</vt:lpstr>
      <vt:lpstr>التحليل المالي الديناميكي</vt:lpstr>
      <vt:lpstr>التحليل المالي الديناميكي</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مالــــــــــــية المؤسسة</dc:title>
  <dc:creator>AVAS</dc:creator>
  <cp:lastModifiedBy>Abdeldjelil BOUDAH</cp:lastModifiedBy>
  <cp:revision>107</cp:revision>
  <cp:lastPrinted>2021-01-16T20:25:22Z</cp:lastPrinted>
  <dcterms:created xsi:type="dcterms:W3CDTF">2015-11-01T07:31:46Z</dcterms:created>
  <dcterms:modified xsi:type="dcterms:W3CDTF">2024-11-11T20:59:39Z</dcterms:modified>
</cp:coreProperties>
</file>