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84" r:id="rId3"/>
    <p:sldId id="259" r:id="rId4"/>
    <p:sldId id="260" r:id="rId5"/>
    <p:sldId id="26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E7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75111" autoAdjust="0"/>
  </p:normalViewPr>
  <p:slideViewPr>
    <p:cSldViewPr>
      <p:cViewPr varScale="1">
        <p:scale>
          <a:sx n="71" d="100"/>
          <a:sy n="71" d="100"/>
        </p:scale>
        <p:origin x="135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1FB3B6-1C3C-4DBD-8294-B27467727340}" type="datetimeFigureOut">
              <a:rPr lang="fr-FR" smtClean="0"/>
              <a:t>25/11/2025</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8FF073-4AF1-4BA8-A2BC-3CFB0DD526C0}" type="slidenum">
              <a:rPr lang="fr-FR" smtClean="0"/>
              <a:t>‹N°›</a:t>
            </a:fld>
            <a:endParaRPr lang="fr-FR"/>
          </a:p>
        </p:txBody>
      </p:sp>
    </p:spTree>
    <p:extLst>
      <p:ext uri="{BB962C8B-B14F-4D97-AF65-F5344CB8AC3E}">
        <p14:creationId xmlns:p14="http://schemas.microsoft.com/office/powerpoint/2010/main" val="2624286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C:\Users\naima\Desktop\new f\CAZXBG2P.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5029200" y="4038600"/>
            <a:ext cx="3810000" cy="1524000"/>
          </a:xfrm>
        </p:spPr>
        <p:txBody>
          <a:bodyPr/>
          <a:lstStyle/>
          <a:p>
            <a:r>
              <a:rPr lang="ar-SA" b="1" dirty="0" smtClean="0"/>
              <a:t>ال</a:t>
            </a:r>
            <a:r>
              <a:rPr lang="ar-DZ" b="1" dirty="0" smtClean="0"/>
              <a:t>أحداث</a:t>
            </a:r>
            <a:r>
              <a:rPr lang="ar-SA" b="1" dirty="0" smtClean="0"/>
              <a:t> </a:t>
            </a:r>
            <a:endParaRPr lang="en-US" i="1" dirty="0">
              <a:solidFill>
                <a:srgbClr val="FFFF00"/>
              </a:solidFill>
            </a:endParaRPr>
          </a:p>
        </p:txBody>
      </p:sp>
      <p:sp>
        <p:nvSpPr>
          <p:cNvPr id="3" name="Subtitle 2"/>
          <p:cNvSpPr>
            <a:spLocks noGrp="1"/>
          </p:cNvSpPr>
          <p:nvPr>
            <p:ph type="subTitle" idx="1"/>
          </p:nvPr>
        </p:nvSpPr>
        <p:spPr>
          <a:xfrm>
            <a:off x="5943600" y="4114800"/>
            <a:ext cx="2133600" cy="1508760"/>
          </a:xfrm>
        </p:spPr>
        <p:txBody>
          <a:bodyPr>
            <a:normAutofit/>
          </a:bodyPr>
          <a:lstStyle/>
          <a:p>
            <a:r>
              <a:rPr lang="ar-DZ" sz="3600" b="1" dirty="0" smtClean="0">
                <a:solidFill>
                  <a:schemeClr val="tx1"/>
                </a:solidFill>
                <a:latin typeface="Simplified Arabic" pitchFamily="18" charset="-78"/>
                <a:cs typeface="Simplified Arabic" pitchFamily="18" charset="-78"/>
              </a:rPr>
              <a:t>مخاطر</a:t>
            </a:r>
            <a:endParaRPr lang="en-US" sz="3600" b="1" dirty="0">
              <a:solidFill>
                <a:schemeClr val="tx1"/>
              </a:solidFill>
              <a:latin typeface="Simplified Arabic" pitchFamily="18" charset="-78"/>
              <a:cs typeface="Simplified Arabic" pitchFamily="18" charset="-78"/>
            </a:endParaRPr>
          </a:p>
        </p:txBody>
      </p:sp>
      <p:sp>
        <p:nvSpPr>
          <p:cNvPr id="4" name="Rectangle 3"/>
          <p:cNvSpPr/>
          <p:nvPr/>
        </p:nvSpPr>
        <p:spPr>
          <a:xfrm>
            <a:off x="914400" y="5867400"/>
            <a:ext cx="2438400" cy="8382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ar-DZ" sz="2400" dirty="0" smtClean="0">
                <a:solidFill>
                  <a:srgbClr val="FF0000"/>
                </a:solidFill>
                <a:latin typeface="Simplified Arabic" pitchFamily="18" charset="-78"/>
                <a:cs typeface="Simplified Arabic" pitchFamily="18" charset="-78"/>
              </a:rPr>
              <a:t>أ</a:t>
            </a:r>
            <a:r>
              <a:rPr lang="ar-DZ" sz="2400" b="1" dirty="0" smtClean="0">
                <a:solidFill>
                  <a:srgbClr val="FF0000"/>
                </a:solidFill>
                <a:latin typeface="Simplified Arabic" pitchFamily="18" charset="-78"/>
                <a:cs typeface="Simplified Arabic" pitchFamily="18" charset="-78"/>
              </a:rPr>
              <a:t>ستاذة غنام نعيمة</a:t>
            </a:r>
            <a:endParaRPr lang="en-US" sz="2400" b="1" dirty="0">
              <a:solidFill>
                <a:srgbClr val="FF0000"/>
              </a:solidFill>
              <a:latin typeface="Simplified Arabic" pitchFamily="18" charset="-78"/>
              <a:cs typeface="Simplified Arabic" pitchFamily="18" charset="-78"/>
            </a:endParaRPr>
          </a:p>
        </p:txBody>
      </p:sp>
      <p:pic>
        <p:nvPicPr>
          <p:cNvPr id="5" name="Picture 4"/>
          <p:cNvPicPr/>
          <p:nvPr/>
        </p:nvPicPr>
        <p:blipFill>
          <a:blip r:embed="rId3" cstate="print"/>
          <a:srcRect/>
          <a:stretch>
            <a:fillRect/>
          </a:stretch>
        </p:blipFill>
        <p:spPr bwMode="auto">
          <a:xfrm>
            <a:off x="0" y="0"/>
            <a:ext cx="1981200" cy="1447800"/>
          </a:xfrm>
          <a:prstGeom prst="rect">
            <a:avLst/>
          </a:prstGeom>
          <a:ln w="88900" cap="sq" cmpd="thickThin">
            <a:solidFill>
              <a:schemeClr val="tx2">
                <a:lumMod val="40000"/>
                <a:lumOff val="60000"/>
              </a:schemeClr>
            </a:solidFill>
            <a:prstDash val="solid"/>
            <a:miter lim="800000"/>
          </a:ln>
          <a:effectLst>
            <a:innerShdw blurRad="76200">
              <a:srgbClr val="000000"/>
            </a:innerShdw>
          </a:effectLst>
        </p:spPr>
      </p:pic>
      <p:pic>
        <p:nvPicPr>
          <p:cNvPr id="7" name="Picture 6" descr="world2"/>
          <p:cNvPicPr>
            <a:picLocks noChangeAspect="1" noChangeArrowheads="1" noCrop="1"/>
          </p:cNvPicPr>
          <p:nvPr/>
        </p:nvPicPr>
        <p:blipFill>
          <a:blip r:embed="rId4" cstate="print"/>
          <a:srcRect/>
          <a:stretch>
            <a:fillRect/>
          </a:stretch>
        </p:blipFill>
        <p:spPr bwMode="auto">
          <a:xfrm>
            <a:off x="838200" y="1600200"/>
            <a:ext cx="4953000" cy="4572000"/>
          </a:xfrm>
          <a:prstGeom prst="rect">
            <a:avLst/>
          </a:prstGeom>
          <a:noFill/>
          <a:ln w="9525">
            <a:noFill/>
            <a:miter lim="800000"/>
            <a:headEnd/>
            <a:tailEnd/>
          </a:ln>
        </p:spPr>
      </p:pic>
      <p:pic>
        <p:nvPicPr>
          <p:cNvPr id="8" name="Picture 8" descr="op1zpv"/>
          <p:cNvPicPr>
            <a:picLocks noChangeAspect="1" noChangeArrowheads="1" noCrop="1"/>
          </p:cNvPicPr>
          <p:nvPr/>
        </p:nvPicPr>
        <p:blipFill>
          <a:blip r:embed="rId5" cstate="print"/>
          <a:srcRect/>
          <a:stretch>
            <a:fillRect/>
          </a:stretch>
        </p:blipFill>
        <p:spPr bwMode="auto">
          <a:xfrm>
            <a:off x="6477000" y="228600"/>
            <a:ext cx="2209800" cy="1828800"/>
          </a:xfrm>
          <a:prstGeom prst="rect">
            <a:avLst/>
          </a:prstGeom>
          <a:noFill/>
          <a:ln w="9525">
            <a:noFill/>
            <a:miter lim="800000"/>
            <a:headEnd/>
            <a:tailEnd/>
          </a:ln>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00298" y="274638"/>
            <a:ext cx="3714776" cy="1143000"/>
          </a:xfrm>
        </p:spPr>
        <p:style>
          <a:lnRef idx="2">
            <a:schemeClr val="accent2"/>
          </a:lnRef>
          <a:fillRef idx="1">
            <a:schemeClr val="lt1"/>
          </a:fillRef>
          <a:effectRef idx="0">
            <a:schemeClr val="accent2"/>
          </a:effectRef>
          <a:fontRef idx="minor">
            <a:schemeClr val="dk1"/>
          </a:fontRef>
        </p:style>
        <p:txBody>
          <a:bodyPr/>
          <a:lstStyle/>
          <a:p>
            <a:r>
              <a:rPr lang="ar-DZ" dirty="0" smtClean="0"/>
              <a:t>مخاطر </a:t>
            </a:r>
            <a:r>
              <a:rPr lang="ar-DZ" dirty="0" err="1" smtClean="0"/>
              <a:t>سياسسية</a:t>
            </a:r>
            <a:endParaRPr lang="fr-FR" dirty="0"/>
          </a:p>
        </p:txBody>
      </p:sp>
      <p:sp>
        <p:nvSpPr>
          <p:cNvPr id="3" name="Espace réservé du contenu 2"/>
          <p:cNvSpPr>
            <a:spLocks noGrp="1"/>
          </p:cNvSpPr>
          <p:nvPr>
            <p:ph idx="1"/>
          </p:nvPr>
        </p:nvSpPr>
        <p:spPr/>
        <p:txBody>
          <a:bodyPr/>
          <a:lstStyle/>
          <a:p>
            <a:pPr algn="just" rtl="1"/>
            <a:r>
              <a:rPr lang="ar-DZ" dirty="0" smtClean="0"/>
              <a:t>تتعلق بالتغيرات في السياسات الحكومية، القوانين، أو الاضطرابات السياسية التي قد تؤثر على العمليات أو تؤدي إلى مخاطر تنظيمية.</a:t>
            </a:r>
            <a:endParaRPr lang="fr-FR" dirty="0"/>
          </a:p>
        </p:txBody>
      </p:sp>
      <p:sp>
        <p:nvSpPr>
          <p:cNvPr id="4" name="Titre 1"/>
          <p:cNvSpPr txBox="1">
            <a:spLocks/>
          </p:cNvSpPr>
          <p:nvPr/>
        </p:nvSpPr>
        <p:spPr>
          <a:xfrm>
            <a:off x="2209800" y="3128169"/>
            <a:ext cx="4191000" cy="834232"/>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ar-DZ" dirty="0" smtClean="0"/>
              <a:t>مخاطر الأزمات</a:t>
            </a:r>
            <a:endParaRPr lang="fr-FR" dirty="0"/>
          </a:p>
        </p:txBody>
      </p:sp>
      <p:sp>
        <p:nvSpPr>
          <p:cNvPr id="5" name="Content Placeholder 6"/>
          <p:cNvSpPr txBox="1">
            <a:spLocks/>
          </p:cNvSpPr>
          <p:nvPr/>
        </p:nvSpPr>
        <p:spPr>
          <a:xfrm>
            <a:off x="457200" y="4114800"/>
            <a:ext cx="8229600" cy="3012142"/>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rtl="1"/>
            <a:r>
              <a:rPr lang="ar-SA" dirty="0" smtClean="0"/>
              <a:t>الأزمة المالية هي</a:t>
            </a:r>
            <a:r>
              <a:rPr lang="ar-DZ" dirty="0" smtClean="0"/>
              <a:t> </a:t>
            </a:r>
            <a:r>
              <a:rPr lang="ar-SA" dirty="0" smtClean="0"/>
              <a:t>انهيار مفاجئ في سوق الأسهم، أو في عملة دولة ما، أو في سوق العقارات، </a:t>
            </a:r>
            <a:r>
              <a:rPr lang="ar-SA" dirty="0" err="1" smtClean="0"/>
              <a:t>أومجموعة</a:t>
            </a:r>
            <a:r>
              <a:rPr lang="ar-SA" dirty="0" smtClean="0"/>
              <a:t> من المؤسسات المالية، لتمتد بعد ذلك إلى باقي الاقتصاد، ويحدث مثل هذا الانهيار المفاجئ في أسعار الأصول نتيجة انفجار" فقاعة سعريه" مثلا، والفقاعة المالية أو السعرية، أو فقاعة المضاربة كما تسمى أحيانًا هي بيع وشراء كميات ضخمة من نوع أو أكثر من الأصول المالية أو المادية كالأسهم </a:t>
            </a:r>
            <a:r>
              <a:rPr lang="ar-SA" dirty="0" err="1" smtClean="0"/>
              <a:t>أوالمنازل</a:t>
            </a:r>
            <a:r>
              <a:rPr lang="ar-SA" dirty="0" smtClean="0"/>
              <a:t> بأسعار تفوق أسعارها الطبيعية أو الحقيقية</a:t>
            </a:r>
            <a:r>
              <a:rPr lang="en-US" dirty="0" smtClean="0"/>
              <a:t>."</a:t>
            </a:r>
          </a:p>
          <a:p>
            <a:endParaRPr lang="en-US" dirty="0"/>
          </a:p>
        </p:txBody>
      </p:sp>
    </p:spTree>
    <p:extLst>
      <p:ext uri="{BB962C8B-B14F-4D97-AF65-F5344CB8AC3E}">
        <p14:creationId xmlns:p14="http://schemas.microsoft.com/office/powerpoint/2010/main" val="297480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Picture 2"/>
          <p:cNvPicPr>
            <a:picLocks noChangeAspect="1" noChangeArrowheads="1"/>
          </p:cNvPicPr>
          <p:nvPr/>
        </p:nvPicPr>
        <p:blipFill>
          <a:blip r:embed="rId2" cstate="print"/>
          <a:srcRect/>
          <a:stretch>
            <a:fillRect/>
          </a:stretch>
        </p:blipFill>
        <p:spPr bwMode="auto">
          <a:xfrm>
            <a:off x="0" y="79375"/>
            <a:ext cx="9144000" cy="6858000"/>
          </a:xfrm>
          <a:prstGeom prst="rect">
            <a:avLst/>
          </a:prstGeom>
          <a:noFill/>
          <a:ln w="9525">
            <a:noFill/>
            <a:miter lim="800000"/>
            <a:headEnd/>
            <a:tailEnd/>
          </a:ln>
        </p:spPr>
      </p:pic>
      <p:sp>
        <p:nvSpPr>
          <p:cNvPr id="4" name="Flowchart: Multidocument 3"/>
          <p:cNvSpPr/>
          <p:nvPr/>
        </p:nvSpPr>
        <p:spPr>
          <a:xfrm>
            <a:off x="1676400" y="304800"/>
            <a:ext cx="6400800" cy="990600"/>
          </a:xfrm>
          <a:prstGeom prst="flowChartMultidocument">
            <a:avLst/>
          </a:prstGeom>
          <a:solidFill>
            <a:srgbClr val="99E731"/>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ar-SA" b="1" dirty="0" smtClean="0"/>
              <a:t>خصائصها :</a:t>
            </a:r>
            <a:r>
              <a:rPr lang="ar-SA" dirty="0" smtClean="0"/>
              <a:t> </a:t>
            </a:r>
            <a:endParaRPr lang="en-US" dirty="0"/>
          </a:p>
        </p:txBody>
      </p:sp>
      <p:sp>
        <p:nvSpPr>
          <p:cNvPr id="3" name="Content Placeholder 2"/>
          <p:cNvSpPr>
            <a:spLocks noGrp="1"/>
          </p:cNvSpPr>
          <p:nvPr>
            <p:ph idx="1"/>
          </p:nvPr>
        </p:nvSpPr>
        <p:spPr/>
        <p:txBody>
          <a:bodyPr>
            <a:normAutofit fontScale="92500" lnSpcReduction="20000"/>
          </a:bodyPr>
          <a:lstStyle/>
          <a:p>
            <a:pPr lvl="0" algn="just" rtl="1"/>
            <a:r>
              <a:rPr lang="ar-SA" dirty="0" smtClean="0"/>
              <a:t>حدوثها بشكل عنيف ومفاجئ، واستقطابها لاهتمام الجميع، </a:t>
            </a:r>
            <a:endParaRPr lang="en-US" dirty="0" smtClean="0"/>
          </a:p>
          <a:p>
            <a:pPr lvl="0" algn="just" rtl="1"/>
            <a:r>
              <a:rPr lang="ar-SA" dirty="0" smtClean="0"/>
              <a:t>التعقيد، والتشابك، والتداخل في عواملها وأسبابها</a:t>
            </a:r>
            <a:r>
              <a:rPr lang="en-US" dirty="0" smtClean="0"/>
              <a:t>.</a:t>
            </a:r>
          </a:p>
          <a:p>
            <a:pPr lvl="0" algn="just" rtl="1"/>
            <a:r>
              <a:rPr lang="ar-SA" dirty="0" smtClean="0"/>
              <a:t>نقص المعلومات الكافية عنها</a:t>
            </a:r>
            <a:r>
              <a:rPr lang="en-US" dirty="0" smtClean="0"/>
              <a:t>.</a:t>
            </a:r>
          </a:p>
          <a:p>
            <a:pPr lvl="0" algn="just" rtl="1"/>
            <a:r>
              <a:rPr lang="ar-SA" dirty="0" smtClean="0"/>
              <a:t>تصاعدها المتواصل يؤدي إلى درجات عالية من الشك في البدائل المطروحة لمجابهة الأحداث المتسارعة</a:t>
            </a:r>
            <a:r>
              <a:rPr lang="en-US" dirty="0" smtClean="0"/>
              <a:t>.</a:t>
            </a:r>
          </a:p>
          <a:p>
            <a:pPr lvl="0" algn="just" rtl="1"/>
            <a:r>
              <a:rPr lang="ar-SA" dirty="0" smtClean="0"/>
              <a:t>سيادة حالة من الخوف من آثار الأزمة وتداعياتها</a:t>
            </a:r>
            <a:r>
              <a:rPr lang="en-US" dirty="0" smtClean="0"/>
              <a:t>.</a:t>
            </a:r>
          </a:p>
          <a:p>
            <a:pPr lvl="0" algn="just" rtl="1"/>
            <a:r>
              <a:rPr lang="ar-DZ" dirty="0" smtClean="0"/>
              <a:t>تستوجب</a:t>
            </a:r>
            <a:r>
              <a:rPr lang="ar-SA" dirty="0" smtClean="0"/>
              <a:t> مواجهتها درجة عالية من التحكم في الطاقات والإمكانيات، وحسن توظيفها في إطار تنظيمي يتسم بدرجة عالية من الاتصالات الفعالة التي تؤمن التنسيق والفهم الموحد بين الأطراف ذات العلاقة</a:t>
            </a:r>
            <a:r>
              <a:rPr lang="en-US" dirty="0" smtClean="0"/>
              <a:t>.</a:t>
            </a:r>
          </a:p>
          <a:p>
            <a:pPr algn="just" rtl="1"/>
            <a:endParaRPr lang="en-US" dirty="0"/>
          </a:p>
        </p:txBody>
      </p:sp>
      <p:grpSp>
        <p:nvGrpSpPr>
          <p:cNvPr id="5" name="Group 9"/>
          <p:cNvGrpSpPr>
            <a:grpSpLocks/>
          </p:cNvGrpSpPr>
          <p:nvPr/>
        </p:nvGrpSpPr>
        <p:grpSpPr bwMode="auto">
          <a:xfrm>
            <a:off x="8382000" y="1600200"/>
            <a:ext cx="381000" cy="381000"/>
            <a:chOff x="2078" y="1680"/>
            <a:chExt cx="1615" cy="1615"/>
          </a:xfrm>
        </p:grpSpPr>
        <p:sp>
          <p:nvSpPr>
            <p:cNvPr id="6" name="Oval 10"/>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pPr eaLnBrk="0" hangingPunct="0"/>
              <a:endParaRPr lang="en-US"/>
            </a:p>
          </p:txBody>
        </p:sp>
        <p:sp>
          <p:nvSpPr>
            <p:cNvPr id="7" name="Oval 11"/>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pPr eaLnBrk="0" hangingPunct="0"/>
              <a:endParaRPr lang="en-US"/>
            </a:p>
          </p:txBody>
        </p:sp>
        <p:sp>
          <p:nvSpPr>
            <p:cNvPr id="8" name="Oval 12"/>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0" hangingPunct="0"/>
              <a:endParaRPr lang="en-US"/>
            </a:p>
          </p:txBody>
        </p:sp>
        <p:sp>
          <p:nvSpPr>
            <p:cNvPr id="9" name="Oval 13"/>
            <p:cNvSpPr>
              <a:spLocks noChangeArrowheads="1"/>
            </p:cNvSpPr>
            <p:nvPr/>
          </p:nvSpPr>
          <p:spPr bwMode="gray">
            <a:xfrm>
              <a:off x="2254" y="1856"/>
              <a:ext cx="1262" cy="1264"/>
            </a:xfrm>
            <a:prstGeom prst="ellipse">
              <a:avLst/>
            </a:prstGeom>
            <a:gradFill rotWithShape="1">
              <a:gsLst>
                <a:gs pos="0">
                  <a:srgbClr val="000000"/>
                </a:gs>
                <a:gs pos="100000">
                  <a:srgbClr val="48BE67"/>
                </a:gs>
              </a:gsLst>
              <a:lin ang="2700000" scaled="1"/>
            </a:gradFill>
            <a:ln w="38100" algn="ctr">
              <a:noFill/>
              <a:round/>
              <a:headEnd/>
              <a:tailEnd/>
            </a:ln>
          </p:spPr>
          <p:txBody>
            <a:bodyPr wrap="none" anchor="ctr">
              <a:spAutoFit/>
            </a:bodyPr>
            <a:lstStyle/>
            <a:p>
              <a:pPr eaLnBrk="0" hangingPunct="0"/>
              <a:endParaRPr lang="en-US"/>
            </a:p>
          </p:txBody>
        </p:sp>
        <p:sp>
          <p:nvSpPr>
            <p:cNvPr id="10" name="Oval 14"/>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0" hangingPunct="0"/>
              <a:endParaRPr lang="en-US"/>
            </a:p>
          </p:txBody>
        </p:sp>
        <p:sp>
          <p:nvSpPr>
            <p:cNvPr id="11" name="Oval 15"/>
            <p:cNvSpPr>
              <a:spLocks noChangeArrowheads="1"/>
            </p:cNvSpPr>
            <p:nvPr/>
          </p:nvSpPr>
          <p:spPr bwMode="gray">
            <a:xfrm>
              <a:off x="2337" y="1939"/>
              <a:ext cx="1096" cy="1098"/>
            </a:xfrm>
            <a:prstGeom prst="ellipse">
              <a:avLst/>
            </a:prstGeom>
            <a:gradFill rotWithShape="1">
              <a:gsLst>
                <a:gs pos="0">
                  <a:srgbClr val="48BE67"/>
                </a:gs>
                <a:gs pos="100000">
                  <a:srgbClr val="235C32"/>
                </a:gs>
              </a:gsLst>
              <a:lin ang="2700000" scaled="1"/>
            </a:gradFill>
            <a:ln w="38100" algn="ctr">
              <a:noFill/>
              <a:round/>
              <a:headEnd/>
              <a:tailEnd/>
            </a:ln>
          </p:spPr>
          <p:txBody>
            <a:bodyPr anchor="ctr">
              <a:spAutoFit/>
            </a:bodyPr>
            <a:lstStyle/>
            <a:p>
              <a:pPr eaLnBrk="0" hangingPunct="0"/>
              <a:endParaRPr lang="en-US"/>
            </a:p>
          </p:txBody>
        </p:sp>
      </p:grpSp>
      <p:grpSp>
        <p:nvGrpSpPr>
          <p:cNvPr id="12" name="Group 31"/>
          <p:cNvGrpSpPr>
            <a:grpSpLocks/>
          </p:cNvGrpSpPr>
          <p:nvPr/>
        </p:nvGrpSpPr>
        <p:grpSpPr bwMode="auto">
          <a:xfrm>
            <a:off x="8382000" y="3810000"/>
            <a:ext cx="381000" cy="381000"/>
            <a:chOff x="2078" y="1680"/>
            <a:chExt cx="1615" cy="1615"/>
          </a:xfrm>
        </p:grpSpPr>
        <p:sp>
          <p:nvSpPr>
            <p:cNvPr id="13" name="Oval 32"/>
            <p:cNvSpPr>
              <a:spLocks noChangeArrowheads="1"/>
            </p:cNvSpPr>
            <p:nvPr/>
          </p:nvSpPr>
          <p:spPr bwMode="gray">
            <a:xfrm>
              <a:off x="2078" y="1680"/>
              <a:ext cx="1615" cy="1615"/>
            </a:xfrm>
            <a:prstGeom prst="ellipse">
              <a:avLst/>
            </a:prstGeom>
            <a:ln>
              <a:solidFill>
                <a:schemeClr val="bg2"/>
              </a:solidFill>
              <a:headEnd/>
              <a:tailEnd/>
            </a:ln>
          </p:spPr>
          <p:style>
            <a:lnRef idx="3">
              <a:schemeClr val="lt1"/>
            </a:lnRef>
            <a:fillRef idx="1">
              <a:schemeClr val="accent6"/>
            </a:fillRef>
            <a:effectRef idx="1">
              <a:schemeClr val="accent6"/>
            </a:effectRef>
            <a:fontRef idx="minor">
              <a:schemeClr val="lt1"/>
            </a:fontRef>
          </p:style>
          <p:txBody>
            <a:bodyPr wrap="none" anchor="ctr"/>
            <a:lstStyle/>
            <a:p>
              <a:pPr eaLnBrk="0" hangingPunct="0"/>
              <a:endParaRPr lang="en-US"/>
            </a:p>
          </p:txBody>
        </p:sp>
        <p:sp>
          <p:nvSpPr>
            <p:cNvPr id="14" name="Oval 33"/>
            <p:cNvSpPr>
              <a:spLocks noChangeArrowheads="1"/>
            </p:cNvSpPr>
            <p:nvPr/>
          </p:nvSpPr>
          <p:spPr bwMode="gray">
            <a:xfrm>
              <a:off x="2170" y="1771"/>
              <a:ext cx="1430" cy="1430"/>
            </a:xfrm>
            <a:prstGeom prst="ellipse">
              <a:avLst/>
            </a:prstGeom>
            <a:ln>
              <a:solidFill>
                <a:schemeClr val="bg2"/>
              </a:solidFill>
              <a:headEnd/>
              <a:tailEnd/>
            </a:ln>
          </p:spPr>
          <p:style>
            <a:lnRef idx="3">
              <a:schemeClr val="lt1"/>
            </a:lnRef>
            <a:fillRef idx="1">
              <a:schemeClr val="accent6"/>
            </a:fillRef>
            <a:effectRef idx="1">
              <a:schemeClr val="accent6"/>
            </a:effectRef>
            <a:fontRef idx="minor">
              <a:schemeClr val="lt1"/>
            </a:fontRef>
          </p:style>
          <p:txBody>
            <a:bodyPr wrap="none" anchor="ctr"/>
            <a:lstStyle/>
            <a:p>
              <a:pPr eaLnBrk="0" hangingPunct="0"/>
              <a:endParaRPr lang="en-US"/>
            </a:p>
          </p:txBody>
        </p:sp>
        <p:sp>
          <p:nvSpPr>
            <p:cNvPr id="15" name="Oval 34"/>
            <p:cNvSpPr>
              <a:spLocks noChangeArrowheads="1"/>
            </p:cNvSpPr>
            <p:nvPr/>
          </p:nvSpPr>
          <p:spPr bwMode="gray">
            <a:xfrm>
              <a:off x="2253" y="1855"/>
              <a:ext cx="1265" cy="1265"/>
            </a:xfrm>
            <a:prstGeom prst="ellipse">
              <a:avLst/>
            </a:prstGeom>
            <a:ln>
              <a:solidFill>
                <a:schemeClr val="bg2"/>
              </a:solidFill>
              <a:headEnd/>
              <a:tailEnd/>
            </a:ln>
          </p:spPr>
          <p:style>
            <a:lnRef idx="3">
              <a:schemeClr val="lt1"/>
            </a:lnRef>
            <a:fillRef idx="1">
              <a:schemeClr val="accent6"/>
            </a:fillRef>
            <a:effectRef idx="1">
              <a:schemeClr val="accent6"/>
            </a:effectRef>
            <a:fontRef idx="minor">
              <a:schemeClr val="lt1"/>
            </a:fontRef>
          </p:style>
          <p:txBody>
            <a:bodyPr wrap="none" anchor="ctr">
              <a:spAutoFit/>
            </a:bodyPr>
            <a:lstStyle/>
            <a:p>
              <a:pPr eaLnBrk="0" hangingPunct="0"/>
              <a:endParaRPr lang="en-US"/>
            </a:p>
          </p:txBody>
        </p:sp>
        <p:sp>
          <p:nvSpPr>
            <p:cNvPr id="16" name="Oval 35"/>
            <p:cNvSpPr>
              <a:spLocks noChangeArrowheads="1"/>
            </p:cNvSpPr>
            <p:nvPr/>
          </p:nvSpPr>
          <p:spPr bwMode="gray">
            <a:xfrm>
              <a:off x="2254" y="1856"/>
              <a:ext cx="1262" cy="1264"/>
            </a:xfrm>
            <a:prstGeom prst="ellipse">
              <a:avLst/>
            </a:prstGeom>
            <a:ln>
              <a:solidFill>
                <a:schemeClr val="bg2"/>
              </a:solidFill>
              <a:headEnd/>
              <a:tailEnd/>
            </a:ln>
          </p:spPr>
          <p:style>
            <a:lnRef idx="3">
              <a:schemeClr val="lt1"/>
            </a:lnRef>
            <a:fillRef idx="1">
              <a:schemeClr val="accent6"/>
            </a:fillRef>
            <a:effectRef idx="1">
              <a:schemeClr val="accent6"/>
            </a:effectRef>
            <a:fontRef idx="minor">
              <a:schemeClr val="lt1"/>
            </a:fontRef>
          </p:style>
          <p:txBody>
            <a:bodyPr wrap="none" anchor="ctr">
              <a:spAutoFit/>
            </a:bodyPr>
            <a:lstStyle/>
            <a:p>
              <a:pPr eaLnBrk="0" hangingPunct="0"/>
              <a:endParaRPr lang="en-US"/>
            </a:p>
          </p:txBody>
        </p:sp>
        <p:sp>
          <p:nvSpPr>
            <p:cNvPr id="17" name="Oval 36"/>
            <p:cNvSpPr>
              <a:spLocks noChangeArrowheads="1"/>
            </p:cNvSpPr>
            <p:nvPr/>
          </p:nvSpPr>
          <p:spPr bwMode="gray">
            <a:xfrm>
              <a:off x="2334" y="1936"/>
              <a:ext cx="1097" cy="1104"/>
            </a:xfrm>
            <a:prstGeom prst="ellipse">
              <a:avLst/>
            </a:prstGeom>
            <a:ln>
              <a:solidFill>
                <a:schemeClr val="bg2"/>
              </a:solidFill>
              <a:headEnd/>
              <a:tailEnd/>
            </a:ln>
          </p:spPr>
          <p:style>
            <a:lnRef idx="3">
              <a:schemeClr val="lt1"/>
            </a:lnRef>
            <a:fillRef idx="1">
              <a:schemeClr val="accent6"/>
            </a:fillRef>
            <a:effectRef idx="1">
              <a:schemeClr val="accent6"/>
            </a:effectRef>
            <a:fontRef idx="minor">
              <a:schemeClr val="lt1"/>
            </a:fontRef>
          </p:style>
          <p:txBody>
            <a:bodyPr anchor="ctr">
              <a:spAutoFit/>
            </a:bodyPr>
            <a:lstStyle/>
            <a:p>
              <a:pPr eaLnBrk="0" hangingPunct="0"/>
              <a:endParaRPr lang="en-US"/>
            </a:p>
          </p:txBody>
        </p:sp>
        <p:sp>
          <p:nvSpPr>
            <p:cNvPr id="18" name="Oval 37"/>
            <p:cNvSpPr>
              <a:spLocks noChangeArrowheads="1"/>
            </p:cNvSpPr>
            <p:nvPr/>
          </p:nvSpPr>
          <p:spPr bwMode="gray">
            <a:xfrm>
              <a:off x="2337" y="1939"/>
              <a:ext cx="1096" cy="1098"/>
            </a:xfrm>
            <a:prstGeom prst="ellipse">
              <a:avLst/>
            </a:prstGeom>
            <a:ln>
              <a:solidFill>
                <a:schemeClr val="bg2"/>
              </a:solidFill>
              <a:headEnd/>
              <a:tailEnd/>
            </a:ln>
          </p:spPr>
          <p:style>
            <a:lnRef idx="3">
              <a:schemeClr val="lt1"/>
            </a:lnRef>
            <a:fillRef idx="1">
              <a:schemeClr val="accent6"/>
            </a:fillRef>
            <a:effectRef idx="1">
              <a:schemeClr val="accent6"/>
            </a:effectRef>
            <a:fontRef idx="minor">
              <a:schemeClr val="lt1"/>
            </a:fontRef>
          </p:style>
          <p:txBody>
            <a:bodyPr anchor="ctr">
              <a:spAutoFit/>
            </a:bodyPr>
            <a:lstStyle/>
            <a:p>
              <a:pPr eaLnBrk="0" hangingPunct="0"/>
              <a:endParaRPr lang="en-US"/>
            </a:p>
          </p:txBody>
        </p:sp>
      </p:grpSp>
      <p:grpSp>
        <p:nvGrpSpPr>
          <p:cNvPr id="19" name="Group 23"/>
          <p:cNvGrpSpPr>
            <a:grpSpLocks/>
          </p:cNvGrpSpPr>
          <p:nvPr/>
        </p:nvGrpSpPr>
        <p:grpSpPr bwMode="auto">
          <a:xfrm>
            <a:off x="8382000" y="2590800"/>
            <a:ext cx="360362" cy="360362"/>
            <a:chOff x="2078" y="1680"/>
            <a:chExt cx="1615" cy="1615"/>
          </a:xfrm>
        </p:grpSpPr>
        <p:sp>
          <p:nvSpPr>
            <p:cNvPr id="20" name="Oval 24"/>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pPr eaLnBrk="0" hangingPunct="0"/>
              <a:endParaRPr lang="en-US"/>
            </a:p>
          </p:txBody>
        </p:sp>
        <p:sp>
          <p:nvSpPr>
            <p:cNvPr id="21" name="Oval 25"/>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pPr eaLnBrk="0" hangingPunct="0"/>
              <a:endParaRPr lang="en-US"/>
            </a:p>
          </p:txBody>
        </p:sp>
        <p:sp>
          <p:nvSpPr>
            <p:cNvPr id="22" name="Oval 26"/>
            <p:cNvSpPr>
              <a:spLocks noChangeArrowheads="1"/>
            </p:cNvSpPr>
            <p:nvPr/>
          </p:nvSpPr>
          <p:spPr bwMode="gray">
            <a:xfrm>
              <a:off x="2256" y="1858"/>
              <a:ext cx="1259" cy="1259"/>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0" hangingPunct="0"/>
              <a:endParaRPr lang="en-US"/>
            </a:p>
          </p:txBody>
        </p:sp>
        <p:sp>
          <p:nvSpPr>
            <p:cNvPr id="23" name="Oval 27"/>
            <p:cNvSpPr>
              <a:spLocks noChangeArrowheads="1"/>
            </p:cNvSpPr>
            <p:nvPr/>
          </p:nvSpPr>
          <p:spPr bwMode="gray">
            <a:xfrm>
              <a:off x="2254" y="1856"/>
              <a:ext cx="1262" cy="1264"/>
            </a:xfrm>
            <a:prstGeom prst="ellipse">
              <a:avLst/>
            </a:prstGeom>
            <a:gradFill rotWithShape="1">
              <a:gsLst>
                <a:gs pos="0">
                  <a:srgbClr val="000000"/>
                </a:gs>
                <a:gs pos="100000">
                  <a:srgbClr val="E35E23"/>
                </a:gs>
              </a:gsLst>
              <a:lin ang="2700000" scaled="1"/>
            </a:gradFill>
            <a:ln w="38100" algn="ctr">
              <a:noFill/>
              <a:round/>
              <a:headEnd/>
              <a:tailEnd/>
            </a:ln>
          </p:spPr>
          <p:txBody>
            <a:bodyPr wrap="none" anchor="ctr">
              <a:spAutoFit/>
            </a:bodyPr>
            <a:lstStyle/>
            <a:p>
              <a:pPr eaLnBrk="0" hangingPunct="0"/>
              <a:endParaRPr lang="en-US"/>
            </a:p>
          </p:txBody>
        </p:sp>
        <p:sp>
          <p:nvSpPr>
            <p:cNvPr id="24" name="Oval 28"/>
            <p:cNvSpPr>
              <a:spLocks noChangeArrowheads="1"/>
            </p:cNvSpPr>
            <p:nvPr/>
          </p:nvSpPr>
          <p:spPr bwMode="gray">
            <a:xfrm>
              <a:off x="2334" y="1936"/>
              <a:ext cx="1096" cy="1103"/>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0" hangingPunct="0"/>
              <a:endParaRPr lang="en-US"/>
            </a:p>
          </p:txBody>
        </p:sp>
        <p:sp>
          <p:nvSpPr>
            <p:cNvPr id="25" name="Oval 29"/>
            <p:cNvSpPr>
              <a:spLocks noChangeArrowheads="1"/>
            </p:cNvSpPr>
            <p:nvPr/>
          </p:nvSpPr>
          <p:spPr bwMode="gray">
            <a:xfrm>
              <a:off x="2337" y="1939"/>
              <a:ext cx="1096" cy="1098"/>
            </a:xfrm>
            <a:prstGeom prst="ellipse">
              <a:avLst/>
            </a:prstGeom>
            <a:gradFill rotWithShape="1">
              <a:gsLst>
                <a:gs pos="0">
                  <a:srgbClr val="E35E23"/>
                </a:gs>
                <a:gs pos="100000">
                  <a:srgbClr val="6E2E11"/>
                </a:gs>
              </a:gsLst>
              <a:lin ang="2700000" scaled="1"/>
            </a:gradFill>
            <a:ln w="38100" algn="ctr">
              <a:noFill/>
              <a:round/>
              <a:headEnd/>
              <a:tailEnd/>
            </a:ln>
          </p:spPr>
          <p:txBody>
            <a:bodyPr anchor="ctr">
              <a:spAutoFit/>
            </a:bodyPr>
            <a:lstStyle/>
            <a:p>
              <a:pPr eaLnBrk="0" hangingPunct="0"/>
              <a:endParaRPr lang="en-US"/>
            </a:p>
          </p:txBody>
        </p:sp>
      </p:grpSp>
      <p:grpSp>
        <p:nvGrpSpPr>
          <p:cNvPr id="26" name="Group 16"/>
          <p:cNvGrpSpPr>
            <a:grpSpLocks/>
          </p:cNvGrpSpPr>
          <p:nvPr/>
        </p:nvGrpSpPr>
        <p:grpSpPr bwMode="auto">
          <a:xfrm>
            <a:off x="8305800" y="3048000"/>
            <a:ext cx="381000" cy="381000"/>
            <a:chOff x="2078" y="1680"/>
            <a:chExt cx="1615" cy="1615"/>
          </a:xfrm>
        </p:grpSpPr>
        <p:sp>
          <p:nvSpPr>
            <p:cNvPr id="27"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pPr eaLnBrk="0" hangingPunct="0"/>
              <a:endParaRPr lang="en-US"/>
            </a:p>
          </p:txBody>
        </p:sp>
        <p:sp>
          <p:nvSpPr>
            <p:cNvPr id="28"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pPr eaLnBrk="0" hangingPunct="0"/>
              <a:endParaRPr lang="en-US"/>
            </a:p>
          </p:txBody>
        </p:sp>
        <p:sp>
          <p:nvSpPr>
            <p:cNvPr id="29" name="Oval 19"/>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0" hangingPunct="0"/>
              <a:endParaRPr lang="en-US"/>
            </a:p>
          </p:txBody>
        </p:sp>
        <p:sp>
          <p:nvSpPr>
            <p:cNvPr id="30" name="Oval 20"/>
            <p:cNvSpPr>
              <a:spLocks noChangeArrowheads="1"/>
            </p:cNvSpPr>
            <p:nvPr/>
          </p:nvSpPr>
          <p:spPr bwMode="gray">
            <a:xfrm>
              <a:off x="2254" y="1856"/>
              <a:ext cx="1262" cy="1264"/>
            </a:xfrm>
            <a:prstGeom prst="ellipse">
              <a:avLst/>
            </a:prstGeom>
            <a:gradFill rotWithShape="1">
              <a:gsLst>
                <a:gs pos="0">
                  <a:srgbClr val="21B3E1"/>
                </a:gs>
                <a:gs pos="100000">
                  <a:srgbClr val="0F5368"/>
                </a:gs>
              </a:gsLst>
              <a:lin ang="5400000" scaled="1"/>
            </a:gradFill>
            <a:ln w="38100" algn="ctr">
              <a:noFill/>
              <a:round/>
              <a:headEnd/>
              <a:tailEnd/>
            </a:ln>
          </p:spPr>
          <p:txBody>
            <a:bodyPr wrap="none" anchor="ctr">
              <a:spAutoFit/>
            </a:bodyPr>
            <a:lstStyle/>
            <a:p>
              <a:pPr eaLnBrk="0" hangingPunct="0"/>
              <a:endParaRPr lang="en-US"/>
            </a:p>
          </p:txBody>
        </p:sp>
        <p:sp>
          <p:nvSpPr>
            <p:cNvPr id="31" name="Oval 21"/>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0" hangingPunct="0"/>
              <a:endParaRPr lang="en-US"/>
            </a:p>
          </p:txBody>
        </p:sp>
        <p:sp>
          <p:nvSpPr>
            <p:cNvPr id="32" name="Oval 22"/>
            <p:cNvSpPr>
              <a:spLocks noChangeArrowheads="1"/>
            </p:cNvSpPr>
            <p:nvPr/>
          </p:nvSpPr>
          <p:spPr bwMode="gray">
            <a:xfrm>
              <a:off x="2337" y="1939"/>
              <a:ext cx="1096" cy="1098"/>
            </a:xfrm>
            <a:prstGeom prst="ellipse">
              <a:avLst/>
            </a:prstGeom>
            <a:gradFill rotWithShape="1">
              <a:gsLst>
                <a:gs pos="0">
                  <a:srgbClr val="21B3E1"/>
                </a:gs>
                <a:gs pos="100000">
                  <a:srgbClr val="10576D"/>
                </a:gs>
              </a:gsLst>
              <a:lin ang="2700000" scaled="1"/>
            </a:gradFill>
            <a:ln w="38100" algn="ctr">
              <a:noFill/>
              <a:round/>
              <a:headEnd/>
              <a:tailEnd/>
            </a:ln>
          </p:spPr>
          <p:txBody>
            <a:bodyPr anchor="ctr">
              <a:spAutoFit/>
            </a:bodyPr>
            <a:lstStyle/>
            <a:p>
              <a:pPr eaLnBrk="0" hangingPunct="0"/>
              <a:endParaRPr lang="en-US"/>
            </a:p>
          </p:txBody>
        </p:sp>
      </p:grpSp>
      <p:grpSp>
        <p:nvGrpSpPr>
          <p:cNvPr id="33" name="Group 31"/>
          <p:cNvGrpSpPr>
            <a:grpSpLocks/>
          </p:cNvGrpSpPr>
          <p:nvPr/>
        </p:nvGrpSpPr>
        <p:grpSpPr bwMode="auto">
          <a:xfrm>
            <a:off x="8382000" y="2057400"/>
            <a:ext cx="381000" cy="381000"/>
            <a:chOff x="2078" y="1680"/>
            <a:chExt cx="1615" cy="1615"/>
          </a:xfrm>
        </p:grpSpPr>
        <p:sp>
          <p:nvSpPr>
            <p:cNvPr id="34" name="Oval 32"/>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pPr eaLnBrk="0" hangingPunct="0"/>
              <a:endParaRPr lang="en-US"/>
            </a:p>
          </p:txBody>
        </p:sp>
        <p:sp>
          <p:nvSpPr>
            <p:cNvPr id="35" name="Oval 33"/>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pPr eaLnBrk="0" hangingPunct="0"/>
              <a:endParaRPr lang="en-US"/>
            </a:p>
          </p:txBody>
        </p:sp>
        <p:sp>
          <p:nvSpPr>
            <p:cNvPr id="36" name="Oval 34"/>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0" hangingPunct="0"/>
              <a:endParaRPr lang="en-US"/>
            </a:p>
          </p:txBody>
        </p:sp>
        <p:sp>
          <p:nvSpPr>
            <p:cNvPr id="37" name="Oval 35"/>
            <p:cNvSpPr>
              <a:spLocks noChangeArrowheads="1"/>
            </p:cNvSpPr>
            <p:nvPr/>
          </p:nvSpPr>
          <p:spPr bwMode="gray">
            <a:xfrm>
              <a:off x="2254" y="1856"/>
              <a:ext cx="1262" cy="1264"/>
            </a:xfrm>
            <a:prstGeom prst="ellipse">
              <a:avLst/>
            </a:prstGeom>
            <a:gradFill rotWithShape="1">
              <a:gsLst>
                <a:gs pos="0">
                  <a:srgbClr val="000000"/>
                </a:gs>
                <a:gs pos="100000">
                  <a:srgbClr val="8D67E1"/>
                </a:gs>
              </a:gsLst>
              <a:lin ang="2700000" scaled="1"/>
            </a:gradFill>
            <a:ln w="38100" algn="ctr">
              <a:noFill/>
              <a:round/>
              <a:headEnd/>
              <a:tailEnd/>
            </a:ln>
          </p:spPr>
          <p:txBody>
            <a:bodyPr wrap="none" anchor="ctr">
              <a:spAutoFit/>
            </a:bodyPr>
            <a:lstStyle/>
            <a:p>
              <a:pPr eaLnBrk="0" hangingPunct="0"/>
              <a:endParaRPr lang="en-US"/>
            </a:p>
          </p:txBody>
        </p:sp>
        <p:sp>
          <p:nvSpPr>
            <p:cNvPr id="38" name="Oval 36"/>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0" hangingPunct="0"/>
              <a:endParaRPr lang="en-US"/>
            </a:p>
          </p:txBody>
        </p:sp>
        <p:sp>
          <p:nvSpPr>
            <p:cNvPr id="39" name="Oval 37"/>
            <p:cNvSpPr>
              <a:spLocks noChangeArrowheads="1"/>
            </p:cNvSpPr>
            <p:nvPr/>
          </p:nvSpPr>
          <p:spPr bwMode="gray">
            <a:xfrm>
              <a:off x="2337" y="1939"/>
              <a:ext cx="1096" cy="1098"/>
            </a:xfrm>
            <a:prstGeom prst="ellipse">
              <a:avLst/>
            </a:prstGeom>
            <a:gradFill rotWithShape="1">
              <a:gsLst>
                <a:gs pos="0">
                  <a:srgbClr val="8D67E1"/>
                </a:gs>
                <a:gs pos="100000">
                  <a:srgbClr val="45326D"/>
                </a:gs>
              </a:gsLst>
              <a:lin ang="2700000" scaled="1"/>
            </a:gradFill>
            <a:ln w="38100" algn="ctr">
              <a:noFill/>
              <a:round/>
              <a:headEnd/>
              <a:tailEnd/>
            </a:ln>
          </p:spPr>
          <p:txBody>
            <a:bodyPr anchor="ctr">
              <a:spAutoFit/>
            </a:bodyPr>
            <a:lstStyle/>
            <a:p>
              <a:pPr eaLnBrk="0" hangingPunct="0"/>
              <a:endParaRPr lang="en-US"/>
            </a:p>
          </p:txBody>
        </p:sp>
      </p:grpSp>
      <p:grpSp>
        <p:nvGrpSpPr>
          <p:cNvPr id="40" name="Group 23"/>
          <p:cNvGrpSpPr>
            <a:grpSpLocks/>
          </p:cNvGrpSpPr>
          <p:nvPr/>
        </p:nvGrpSpPr>
        <p:grpSpPr bwMode="auto">
          <a:xfrm>
            <a:off x="8382000" y="4267200"/>
            <a:ext cx="360362" cy="360362"/>
            <a:chOff x="2078" y="1680"/>
            <a:chExt cx="1615" cy="1615"/>
          </a:xfrm>
        </p:grpSpPr>
        <p:sp>
          <p:nvSpPr>
            <p:cNvPr id="41" name="Oval 24"/>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pPr eaLnBrk="0" hangingPunct="0"/>
              <a:endParaRPr lang="en-US"/>
            </a:p>
          </p:txBody>
        </p:sp>
        <p:sp>
          <p:nvSpPr>
            <p:cNvPr id="42" name="Oval 25"/>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pPr eaLnBrk="0" hangingPunct="0"/>
              <a:endParaRPr lang="en-US"/>
            </a:p>
          </p:txBody>
        </p:sp>
        <p:sp>
          <p:nvSpPr>
            <p:cNvPr id="43" name="Oval 26"/>
            <p:cNvSpPr>
              <a:spLocks noChangeArrowheads="1"/>
            </p:cNvSpPr>
            <p:nvPr/>
          </p:nvSpPr>
          <p:spPr bwMode="gray">
            <a:xfrm>
              <a:off x="2256" y="1858"/>
              <a:ext cx="1259" cy="1259"/>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0" hangingPunct="0"/>
              <a:endParaRPr lang="en-US"/>
            </a:p>
          </p:txBody>
        </p:sp>
        <p:sp>
          <p:nvSpPr>
            <p:cNvPr id="44" name="Oval 27"/>
            <p:cNvSpPr>
              <a:spLocks noChangeArrowheads="1"/>
            </p:cNvSpPr>
            <p:nvPr/>
          </p:nvSpPr>
          <p:spPr bwMode="gray">
            <a:xfrm>
              <a:off x="2254" y="1856"/>
              <a:ext cx="1262" cy="1264"/>
            </a:xfrm>
            <a:prstGeom prst="ellipse">
              <a:avLst/>
            </a:prstGeom>
            <a:gradFill rotWithShape="1">
              <a:gsLst>
                <a:gs pos="0">
                  <a:srgbClr val="000000"/>
                </a:gs>
                <a:gs pos="100000">
                  <a:srgbClr val="E35E23"/>
                </a:gs>
              </a:gsLst>
              <a:lin ang="2700000" scaled="1"/>
            </a:gradFill>
            <a:ln w="38100" algn="ctr">
              <a:noFill/>
              <a:round/>
              <a:headEnd/>
              <a:tailEnd/>
            </a:ln>
          </p:spPr>
          <p:txBody>
            <a:bodyPr wrap="none" anchor="ctr">
              <a:spAutoFit/>
            </a:bodyPr>
            <a:lstStyle/>
            <a:p>
              <a:pPr eaLnBrk="0" hangingPunct="0"/>
              <a:endParaRPr lang="en-US"/>
            </a:p>
          </p:txBody>
        </p:sp>
        <p:sp>
          <p:nvSpPr>
            <p:cNvPr id="45" name="Oval 28"/>
            <p:cNvSpPr>
              <a:spLocks noChangeArrowheads="1"/>
            </p:cNvSpPr>
            <p:nvPr/>
          </p:nvSpPr>
          <p:spPr bwMode="gray">
            <a:xfrm>
              <a:off x="2334" y="1936"/>
              <a:ext cx="1096" cy="1103"/>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0" hangingPunct="0"/>
              <a:endParaRPr lang="en-US"/>
            </a:p>
          </p:txBody>
        </p:sp>
        <p:sp>
          <p:nvSpPr>
            <p:cNvPr id="46" name="Oval 29"/>
            <p:cNvSpPr>
              <a:spLocks noChangeArrowheads="1"/>
            </p:cNvSpPr>
            <p:nvPr/>
          </p:nvSpPr>
          <p:spPr bwMode="gray">
            <a:xfrm>
              <a:off x="2337" y="1939"/>
              <a:ext cx="1096" cy="1098"/>
            </a:xfrm>
            <a:prstGeom prst="ellipse">
              <a:avLst/>
            </a:prstGeom>
            <a:gradFill rotWithShape="1">
              <a:gsLst>
                <a:gs pos="0">
                  <a:srgbClr val="E35E23"/>
                </a:gs>
                <a:gs pos="100000">
                  <a:srgbClr val="6E2E11"/>
                </a:gs>
              </a:gsLst>
              <a:lin ang="2700000" scaled="1"/>
            </a:gradFill>
            <a:ln w="38100" algn="ctr">
              <a:noFill/>
              <a:round/>
              <a:headEnd/>
              <a:tailEnd/>
            </a:ln>
          </p:spPr>
          <p:txBody>
            <a:bodyPr anchor="ctr">
              <a:spAutoFit/>
            </a:bodyPr>
            <a:lstStyle/>
            <a:p>
              <a:pPr eaLnBrk="0" hangingPunct="0"/>
              <a:endParaRPr lang="en-US"/>
            </a:p>
          </p:txBody>
        </p:sp>
      </p:grpSp>
      <p:pic>
        <p:nvPicPr>
          <p:cNvPr id="48" name="Picture 11" descr="C:\Users\naima\Desktop\bill.jpg"/>
          <p:cNvPicPr>
            <a:picLocks noChangeAspect="1" noChangeArrowheads="1"/>
          </p:cNvPicPr>
          <p:nvPr/>
        </p:nvPicPr>
        <p:blipFill>
          <a:blip r:embed="rId3" cstate="print"/>
          <a:srcRect/>
          <a:stretch>
            <a:fillRect/>
          </a:stretch>
        </p:blipFill>
        <p:spPr bwMode="auto">
          <a:xfrm>
            <a:off x="304800" y="228600"/>
            <a:ext cx="1181100" cy="1117600"/>
          </a:xfrm>
          <a:prstGeom prst="rect">
            <a:avLst/>
          </a:prstGeom>
          <a:ln>
            <a:noFill/>
          </a:ln>
          <a:effectLst>
            <a:softEdge rad="112500"/>
          </a:effectLst>
        </p:spPr>
      </p:pic>
      <p:pic>
        <p:nvPicPr>
          <p:cNvPr id="50" name="Picture 8" descr="C:\Users\naima\Desktop\bar.jpg"/>
          <p:cNvPicPr>
            <a:picLocks noChangeAspect="1" noChangeArrowheads="1"/>
          </p:cNvPicPr>
          <p:nvPr/>
        </p:nvPicPr>
        <p:blipFill>
          <a:blip r:embed="rId4" cstate="print"/>
          <a:srcRect/>
          <a:stretch>
            <a:fillRect/>
          </a:stretch>
        </p:blipFill>
        <p:spPr bwMode="auto">
          <a:xfrm>
            <a:off x="7667625" y="1"/>
            <a:ext cx="1476375" cy="1295400"/>
          </a:xfrm>
          <a:prstGeom prst="rect">
            <a:avLst/>
          </a:prstGeom>
          <a:ln>
            <a:noFill/>
          </a:ln>
          <a:effectLst>
            <a:softEdge rad="112500"/>
          </a:effectLst>
        </p:spPr>
      </p:pic>
    </p:spTree>
  </p:cSld>
  <p:clrMapOvr>
    <a:masterClrMapping/>
  </p:clrMapOvr>
  <p:transition>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wheel(1)">
                                      <p:cBhvr>
                                        <p:cTn id="7" dur="2000"/>
                                        <p:tgtEl>
                                          <p:spTgt spid="47"/>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par>
                          <p:cTn id="22" fill="hold">
                            <p:stCondLst>
                              <p:cond delay="1000"/>
                            </p:stCondLst>
                            <p:childTnLst>
                              <p:par>
                                <p:cTn id="23" presetID="10" presetClass="entr" presetSubtype="0" fill="hold" nodeType="after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childTnLst>
                          </p:cTn>
                        </p:par>
                        <p:par>
                          <p:cTn id="26" fill="hold">
                            <p:stCondLst>
                              <p:cond delay="1500"/>
                            </p:stCondLst>
                            <p:childTnLst>
                              <p:par>
                                <p:cTn id="27" presetID="10" presetClass="entr" presetSubtype="0" fill="hold" nodeType="after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fade">
                                      <p:cBhvr>
                                        <p:cTn id="29" dur="500"/>
                                        <p:tgtEl>
                                          <p:spTgt spid="19"/>
                                        </p:tgtEl>
                                      </p:cBhvr>
                                    </p:animEffect>
                                  </p:childTnLst>
                                </p:cTn>
                              </p:par>
                            </p:childTnLst>
                          </p:cTn>
                        </p:par>
                        <p:par>
                          <p:cTn id="30" fill="hold">
                            <p:stCondLst>
                              <p:cond delay="2000"/>
                            </p:stCondLst>
                            <p:childTnLst>
                              <p:par>
                                <p:cTn id="31" presetID="10" presetClass="entr" presetSubtype="0" fill="hold" nodeType="afterEffect">
                                  <p:stCondLst>
                                    <p:cond delay="0"/>
                                  </p:stCondLst>
                                  <p:childTnLst>
                                    <p:set>
                                      <p:cBhvr>
                                        <p:cTn id="32" dur="1" fill="hold">
                                          <p:stCondLst>
                                            <p:cond delay="0"/>
                                          </p:stCondLst>
                                        </p:cTn>
                                        <p:tgtEl>
                                          <p:spTgt spid="26"/>
                                        </p:tgtEl>
                                        <p:attrNameLst>
                                          <p:attrName>style.visibility</p:attrName>
                                        </p:attrNameLst>
                                      </p:cBhvr>
                                      <p:to>
                                        <p:strVal val="visible"/>
                                      </p:to>
                                    </p:set>
                                    <p:animEffect transition="in" filter="fade">
                                      <p:cBhvr>
                                        <p:cTn id="33" dur="500"/>
                                        <p:tgtEl>
                                          <p:spTgt spid="26"/>
                                        </p:tgtEl>
                                      </p:cBhvr>
                                    </p:animEffect>
                                  </p:childTnLst>
                                </p:cTn>
                              </p:par>
                            </p:childTnLst>
                          </p:cTn>
                        </p:par>
                        <p:par>
                          <p:cTn id="34" fill="hold">
                            <p:stCondLst>
                              <p:cond delay="2500"/>
                            </p:stCondLst>
                            <p:childTnLst>
                              <p:par>
                                <p:cTn id="35" presetID="10" presetClass="entr" presetSubtype="0" fill="hold" nodeType="afterEffect">
                                  <p:stCondLst>
                                    <p:cond delay="0"/>
                                  </p:stCondLst>
                                  <p:childTnLst>
                                    <p:set>
                                      <p:cBhvr>
                                        <p:cTn id="36" dur="1" fill="hold">
                                          <p:stCondLst>
                                            <p:cond delay="0"/>
                                          </p:stCondLst>
                                        </p:cTn>
                                        <p:tgtEl>
                                          <p:spTgt spid="33"/>
                                        </p:tgtEl>
                                        <p:attrNameLst>
                                          <p:attrName>style.visibility</p:attrName>
                                        </p:attrNameLst>
                                      </p:cBhvr>
                                      <p:to>
                                        <p:strVal val="visible"/>
                                      </p:to>
                                    </p:set>
                                    <p:animEffect transition="in" filter="fade">
                                      <p:cBhvr>
                                        <p:cTn id="37" dur="500"/>
                                        <p:tgtEl>
                                          <p:spTgt spid="33"/>
                                        </p:tgtEl>
                                      </p:cBhvr>
                                    </p:animEffect>
                                  </p:childTnLst>
                                </p:cTn>
                              </p:par>
                            </p:childTnLst>
                          </p:cTn>
                        </p:par>
                        <p:par>
                          <p:cTn id="38" fill="hold">
                            <p:stCondLst>
                              <p:cond delay="3000"/>
                            </p:stCondLst>
                            <p:childTnLst>
                              <p:par>
                                <p:cTn id="39" presetID="10" presetClass="entr" presetSubtype="0" fill="hold" nodeType="afterEffect">
                                  <p:stCondLst>
                                    <p:cond delay="0"/>
                                  </p:stCondLst>
                                  <p:childTnLst>
                                    <p:set>
                                      <p:cBhvr>
                                        <p:cTn id="40" dur="1" fill="hold">
                                          <p:stCondLst>
                                            <p:cond delay="0"/>
                                          </p:stCondLst>
                                        </p:cTn>
                                        <p:tgtEl>
                                          <p:spTgt spid="40"/>
                                        </p:tgtEl>
                                        <p:attrNameLst>
                                          <p:attrName>style.visibility</p:attrName>
                                        </p:attrNameLst>
                                      </p:cBhvr>
                                      <p:to>
                                        <p:strVal val="visible"/>
                                      </p:to>
                                    </p:set>
                                    <p:animEffect transition="in" filter="fade">
                                      <p:cBhvr>
                                        <p:cTn id="41" dur="500"/>
                                        <p:tgtEl>
                                          <p:spTgt spid="40"/>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3">
                                            <p:txEl>
                                              <p:pRg st="0" end="0"/>
                                            </p:txEl>
                                          </p:spTgt>
                                        </p:tgtEl>
                                        <p:attrNameLst>
                                          <p:attrName>style.visibility</p:attrName>
                                        </p:attrNameLst>
                                      </p:cBhvr>
                                      <p:to>
                                        <p:strVal val="visible"/>
                                      </p:to>
                                    </p:set>
                                    <p:anim calcmode="lin" valueType="num">
                                      <p:cBhvr additive="base">
                                        <p:cTn id="46"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3">
                                            <p:txEl>
                                              <p:pRg st="1" end="1"/>
                                            </p:txEl>
                                          </p:spTgt>
                                        </p:tgtEl>
                                        <p:attrNameLst>
                                          <p:attrName>style.visibility</p:attrName>
                                        </p:attrNameLst>
                                      </p:cBhvr>
                                      <p:to>
                                        <p:strVal val="visible"/>
                                      </p:to>
                                    </p:set>
                                    <p:anim calcmode="lin" valueType="num">
                                      <p:cBhvr additive="base">
                                        <p:cTn id="5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3">
                                            <p:txEl>
                                              <p:pRg st="2" end="2"/>
                                            </p:txEl>
                                          </p:spTgt>
                                        </p:tgtEl>
                                        <p:attrNameLst>
                                          <p:attrName>style.visibility</p:attrName>
                                        </p:attrNameLst>
                                      </p:cBhvr>
                                      <p:to>
                                        <p:strVal val="visible"/>
                                      </p:to>
                                    </p:set>
                                    <p:anim calcmode="lin" valueType="num">
                                      <p:cBhvr additive="base">
                                        <p:cTn id="5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grpId="0" nodeType="clickEffect">
                                  <p:stCondLst>
                                    <p:cond delay="0"/>
                                  </p:stCondLst>
                                  <p:childTnLst>
                                    <p:set>
                                      <p:cBhvr>
                                        <p:cTn id="63" dur="1" fill="hold">
                                          <p:stCondLst>
                                            <p:cond delay="0"/>
                                          </p:stCondLst>
                                        </p:cTn>
                                        <p:tgtEl>
                                          <p:spTgt spid="3">
                                            <p:txEl>
                                              <p:pRg st="3" end="3"/>
                                            </p:txEl>
                                          </p:spTgt>
                                        </p:tgtEl>
                                        <p:attrNameLst>
                                          <p:attrName>style.visibility</p:attrName>
                                        </p:attrNameLst>
                                      </p:cBhvr>
                                      <p:to>
                                        <p:strVal val="visible"/>
                                      </p:to>
                                    </p:set>
                                    <p:anim calcmode="lin" valueType="num">
                                      <p:cBhvr additive="base">
                                        <p:cTn id="6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6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2" presetClass="entr" presetSubtype="4" fill="hold" grpId="0" nodeType="clickEffect">
                                  <p:stCondLst>
                                    <p:cond delay="0"/>
                                  </p:stCondLst>
                                  <p:childTnLst>
                                    <p:set>
                                      <p:cBhvr>
                                        <p:cTn id="69" dur="1" fill="hold">
                                          <p:stCondLst>
                                            <p:cond delay="0"/>
                                          </p:stCondLst>
                                        </p:cTn>
                                        <p:tgtEl>
                                          <p:spTgt spid="3">
                                            <p:txEl>
                                              <p:pRg st="4" end="4"/>
                                            </p:txEl>
                                          </p:spTgt>
                                        </p:tgtEl>
                                        <p:attrNameLst>
                                          <p:attrName>style.visibility</p:attrName>
                                        </p:attrNameLst>
                                      </p:cBhvr>
                                      <p:to>
                                        <p:strVal val="visible"/>
                                      </p:to>
                                    </p:set>
                                    <p:anim calcmode="lin" valueType="num">
                                      <p:cBhvr additive="base">
                                        <p:cTn id="7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7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2" presetClass="entr" presetSubtype="4" fill="hold" grpId="0" nodeType="clickEffect">
                                  <p:stCondLst>
                                    <p:cond delay="0"/>
                                  </p:stCondLst>
                                  <p:childTnLst>
                                    <p:set>
                                      <p:cBhvr>
                                        <p:cTn id="75" dur="1" fill="hold">
                                          <p:stCondLst>
                                            <p:cond delay="0"/>
                                          </p:stCondLst>
                                        </p:cTn>
                                        <p:tgtEl>
                                          <p:spTgt spid="3">
                                            <p:txEl>
                                              <p:pRg st="5" end="5"/>
                                            </p:txEl>
                                          </p:spTgt>
                                        </p:tgtEl>
                                        <p:attrNameLst>
                                          <p:attrName>style.visibility</p:attrName>
                                        </p:attrNameLst>
                                      </p:cBhvr>
                                      <p:to>
                                        <p:strVal val="visible"/>
                                      </p:to>
                                    </p:set>
                                    <p:anim calcmode="lin" valueType="num">
                                      <p:cBhvr additive="base">
                                        <p:cTn id="7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77"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274638"/>
            <a:ext cx="4114800" cy="868362"/>
          </a:xfrm>
        </p:spPr>
        <p:style>
          <a:lnRef idx="2">
            <a:schemeClr val="accent2"/>
          </a:lnRef>
          <a:fillRef idx="1">
            <a:schemeClr val="lt1"/>
          </a:fillRef>
          <a:effectRef idx="0">
            <a:schemeClr val="accent2"/>
          </a:effectRef>
          <a:fontRef idx="minor">
            <a:schemeClr val="dk1"/>
          </a:fontRef>
        </p:style>
        <p:txBody>
          <a:bodyPr>
            <a:normAutofit fontScale="90000"/>
          </a:bodyPr>
          <a:lstStyle/>
          <a:p>
            <a:r>
              <a:rPr lang="ar-SA" b="1" dirty="0" smtClean="0"/>
              <a:t>أنواع الأزمات المالية: </a:t>
            </a:r>
            <a:endParaRPr lang="en-US" dirty="0"/>
          </a:p>
        </p:txBody>
      </p:sp>
      <p:sp>
        <p:nvSpPr>
          <p:cNvPr id="3" name="Content Placeholder 2"/>
          <p:cNvSpPr>
            <a:spLocks noGrp="1"/>
          </p:cNvSpPr>
          <p:nvPr>
            <p:ph idx="1"/>
          </p:nvPr>
        </p:nvSpPr>
        <p:spPr>
          <a:xfrm>
            <a:off x="4724400" y="1431085"/>
            <a:ext cx="3924300" cy="4525963"/>
          </a:xfrm>
        </p:spPr>
        <p:style>
          <a:lnRef idx="2">
            <a:schemeClr val="accent2"/>
          </a:lnRef>
          <a:fillRef idx="1">
            <a:schemeClr val="lt1"/>
          </a:fillRef>
          <a:effectRef idx="0">
            <a:schemeClr val="accent2"/>
          </a:effectRef>
          <a:fontRef idx="minor">
            <a:schemeClr val="dk1"/>
          </a:fontRef>
        </p:style>
        <p:txBody>
          <a:bodyPr>
            <a:normAutofit fontScale="70000" lnSpcReduction="20000"/>
          </a:bodyPr>
          <a:lstStyle/>
          <a:p>
            <a:pPr lvl="0" algn="just" rtl="1"/>
            <a:r>
              <a:rPr lang="ar-SA" b="1" dirty="0" smtClean="0"/>
              <a:t>أزمة مصرفية: </a:t>
            </a:r>
            <a:r>
              <a:rPr lang="ar-SA" dirty="0" smtClean="0"/>
              <a:t>تظهر الأزمات المصرفية عندما يواجه بنك ما زيادة كبيرة ومفاجئة في طلب سحب الودائع وبالتالي تحدث "أزمة سيولة" لدى البنك، </a:t>
            </a:r>
            <a:endParaRPr lang="ar-DZ" dirty="0" smtClean="0"/>
          </a:p>
          <a:p>
            <a:pPr lvl="0" algn="just" rtl="1"/>
            <a:r>
              <a:rPr lang="ar-SA" dirty="0" smtClean="0"/>
              <a:t>إذا إمتدت إلى بنوك أخرى تحدث أزمة في نظام البنوك</a:t>
            </a:r>
            <a:endParaRPr lang="ar-DZ" dirty="0" smtClean="0"/>
          </a:p>
          <a:p>
            <a:pPr lvl="0" algn="just" rtl="1"/>
            <a:r>
              <a:rPr lang="ar-SA" dirty="0" smtClean="0"/>
              <a:t>عندما تتوفر الودائع لدى البنوك وترفض منح القروض خوفًا من عدم قدرتها على الوفاء بطلبات السحب تحدث أزمة إقراض أو ما يسمى</a:t>
            </a:r>
            <a:r>
              <a:rPr lang="en-US" dirty="0" smtClean="0"/>
              <a:t>  Credit Crunch &amp; </a:t>
            </a:r>
            <a:r>
              <a:rPr lang="en-US" dirty="0" err="1" smtClean="0"/>
              <a:t>Overend</a:t>
            </a:r>
            <a:r>
              <a:rPr lang="ar-DZ" dirty="0" smtClean="0"/>
              <a:t> </a:t>
            </a:r>
            <a:r>
              <a:rPr lang="ar-SA" dirty="0" smtClean="0"/>
              <a:t>ومن حالات التعثر المالي بنك بريطانيا ،</a:t>
            </a:r>
            <a:r>
              <a:rPr lang="en-US" dirty="0" smtClean="0"/>
              <a:t> </a:t>
            </a:r>
            <a:r>
              <a:rPr lang="ar-SA" dirty="0" smtClean="0"/>
              <a:t>"أزمة ائتمان عام 1931</a:t>
            </a:r>
            <a:r>
              <a:rPr lang="en-US" dirty="0" smtClean="0"/>
              <a:t> " </a:t>
            </a:r>
            <a:r>
              <a:rPr lang="ar-SA" dirty="0" smtClean="0"/>
              <a:t>وبنك الولايات المتحدة الأمريكية </a:t>
            </a:r>
            <a:endParaRPr lang="en-US" dirty="0" smtClean="0"/>
          </a:p>
          <a:p>
            <a:endParaRPr lang="en-US" dirty="0"/>
          </a:p>
        </p:txBody>
      </p:sp>
      <p:pic>
        <p:nvPicPr>
          <p:cNvPr id="6" name="Picture 2" descr="Résultat de recherche d'images pour &quot;financial crisis ppt animation&quot;"/>
          <p:cNvPicPr>
            <a:picLocks noChangeAspect="1" noChangeArrowheads="1"/>
          </p:cNvPicPr>
          <p:nvPr/>
        </p:nvPicPr>
        <p:blipFill>
          <a:blip r:embed="rId2" cstate="print"/>
          <a:srcRect/>
          <a:stretch>
            <a:fillRect/>
          </a:stretch>
        </p:blipFill>
        <p:spPr bwMode="auto">
          <a:xfrm>
            <a:off x="304800" y="5791200"/>
            <a:ext cx="4419600" cy="1066800"/>
          </a:xfrm>
          <a:prstGeom prst="rect">
            <a:avLst/>
          </a:prstGeom>
          <a:noFill/>
        </p:spPr>
      </p:pic>
      <p:sp>
        <p:nvSpPr>
          <p:cNvPr id="7" name="Content Placeholder 2"/>
          <p:cNvSpPr txBox="1">
            <a:spLocks/>
          </p:cNvSpPr>
          <p:nvPr/>
        </p:nvSpPr>
        <p:spPr>
          <a:xfrm>
            <a:off x="457200" y="1431086"/>
            <a:ext cx="4114800" cy="4525962"/>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rtl="1"/>
            <a:r>
              <a:rPr lang="ar-SA" b="1" dirty="0" smtClean="0"/>
              <a:t>أزمة عملة "أزمة ميزان المدفوعات": </a:t>
            </a:r>
            <a:r>
              <a:rPr lang="ar-SA" dirty="0" smtClean="0"/>
              <a:t>تحدث الأزمة عندما تتعرض عملة بلد ما لهجوم مضاربي شديد يؤدي إلى انخفاض قيمتها انخفاضا كبيرا، وبالتالي تحدث أزمة </a:t>
            </a:r>
            <a:r>
              <a:rPr lang="ar-SA" dirty="0" err="1" smtClean="0"/>
              <a:t>إنهيار</a:t>
            </a:r>
            <a:r>
              <a:rPr lang="ar-SA" dirty="0" smtClean="0"/>
              <a:t> سعر صرف العملة</a:t>
            </a:r>
            <a:r>
              <a:rPr lang="en-US" dirty="0" smtClean="0"/>
              <a:t>.</a:t>
            </a:r>
            <a:r>
              <a:rPr lang="ar-SA" dirty="0" smtClean="0"/>
              <a:t> وعادة يقوم البنك المركزي ب</a:t>
            </a:r>
            <a:r>
              <a:rPr lang="ar-DZ" dirty="0" smtClean="0"/>
              <a:t>رفع احتياطاته </a:t>
            </a:r>
            <a:r>
              <a:rPr lang="ar-SA" dirty="0" smtClean="0"/>
              <a:t>ورفع نسبة الفائدة بغرض زيادة امواله</a:t>
            </a:r>
            <a:endParaRPr lang="en-US" dirty="0"/>
          </a:p>
        </p:txBody>
      </p:sp>
    </p:spTree>
  </p:cSld>
  <p:clrMapOvr>
    <a:masterClrMapping/>
  </p:clrMapOvr>
  <p:transition>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1600" y="1600200"/>
            <a:ext cx="3657600" cy="4943826"/>
          </a:xfrm>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pPr lvl="0" algn="just" rtl="1"/>
            <a:r>
              <a:rPr lang="ar-SA" b="1" dirty="0" smtClean="0"/>
              <a:t>أزمة أسواق المال "حالة الفقاعات" </a:t>
            </a:r>
            <a:r>
              <a:rPr lang="ar-SA" dirty="0" smtClean="0"/>
              <a:t>تحدث الأزمات في الأسواق المالية نتيجة ما يعرف اقتصاديًا بظاهرة "الفقاعة "</a:t>
            </a:r>
            <a:r>
              <a:rPr lang="en-US" dirty="0" smtClean="0"/>
              <a:t>bubble</a:t>
            </a:r>
            <a:r>
              <a:rPr lang="ar-SA" dirty="0" smtClean="0"/>
              <a:t>” يكون الهدف من شراء الأصل هو الربح الناتج عن ارتفاع سعره وليس بسبب قدرة هذا الأصل على توليد الدخل</a:t>
            </a:r>
            <a:r>
              <a:rPr lang="en-US" dirty="0" smtClean="0"/>
              <a:t>.</a:t>
            </a:r>
            <a:endParaRPr lang="ar-DZ" dirty="0" smtClean="0"/>
          </a:p>
          <a:p>
            <a:pPr marL="0" lvl="0" indent="0" algn="just" rtl="1">
              <a:buNone/>
            </a:pPr>
            <a:endParaRPr lang="en-US" dirty="0" smtClean="0"/>
          </a:p>
          <a:p>
            <a:endParaRPr lang="en-US" dirty="0"/>
          </a:p>
        </p:txBody>
      </p:sp>
      <p:pic>
        <p:nvPicPr>
          <p:cNvPr id="23553" name="Picture 1" descr="C:\Users\Naima\Desktop\x.jpg"/>
          <p:cNvPicPr>
            <a:picLocks noChangeAspect="1" noChangeArrowheads="1"/>
          </p:cNvPicPr>
          <p:nvPr/>
        </p:nvPicPr>
        <p:blipFill>
          <a:blip r:embed="rId2" cstate="print"/>
          <a:srcRect/>
          <a:stretch>
            <a:fillRect/>
          </a:stretch>
        </p:blipFill>
        <p:spPr bwMode="auto">
          <a:xfrm>
            <a:off x="0" y="1"/>
            <a:ext cx="3124200" cy="1600200"/>
          </a:xfrm>
          <a:prstGeom prst="ellipse">
            <a:avLst/>
          </a:prstGeom>
          <a:ln w="63500" cap="rnd">
            <a:solidFill>
              <a:schemeClr val="accent3">
                <a:lumMod val="60000"/>
                <a:lumOff val="40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6" name="Title 1"/>
          <p:cNvSpPr>
            <a:spLocks noGrp="1"/>
          </p:cNvSpPr>
          <p:nvPr>
            <p:ph type="title"/>
          </p:nvPr>
        </p:nvSpPr>
        <p:spPr>
          <a:xfrm>
            <a:off x="3151094" y="228600"/>
            <a:ext cx="4114800" cy="868362"/>
          </a:xfrm>
        </p:spPr>
        <p:style>
          <a:lnRef idx="2">
            <a:schemeClr val="accent2"/>
          </a:lnRef>
          <a:fillRef idx="1">
            <a:schemeClr val="lt1"/>
          </a:fillRef>
          <a:effectRef idx="0">
            <a:schemeClr val="accent2"/>
          </a:effectRef>
          <a:fontRef idx="minor">
            <a:schemeClr val="dk1"/>
          </a:fontRef>
        </p:style>
        <p:txBody>
          <a:bodyPr>
            <a:normAutofit fontScale="90000"/>
          </a:bodyPr>
          <a:lstStyle/>
          <a:p>
            <a:r>
              <a:rPr lang="ar-SA" b="1" dirty="0" smtClean="0"/>
              <a:t>أنواع الأزمات المالية: </a:t>
            </a:r>
            <a:endParaRPr lang="en-US" dirty="0"/>
          </a:p>
        </p:txBody>
      </p:sp>
      <p:sp>
        <p:nvSpPr>
          <p:cNvPr id="5" name="Rectangle 4"/>
          <p:cNvSpPr/>
          <p:nvPr/>
        </p:nvSpPr>
        <p:spPr>
          <a:xfrm>
            <a:off x="255494" y="1527268"/>
            <a:ext cx="4773706" cy="501675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342900" lvl="0" indent="-342900" algn="just" rtl="1">
              <a:spcBef>
                <a:spcPct val="20000"/>
              </a:spcBef>
              <a:buFont typeface="Arial" pitchFamily="34" charset="0"/>
              <a:buChar char="•"/>
            </a:pPr>
            <a:r>
              <a:rPr lang="ar-SA" sz="2400" b="1" dirty="0">
                <a:solidFill>
                  <a:prstClr val="black"/>
                </a:solidFill>
              </a:rPr>
              <a:t>أزمة الديون</a:t>
            </a:r>
            <a:r>
              <a:rPr lang="en-US" sz="2400" b="1" dirty="0">
                <a:solidFill>
                  <a:prstClr val="black"/>
                </a:solidFill>
              </a:rPr>
              <a:t>: </a:t>
            </a:r>
            <a:r>
              <a:rPr lang="ar-SA" sz="2400" dirty="0">
                <a:solidFill>
                  <a:prstClr val="black"/>
                </a:solidFill>
              </a:rPr>
              <a:t>تحدث أزمة الديون إما عندما يتوقف المقترض عن السداد أو عندما يعتقد المقرضون أن التوقف عن السداد ممكن الحدوث، ومن ثم يتوقفون عن تقديم قروض جديدة، ويحاولون تصفية القروض القائمة. وقد ترتبط أزمة الديون بدين تجاري (خاص) أو بدين سيادي(عام)، كما أن المخاطر المتوقعة بأن يتوقف القطاع العام عن سداد التزاماته، قد تؤدي إلى هبوط حاد في تدفقات رأس المال الخاص إلى الداخل، وإلى أزمة في الصرف الأجنبي. ولعل أحسن مثال على ذلك أزمة المديونية لسنة 1982 في بلدان أمريكا اللاتينية</a:t>
            </a:r>
            <a:r>
              <a:rPr lang="ar-SA" sz="3200" dirty="0">
                <a:solidFill>
                  <a:prstClr val="black"/>
                </a:solidFill>
              </a:rPr>
              <a:t>.</a:t>
            </a:r>
            <a:endParaRPr lang="en-US" sz="3200" dirty="0">
              <a:solidFill>
                <a:prstClr val="black"/>
              </a:solidFill>
            </a:endParaRPr>
          </a:p>
        </p:txBody>
      </p:sp>
    </p:spTree>
  </p:cSld>
  <p:clrMapOvr>
    <a:masterClrMapping/>
  </p:clrMapOvr>
  <p:transition>
    <p:strips dir="rd"/>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Paper</Template>
  <TotalTime>465</TotalTime>
  <Words>462</Words>
  <Application>Microsoft Office PowerPoint</Application>
  <PresentationFormat>Affichage à l'écran (4:3)</PresentationFormat>
  <Paragraphs>22</Paragraphs>
  <Slides>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5</vt:i4>
      </vt:variant>
    </vt:vector>
  </HeadingPairs>
  <TitlesOfParts>
    <vt:vector size="10" baseType="lpstr">
      <vt:lpstr>Arial</vt:lpstr>
      <vt:lpstr>Calibri</vt:lpstr>
      <vt:lpstr>Simplified Arabic</vt:lpstr>
      <vt:lpstr>Times New Roman</vt:lpstr>
      <vt:lpstr>Office Theme</vt:lpstr>
      <vt:lpstr>الأحداث </vt:lpstr>
      <vt:lpstr>مخاطر سياسسية</vt:lpstr>
      <vt:lpstr>خصائصها : </vt:lpstr>
      <vt:lpstr>أنواع الأزمات المالية: </vt:lpstr>
      <vt:lpstr>أنواع الأزمات المالية: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الأزمات المالية العالمية</dc:title>
  <dc:creator>Naima</dc:creator>
  <cp:lastModifiedBy>el kima</cp:lastModifiedBy>
  <cp:revision>42</cp:revision>
  <dcterms:created xsi:type="dcterms:W3CDTF">2006-08-16T00:00:00Z</dcterms:created>
  <dcterms:modified xsi:type="dcterms:W3CDTF">2025-11-25T20:11:40Z</dcterms:modified>
</cp:coreProperties>
</file>