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24"/>
  </p:notesMasterIdLst>
  <p:sldIdLst>
    <p:sldId id="287" r:id="rId2"/>
    <p:sldId id="288" r:id="rId3"/>
    <p:sldId id="289" r:id="rId4"/>
    <p:sldId id="298" r:id="rId5"/>
    <p:sldId id="300" r:id="rId6"/>
    <p:sldId id="281" r:id="rId7"/>
    <p:sldId id="282" r:id="rId8"/>
    <p:sldId id="283" r:id="rId9"/>
    <p:sldId id="284" r:id="rId10"/>
    <p:sldId id="292" r:id="rId11"/>
    <p:sldId id="285" r:id="rId12"/>
    <p:sldId id="286" r:id="rId13"/>
    <p:sldId id="293" r:id="rId14"/>
    <p:sldId id="295" r:id="rId15"/>
    <p:sldId id="296" r:id="rId16"/>
    <p:sldId id="303" r:id="rId17"/>
    <p:sldId id="304" r:id="rId18"/>
    <p:sldId id="297" r:id="rId19"/>
    <p:sldId id="299" r:id="rId20"/>
    <p:sldId id="256" r:id="rId21"/>
    <p:sldId id="257" r:id="rId22"/>
    <p:sldId id="258"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A590"/>
    <a:srgbClr val="FF66CC"/>
    <a:srgbClr val="42F8EF"/>
    <a:srgbClr val="EE755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1" autoAdjust="0"/>
    <p:restoredTop sz="94660"/>
  </p:normalViewPr>
  <p:slideViewPr>
    <p:cSldViewPr snapToGrid="0">
      <p:cViewPr varScale="1">
        <p:scale>
          <a:sx n="68" d="100"/>
          <a:sy n="68" d="100"/>
        </p:scale>
        <p:origin x="-82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908563-C2F4-479C-82D6-636AF833E74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9D371FD9-59F8-4CDD-AB47-9C84F3059F97}">
      <dgm:prSet phldrT="[Text]"/>
      <dgm:spPr/>
      <dgm:t>
        <a:bodyPr/>
        <a:lstStyle/>
        <a:p>
          <a:r>
            <a:rPr lang="ar-DZ" dirty="0" smtClean="0"/>
            <a:t>الأزمات </a:t>
          </a:r>
          <a:r>
            <a:rPr lang="ar-DZ" dirty="0" err="1" smtClean="0"/>
            <a:t>الإقتصادية</a:t>
          </a:r>
          <a:r>
            <a:rPr lang="ar-DZ" dirty="0" smtClean="0"/>
            <a:t> </a:t>
          </a:r>
          <a:endParaRPr lang="fr-FR" dirty="0"/>
        </a:p>
      </dgm:t>
    </dgm:pt>
    <dgm:pt modelId="{930B34B6-2C4C-4595-8922-86ACF24BCF65}" type="parTrans" cxnId="{DA202BE2-F283-459A-991F-9A16A7166482}">
      <dgm:prSet/>
      <dgm:spPr/>
      <dgm:t>
        <a:bodyPr/>
        <a:lstStyle/>
        <a:p>
          <a:endParaRPr lang="fr-FR"/>
        </a:p>
      </dgm:t>
    </dgm:pt>
    <dgm:pt modelId="{7AC8BC14-89DB-4063-B03D-2FBBFFA57238}" type="sibTrans" cxnId="{DA202BE2-F283-459A-991F-9A16A7166482}">
      <dgm:prSet/>
      <dgm:spPr/>
      <dgm:t>
        <a:bodyPr/>
        <a:lstStyle/>
        <a:p>
          <a:endParaRPr lang="fr-FR"/>
        </a:p>
      </dgm:t>
    </dgm:pt>
    <dgm:pt modelId="{8D007122-EC57-41F2-AB5F-5450EF4CB664}">
      <dgm:prSet phldrT="[Text]"/>
      <dgm:spPr/>
      <dgm:t>
        <a:bodyPr/>
        <a:lstStyle/>
        <a:p>
          <a:pPr algn="r" rtl="1"/>
          <a:r>
            <a:rPr lang="ar-DZ" dirty="0" smtClean="0"/>
            <a:t>انخفاض الطلب على بعض المنتجات تسبب في </a:t>
          </a:r>
          <a:r>
            <a:rPr lang="ar-DZ" dirty="0" err="1" smtClean="0"/>
            <a:t>افلاس</a:t>
          </a:r>
          <a:r>
            <a:rPr lang="ar-DZ" dirty="0" smtClean="0"/>
            <a:t> شركات كبرى وتسريح الآلاف من العمال</a:t>
          </a:r>
          <a:endParaRPr lang="fr-FR" dirty="0"/>
        </a:p>
      </dgm:t>
    </dgm:pt>
    <dgm:pt modelId="{C8230D15-4C62-4E76-9FED-225C25D676A0}" type="parTrans" cxnId="{896EE859-EAFF-472B-9DB9-E7472E13B465}">
      <dgm:prSet/>
      <dgm:spPr/>
      <dgm:t>
        <a:bodyPr/>
        <a:lstStyle/>
        <a:p>
          <a:endParaRPr lang="fr-FR"/>
        </a:p>
      </dgm:t>
    </dgm:pt>
    <dgm:pt modelId="{CBB52196-1FB9-45A2-A9B7-D0B3DCD0D313}" type="sibTrans" cxnId="{896EE859-EAFF-472B-9DB9-E7472E13B465}">
      <dgm:prSet/>
      <dgm:spPr/>
      <dgm:t>
        <a:bodyPr/>
        <a:lstStyle/>
        <a:p>
          <a:endParaRPr lang="fr-FR"/>
        </a:p>
      </dgm:t>
    </dgm:pt>
    <dgm:pt modelId="{C92CD8A6-F931-4754-BF0A-B36787D451F9}">
      <dgm:prSet phldrT="[Text]"/>
      <dgm:spPr/>
      <dgm:t>
        <a:bodyPr/>
        <a:lstStyle/>
        <a:p>
          <a:pPr algn="r" rtl="1"/>
          <a:r>
            <a:rPr lang="ar-DZ" dirty="0" err="1" smtClean="0"/>
            <a:t>إنتشار</a:t>
          </a:r>
          <a:r>
            <a:rPr lang="ar-DZ" dirty="0" smtClean="0"/>
            <a:t> طريقة الإنتاج على دفعات أو طلبيات صغيرة والتي أصبح من الممكن </a:t>
          </a:r>
          <a:r>
            <a:rPr lang="ar-DZ" dirty="0" err="1" smtClean="0"/>
            <a:t>إقتصادياً</a:t>
          </a:r>
          <a:r>
            <a:rPr lang="ar-DZ" dirty="0" smtClean="0"/>
            <a:t> بمقتضاها إنتاج كميات صغيرة من السلع الاستهلاكية بما يتوافق وأذواق المستهلكين</a:t>
          </a:r>
          <a:endParaRPr lang="fr-FR" dirty="0"/>
        </a:p>
      </dgm:t>
    </dgm:pt>
    <dgm:pt modelId="{72A26187-3B28-4255-8088-1DCB7D0BAC70}" type="parTrans" cxnId="{70F8B34A-A02A-4A84-802B-EA5C5D64024B}">
      <dgm:prSet/>
      <dgm:spPr/>
      <dgm:t>
        <a:bodyPr/>
        <a:lstStyle/>
        <a:p>
          <a:endParaRPr lang="fr-FR"/>
        </a:p>
      </dgm:t>
    </dgm:pt>
    <dgm:pt modelId="{40DFF967-971B-4699-AF23-FC66E4EEFBBE}" type="sibTrans" cxnId="{70F8B34A-A02A-4A84-802B-EA5C5D64024B}">
      <dgm:prSet/>
      <dgm:spPr/>
      <dgm:t>
        <a:bodyPr/>
        <a:lstStyle/>
        <a:p>
          <a:endParaRPr lang="fr-FR"/>
        </a:p>
      </dgm:t>
    </dgm:pt>
    <dgm:pt modelId="{39E40B2D-C48A-4E8C-BF57-62D35C2B004D}">
      <dgm:prSet phldrT="[Text]"/>
      <dgm:spPr/>
      <dgm:t>
        <a:bodyPr/>
        <a:lstStyle/>
        <a:p>
          <a:r>
            <a:rPr lang="ar-DZ" dirty="0" smtClean="0"/>
            <a:t>التكنولوجيا</a:t>
          </a:r>
          <a:endParaRPr lang="fr-FR" dirty="0"/>
        </a:p>
      </dgm:t>
    </dgm:pt>
    <dgm:pt modelId="{DEA7AE6B-4F86-4EB7-B22B-0F9440FBA0C9}" type="parTrans" cxnId="{D057240B-313C-4236-BD8B-3BD04749A9B4}">
      <dgm:prSet/>
      <dgm:spPr/>
      <dgm:t>
        <a:bodyPr/>
        <a:lstStyle/>
        <a:p>
          <a:endParaRPr lang="fr-FR"/>
        </a:p>
      </dgm:t>
    </dgm:pt>
    <dgm:pt modelId="{38110E84-0018-48D4-B85D-DB47C13165EF}" type="sibTrans" cxnId="{D057240B-313C-4236-BD8B-3BD04749A9B4}">
      <dgm:prSet/>
      <dgm:spPr/>
      <dgm:t>
        <a:bodyPr/>
        <a:lstStyle/>
        <a:p>
          <a:endParaRPr lang="fr-FR"/>
        </a:p>
      </dgm:t>
    </dgm:pt>
    <dgm:pt modelId="{EDC5E1B5-A28F-4BD9-BED7-C41A2CF4779E}">
      <dgm:prSet phldrT="[Text]"/>
      <dgm:spPr/>
      <dgm:t>
        <a:bodyPr/>
        <a:lstStyle/>
        <a:p>
          <a:pPr algn="r" rtl="1"/>
          <a:r>
            <a:rPr lang="ar-DZ" dirty="0" smtClean="0"/>
            <a:t>ازدياد سرعة تقادم الكثير من السلع </a:t>
          </a:r>
          <a:r>
            <a:rPr lang="ar-DZ" dirty="0" err="1" smtClean="0"/>
            <a:t>الإستهلاكية</a:t>
          </a:r>
          <a:r>
            <a:rPr lang="fr-FR" dirty="0" smtClean="0"/>
            <a:t> </a:t>
          </a:r>
          <a:r>
            <a:rPr lang="ar-DZ" dirty="0" smtClean="0"/>
            <a:t>خاصة بظهور التكنولوجيا الحديثة ، وهو ما يعني بدوره التقادم السريع للمصانع المنتجة لهذه السلع وأفضلية إقامة وحدات إنتاجية أصغر بتكلفة </a:t>
          </a:r>
          <a:r>
            <a:rPr lang="ar-DZ" dirty="0" err="1" smtClean="0"/>
            <a:t>إستثمارية</a:t>
          </a:r>
          <a:r>
            <a:rPr lang="ar-DZ" dirty="0" smtClean="0"/>
            <a:t> أقل</a:t>
          </a:r>
          <a:endParaRPr lang="fr-FR" dirty="0"/>
        </a:p>
      </dgm:t>
    </dgm:pt>
    <dgm:pt modelId="{2E43A37C-7230-4863-8214-C2726C024884}" type="parTrans" cxnId="{1C2AC056-6485-49E1-853B-4BEBD65B0D37}">
      <dgm:prSet/>
      <dgm:spPr/>
      <dgm:t>
        <a:bodyPr/>
        <a:lstStyle/>
        <a:p>
          <a:endParaRPr lang="fr-FR"/>
        </a:p>
      </dgm:t>
    </dgm:pt>
    <dgm:pt modelId="{75F2466F-96A2-4ED5-80F9-817104FA8F10}" type="sibTrans" cxnId="{1C2AC056-6485-49E1-853B-4BEBD65B0D37}">
      <dgm:prSet/>
      <dgm:spPr/>
      <dgm:t>
        <a:bodyPr/>
        <a:lstStyle/>
        <a:p>
          <a:endParaRPr lang="fr-FR"/>
        </a:p>
      </dgm:t>
    </dgm:pt>
    <dgm:pt modelId="{0D70BBD0-9AFF-40D9-B3E1-C7BAD175F4E2}">
      <dgm:prSet phldrT="[Text]"/>
      <dgm:spPr/>
      <dgm:t>
        <a:bodyPr/>
        <a:lstStyle/>
        <a:p>
          <a:pPr algn="r" rtl="1"/>
          <a:r>
            <a:rPr lang="ar-DZ" dirty="0" smtClean="0"/>
            <a:t>التوسع في </a:t>
          </a:r>
          <a:r>
            <a:rPr lang="ar-DZ" dirty="0" err="1" smtClean="0"/>
            <a:t>إستخدام</a:t>
          </a:r>
          <a:r>
            <a:rPr lang="ar-DZ" dirty="0" smtClean="0"/>
            <a:t> التقنيات الحديثة في عمليات التصميم والتصنيع وإمكانية تطبيق هذه النظم في المنشآت الصغيرة، مما رفع من كفاءتها الإنتاجية مقارنة بالمصانع التقليدية الكبيرة التي لم تستحدث مثل هذه الأساليب</a:t>
          </a:r>
          <a:endParaRPr lang="fr-FR" dirty="0"/>
        </a:p>
      </dgm:t>
    </dgm:pt>
    <dgm:pt modelId="{DD828A92-B9D7-406A-A055-E5087EFA6A0C}" type="parTrans" cxnId="{B9CE9321-F067-4076-A4C0-A9861344BCDD}">
      <dgm:prSet/>
      <dgm:spPr/>
      <dgm:t>
        <a:bodyPr/>
        <a:lstStyle/>
        <a:p>
          <a:endParaRPr lang="fr-FR"/>
        </a:p>
      </dgm:t>
    </dgm:pt>
    <dgm:pt modelId="{A07E990C-449D-4A9B-B717-6CB2D459731F}" type="sibTrans" cxnId="{B9CE9321-F067-4076-A4C0-A9861344BCDD}">
      <dgm:prSet/>
      <dgm:spPr/>
      <dgm:t>
        <a:bodyPr/>
        <a:lstStyle/>
        <a:p>
          <a:endParaRPr lang="fr-FR"/>
        </a:p>
      </dgm:t>
    </dgm:pt>
    <dgm:pt modelId="{1C8EA4AF-F744-4F32-ADBB-7BF133D7D309}">
      <dgm:prSet phldrT="[Text]"/>
      <dgm:spPr/>
      <dgm:t>
        <a:bodyPr/>
        <a:lstStyle/>
        <a:p>
          <a:r>
            <a:rPr lang="ar-DZ" dirty="0" smtClean="0"/>
            <a:t>سياسات التحرير المالي والنقدي</a:t>
          </a:r>
          <a:endParaRPr lang="fr-FR" dirty="0"/>
        </a:p>
      </dgm:t>
    </dgm:pt>
    <dgm:pt modelId="{D2263D26-25E7-45F0-9768-AA45D54DDCB6}" type="parTrans" cxnId="{CB5255E1-52DC-4843-B021-DB21EF122684}">
      <dgm:prSet/>
      <dgm:spPr/>
      <dgm:t>
        <a:bodyPr/>
        <a:lstStyle/>
        <a:p>
          <a:endParaRPr lang="fr-FR"/>
        </a:p>
      </dgm:t>
    </dgm:pt>
    <dgm:pt modelId="{96699CAC-EC6B-47BC-8751-E09A8FEE348A}" type="sibTrans" cxnId="{CB5255E1-52DC-4843-B021-DB21EF122684}">
      <dgm:prSet/>
      <dgm:spPr/>
      <dgm:t>
        <a:bodyPr/>
        <a:lstStyle/>
        <a:p>
          <a:endParaRPr lang="fr-FR"/>
        </a:p>
      </dgm:t>
    </dgm:pt>
    <dgm:pt modelId="{1025B669-0518-42F0-86C1-945278D4515D}">
      <dgm:prSet phldrT="[Text]"/>
      <dgm:spPr/>
      <dgm:t>
        <a:bodyPr/>
        <a:lstStyle/>
        <a:p>
          <a:pPr algn="r" rtl="1"/>
          <a:r>
            <a:rPr lang="ar-DZ" dirty="0" smtClean="0"/>
            <a:t>ونمت أسواق رأس المال بدرجة كبيرة، مما ساعد المؤسسات العاملة على الحصول على مصادر تمويلية جديدة </a:t>
          </a:r>
          <a:endParaRPr lang="fr-FR" dirty="0"/>
        </a:p>
      </dgm:t>
    </dgm:pt>
    <dgm:pt modelId="{514A3BE3-2E0C-4C2C-98E5-A07C02D64064}" type="parTrans" cxnId="{7962EB1B-66B7-408B-8B11-5D8840DA14C9}">
      <dgm:prSet/>
      <dgm:spPr/>
      <dgm:t>
        <a:bodyPr/>
        <a:lstStyle/>
        <a:p>
          <a:endParaRPr lang="fr-FR"/>
        </a:p>
      </dgm:t>
    </dgm:pt>
    <dgm:pt modelId="{5033227F-4F6E-46D7-BD8C-DDFAD278D228}" type="sibTrans" cxnId="{7962EB1B-66B7-408B-8B11-5D8840DA14C9}">
      <dgm:prSet/>
      <dgm:spPr/>
      <dgm:t>
        <a:bodyPr/>
        <a:lstStyle/>
        <a:p>
          <a:endParaRPr lang="fr-FR"/>
        </a:p>
      </dgm:t>
    </dgm:pt>
    <dgm:pt modelId="{18C18C50-7337-455E-A449-E6FD5B6E9A89}">
      <dgm:prSet phldrT="[Text]"/>
      <dgm:spPr/>
      <dgm:t>
        <a:bodyPr/>
        <a:lstStyle/>
        <a:p>
          <a:pPr algn="r" rtl="1"/>
          <a:r>
            <a:rPr lang="ar-DZ" dirty="0" smtClean="0"/>
            <a:t>ساعدت على نشأة اللامركزية في التسيير </a:t>
          </a:r>
          <a:r>
            <a:rPr lang="ar-DZ" dirty="0" err="1" smtClean="0"/>
            <a:t>وإنسحاب</a:t>
          </a:r>
          <a:r>
            <a:rPr lang="ar-DZ" dirty="0" smtClean="0"/>
            <a:t> الدولة من العديد من الأنشطة </a:t>
          </a:r>
          <a:r>
            <a:rPr lang="ar-DZ" dirty="0" err="1" smtClean="0"/>
            <a:t>الإقتصادية</a:t>
          </a:r>
          <a:endParaRPr lang="fr-FR" dirty="0"/>
        </a:p>
      </dgm:t>
    </dgm:pt>
    <dgm:pt modelId="{DAF27CA6-751C-41D4-8D8E-04D2577FE582}" type="parTrans" cxnId="{D4F7B722-BA75-41CA-A094-5BDBF9327A81}">
      <dgm:prSet/>
      <dgm:spPr/>
      <dgm:t>
        <a:bodyPr/>
        <a:lstStyle/>
        <a:p>
          <a:endParaRPr lang="fr-FR"/>
        </a:p>
      </dgm:t>
    </dgm:pt>
    <dgm:pt modelId="{C4E75D51-8B73-4B95-8768-5A2FDCD43693}" type="sibTrans" cxnId="{D4F7B722-BA75-41CA-A094-5BDBF9327A81}">
      <dgm:prSet/>
      <dgm:spPr/>
      <dgm:t>
        <a:bodyPr/>
        <a:lstStyle/>
        <a:p>
          <a:endParaRPr lang="fr-FR"/>
        </a:p>
      </dgm:t>
    </dgm:pt>
    <dgm:pt modelId="{77F0EB87-C008-4992-9A3C-B63FC9E19C97}" type="pres">
      <dgm:prSet presAssocID="{9C908563-C2F4-479C-82D6-636AF833E749}" presName="linearFlow" presStyleCnt="0">
        <dgm:presLayoutVars>
          <dgm:dir/>
          <dgm:animLvl val="lvl"/>
          <dgm:resizeHandles val="exact"/>
        </dgm:presLayoutVars>
      </dgm:prSet>
      <dgm:spPr/>
      <dgm:t>
        <a:bodyPr/>
        <a:lstStyle/>
        <a:p>
          <a:endParaRPr lang="fr-FR"/>
        </a:p>
      </dgm:t>
    </dgm:pt>
    <dgm:pt modelId="{9632A998-B245-4001-8F15-ADE0C139ECEF}" type="pres">
      <dgm:prSet presAssocID="{9D371FD9-59F8-4CDD-AB47-9C84F3059F97}" presName="composite" presStyleCnt="0"/>
      <dgm:spPr/>
    </dgm:pt>
    <dgm:pt modelId="{D9D4D086-6A7F-49BA-BCC3-61024FE85653}" type="pres">
      <dgm:prSet presAssocID="{9D371FD9-59F8-4CDD-AB47-9C84F3059F97}" presName="parentText" presStyleLbl="alignNode1" presStyleIdx="0" presStyleCnt="3">
        <dgm:presLayoutVars>
          <dgm:chMax val="1"/>
          <dgm:bulletEnabled val="1"/>
        </dgm:presLayoutVars>
      </dgm:prSet>
      <dgm:spPr/>
      <dgm:t>
        <a:bodyPr/>
        <a:lstStyle/>
        <a:p>
          <a:endParaRPr lang="fr-FR"/>
        </a:p>
      </dgm:t>
    </dgm:pt>
    <dgm:pt modelId="{0D9FA37A-EF0E-4249-956E-B07CFE49E1EB}" type="pres">
      <dgm:prSet presAssocID="{9D371FD9-59F8-4CDD-AB47-9C84F3059F97}" presName="descendantText" presStyleLbl="alignAcc1" presStyleIdx="0" presStyleCnt="3" custLinFactNeighborY="3895">
        <dgm:presLayoutVars>
          <dgm:bulletEnabled val="1"/>
        </dgm:presLayoutVars>
      </dgm:prSet>
      <dgm:spPr/>
      <dgm:t>
        <a:bodyPr/>
        <a:lstStyle/>
        <a:p>
          <a:endParaRPr lang="fr-FR"/>
        </a:p>
      </dgm:t>
    </dgm:pt>
    <dgm:pt modelId="{1FD21226-3D0C-454A-8749-2F314CA84DD8}" type="pres">
      <dgm:prSet presAssocID="{7AC8BC14-89DB-4063-B03D-2FBBFFA57238}" presName="sp" presStyleCnt="0"/>
      <dgm:spPr/>
    </dgm:pt>
    <dgm:pt modelId="{4C66C39E-8082-48F8-95E0-77F56B79291C}" type="pres">
      <dgm:prSet presAssocID="{39E40B2D-C48A-4E8C-BF57-62D35C2B004D}" presName="composite" presStyleCnt="0"/>
      <dgm:spPr/>
    </dgm:pt>
    <dgm:pt modelId="{58E08268-1EB8-4467-B74D-F8F0D0B8FE92}" type="pres">
      <dgm:prSet presAssocID="{39E40B2D-C48A-4E8C-BF57-62D35C2B004D}" presName="parentText" presStyleLbl="alignNode1" presStyleIdx="1" presStyleCnt="3">
        <dgm:presLayoutVars>
          <dgm:chMax val="1"/>
          <dgm:bulletEnabled val="1"/>
        </dgm:presLayoutVars>
      </dgm:prSet>
      <dgm:spPr/>
      <dgm:t>
        <a:bodyPr/>
        <a:lstStyle/>
        <a:p>
          <a:endParaRPr lang="fr-FR"/>
        </a:p>
      </dgm:t>
    </dgm:pt>
    <dgm:pt modelId="{B7C69CD3-EE5C-4BA7-9211-C362C10BA5B7}" type="pres">
      <dgm:prSet presAssocID="{39E40B2D-C48A-4E8C-BF57-62D35C2B004D}" presName="descendantText" presStyleLbl="alignAcc1" presStyleIdx="1" presStyleCnt="3">
        <dgm:presLayoutVars>
          <dgm:bulletEnabled val="1"/>
        </dgm:presLayoutVars>
      </dgm:prSet>
      <dgm:spPr/>
      <dgm:t>
        <a:bodyPr/>
        <a:lstStyle/>
        <a:p>
          <a:endParaRPr lang="fr-FR"/>
        </a:p>
      </dgm:t>
    </dgm:pt>
    <dgm:pt modelId="{32ED00A1-0060-46E7-849B-9172AF6319B7}" type="pres">
      <dgm:prSet presAssocID="{38110E84-0018-48D4-B85D-DB47C13165EF}" presName="sp" presStyleCnt="0"/>
      <dgm:spPr/>
    </dgm:pt>
    <dgm:pt modelId="{C3D136F5-08DA-4D9B-A2E6-A0AD04E7FD54}" type="pres">
      <dgm:prSet presAssocID="{1C8EA4AF-F744-4F32-ADBB-7BF133D7D309}" presName="composite" presStyleCnt="0"/>
      <dgm:spPr/>
    </dgm:pt>
    <dgm:pt modelId="{D507AB94-8ECB-4CCF-8B8E-C57D70E4D662}" type="pres">
      <dgm:prSet presAssocID="{1C8EA4AF-F744-4F32-ADBB-7BF133D7D309}" presName="parentText" presStyleLbl="alignNode1" presStyleIdx="2" presStyleCnt="3">
        <dgm:presLayoutVars>
          <dgm:chMax val="1"/>
          <dgm:bulletEnabled val="1"/>
        </dgm:presLayoutVars>
      </dgm:prSet>
      <dgm:spPr/>
      <dgm:t>
        <a:bodyPr/>
        <a:lstStyle/>
        <a:p>
          <a:endParaRPr lang="fr-FR"/>
        </a:p>
      </dgm:t>
    </dgm:pt>
    <dgm:pt modelId="{C7A5B674-D87C-41FF-8EA1-AA3C6149734C}" type="pres">
      <dgm:prSet presAssocID="{1C8EA4AF-F744-4F32-ADBB-7BF133D7D309}" presName="descendantText" presStyleLbl="alignAcc1" presStyleIdx="2" presStyleCnt="3">
        <dgm:presLayoutVars>
          <dgm:bulletEnabled val="1"/>
        </dgm:presLayoutVars>
      </dgm:prSet>
      <dgm:spPr/>
      <dgm:t>
        <a:bodyPr/>
        <a:lstStyle/>
        <a:p>
          <a:endParaRPr lang="fr-FR"/>
        </a:p>
      </dgm:t>
    </dgm:pt>
  </dgm:ptLst>
  <dgm:cxnLst>
    <dgm:cxn modelId="{8479FDE8-DDFF-4AC1-A4BB-EF0B66BA2689}" type="presOf" srcId="{C92CD8A6-F931-4754-BF0A-B36787D451F9}" destId="{0D9FA37A-EF0E-4249-956E-B07CFE49E1EB}" srcOrd="0" destOrd="1" presId="urn:microsoft.com/office/officeart/2005/8/layout/chevron2"/>
    <dgm:cxn modelId="{70F8B34A-A02A-4A84-802B-EA5C5D64024B}" srcId="{9D371FD9-59F8-4CDD-AB47-9C84F3059F97}" destId="{C92CD8A6-F931-4754-BF0A-B36787D451F9}" srcOrd="1" destOrd="0" parTransId="{72A26187-3B28-4255-8088-1DCB7D0BAC70}" sibTransId="{40DFF967-971B-4699-AF23-FC66E4EEFBBE}"/>
    <dgm:cxn modelId="{DA202BE2-F283-459A-991F-9A16A7166482}" srcId="{9C908563-C2F4-479C-82D6-636AF833E749}" destId="{9D371FD9-59F8-4CDD-AB47-9C84F3059F97}" srcOrd="0" destOrd="0" parTransId="{930B34B6-2C4C-4595-8922-86ACF24BCF65}" sibTransId="{7AC8BC14-89DB-4063-B03D-2FBBFFA57238}"/>
    <dgm:cxn modelId="{7962EB1B-66B7-408B-8B11-5D8840DA14C9}" srcId="{1C8EA4AF-F744-4F32-ADBB-7BF133D7D309}" destId="{1025B669-0518-42F0-86C1-945278D4515D}" srcOrd="0" destOrd="0" parTransId="{514A3BE3-2E0C-4C2C-98E5-A07C02D64064}" sibTransId="{5033227F-4F6E-46D7-BD8C-DDFAD278D228}"/>
    <dgm:cxn modelId="{1C2AC056-6485-49E1-853B-4BEBD65B0D37}" srcId="{39E40B2D-C48A-4E8C-BF57-62D35C2B004D}" destId="{EDC5E1B5-A28F-4BD9-BED7-C41A2CF4779E}" srcOrd="0" destOrd="0" parTransId="{2E43A37C-7230-4863-8214-C2726C024884}" sibTransId="{75F2466F-96A2-4ED5-80F9-817104FA8F10}"/>
    <dgm:cxn modelId="{B9CE9321-F067-4076-A4C0-A9861344BCDD}" srcId="{39E40B2D-C48A-4E8C-BF57-62D35C2B004D}" destId="{0D70BBD0-9AFF-40D9-B3E1-C7BAD175F4E2}" srcOrd="1" destOrd="0" parTransId="{DD828A92-B9D7-406A-A055-E5087EFA6A0C}" sibTransId="{A07E990C-449D-4A9B-B717-6CB2D459731F}"/>
    <dgm:cxn modelId="{AFABC763-02F5-4059-87A5-278772DE84DC}" type="presOf" srcId="{9D371FD9-59F8-4CDD-AB47-9C84F3059F97}" destId="{D9D4D086-6A7F-49BA-BCC3-61024FE85653}" srcOrd="0" destOrd="0" presId="urn:microsoft.com/office/officeart/2005/8/layout/chevron2"/>
    <dgm:cxn modelId="{FBA96593-CA9F-4571-954C-2B4505701A46}" type="presOf" srcId="{1025B669-0518-42F0-86C1-945278D4515D}" destId="{C7A5B674-D87C-41FF-8EA1-AA3C6149734C}" srcOrd="0" destOrd="0" presId="urn:microsoft.com/office/officeart/2005/8/layout/chevron2"/>
    <dgm:cxn modelId="{D057240B-313C-4236-BD8B-3BD04749A9B4}" srcId="{9C908563-C2F4-479C-82D6-636AF833E749}" destId="{39E40B2D-C48A-4E8C-BF57-62D35C2B004D}" srcOrd="1" destOrd="0" parTransId="{DEA7AE6B-4F86-4EB7-B22B-0F9440FBA0C9}" sibTransId="{38110E84-0018-48D4-B85D-DB47C13165EF}"/>
    <dgm:cxn modelId="{CB5255E1-52DC-4843-B021-DB21EF122684}" srcId="{9C908563-C2F4-479C-82D6-636AF833E749}" destId="{1C8EA4AF-F744-4F32-ADBB-7BF133D7D309}" srcOrd="2" destOrd="0" parTransId="{D2263D26-25E7-45F0-9768-AA45D54DDCB6}" sibTransId="{96699CAC-EC6B-47BC-8751-E09A8FEE348A}"/>
    <dgm:cxn modelId="{F72DB0B3-2351-4954-BC52-1343EE1D9D26}" type="presOf" srcId="{39E40B2D-C48A-4E8C-BF57-62D35C2B004D}" destId="{58E08268-1EB8-4467-B74D-F8F0D0B8FE92}" srcOrd="0" destOrd="0" presId="urn:microsoft.com/office/officeart/2005/8/layout/chevron2"/>
    <dgm:cxn modelId="{CF749E85-3C1D-49D9-BA66-62E77DE37B27}" type="presOf" srcId="{1C8EA4AF-F744-4F32-ADBB-7BF133D7D309}" destId="{D507AB94-8ECB-4CCF-8B8E-C57D70E4D662}" srcOrd="0" destOrd="0" presId="urn:microsoft.com/office/officeart/2005/8/layout/chevron2"/>
    <dgm:cxn modelId="{896EE859-EAFF-472B-9DB9-E7472E13B465}" srcId="{9D371FD9-59F8-4CDD-AB47-9C84F3059F97}" destId="{8D007122-EC57-41F2-AB5F-5450EF4CB664}" srcOrd="0" destOrd="0" parTransId="{C8230D15-4C62-4E76-9FED-225C25D676A0}" sibTransId="{CBB52196-1FB9-45A2-A9B7-D0B3DCD0D313}"/>
    <dgm:cxn modelId="{993E8B1F-ABFE-4CA9-B610-FB879BE98A08}" type="presOf" srcId="{0D70BBD0-9AFF-40D9-B3E1-C7BAD175F4E2}" destId="{B7C69CD3-EE5C-4BA7-9211-C362C10BA5B7}" srcOrd="0" destOrd="1" presId="urn:microsoft.com/office/officeart/2005/8/layout/chevron2"/>
    <dgm:cxn modelId="{4090C017-7B4A-4A25-BA79-693115E69766}" type="presOf" srcId="{9C908563-C2F4-479C-82D6-636AF833E749}" destId="{77F0EB87-C008-4992-9A3C-B63FC9E19C97}" srcOrd="0" destOrd="0" presId="urn:microsoft.com/office/officeart/2005/8/layout/chevron2"/>
    <dgm:cxn modelId="{D4F7B722-BA75-41CA-A094-5BDBF9327A81}" srcId="{1C8EA4AF-F744-4F32-ADBB-7BF133D7D309}" destId="{18C18C50-7337-455E-A449-E6FD5B6E9A89}" srcOrd="1" destOrd="0" parTransId="{DAF27CA6-751C-41D4-8D8E-04D2577FE582}" sibTransId="{C4E75D51-8B73-4B95-8768-5A2FDCD43693}"/>
    <dgm:cxn modelId="{FEE0CC3A-08D3-4867-9B31-BA9B7163F3F8}" type="presOf" srcId="{18C18C50-7337-455E-A449-E6FD5B6E9A89}" destId="{C7A5B674-D87C-41FF-8EA1-AA3C6149734C}" srcOrd="0" destOrd="1" presId="urn:microsoft.com/office/officeart/2005/8/layout/chevron2"/>
    <dgm:cxn modelId="{E9101788-4D58-4395-8384-F4BAA703E518}" type="presOf" srcId="{EDC5E1B5-A28F-4BD9-BED7-C41A2CF4779E}" destId="{B7C69CD3-EE5C-4BA7-9211-C362C10BA5B7}" srcOrd="0" destOrd="0" presId="urn:microsoft.com/office/officeart/2005/8/layout/chevron2"/>
    <dgm:cxn modelId="{A814F07D-C618-46A7-8C50-49C2AB0FE817}" type="presOf" srcId="{8D007122-EC57-41F2-AB5F-5450EF4CB664}" destId="{0D9FA37A-EF0E-4249-956E-B07CFE49E1EB}" srcOrd="0" destOrd="0" presId="urn:microsoft.com/office/officeart/2005/8/layout/chevron2"/>
    <dgm:cxn modelId="{F683D69C-9A09-4A23-B9CF-CF6E6C8E93B7}" type="presParOf" srcId="{77F0EB87-C008-4992-9A3C-B63FC9E19C97}" destId="{9632A998-B245-4001-8F15-ADE0C139ECEF}" srcOrd="0" destOrd="0" presId="urn:microsoft.com/office/officeart/2005/8/layout/chevron2"/>
    <dgm:cxn modelId="{4F451E68-C9AC-4136-A749-D4E18E779DA8}" type="presParOf" srcId="{9632A998-B245-4001-8F15-ADE0C139ECEF}" destId="{D9D4D086-6A7F-49BA-BCC3-61024FE85653}" srcOrd="0" destOrd="0" presId="urn:microsoft.com/office/officeart/2005/8/layout/chevron2"/>
    <dgm:cxn modelId="{57F5A432-E654-4141-9BF3-C4F8C111B0BB}" type="presParOf" srcId="{9632A998-B245-4001-8F15-ADE0C139ECEF}" destId="{0D9FA37A-EF0E-4249-956E-B07CFE49E1EB}" srcOrd="1" destOrd="0" presId="urn:microsoft.com/office/officeart/2005/8/layout/chevron2"/>
    <dgm:cxn modelId="{4EC0A517-BFF9-49E8-87F8-E7EB00C73335}" type="presParOf" srcId="{77F0EB87-C008-4992-9A3C-B63FC9E19C97}" destId="{1FD21226-3D0C-454A-8749-2F314CA84DD8}" srcOrd="1" destOrd="0" presId="urn:microsoft.com/office/officeart/2005/8/layout/chevron2"/>
    <dgm:cxn modelId="{DE241DA3-6438-4F95-B55A-3BE34CC6C2FB}" type="presParOf" srcId="{77F0EB87-C008-4992-9A3C-B63FC9E19C97}" destId="{4C66C39E-8082-48F8-95E0-77F56B79291C}" srcOrd="2" destOrd="0" presId="urn:microsoft.com/office/officeart/2005/8/layout/chevron2"/>
    <dgm:cxn modelId="{5DACACE8-2A1F-47DA-8E94-64D5FF701DA4}" type="presParOf" srcId="{4C66C39E-8082-48F8-95E0-77F56B79291C}" destId="{58E08268-1EB8-4467-B74D-F8F0D0B8FE92}" srcOrd="0" destOrd="0" presId="urn:microsoft.com/office/officeart/2005/8/layout/chevron2"/>
    <dgm:cxn modelId="{DF041F09-2AE9-4E8B-A6E4-37C7C2EE0D2B}" type="presParOf" srcId="{4C66C39E-8082-48F8-95E0-77F56B79291C}" destId="{B7C69CD3-EE5C-4BA7-9211-C362C10BA5B7}" srcOrd="1" destOrd="0" presId="urn:microsoft.com/office/officeart/2005/8/layout/chevron2"/>
    <dgm:cxn modelId="{F16E2744-4B9D-44C6-96D2-DF28DB58E1C9}" type="presParOf" srcId="{77F0EB87-C008-4992-9A3C-B63FC9E19C97}" destId="{32ED00A1-0060-46E7-849B-9172AF6319B7}" srcOrd="3" destOrd="0" presId="urn:microsoft.com/office/officeart/2005/8/layout/chevron2"/>
    <dgm:cxn modelId="{BD63DF0C-1F26-4B1A-ACE3-FD98E5B6205E}" type="presParOf" srcId="{77F0EB87-C008-4992-9A3C-B63FC9E19C97}" destId="{C3D136F5-08DA-4D9B-A2E6-A0AD04E7FD54}" srcOrd="4" destOrd="0" presId="urn:microsoft.com/office/officeart/2005/8/layout/chevron2"/>
    <dgm:cxn modelId="{7A4476BF-2943-4D08-8CA4-97B781262B4C}" type="presParOf" srcId="{C3D136F5-08DA-4D9B-A2E6-A0AD04E7FD54}" destId="{D507AB94-8ECB-4CCF-8B8E-C57D70E4D662}" srcOrd="0" destOrd="0" presId="urn:microsoft.com/office/officeart/2005/8/layout/chevron2"/>
    <dgm:cxn modelId="{19E486F5-9D94-4F20-9D64-F9CCA28BF090}" type="presParOf" srcId="{C3D136F5-08DA-4D9B-A2E6-A0AD04E7FD54}" destId="{C7A5B674-D87C-41FF-8EA1-AA3C6149734C}"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21DDED-EA3E-42D6-A08F-BD83BBC7258C}" type="doc">
      <dgm:prSet loTypeId="urn:microsoft.com/office/officeart/2005/8/layout/cycle7" loCatId="cycle" qsTypeId="urn:microsoft.com/office/officeart/2005/8/quickstyle/3d1" qsCatId="3D" csTypeId="urn:microsoft.com/office/officeart/2005/8/colors/colorful5" csCatId="colorful" phldr="1"/>
      <dgm:spPr/>
      <dgm:t>
        <a:bodyPr/>
        <a:lstStyle/>
        <a:p>
          <a:endParaRPr lang="en-US"/>
        </a:p>
      </dgm:t>
    </dgm:pt>
    <dgm:pt modelId="{2BF89535-9F91-41F4-BB8B-D5C9AC9C5D4E}">
      <dgm:prSet phldrT="[Text]"/>
      <dgm:spPr/>
      <dgm:t>
        <a:bodyPr/>
        <a:lstStyle/>
        <a:p>
          <a:r>
            <a:rPr lang="ar-DZ"/>
            <a:t>الأفراد</a:t>
          </a:r>
          <a:endParaRPr lang="en-US"/>
        </a:p>
      </dgm:t>
    </dgm:pt>
    <dgm:pt modelId="{02BF1BDE-D111-47D2-B128-11F551A51A8B}" type="parTrans" cxnId="{5E0F95BF-2522-4DA5-972F-589E66F530E1}">
      <dgm:prSet/>
      <dgm:spPr/>
      <dgm:t>
        <a:bodyPr/>
        <a:lstStyle/>
        <a:p>
          <a:endParaRPr lang="en-US"/>
        </a:p>
      </dgm:t>
    </dgm:pt>
    <dgm:pt modelId="{1DAD22CF-0EFA-4F35-A60B-3CCED7017AE4}" type="sibTrans" cxnId="{5E0F95BF-2522-4DA5-972F-589E66F530E1}">
      <dgm:prSet/>
      <dgm:spPr/>
      <dgm:t>
        <a:bodyPr/>
        <a:lstStyle/>
        <a:p>
          <a:endParaRPr lang="en-US"/>
        </a:p>
      </dgm:t>
    </dgm:pt>
    <dgm:pt modelId="{5E9C23C7-8664-4589-B5E5-457A4A1BA64B}">
      <dgm:prSet phldrT="[Text]"/>
      <dgm:spPr/>
      <dgm:t>
        <a:bodyPr/>
        <a:lstStyle/>
        <a:p>
          <a:r>
            <a:rPr lang="ar-DZ"/>
            <a:t>المنظمة</a:t>
          </a:r>
          <a:endParaRPr lang="en-US"/>
        </a:p>
      </dgm:t>
    </dgm:pt>
    <dgm:pt modelId="{FE55CF85-E800-4133-9065-2BF3FBBABF5A}" type="parTrans" cxnId="{AE88B65C-81D0-445A-A478-93BCB9FB1D54}">
      <dgm:prSet/>
      <dgm:spPr/>
      <dgm:t>
        <a:bodyPr/>
        <a:lstStyle/>
        <a:p>
          <a:endParaRPr lang="en-US"/>
        </a:p>
      </dgm:t>
    </dgm:pt>
    <dgm:pt modelId="{4C22BCE1-44F3-42F8-B046-B94F012FF4F9}" type="sibTrans" cxnId="{AE88B65C-81D0-445A-A478-93BCB9FB1D54}">
      <dgm:prSet/>
      <dgm:spPr/>
      <dgm:t>
        <a:bodyPr/>
        <a:lstStyle/>
        <a:p>
          <a:endParaRPr lang="en-US"/>
        </a:p>
      </dgm:t>
    </dgm:pt>
    <dgm:pt modelId="{3D7F6E3D-D97E-4D31-8A08-B250E65D57A4}">
      <dgm:prSet phldrT="[Text]"/>
      <dgm:spPr/>
      <dgm:t>
        <a:bodyPr/>
        <a:lstStyle/>
        <a:p>
          <a:r>
            <a:rPr lang="ar-DZ"/>
            <a:t>المحيط</a:t>
          </a:r>
          <a:endParaRPr lang="en-US"/>
        </a:p>
      </dgm:t>
    </dgm:pt>
    <dgm:pt modelId="{D30659D1-9536-47CF-AB1B-F7E8805CE11F}" type="parTrans" cxnId="{FC2A33DF-F718-457C-893D-4A8C9EB9F7B4}">
      <dgm:prSet/>
      <dgm:spPr/>
      <dgm:t>
        <a:bodyPr/>
        <a:lstStyle/>
        <a:p>
          <a:endParaRPr lang="en-US"/>
        </a:p>
      </dgm:t>
    </dgm:pt>
    <dgm:pt modelId="{84EE158D-06D0-4C00-887D-DB5C16E2BF1B}" type="sibTrans" cxnId="{FC2A33DF-F718-457C-893D-4A8C9EB9F7B4}">
      <dgm:prSet/>
      <dgm:spPr/>
      <dgm:t>
        <a:bodyPr/>
        <a:lstStyle/>
        <a:p>
          <a:endParaRPr lang="en-US"/>
        </a:p>
      </dgm:t>
    </dgm:pt>
    <dgm:pt modelId="{7F38916D-D504-4C53-9F5F-2E4573B0C30B}">
      <dgm:prSet/>
      <dgm:spPr/>
      <dgm:t>
        <a:bodyPr/>
        <a:lstStyle/>
        <a:p>
          <a:r>
            <a:rPr lang="ar-DZ"/>
            <a:t>العمليات</a:t>
          </a:r>
          <a:endParaRPr lang="en-US"/>
        </a:p>
      </dgm:t>
    </dgm:pt>
    <dgm:pt modelId="{10676D56-4BA1-47D3-B561-9248BDFE5632}" type="parTrans" cxnId="{22777DFA-DB5C-41BE-BFBC-C3B5C87D8B10}">
      <dgm:prSet/>
      <dgm:spPr/>
      <dgm:t>
        <a:bodyPr/>
        <a:lstStyle/>
        <a:p>
          <a:endParaRPr lang="en-US"/>
        </a:p>
      </dgm:t>
    </dgm:pt>
    <dgm:pt modelId="{BCFC1029-29B9-4A98-92FD-91748E3B9562}" type="sibTrans" cxnId="{22777DFA-DB5C-41BE-BFBC-C3B5C87D8B10}">
      <dgm:prSet/>
      <dgm:spPr/>
      <dgm:t>
        <a:bodyPr/>
        <a:lstStyle/>
        <a:p>
          <a:endParaRPr lang="en-US"/>
        </a:p>
      </dgm:t>
    </dgm:pt>
    <dgm:pt modelId="{5F5679E2-C1C9-4D54-A7DC-C6B24F479CBB}" type="pres">
      <dgm:prSet presAssocID="{FF21DDED-EA3E-42D6-A08F-BD83BBC7258C}" presName="Name0" presStyleCnt="0">
        <dgm:presLayoutVars>
          <dgm:dir/>
          <dgm:resizeHandles val="exact"/>
        </dgm:presLayoutVars>
      </dgm:prSet>
      <dgm:spPr/>
      <dgm:t>
        <a:bodyPr/>
        <a:lstStyle/>
        <a:p>
          <a:endParaRPr lang="en-US"/>
        </a:p>
      </dgm:t>
    </dgm:pt>
    <dgm:pt modelId="{679EACF9-8464-45D7-90A3-21476826BC92}" type="pres">
      <dgm:prSet presAssocID="{2BF89535-9F91-41F4-BB8B-D5C9AC9C5D4E}" presName="node" presStyleLbl="node1" presStyleIdx="0" presStyleCnt="4">
        <dgm:presLayoutVars>
          <dgm:bulletEnabled val="1"/>
        </dgm:presLayoutVars>
      </dgm:prSet>
      <dgm:spPr/>
      <dgm:t>
        <a:bodyPr/>
        <a:lstStyle/>
        <a:p>
          <a:endParaRPr lang="en-US"/>
        </a:p>
      </dgm:t>
    </dgm:pt>
    <dgm:pt modelId="{2565C4AA-693B-4B30-A03C-DEC46C8829E2}" type="pres">
      <dgm:prSet presAssocID="{1DAD22CF-0EFA-4F35-A60B-3CCED7017AE4}" presName="sibTrans" presStyleLbl="sibTrans2D1" presStyleIdx="0" presStyleCnt="4"/>
      <dgm:spPr/>
      <dgm:t>
        <a:bodyPr/>
        <a:lstStyle/>
        <a:p>
          <a:endParaRPr lang="en-US"/>
        </a:p>
      </dgm:t>
    </dgm:pt>
    <dgm:pt modelId="{C546D2B4-BB32-4318-AE51-F855C8D9479D}" type="pres">
      <dgm:prSet presAssocID="{1DAD22CF-0EFA-4F35-A60B-3CCED7017AE4}" presName="connectorText" presStyleLbl="sibTrans2D1" presStyleIdx="0" presStyleCnt="4"/>
      <dgm:spPr/>
      <dgm:t>
        <a:bodyPr/>
        <a:lstStyle/>
        <a:p>
          <a:endParaRPr lang="en-US"/>
        </a:p>
      </dgm:t>
    </dgm:pt>
    <dgm:pt modelId="{5FF740FA-06AC-48A5-83DC-0B90EF13DCF3}" type="pres">
      <dgm:prSet presAssocID="{5E9C23C7-8664-4589-B5E5-457A4A1BA64B}" presName="node" presStyleLbl="node1" presStyleIdx="1" presStyleCnt="4">
        <dgm:presLayoutVars>
          <dgm:bulletEnabled val="1"/>
        </dgm:presLayoutVars>
      </dgm:prSet>
      <dgm:spPr/>
      <dgm:t>
        <a:bodyPr/>
        <a:lstStyle/>
        <a:p>
          <a:endParaRPr lang="en-US"/>
        </a:p>
      </dgm:t>
    </dgm:pt>
    <dgm:pt modelId="{038500EE-1206-47A4-A258-F87D57E0E044}" type="pres">
      <dgm:prSet presAssocID="{4C22BCE1-44F3-42F8-B046-B94F012FF4F9}" presName="sibTrans" presStyleLbl="sibTrans2D1" presStyleIdx="1" presStyleCnt="4"/>
      <dgm:spPr/>
      <dgm:t>
        <a:bodyPr/>
        <a:lstStyle/>
        <a:p>
          <a:endParaRPr lang="en-US"/>
        </a:p>
      </dgm:t>
    </dgm:pt>
    <dgm:pt modelId="{853EE38B-1C83-4ABE-869B-7C661E5BD5DC}" type="pres">
      <dgm:prSet presAssocID="{4C22BCE1-44F3-42F8-B046-B94F012FF4F9}" presName="connectorText" presStyleLbl="sibTrans2D1" presStyleIdx="1" presStyleCnt="4"/>
      <dgm:spPr/>
      <dgm:t>
        <a:bodyPr/>
        <a:lstStyle/>
        <a:p>
          <a:endParaRPr lang="en-US"/>
        </a:p>
      </dgm:t>
    </dgm:pt>
    <dgm:pt modelId="{40B93E60-2E79-43A1-A3FD-5283077F72E0}" type="pres">
      <dgm:prSet presAssocID="{7F38916D-D504-4C53-9F5F-2E4573B0C30B}" presName="node" presStyleLbl="node1" presStyleIdx="2" presStyleCnt="4">
        <dgm:presLayoutVars>
          <dgm:bulletEnabled val="1"/>
        </dgm:presLayoutVars>
      </dgm:prSet>
      <dgm:spPr/>
      <dgm:t>
        <a:bodyPr/>
        <a:lstStyle/>
        <a:p>
          <a:endParaRPr lang="en-US"/>
        </a:p>
      </dgm:t>
    </dgm:pt>
    <dgm:pt modelId="{C6E79070-DB68-4B2F-A523-D4BAF0B2B4D5}" type="pres">
      <dgm:prSet presAssocID="{BCFC1029-29B9-4A98-92FD-91748E3B9562}" presName="sibTrans" presStyleLbl="sibTrans2D1" presStyleIdx="2" presStyleCnt="4"/>
      <dgm:spPr/>
      <dgm:t>
        <a:bodyPr/>
        <a:lstStyle/>
        <a:p>
          <a:endParaRPr lang="en-US"/>
        </a:p>
      </dgm:t>
    </dgm:pt>
    <dgm:pt modelId="{15A37FAF-BE3D-4804-BA40-0F66D1AE0972}" type="pres">
      <dgm:prSet presAssocID="{BCFC1029-29B9-4A98-92FD-91748E3B9562}" presName="connectorText" presStyleLbl="sibTrans2D1" presStyleIdx="2" presStyleCnt="4"/>
      <dgm:spPr/>
      <dgm:t>
        <a:bodyPr/>
        <a:lstStyle/>
        <a:p>
          <a:endParaRPr lang="en-US"/>
        </a:p>
      </dgm:t>
    </dgm:pt>
    <dgm:pt modelId="{561A3226-0E8A-4B15-B081-00F15932CFBC}" type="pres">
      <dgm:prSet presAssocID="{3D7F6E3D-D97E-4D31-8A08-B250E65D57A4}" presName="node" presStyleLbl="node1" presStyleIdx="3" presStyleCnt="4">
        <dgm:presLayoutVars>
          <dgm:bulletEnabled val="1"/>
        </dgm:presLayoutVars>
      </dgm:prSet>
      <dgm:spPr/>
      <dgm:t>
        <a:bodyPr/>
        <a:lstStyle/>
        <a:p>
          <a:endParaRPr lang="en-US"/>
        </a:p>
      </dgm:t>
    </dgm:pt>
    <dgm:pt modelId="{84EFCF16-B9DF-423F-AB24-4E69E361452B}" type="pres">
      <dgm:prSet presAssocID="{84EE158D-06D0-4C00-887D-DB5C16E2BF1B}" presName="sibTrans" presStyleLbl="sibTrans2D1" presStyleIdx="3" presStyleCnt="4"/>
      <dgm:spPr/>
      <dgm:t>
        <a:bodyPr/>
        <a:lstStyle/>
        <a:p>
          <a:endParaRPr lang="en-US"/>
        </a:p>
      </dgm:t>
    </dgm:pt>
    <dgm:pt modelId="{0DCFA1A4-66B5-44CC-8E25-E63B1F372658}" type="pres">
      <dgm:prSet presAssocID="{84EE158D-06D0-4C00-887D-DB5C16E2BF1B}" presName="connectorText" presStyleLbl="sibTrans2D1" presStyleIdx="3" presStyleCnt="4"/>
      <dgm:spPr/>
      <dgm:t>
        <a:bodyPr/>
        <a:lstStyle/>
        <a:p>
          <a:endParaRPr lang="en-US"/>
        </a:p>
      </dgm:t>
    </dgm:pt>
  </dgm:ptLst>
  <dgm:cxnLst>
    <dgm:cxn modelId="{2D3B8E77-EEBB-45FD-8467-26C2F91640F1}" type="presOf" srcId="{5E9C23C7-8664-4589-B5E5-457A4A1BA64B}" destId="{5FF740FA-06AC-48A5-83DC-0B90EF13DCF3}" srcOrd="0" destOrd="0" presId="urn:microsoft.com/office/officeart/2005/8/layout/cycle7"/>
    <dgm:cxn modelId="{37FF65CC-5ADB-4B2C-9B5D-38A2A58530B1}" type="presOf" srcId="{1DAD22CF-0EFA-4F35-A60B-3CCED7017AE4}" destId="{2565C4AA-693B-4B30-A03C-DEC46C8829E2}" srcOrd="0" destOrd="0" presId="urn:microsoft.com/office/officeart/2005/8/layout/cycle7"/>
    <dgm:cxn modelId="{22777DFA-DB5C-41BE-BFBC-C3B5C87D8B10}" srcId="{FF21DDED-EA3E-42D6-A08F-BD83BBC7258C}" destId="{7F38916D-D504-4C53-9F5F-2E4573B0C30B}" srcOrd="2" destOrd="0" parTransId="{10676D56-4BA1-47D3-B561-9248BDFE5632}" sibTransId="{BCFC1029-29B9-4A98-92FD-91748E3B9562}"/>
    <dgm:cxn modelId="{DDDE9BE5-5B88-43E5-B84F-5ED0AD93C37F}" type="presOf" srcId="{4C22BCE1-44F3-42F8-B046-B94F012FF4F9}" destId="{038500EE-1206-47A4-A258-F87D57E0E044}" srcOrd="0" destOrd="0" presId="urn:microsoft.com/office/officeart/2005/8/layout/cycle7"/>
    <dgm:cxn modelId="{9E6B5B87-811F-4978-B874-AD072CD2B686}" type="presOf" srcId="{3D7F6E3D-D97E-4D31-8A08-B250E65D57A4}" destId="{561A3226-0E8A-4B15-B081-00F15932CFBC}" srcOrd="0" destOrd="0" presId="urn:microsoft.com/office/officeart/2005/8/layout/cycle7"/>
    <dgm:cxn modelId="{393857FB-51EB-4D12-943B-58C5D7DFC683}" type="presOf" srcId="{7F38916D-D504-4C53-9F5F-2E4573B0C30B}" destId="{40B93E60-2E79-43A1-A3FD-5283077F72E0}" srcOrd="0" destOrd="0" presId="urn:microsoft.com/office/officeart/2005/8/layout/cycle7"/>
    <dgm:cxn modelId="{80CE88E6-4C77-479F-9726-5F8C0A00B320}" type="presOf" srcId="{84EE158D-06D0-4C00-887D-DB5C16E2BF1B}" destId="{84EFCF16-B9DF-423F-AB24-4E69E361452B}" srcOrd="0" destOrd="0" presId="urn:microsoft.com/office/officeart/2005/8/layout/cycle7"/>
    <dgm:cxn modelId="{03DA0B42-2E8D-4370-A6B2-AE887F277BF7}" type="presOf" srcId="{2BF89535-9F91-41F4-BB8B-D5C9AC9C5D4E}" destId="{679EACF9-8464-45D7-90A3-21476826BC92}" srcOrd="0" destOrd="0" presId="urn:microsoft.com/office/officeart/2005/8/layout/cycle7"/>
    <dgm:cxn modelId="{AE88B65C-81D0-445A-A478-93BCB9FB1D54}" srcId="{FF21DDED-EA3E-42D6-A08F-BD83BBC7258C}" destId="{5E9C23C7-8664-4589-B5E5-457A4A1BA64B}" srcOrd="1" destOrd="0" parTransId="{FE55CF85-E800-4133-9065-2BF3FBBABF5A}" sibTransId="{4C22BCE1-44F3-42F8-B046-B94F012FF4F9}"/>
    <dgm:cxn modelId="{5E0F95BF-2522-4DA5-972F-589E66F530E1}" srcId="{FF21DDED-EA3E-42D6-A08F-BD83BBC7258C}" destId="{2BF89535-9F91-41F4-BB8B-D5C9AC9C5D4E}" srcOrd="0" destOrd="0" parTransId="{02BF1BDE-D111-47D2-B128-11F551A51A8B}" sibTransId="{1DAD22CF-0EFA-4F35-A60B-3CCED7017AE4}"/>
    <dgm:cxn modelId="{6330E576-44D0-4423-ACE1-9B4B96D08740}" type="presOf" srcId="{FF21DDED-EA3E-42D6-A08F-BD83BBC7258C}" destId="{5F5679E2-C1C9-4D54-A7DC-C6B24F479CBB}" srcOrd="0" destOrd="0" presId="urn:microsoft.com/office/officeart/2005/8/layout/cycle7"/>
    <dgm:cxn modelId="{0074CD47-FD72-41F6-87A0-E8B72E41DF9F}" type="presOf" srcId="{BCFC1029-29B9-4A98-92FD-91748E3B9562}" destId="{15A37FAF-BE3D-4804-BA40-0F66D1AE0972}" srcOrd="1" destOrd="0" presId="urn:microsoft.com/office/officeart/2005/8/layout/cycle7"/>
    <dgm:cxn modelId="{FC2A33DF-F718-457C-893D-4A8C9EB9F7B4}" srcId="{FF21DDED-EA3E-42D6-A08F-BD83BBC7258C}" destId="{3D7F6E3D-D97E-4D31-8A08-B250E65D57A4}" srcOrd="3" destOrd="0" parTransId="{D30659D1-9536-47CF-AB1B-F7E8805CE11F}" sibTransId="{84EE158D-06D0-4C00-887D-DB5C16E2BF1B}"/>
    <dgm:cxn modelId="{A229B2A6-6EA7-45F2-AD36-CBA7F2A4D4F8}" type="presOf" srcId="{84EE158D-06D0-4C00-887D-DB5C16E2BF1B}" destId="{0DCFA1A4-66B5-44CC-8E25-E63B1F372658}" srcOrd="1" destOrd="0" presId="urn:microsoft.com/office/officeart/2005/8/layout/cycle7"/>
    <dgm:cxn modelId="{D54B204E-B576-4199-B0FD-63E6FC5904C8}" type="presOf" srcId="{BCFC1029-29B9-4A98-92FD-91748E3B9562}" destId="{C6E79070-DB68-4B2F-A523-D4BAF0B2B4D5}" srcOrd="0" destOrd="0" presId="urn:microsoft.com/office/officeart/2005/8/layout/cycle7"/>
    <dgm:cxn modelId="{F1294DF5-4B50-4717-A0BA-386A62439838}" type="presOf" srcId="{4C22BCE1-44F3-42F8-B046-B94F012FF4F9}" destId="{853EE38B-1C83-4ABE-869B-7C661E5BD5DC}" srcOrd="1" destOrd="0" presId="urn:microsoft.com/office/officeart/2005/8/layout/cycle7"/>
    <dgm:cxn modelId="{0EEB6919-A9E2-42F5-AECE-108106DCC619}" type="presOf" srcId="{1DAD22CF-0EFA-4F35-A60B-3CCED7017AE4}" destId="{C546D2B4-BB32-4318-AE51-F855C8D9479D}" srcOrd="1" destOrd="0" presId="urn:microsoft.com/office/officeart/2005/8/layout/cycle7"/>
    <dgm:cxn modelId="{29709B90-8467-4107-81C4-8C2EE244645C}" type="presParOf" srcId="{5F5679E2-C1C9-4D54-A7DC-C6B24F479CBB}" destId="{679EACF9-8464-45D7-90A3-21476826BC92}" srcOrd="0" destOrd="0" presId="urn:microsoft.com/office/officeart/2005/8/layout/cycle7"/>
    <dgm:cxn modelId="{D6351DD7-DF06-4D80-ABA9-25B37C809E33}" type="presParOf" srcId="{5F5679E2-C1C9-4D54-A7DC-C6B24F479CBB}" destId="{2565C4AA-693B-4B30-A03C-DEC46C8829E2}" srcOrd="1" destOrd="0" presId="urn:microsoft.com/office/officeart/2005/8/layout/cycle7"/>
    <dgm:cxn modelId="{F3C4F5A1-CD4F-464B-88B0-5009CB1BB374}" type="presParOf" srcId="{2565C4AA-693B-4B30-A03C-DEC46C8829E2}" destId="{C546D2B4-BB32-4318-AE51-F855C8D9479D}" srcOrd="0" destOrd="0" presId="urn:microsoft.com/office/officeart/2005/8/layout/cycle7"/>
    <dgm:cxn modelId="{E48313A4-4F8C-4F18-BD42-326CFF1F9633}" type="presParOf" srcId="{5F5679E2-C1C9-4D54-A7DC-C6B24F479CBB}" destId="{5FF740FA-06AC-48A5-83DC-0B90EF13DCF3}" srcOrd="2" destOrd="0" presId="urn:microsoft.com/office/officeart/2005/8/layout/cycle7"/>
    <dgm:cxn modelId="{E8166463-84D9-4F86-827F-7A082A7D33AF}" type="presParOf" srcId="{5F5679E2-C1C9-4D54-A7DC-C6B24F479CBB}" destId="{038500EE-1206-47A4-A258-F87D57E0E044}" srcOrd="3" destOrd="0" presId="urn:microsoft.com/office/officeart/2005/8/layout/cycle7"/>
    <dgm:cxn modelId="{8015870E-F8E4-4FE2-B785-FDAB733C3101}" type="presParOf" srcId="{038500EE-1206-47A4-A258-F87D57E0E044}" destId="{853EE38B-1C83-4ABE-869B-7C661E5BD5DC}" srcOrd="0" destOrd="0" presId="urn:microsoft.com/office/officeart/2005/8/layout/cycle7"/>
    <dgm:cxn modelId="{D14A8724-9714-4722-907E-947B24FF0B15}" type="presParOf" srcId="{5F5679E2-C1C9-4D54-A7DC-C6B24F479CBB}" destId="{40B93E60-2E79-43A1-A3FD-5283077F72E0}" srcOrd="4" destOrd="0" presId="urn:microsoft.com/office/officeart/2005/8/layout/cycle7"/>
    <dgm:cxn modelId="{ED4A02DF-326D-4521-AEC5-8A77CEB57F14}" type="presParOf" srcId="{5F5679E2-C1C9-4D54-A7DC-C6B24F479CBB}" destId="{C6E79070-DB68-4B2F-A523-D4BAF0B2B4D5}" srcOrd="5" destOrd="0" presId="urn:microsoft.com/office/officeart/2005/8/layout/cycle7"/>
    <dgm:cxn modelId="{9BCE73BC-17D0-4E57-97F8-8B9E893E5D7E}" type="presParOf" srcId="{C6E79070-DB68-4B2F-A523-D4BAF0B2B4D5}" destId="{15A37FAF-BE3D-4804-BA40-0F66D1AE0972}" srcOrd="0" destOrd="0" presId="urn:microsoft.com/office/officeart/2005/8/layout/cycle7"/>
    <dgm:cxn modelId="{DD592414-5D83-4308-B624-28550DF5F2FB}" type="presParOf" srcId="{5F5679E2-C1C9-4D54-A7DC-C6B24F479CBB}" destId="{561A3226-0E8A-4B15-B081-00F15932CFBC}" srcOrd="6" destOrd="0" presId="urn:microsoft.com/office/officeart/2005/8/layout/cycle7"/>
    <dgm:cxn modelId="{64882131-AF18-4AD6-A43C-3E37704AD0CB}" type="presParOf" srcId="{5F5679E2-C1C9-4D54-A7DC-C6B24F479CBB}" destId="{84EFCF16-B9DF-423F-AB24-4E69E361452B}" srcOrd="7" destOrd="0" presId="urn:microsoft.com/office/officeart/2005/8/layout/cycle7"/>
    <dgm:cxn modelId="{5902A2BF-01FF-4DAD-8C84-358724DE72E5}" type="presParOf" srcId="{84EFCF16-B9DF-423F-AB24-4E69E361452B}" destId="{0DCFA1A4-66B5-44CC-8E25-E63B1F372658}" srcOrd="0" destOrd="0" presId="urn:microsoft.com/office/officeart/2005/8/layout/cycle7"/>
  </dgm:cxnLst>
  <dgm:bg/>
  <dgm:whole>
    <a:ln>
      <a:solidFill>
        <a:schemeClr val="tx1"/>
      </a:solidFill>
    </a:ln>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41DE83-E687-4F32-BEC3-1E8845A4E356}"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fr-FR"/>
        </a:p>
      </dgm:t>
    </dgm:pt>
    <dgm:pt modelId="{5A1A8DBC-9BC4-4877-8FF3-1FEF5EAB7FA0}">
      <dgm:prSet phldrT="[Text]"/>
      <dgm:spPr/>
      <dgm:t>
        <a:bodyPr/>
        <a:lstStyle/>
        <a:p>
          <a:pPr algn="just" rtl="1"/>
          <a:r>
            <a:rPr lang="fr-FR" dirty="0" smtClean="0"/>
            <a:t>Gartner</a:t>
          </a:r>
          <a:r>
            <a:rPr lang="ar-DZ" dirty="0" smtClean="0"/>
            <a:t> </a:t>
          </a:r>
          <a:r>
            <a:rPr lang="fr-FR" dirty="0" smtClean="0"/>
            <a:t> </a:t>
          </a:r>
          <a:r>
            <a:rPr lang="ar-SA" dirty="0" smtClean="0"/>
            <a:t>المقاولاتية هي عملية إنشاء منظمات جديدة، وحتى يتسنى لنا فهم هذه الظاهرة يتوجب علينا دراسة العملية التي تؤدي إلى ولادة وظهور هذه المنظمات، بمعنى آخر مجموع النشاطات التي تسمح للفرد بإنشاء مؤسسة جديدة</a:t>
          </a:r>
          <a:r>
            <a:rPr lang="fr-FR" dirty="0" smtClean="0"/>
            <a:t>. </a:t>
          </a:r>
          <a:endParaRPr lang="fr-FR" dirty="0"/>
        </a:p>
      </dgm:t>
    </dgm:pt>
    <dgm:pt modelId="{ED24D8D0-F98F-499D-B5EC-CE14107AE096}" type="parTrans" cxnId="{1BCB7080-BBB2-49E1-A29E-BF4601747D73}">
      <dgm:prSet/>
      <dgm:spPr/>
      <dgm:t>
        <a:bodyPr/>
        <a:lstStyle/>
        <a:p>
          <a:endParaRPr lang="fr-FR"/>
        </a:p>
      </dgm:t>
    </dgm:pt>
    <dgm:pt modelId="{979937BA-4080-4C84-998E-E5D30EA83D9E}" type="sibTrans" cxnId="{1BCB7080-BBB2-49E1-A29E-BF4601747D73}">
      <dgm:prSet/>
      <dgm:spPr/>
      <dgm:t>
        <a:bodyPr/>
        <a:lstStyle/>
        <a:p>
          <a:endParaRPr lang="fr-FR"/>
        </a:p>
      </dgm:t>
    </dgm:pt>
    <dgm:pt modelId="{DC727BB1-9D89-4B24-A12E-022417872442}">
      <dgm:prSet phldrT="[Text]"/>
      <dgm:spPr/>
      <dgm:t>
        <a:bodyPr/>
        <a:lstStyle/>
        <a:p>
          <a:pPr algn="just" rtl="1"/>
          <a:r>
            <a:rPr lang="ar-SA" dirty="0" smtClean="0"/>
            <a:t>غير أن هذا الاتجاه يشوبه بعض الغموض، </a:t>
          </a:r>
          <a:r>
            <a:rPr lang="ar-DZ" dirty="0" smtClean="0"/>
            <a:t>ف</a:t>
          </a:r>
          <a:r>
            <a:rPr lang="ar-SA" dirty="0" smtClean="0"/>
            <a:t>لتثمين فرصة أو ابتكار ما يمكننا الاعتماد على مؤسسة قائمة بدل اللجوء إلى إنشاء مؤسسة جديدة، فهل هذه الحالة تعتبر حالة </a:t>
          </a:r>
          <a:r>
            <a:rPr lang="ar-SA" dirty="0" err="1" smtClean="0"/>
            <a:t>مقاولاتية</a:t>
          </a:r>
          <a:r>
            <a:rPr lang="ar-SA" dirty="0" smtClean="0"/>
            <a:t> أم لا</a:t>
          </a:r>
          <a:r>
            <a:rPr lang="fr-FR" dirty="0" smtClean="0"/>
            <a:t>. </a:t>
          </a:r>
          <a:r>
            <a:rPr lang="ar-SA" dirty="0" smtClean="0"/>
            <a:t>ومن جهة أخرى يمكن للمؤسسات أن تنشأ عن طريق التقليد أو إعادة الإنتاج</a:t>
          </a:r>
          <a:endParaRPr lang="fr-FR" dirty="0"/>
        </a:p>
      </dgm:t>
    </dgm:pt>
    <dgm:pt modelId="{2D174412-B8C3-48C8-B1AC-73905002F65A}" type="parTrans" cxnId="{75E4F502-9DEF-43B7-AA4A-BEF97FACFA32}">
      <dgm:prSet/>
      <dgm:spPr/>
      <dgm:t>
        <a:bodyPr/>
        <a:lstStyle/>
        <a:p>
          <a:endParaRPr lang="fr-FR"/>
        </a:p>
      </dgm:t>
    </dgm:pt>
    <dgm:pt modelId="{5A4730A6-8899-4658-A063-E280E9CD4780}" type="sibTrans" cxnId="{75E4F502-9DEF-43B7-AA4A-BEF97FACFA32}">
      <dgm:prSet/>
      <dgm:spPr/>
      <dgm:t>
        <a:bodyPr/>
        <a:lstStyle/>
        <a:p>
          <a:endParaRPr lang="fr-FR"/>
        </a:p>
      </dgm:t>
    </dgm:pt>
    <dgm:pt modelId="{396CF8D0-7862-494C-9F82-1B1AA3B3FC64}" type="pres">
      <dgm:prSet presAssocID="{9341DE83-E687-4F32-BEC3-1E8845A4E356}" presName="compositeShape" presStyleCnt="0">
        <dgm:presLayoutVars>
          <dgm:chMax val="2"/>
          <dgm:dir/>
          <dgm:resizeHandles val="exact"/>
        </dgm:presLayoutVars>
      </dgm:prSet>
      <dgm:spPr/>
      <dgm:t>
        <a:bodyPr/>
        <a:lstStyle/>
        <a:p>
          <a:endParaRPr lang="fr-FR"/>
        </a:p>
      </dgm:t>
    </dgm:pt>
    <dgm:pt modelId="{BC85C991-A842-4932-AC87-CD46E20CAACC}" type="pres">
      <dgm:prSet presAssocID="{5A1A8DBC-9BC4-4877-8FF3-1FEF5EAB7FA0}" presName="upArrow" presStyleLbl="node1" presStyleIdx="0" presStyleCnt="2"/>
      <dgm:spPr>
        <a:solidFill>
          <a:srgbClr val="00B0F0"/>
        </a:solidFill>
      </dgm:spPr>
    </dgm:pt>
    <dgm:pt modelId="{1E7298FB-F733-4594-910C-4F3F54EDC739}" type="pres">
      <dgm:prSet presAssocID="{5A1A8DBC-9BC4-4877-8FF3-1FEF5EAB7FA0}" presName="upArrowText" presStyleLbl="revTx" presStyleIdx="0" presStyleCnt="2">
        <dgm:presLayoutVars>
          <dgm:chMax val="0"/>
          <dgm:bulletEnabled val="1"/>
        </dgm:presLayoutVars>
      </dgm:prSet>
      <dgm:spPr/>
      <dgm:t>
        <a:bodyPr/>
        <a:lstStyle/>
        <a:p>
          <a:endParaRPr lang="fr-FR"/>
        </a:p>
      </dgm:t>
    </dgm:pt>
    <dgm:pt modelId="{75080D10-57E4-47D3-9EB4-A9ACC8F79127}" type="pres">
      <dgm:prSet presAssocID="{DC727BB1-9D89-4B24-A12E-022417872442}" presName="downArrow" presStyleLbl="node1" presStyleIdx="1" presStyleCnt="2"/>
      <dgm:spPr>
        <a:solidFill>
          <a:srgbClr val="002060"/>
        </a:solidFill>
      </dgm:spPr>
    </dgm:pt>
    <dgm:pt modelId="{D5A26103-F1E5-424D-964C-D5AEBC0FB841}" type="pres">
      <dgm:prSet presAssocID="{DC727BB1-9D89-4B24-A12E-022417872442}" presName="downArrowText" presStyleLbl="revTx" presStyleIdx="1" presStyleCnt="2">
        <dgm:presLayoutVars>
          <dgm:chMax val="0"/>
          <dgm:bulletEnabled val="1"/>
        </dgm:presLayoutVars>
      </dgm:prSet>
      <dgm:spPr/>
      <dgm:t>
        <a:bodyPr/>
        <a:lstStyle/>
        <a:p>
          <a:endParaRPr lang="fr-FR"/>
        </a:p>
      </dgm:t>
    </dgm:pt>
  </dgm:ptLst>
  <dgm:cxnLst>
    <dgm:cxn modelId="{100065E7-4ADA-4CA2-96E8-1AD09C6022E1}" type="presOf" srcId="{5A1A8DBC-9BC4-4877-8FF3-1FEF5EAB7FA0}" destId="{1E7298FB-F733-4594-910C-4F3F54EDC739}" srcOrd="0" destOrd="0" presId="urn:microsoft.com/office/officeart/2005/8/layout/arrow4"/>
    <dgm:cxn modelId="{F3645092-A7BC-42BE-98EC-4C1AF36552A2}" type="presOf" srcId="{9341DE83-E687-4F32-BEC3-1E8845A4E356}" destId="{396CF8D0-7862-494C-9F82-1B1AA3B3FC64}" srcOrd="0" destOrd="0" presId="urn:microsoft.com/office/officeart/2005/8/layout/arrow4"/>
    <dgm:cxn modelId="{1BCB7080-BBB2-49E1-A29E-BF4601747D73}" srcId="{9341DE83-E687-4F32-BEC3-1E8845A4E356}" destId="{5A1A8DBC-9BC4-4877-8FF3-1FEF5EAB7FA0}" srcOrd="0" destOrd="0" parTransId="{ED24D8D0-F98F-499D-B5EC-CE14107AE096}" sibTransId="{979937BA-4080-4C84-998E-E5D30EA83D9E}"/>
    <dgm:cxn modelId="{75E4F502-9DEF-43B7-AA4A-BEF97FACFA32}" srcId="{9341DE83-E687-4F32-BEC3-1E8845A4E356}" destId="{DC727BB1-9D89-4B24-A12E-022417872442}" srcOrd="1" destOrd="0" parTransId="{2D174412-B8C3-48C8-B1AC-73905002F65A}" sibTransId="{5A4730A6-8899-4658-A063-E280E9CD4780}"/>
    <dgm:cxn modelId="{72BFEC80-CD1F-4597-A881-04F89DEF05C0}" type="presOf" srcId="{DC727BB1-9D89-4B24-A12E-022417872442}" destId="{D5A26103-F1E5-424D-964C-D5AEBC0FB841}" srcOrd="0" destOrd="0" presId="urn:microsoft.com/office/officeart/2005/8/layout/arrow4"/>
    <dgm:cxn modelId="{B878D30F-76AE-473E-A54D-1F5342DD43B8}" type="presParOf" srcId="{396CF8D0-7862-494C-9F82-1B1AA3B3FC64}" destId="{BC85C991-A842-4932-AC87-CD46E20CAACC}" srcOrd="0" destOrd="0" presId="urn:microsoft.com/office/officeart/2005/8/layout/arrow4"/>
    <dgm:cxn modelId="{86E0D65C-944B-4E01-8DEC-3D8845C1927D}" type="presParOf" srcId="{396CF8D0-7862-494C-9F82-1B1AA3B3FC64}" destId="{1E7298FB-F733-4594-910C-4F3F54EDC739}" srcOrd="1" destOrd="0" presId="urn:microsoft.com/office/officeart/2005/8/layout/arrow4"/>
    <dgm:cxn modelId="{3E643F74-D3A9-4F9C-B673-DDD66E3D36A6}" type="presParOf" srcId="{396CF8D0-7862-494C-9F82-1B1AA3B3FC64}" destId="{75080D10-57E4-47D3-9EB4-A9ACC8F79127}" srcOrd="2" destOrd="0" presId="urn:microsoft.com/office/officeart/2005/8/layout/arrow4"/>
    <dgm:cxn modelId="{D49D1792-4D7D-44A1-9FB2-C17803E53651}" type="presParOf" srcId="{396CF8D0-7862-494C-9F82-1B1AA3B3FC64}" destId="{D5A26103-F1E5-424D-964C-D5AEBC0FB841}" srcOrd="3" destOrd="0" presId="urn:microsoft.com/office/officeart/2005/8/layout/arrow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D4D086-6A7F-49BA-BCC3-61024FE85653}">
      <dsp:nvSpPr>
        <dsp:cNvPr id="0" name=""/>
        <dsp:cNvSpPr/>
      </dsp:nvSpPr>
      <dsp:spPr>
        <a:xfrm rot="5400000">
          <a:off x="-299693" y="299895"/>
          <a:ext cx="1997955" cy="139856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DZ" sz="1600" kern="1200" dirty="0" smtClean="0"/>
            <a:t>الأزمات </a:t>
          </a:r>
          <a:r>
            <a:rPr lang="ar-DZ" sz="1600" kern="1200" dirty="0" err="1" smtClean="0"/>
            <a:t>الإقتصادية</a:t>
          </a:r>
          <a:r>
            <a:rPr lang="ar-DZ" sz="1600" kern="1200" dirty="0" smtClean="0"/>
            <a:t> </a:t>
          </a:r>
          <a:endParaRPr lang="fr-FR" sz="1600" kern="1200" dirty="0"/>
        </a:p>
      </dsp:txBody>
      <dsp:txXfrm rot="-5400000">
        <a:off x="1" y="699485"/>
        <a:ext cx="1398568" cy="599387"/>
      </dsp:txXfrm>
    </dsp:sp>
    <dsp:sp modelId="{0D9FA37A-EF0E-4249-956E-B07CFE49E1EB}">
      <dsp:nvSpPr>
        <dsp:cNvPr id="0" name=""/>
        <dsp:cNvSpPr/>
      </dsp:nvSpPr>
      <dsp:spPr>
        <a:xfrm rot="5400000">
          <a:off x="5666096" y="-4216742"/>
          <a:ext cx="1298671" cy="983372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r>
            <a:rPr lang="ar-DZ" sz="1600" kern="1200" dirty="0" smtClean="0"/>
            <a:t>انخفاض الطلب على بعض المنتجات تسبب في </a:t>
          </a:r>
          <a:r>
            <a:rPr lang="ar-DZ" sz="1600" kern="1200" dirty="0" err="1" smtClean="0"/>
            <a:t>افلاس</a:t>
          </a:r>
          <a:r>
            <a:rPr lang="ar-DZ" sz="1600" kern="1200" dirty="0" smtClean="0"/>
            <a:t> شركات كبرى وتسريح الآلاف من العمال</a:t>
          </a:r>
          <a:endParaRPr lang="fr-FR" sz="1600" kern="1200" dirty="0"/>
        </a:p>
        <a:p>
          <a:pPr marL="171450" lvl="1" indent="-171450" algn="r" defTabSz="711200" rtl="1">
            <a:lnSpc>
              <a:spcPct val="90000"/>
            </a:lnSpc>
            <a:spcBef>
              <a:spcPct val="0"/>
            </a:spcBef>
            <a:spcAft>
              <a:spcPct val="15000"/>
            </a:spcAft>
            <a:buChar char="••"/>
          </a:pPr>
          <a:r>
            <a:rPr lang="ar-DZ" sz="1600" kern="1200" dirty="0" err="1" smtClean="0"/>
            <a:t>إنتشار</a:t>
          </a:r>
          <a:r>
            <a:rPr lang="ar-DZ" sz="1600" kern="1200" dirty="0" smtClean="0"/>
            <a:t> طريقة الإنتاج على دفعات أو طلبيات صغيرة والتي أصبح من الممكن </a:t>
          </a:r>
          <a:r>
            <a:rPr lang="ar-DZ" sz="1600" kern="1200" dirty="0" err="1" smtClean="0"/>
            <a:t>إقتصادياً</a:t>
          </a:r>
          <a:r>
            <a:rPr lang="ar-DZ" sz="1600" kern="1200" dirty="0" smtClean="0"/>
            <a:t> بمقتضاها إنتاج كميات صغيرة من السلع الاستهلاكية بما يتوافق وأذواق المستهلكين</a:t>
          </a:r>
          <a:endParaRPr lang="fr-FR" sz="1600" kern="1200" dirty="0"/>
        </a:p>
      </dsp:txBody>
      <dsp:txXfrm rot="-5400000">
        <a:off x="1398569" y="114181"/>
        <a:ext cx="9770330" cy="1171879"/>
      </dsp:txXfrm>
    </dsp:sp>
    <dsp:sp modelId="{58E08268-1EB8-4467-B74D-F8F0D0B8FE92}">
      <dsp:nvSpPr>
        <dsp:cNvPr id="0" name=""/>
        <dsp:cNvSpPr/>
      </dsp:nvSpPr>
      <dsp:spPr>
        <a:xfrm rot="5400000">
          <a:off x="-299693" y="2107171"/>
          <a:ext cx="1997955" cy="139856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DZ" sz="1600" kern="1200" dirty="0" smtClean="0"/>
            <a:t>التكنولوجيا</a:t>
          </a:r>
          <a:endParaRPr lang="fr-FR" sz="1600" kern="1200" dirty="0"/>
        </a:p>
      </dsp:txBody>
      <dsp:txXfrm rot="-5400000">
        <a:off x="1" y="2506761"/>
        <a:ext cx="1398568" cy="599387"/>
      </dsp:txXfrm>
    </dsp:sp>
    <dsp:sp modelId="{B7C69CD3-EE5C-4BA7-9211-C362C10BA5B7}">
      <dsp:nvSpPr>
        <dsp:cNvPr id="0" name=""/>
        <dsp:cNvSpPr/>
      </dsp:nvSpPr>
      <dsp:spPr>
        <a:xfrm rot="5400000">
          <a:off x="5666096" y="-2460049"/>
          <a:ext cx="1298671" cy="983372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r>
            <a:rPr lang="ar-DZ" sz="1600" kern="1200" dirty="0" smtClean="0"/>
            <a:t>ازدياد سرعة تقادم الكثير من السلع </a:t>
          </a:r>
          <a:r>
            <a:rPr lang="ar-DZ" sz="1600" kern="1200" dirty="0" err="1" smtClean="0"/>
            <a:t>الإستهلاكية</a:t>
          </a:r>
          <a:r>
            <a:rPr lang="fr-FR" sz="1600" kern="1200" dirty="0" smtClean="0"/>
            <a:t> </a:t>
          </a:r>
          <a:r>
            <a:rPr lang="ar-DZ" sz="1600" kern="1200" dirty="0" smtClean="0"/>
            <a:t>خاصة بظهور التكنولوجيا الحديثة ، وهو ما يعني بدوره التقادم السريع للمصانع المنتجة لهذه السلع وأفضلية إقامة وحدات إنتاجية أصغر بتكلفة </a:t>
          </a:r>
          <a:r>
            <a:rPr lang="ar-DZ" sz="1600" kern="1200" dirty="0" err="1" smtClean="0"/>
            <a:t>إستثمارية</a:t>
          </a:r>
          <a:r>
            <a:rPr lang="ar-DZ" sz="1600" kern="1200" dirty="0" smtClean="0"/>
            <a:t> أقل</a:t>
          </a:r>
          <a:endParaRPr lang="fr-FR" sz="1600" kern="1200" dirty="0"/>
        </a:p>
        <a:p>
          <a:pPr marL="171450" lvl="1" indent="-171450" algn="r" defTabSz="711200" rtl="1">
            <a:lnSpc>
              <a:spcPct val="90000"/>
            </a:lnSpc>
            <a:spcBef>
              <a:spcPct val="0"/>
            </a:spcBef>
            <a:spcAft>
              <a:spcPct val="15000"/>
            </a:spcAft>
            <a:buChar char="••"/>
          </a:pPr>
          <a:r>
            <a:rPr lang="ar-DZ" sz="1600" kern="1200" dirty="0" smtClean="0"/>
            <a:t>التوسع في </a:t>
          </a:r>
          <a:r>
            <a:rPr lang="ar-DZ" sz="1600" kern="1200" dirty="0" err="1" smtClean="0"/>
            <a:t>إستخدام</a:t>
          </a:r>
          <a:r>
            <a:rPr lang="ar-DZ" sz="1600" kern="1200" dirty="0" smtClean="0"/>
            <a:t> التقنيات الحديثة في عمليات التصميم والتصنيع وإمكانية تطبيق هذه النظم في المنشآت الصغيرة، مما رفع من كفاءتها الإنتاجية مقارنة بالمصانع التقليدية الكبيرة التي لم تستحدث مثل هذه الأساليب</a:t>
          </a:r>
          <a:endParaRPr lang="fr-FR" sz="1600" kern="1200" dirty="0"/>
        </a:p>
      </dsp:txBody>
      <dsp:txXfrm rot="-5400000">
        <a:off x="1398569" y="1870874"/>
        <a:ext cx="9770330" cy="1171879"/>
      </dsp:txXfrm>
    </dsp:sp>
    <dsp:sp modelId="{D507AB94-8ECB-4CCF-8B8E-C57D70E4D662}">
      <dsp:nvSpPr>
        <dsp:cNvPr id="0" name=""/>
        <dsp:cNvSpPr/>
      </dsp:nvSpPr>
      <dsp:spPr>
        <a:xfrm rot="5400000">
          <a:off x="-299693" y="3914448"/>
          <a:ext cx="1997955" cy="139856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DZ" sz="1600" kern="1200" dirty="0" smtClean="0"/>
            <a:t>سياسات التحرير المالي والنقدي</a:t>
          </a:r>
          <a:endParaRPr lang="fr-FR" sz="1600" kern="1200" dirty="0"/>
        </a:p>
      </dsp:txBody>
      <dsp:txXfrm rot="-5400000">
        <a:off x="1" y="4314038"/>
        <a:ext cx="1398568" cy="599387"/>
      </dsp:txXfrm>
    </dsp:sp>
    <dsp:sp modelId="{C7A5B674-D87C-41FF-8EA1-AA3C6149734C}">
      <dsp:nvSpPr>
        <dsp:cNvPr id="0" name=""/>
        <dsp:cNvSpPr/>
      </dsp:nvSpPr>
      <dsp:spPr>
        <a:xfrm rot="5400000">
          <a:off x="5666096" y="-652772"/>
          <a:ext cx="1298671" cy="983372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r" defTabSz="711200" rtl="1">
            <a:lnSpc>
              <a:spcPct val="90000"/>
            </a:lnSpc>
            <a:spcBef>
              <a:spcPct val="0"/>
            </a:spcBef>
            <a:spcAft>
              <a:spcPct val="15000"/>
            </a:spcAft>
            <a:buChar char="••"/>
          </a:pPr>
          <a:r>
            <a:rPr lang="ar-DZ" sz="1600" kern="1200" dirty="0" smtClean="0"/>
            <a:t>ونمت أسواق رأس المال بدرجة كبيرة، مما ساعد المؤسسات العاملة على الحصول على مصادر تمويلية جديدة </a:t>
          </a:r>
          <a:endParaRPr lang="fr-FR" sz="1600" kern="1200" dirty="0"/>
        </a:p>
        <a:p>
          <a:pPr marL="171450" lvl="1" indent="-171450" algn="r" defTabSz="711200" rtl="1">
            <a:lnSpc>
              <a:spcPct val="90000"/>
            </a:lnSpc>
            <a:spcBef>
              <a:spcPct val="0"/>
            </a:spcBef>
            <a:spcAft>
              <a:spcPct val="15000"/>
            </a:spcAft>
            <a:buChar char="••"/>
          </a:pPr>
          <a:r>
            <a:rPr lang="ar-DZ" sz="1600" kern="1200" dirty="0" smtClean="0"/>
            <a:t>ساعدت على نشأة اللامركزية في التسيير </a:t>
          </a:r>
          <a:r>
            <a:rPr lang="ar-DZ" sz="1600" kern="1200" dirty="0" err="1" smtClean="0"/>
            <a:t>وإنسحاب</a:t>
          </a:r>
          <a:r>
            <a:rPr lang="ar-DZ" sz="1600" kern="1200" dirty="0" smtClean="0"/>
            <a:t> الدولة من العديد من الأنشطة </a:t>
          </a:r>
          <a:r>
            <a:rPr lang="ar-DZ" sz="1600" kern="1200" dirty="0" err="1" smtClean="0"/>
            <a:t>الإقتصادية</a:t>
          </a:r>
          <a:endParaRPr lang="fr-FR" sz="1600" kern="1200" dirty="0"/>
        </a:p>
      </dsp:txBody>
      <dsp:txXfrm rot="-5400000">
        <a:off x="1398569" y="3678151"/>
        <a:ext cx="9770330" cy="11718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9EACF9-8464-45D7-90A3-21476826BC92}">
      <dsp:nvSpPr>
        <dsp:cNvPr id="0" name=""/>
        <dsp:cNvSpPr/>
      </dsp:nvSpPr>
      <dsp:spPr>
        <a:xfrm>
          <a:off x="2082849" y="1676"/>
          <a:ext cx="1320700" cy="660350"/>
        </a:xfrm>
        <a:prstGeom prst="roundRect">
          <a:avLst>
            <a:gd name="adj" fmla="val 1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a:t>الأفراد</a:t>
          </a:r>
          <a:endParaRPr lang="en-US" sz="2500" kern="1200"/>
        </a:p>
      </dsp:txBody>
      <dsp:txXfrm>
        <a:off x="2102190" y="21017"/>
        <a:ext cx="1282018" cy="621668"/>
      </dsp:txXfrm>
    </dsp:sp>
    <dsp:sp modelId="{2565C4AA-693B-4B30-A03C-DEC46C8829E2}">
      <dsp:nvSpPr>
        <dsp:cNvPr id="0" name=""/>
        <dsp:cNvSpPr/>
      </dsp:nvSpPr>
      <dsp:spPr>
        <a:xfrm rot="2700000">
          <a:off x="3033438" y="850464"/>
          <a:ext cx="687871" cy="231122"/>
        </a:xfrm>
        <a:prstGeom prst="leftRightArrow">
          <a:avLst>
            <a:gd name="adj1" fmla="val 60000"/>
            <a:gd name="adj2" fmla="val 5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3102775" y="896688"/>
        <a:ext cx="549197" cy="138674"/>
      </dsp:txXfrm>
    </dsp:sp>
    <dsp:sp modelId="{5FF740FA-06AC-48A5-83DC-0B90EF13DCF3}">
      <dsp:nvSpPr>
        <dsp:cNvPr id="0" name=""/>
        <dsp:cNvSpPr/>
      </dsp:nvSpPr>
      <dsp:spPr>
        <a:xfrm>
          <a:off x="3351197" y="1270024"/>
          <a:ext cx="1320700" cy="660350"/>
        </a:xfrm>
        <a:prstGeom prst="roundRect">
          <a:avLst>
            <a:gd name="adj" fmla="val 10000"/>
          </a:avLst>
        </a:prstGeom>
        <a:gradFill rotWithShape="0">
          <a:gsLst>
            <a:gs pos="0">
              <a:schemeClr val="accent5">
                <a:hueOff val="1602711"/>
                <a:satOff val="-3255"/>
                <a:lumOff val="2092"/>
                <a:alphaOff val="0"/>
                <a:tint val="96000"/>
                <a:lumMod val="104000"/>
              </a:schemeClr>
            </a:gs>
            <a:gs pos="100000">
              <a:schemeClr val="accent5">
                <a:hueOff val="1602711"/>
                <a:satOff val="-3255"/>
                <a:lumOff val="209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a:t>المنظمة</a:t>
          </a:r>
          <a:endParaRPr lang="en-US" sz="2500" kern="1200"/>
        </a:p>
      </dsp:txBody>
      <dsp:txXfrm>
        <a:off x="3370538" y="1289365"/>
        <a:ext cx="1282018" cy="621668"/>
      </dsp:txXfrm>
    </dsp:sp>
    <dsp:sp modelId="{038500EE-1206-47A4-A258-F87D57E0E044}">
      <dsp:nvSpPr>
        <dsp:cNvPr id="0" name=""/>
        <dsp:cNvSpPr/>
      </dsp:nvSpPr>
      <dsp:spPr>
        <a:xfrm rot="8100000">
          <a:off x="3033438" y="2118812"/>
          <a:ext cx="687871" cy="231122"/>
        </a:xfrm>
        <a:prstGeom prst="leftRightArrow">
          <a:avLst>
            <a:gd name="adj1" fmla="val 60000"/>
            <a:gd name="adj2" fmla="val 50000"/>
          </a:avLst>
        </a:prstGeom>
        <a:gradFill rotWithShape="0">
          <a:gsLst>
            <a:gs pos="0">
              <a:schemeClr val="accent5">
                <a:hueOff val="1602711"/>
                <a:satOff val="-3255"/>
                <a:lumOff val="2092"/>
                <a:alphaOff val="0"/>
                <a:tint val="96000"/>
                <a:lumMod val="104000"/>
              </a:schemeClr>
            </a:gs>
            <a:gs pos="100000">
              <a:schemeClr val="accent5">
                <a:hueOff val="1602711"/>
                <a:satOff val="-3255"/>
                <a:lumOff val="209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3102775" y="2165036"/>
        <a:ext cx="549197" cy="138674"/>
      </dsp:txXfrm>
    </dsp:sp>
    <dsp:sp modelId="{40B93E60-2E79-43A1-A3FD-5283077F72E0}">
      <dsp:nvSpPr>
        <dsp:cNvPr id="0" name=""/>
        <dsp:cNvSpPr/>
      </dsp:nvSpPr>
      <dsp:spPr>
        <a:xfrm>
          <a:off x="2082849" y="2538373"/>
          <a:ext cx="1320700" cy="660350"/>
        </a:xfrm>
        <a:prstGeom prst="roundRect">
          <a:avLst>
            <a:gd name="adj" fmla="val 10000"/>
          </a:avLst>
        </a:prstGeom>
        <a:gradFill rotWithShape="0">
          <a:gsLst>
            <a:gs pos="0">
              <a:schemeClr val="accent5">
                <a:hueOff val="3205422"/>
                <a:satOff val="-6509"/>
                <a:lumOff val="4183"/>
                <a:alphaOff val="0"/>
                <a:tint val="96000"/>
                <a:lumMod val="104000"/>
              </a:schemeClr>
            </a:gs>
            <a:gs pos="100000">
              <a:schemeClr val="accent5">
                <a:hueOff val="3205422"/>
                <a:satOff val="-6509"/>
                <a:lumOff val="418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a:t>العمليات</a:t>
          </a:r>
          <a:endParaRPr lang="en-US" sz="2500" kern="1200"/>
        </a:p>
      </dsp:txBody>
      <dsp:txXfrm>
        <a:off x="2102190" y="2557714"/>
        <a:ext cx="1282018" cy="621668"/>
      </dsp:txXfrm>
    </dsp:sp>
    <dsp:sp modelId="{C6E79070-DB68-4B2F-A523-D4BAF0B2B4D5}">
      <dsp:nvSpPr>
        <dsp:cNvPr id="0" name=""/>
        <dsp:cNvSpPr/>
      </dsp:nvSpPr>
      <dsp:spPr>
        <a:xfrm rot="13500000">
          <a:off x="1765090" y="2118812"/>
          <a:ext cx="687871" cy="231122"/>
        </a:xfrm>
        <a:prstGeom prst="leftRightArrow">
          <a:avLst>
            <a:gd name="adj1" fmla="val 60000"/>
            <a:gd name="adj2" fmla="val 50000"/>
          </a:avLst>
        </a:prstGeom>
        <a:gradFill rotWithShape="0">
          <a:gsLst>
            <a:gs pos="0">
              <a:schemeClr val="accent5">
                <a:hueOff val="3205422"/>
                <a:satOff val="-6509"/>
                <a:lumOff val="4183"/>
                <a:alphaOff val="0"/>
                <a:tint val="96000"/>
                <a:lumMod val="104000"/>
              </a:schemeClr>
            </a:gs>
            <a:gs pos="100000">
              <a:schemeClr val="accent5">
                <a:hueOff val="3205422"/>
                <a:satOff val="-6509"/>
                <a:lumOff val="418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1834427" y="2165036"/>
        <a:ext cx="549197" cy="138674"/>
      </dsp:txXfrm>
    </dsp:sp>
    <dsp:sp modelId="{561A3226-0E8A-4B15-B081-00F15932CFBC}">
      <dsp:nvSpPr>
        <dsp:cNvPr id="0" name=""/>
        <dsp:cNvSpPr/>
      </dsp:nvSpPr>
      <dsp:spPr>
        <a:xfrm>
          <a:off x="814501" y="1270024"/>
          <a:ext cx="1320700" cy="660350"/>
        </a:xfrm>
        <a:prstGeom prst="roundRect">
          <a:avLst>
            <a:gd name="adj" fmla="val 10000"/>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a:t>المحيط</a:t>
          </a:r>
          <a:endParaRPr lang="en-US" sz="2500" kern="1200"/>
        </a:p>
      </dsp:txBody>
      <dsp:txXfrm>
        <a:off x="833842" y="1289365"/>
        <a:ext cx="1282018" cy="621668"/>
      </dsp:txXfrm>
    </dsp:sp>
    <dsp:sp modelId="{84EFCF16-B9DF-423F-AB24-4E69E361452B}">
      <dsp:nvSpPr>
        <dsp:cNvPr id="0" name=""/>
        <dsp:cNvSpPr/>
      </dsp:nvSpPr>
      <dsp:spPr>
        <a:xfrm rot="18900000">
          <a:off x="1765090" y="850464"/>
          <a:ext cx="687871" cy="231122"/>
        </a:xfrm>
        <a:prstGeom prst="leftRightArrow">
          <a:avLst>
            <a:gd name="adj1" fmla="val 60000"/>
            <a:gd name="adj2" fmla="val 50000"/>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834427" y="896688"/>
        <a:ext cx="549197" cy="1386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85C991-A842-4932-AC87-CD46E20CAACC}">
      <dsp:nvSpPr>
        <dsp:cNvPr id="0" name=""/>
        <dsp:cNvSpPr/>
      </dsp:nvSpPr>
      <dsp:spPr>
        <a:xfrm>
          <a:off x="4606" y="0"/>
          <a:ext cx="2763601" cy="2523744"/>
        </a:xfrm>
        <a:prstGeom prst="upArrow">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7298FB-F733-4594-910C-4F3F54EDC739}">
      <dsp:nvSpPr>
        <dsp:cNvPr id="0" name=""/>
        <dsp:cNvSpPr/>
      </dsp:nvSpPr>
      <dsp:spPr>
        <a:xfrm>
          <a:off x="2851115" y="0"/>
          <a:ext cx="4689748" cy="2523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0" rIns="149352" bIns="149352" numCol="1" spcCol="1270" anchor="ctr" anchorCtr="0">
          <a:noAutofit/>
        </a:bodyPr>
        <a:lstStyle/>
        <a:p>
          <a:pPr lvl="0" algn="just" defTabSz="933450" rtl="1">
            <a:lnSpc>
              <a:spcPct val="90000"/>
            </a:lnSpc>
            <a:spcBef>
              <a:spcPct val="0"/>
            </a:spcBef>
            <a:spcAft>
              <a:spcPct val="35000"/>
            </a:spcAft>
          </a:pPr>
          <a:r>
            <a:rPr lang="fr-FR" sz="2100" kern="1200" dirty="0" smtClean="0"/>
            <a:t>Gartner</a:t>
          </a:r>
          <a:r>
            <a:rPr lang="ar-DZ" sz="2100" kern="1200" dirty="0" smtClean="0"/>
            <a:t> </a:t>
          </a:r>
          <a:r>
            <a:rPr lang="fr-FR" sz="2100" kern="1200" dirty="0" smtClean="0"/>
            <a:t> </a:t>
          </a:r>
          <a:r>
            <a:rPr lang="ar-SA" sz="2100" kern="1200" dirty="0" smtClean="0"/>
            <a:t>المقاولاتية هي عملية إنشاء منظمات جديدة، وحتى يتسنى لنا فهم هذه الظاهرة يتوجب علينا دراسة العملية التي تؤدي إلى ولادة وظهور هذه المنظمات، بمعنى آخر مجموع النشاطات التي تسمح للفرد بإنشاء مؤسسة جديدة</a:t>
          </a:r>
          <a:r>
            <a:rPr lang="fr-FR" sz="2100" kern="1200" dirty="0" smtClean="0"/>
            <a:t>. </a:t>
          </a:r>
          <a:endParaRPr lang="fr-FR" sz="2100" kern="1200" dirty="0"/>
        </a:p>
      </dsp:txBody>
      <dsp:txXfrm>
        <a:off x="2851115" y="0"/>
        <a:ext cx="4689748" cy="2523744"/>
      </dsp:txXfrm>
    </dsp:sp>
    <dsp:sp modelId="{75080D10-57E4-47D3-9EB4-A9ACC8F79127}">
      <dsp:nvSpPr>
        <dsp:cNvPr id="0" name=""/>
        <dsp:cNvSpPr/>
      </dsp:nvSpPr>
      <dsp:spPr>
        <a:xfrm>
          <a:off x="833686" y="2734056"/>
          <a:ext cx="2763601" cy="2523744"/>
        </a:xfrm>
        <a:prstGeom prst="downArrow">
          <a:avLst/>
        </a:prstGeom>
        <a:solidFill>
          <a:srgbClr val="00206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A26103-F1E5-424D-964C-D5AEBC0FB841}">
      <dsp:nvSpPr>
        <dsp:cNvPr id="0" name=""/>
        <dsp:cNvSpPr/>
      </dsp:nvSpPr>
      <dsp:spPr>
        <a:xfrm>
          <a:off x="3680196" y="2734056"/>
          <a:ext cx="4689748" cy="25237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0" rIns="149352" bIns="149352" numCol="1" spcCol="1270" anchor="ctr" anchorCtr="0">
          <a:noAutofit/>
        </a:bodyPr>
        <a:lstStyle/>
        <a:p>
          <a:pPr lvl="0" algn="just" defTabSz="933450" rtl="1">
            <a:lnSpc>
              <a:spcPct val="90000"/>
            </a:lnSpc>
            <a:spcBef>
              <a:spcPct val="0"/>
            </a:spcBef>
            <a:spcAft>
              <a:spcPct val="35000"/>
            </a:spcAft>
          </a:pPr>
          <a:r>
            <a:rPr lang="ar-SA" sz="2100" kern="1200" dirty="0" smtClean="0"/>
            <a:t>غير أن هذا الاتجاه يشوبه بعض الغموض، </a:t>
          </a:r>
          <a:r>
            <a:rPr lang="ar-DZ" sz="2100" kern="1200" dirty="0" smtClean="0"/>
            <a:t>ف</a:t>
          </a:r>
          <a:r>
            <a:rPr lang="ar-SA" sz="2100" kern="1200" dirty="0" smtClean="0"/>
            <a:t>لتثمين فرصة أو ابتكار ما يمكننا الاعتماد على مؤسسة قائمة بدل اللجوء إلى إنشاء مؤسسة جديدة، فهل هذه الحالة تعتبر حالة </a:t>
          </a:r>
          <a:r>
            <a:rPr lang="ar-SA" sz="2100" kern="1200" dirty="0" err="1" smtClean="0"/>
            <a:t>مقاولاتية</a:t>
          </a:r>
          <a:r>
            <a:rPr lang="ar-SA" sz="2100" kern="1200" dirty="0" smtClean="0"/>
            <a:t> أم لا</a:t>
          </a:r>
          <a:r>
            <a:rPr lang="fr-FR" sz="2100" kern="1200" dirty="0" smtClean="0"/>
            <a:t>. </a:t>
          </a:r>
          <a:r>
            <a:rPr lang="ar-SA" sz="2100" kern="1200" dirty="0" smtClean="0"/>
            <a:t>ومن جهة أخرى يمكن للمؤسسات أن تنشأ عن طريق التقليد أو إعادة الإنتاج</a:t>
          </a:r>
          <a:endParaRPr lang="fr-FR" sz="2100" kern="1200" dirty="0"/>
        </a:p>
      </dsp:txBody>
      <dsp:txXfrm>
        <a:off x="3680196" y="2734056"/>
        <a:ext cx="4689748" cy="252374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FEA33F-69DE-4C28-A6DD-9BA445B12462}" type="datetimeFigureOut">
              <a:rPr lang="fr-FR" smtClean="0"/>
              <a:pPr/>
              <a:t>14/11/2022</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CDCDC6-E54D-4360-AA48-5F8D4DAFD48A}" type="slidenum">
              <a:rPr lang="fr-FR" smtClean="0"/>
              <a:pPr/>
              <a:t>‹N°›</a:t>
            </a:fld>
            <a:endParaRPr lang="fr-FR"/>
          </a:p>
        </p:txBody>
      </p:sp>
    </p:spTree>
    <p:extLst>
      <p:ext uri="{BB962C8B-B14F-4D97-AF65-F5344CB8AC3E}">
        <p14:creationId xmlns:p14="http://schemas.microsoft.com/office/powerpoint/2010/main" xmlns="" val="1778358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420744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230875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F6ED91-490B-45B3-91A0-34F7B1C37735}" type="slidenum">
              <a:rPr lang="fr-FR" smtClean="0"/>
              <a:pPr/>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595019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999723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F6ED91-490B-45B3-91A0-34F7B1C37735}" type="slidenum">
              <a:rPr lang="fr-FR" smtClean="0"/>
              <a:pPr/>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14790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2291261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2911602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1238221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183824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2894236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8870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233645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1000058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2363898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1859169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318E82-9310-4B61-A932-201EA1AC29B3}" type="datetimeFigureOut">
              <a:rPr lang="fr-FR" smtClean="0"/>
              <a:pPr/>
              <a:t>14/11/2022</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3424812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0318E82-9310-4B61-A932-201EA1AC29B3}" type="datetimeFigureOut">
              <a:rPr lang="fr-FR" smtClean="0"/>
              <a:pPr/>
              <a:t>14/11/2022</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AF6ED91-490B-45B3-91A0-34F7B1C37735}" type="slidenum">
              <a:rPr lang="fr-FR" smtClean="0"/>
              <a:pPr/>
              <a:t>‹N°›</a:t>
            </a:fld>
            <a:endParaRPr lang="fr-FR"/>
          </a:p>
        </p:txBody>
      </p:sp>
    </p:spTree>
    <p:extLst>
      <p:ext uri="{BB962C8B-B14F-4D97-AF65-F5344CB8AC3E}">
        <p14:creationId xmlns:p14="http://schemas.microsoft.com/office/powerpoint/2010/main" xmlns="" val="2659531537"/>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3.xml"/><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35398" y="316523"/>
            <a:ext cx="8915399" cy="2262781"/>
          </a:xfrm>
        </p:spPr>
        <p:txBody>
          <a:bodyPr/>
          <a:lstStyle/>
          <a:p>
            <a:pPr algn="ctr" rtl="1"/>
            <a:endParaRPr lang="fr-FR" b="1" dirty="0">
              <a:solidFill>
                <a:srgbClr val="FF0000"/>
              </a:solidFill>
            </a:endParaRPr>
          </a:p>
        </p:txBody>
      </p:sp>
      <p:sp>
        <p:nvSpPr>
          <p:cNvPr id="3" name="Subtitle 2"/>
          <p:cNvSpPr>
            <a:spLocks noGrp="1"/>
          </p:cNvSpPr>
          <p:nvPr>
            <p:ph type="subTitle" idx="1"/>
          </p:nvPr>
        </p:nvSpPr>
        <p:spPr>
          <a:xfrm>
            <a:off x="3276601" y="3177179"/>
            <a:ext cx="8915399" cy="1126283"/>
          </a:xfrm>
        </p:spPr>
        <p:txBody>
          <a:bodyPr>
            <a:normAutofit/>
          </a:bodyPr>
          <a:lstStyle/>
          <a:p>
            <a:pPr algn="ctr" rtl="1"/>
            <a:r>
              <a:rPr lang="ar-DZ" sz="2800" b="1" dirty="0" smtClean="0"/>
              <a:t>الأستاذة غنام ن</a:t>
            </a:r>
          </a:p>
          <a:p>
            <a:pPr algn="ctr" rtl="1"/>
            <a:r>
              <a:rPr lang="ar-DZ" sz="2800" b="1" dirty="0" smtClean="0"/>
              <a:t>مستوى أولى ماستر إدارة الأعمال</a:t>
            </a:r>
            <a:endParaRPr lang="fr-FR" sz="2800" b="1" dirty="0"/>
          </a:p>
        </p:txBody>
      </p:sp>
      <p:graphicFrame>
        <p:nvGraphicFramePr>
          <p:cNvPr id="4" name="Table 3"/>
          <p:cNvGraphicFramePr>
            <a:graphicFrameLocks noGrp="1"/>
          </p:cNvGraphicFramePr>
          <p:nvPr>
            <p:extLst>
              <p:ext uri="{D42A27DB-BD31-4B8C-83A1-F6EECF244321}">
                <p14:modId xmlns:p14="http://schemas.microsoft.com/office/powerpoint/2010/main" xmlns="" val="54922783"/>
              </p:ext>
            </p:extLst>
          </p:nvPr>
        </p:nvGraphicFramePr>
        <p:xfrm>
          <a:off x="1180407" y="1859784"/>
          <a:ext cx="8429106" cy="1261872"/>
        </p:xfrm>
        <a:graphic>
          <a:graphicData uri="http://schemas.openxmlformats.org/drawingml/2006/table">
            <a:tbl>
              <a:tblPr rtl="1" firstRow="1" firstCol="1" bandRow="1">
                <a:tableStyleId>{5C22544A-7EE6-4342-B048-85BDC9FD1C3A}</a:tableStyleId>
              </a:tblPr>
              <a:tblGrid>
                <a:gridCol w="8429106">
                  <a:extLst>
                    <a:ext uri="{9D8B030D-6E8A-4147-A177-3AD203B41FA5}">
                      <a16:colId xmlns:a16="http://schemas.microsoft.com/office/drawing/2014/main" xmlns="" val="4054754254"/>
                    </a:ext>
                  </a:extLst>
                </a:gridCol>
              </a:tblGrid>
              <a:tr h="1099547">
                <a:tc>
                  <a:txBody>
                    <a:bodyPr/>
                    <a:lstStyle/>
                    <a:p>
                      <a:pPr algn="ctr" rtl="1">
                        <a:lnSpc>
                          <a:spcPct val="115000"/>
                        </a:lnSpc>
                        <a:spcAft>
                          <a:spcPts val="0"/>
                        </a:spcAft>
                      </a:pPr>
                      <a:r>
                        <a:rPr lang="ar-DZ" sz="3600" dirty="0">
                          <a:solidFill>
                            <a:srgbClr val="FFFF00"/>
                          </a:solidFill>
                          <a:effectLst/>
                        </a:rPr>
                        <a:t>تطور الاتجاهات الفكرية لمفهوم المقاولاتية والمقاول</a:t>
                      </a:r>
                      <a:endParaRPr lang="fr-FR" sz="3600" dirty="0">
                        <a:solidFill>
                          <a:srgbClr val="FFFF00"/>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xmlns="" val="4267253333"/>
                  </a:ext>
                </a:extLst>
              </a:tr>
            </a:tbl>
          </a:graphicData>
        </a:graphic>
      </p:graphicFrame>
    </p:spTree>
    <p:extLst>
      <p:ext uri="{BB962C8B-B14F-4D97-AF65-F5344CB8AC3E}">
        <p14:creationId xmlns:p14="http://schemas.microsoft.com/office/powerpoint/2010/main" xmlns="" val="422630539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083" y="4093698"/>
            <a:ext cx="6383971" cy="2591246"/>
          </a:xfrm>
          <a:solidFill>
            <a:srgbClr val="FFFF00"/>
          </a:solidFill>
          <a:ln>
            <a:solidFill>
              <a:srgbClr val="FFC000"/>
            </a:solidFill>
          </a:ln>
        </p:spPr>
        <p:txBody>
          <a:bodyPr>
            <a:normAutofit/>
          </a:bodyPr>
          <a:lstStyle/>
          <a:p>
            <a:pPr marL="0" indent="0" algn="just" rtl="1">
              <a:buNone/>
            </a:pPr>
            <a:endParaRPr lang="ar-DZ" sz="2400" dirty="0">
              <a:latin typeface="Simplified Arabic" panose="02020603050405020304" pitchFamily="18" charset="-78"/>
              <a:cs typeface="Simplified Arabic" panose="02020603050405020304" pitchFamily="18" charset="-78"/>
            </a:endParaRPr>
          </a:p>
          <a:p>
            <a:pPr algn="just" rtl="1"/>
            <a:endParaRPr lang="ar-DZ" sz="2400" dirty="0" smtClean="0">
              <a:latin typeface="Simplified Arabic" panose="02020603050405020304" pitchFamily="18" charset="-78"/>
              <a:cs typeface="Simplified Arabic" panose="02020603050405020304" pitchFamily="18" charset="-78"/>
            </a:endParaRPr>
          </a:p>
          <a:p>
            <a:pPr algn="just" rtl="1"/>
            <a:r>
              <a:rPr lang="ar-SA" sz="2400" dirty="0">
                <a:latin typeface="Simplified Arabic" pitchFamily="18" charset="-78"/>
                <a:cs typeface="Simplified Arabic" pitchFamily="18" charset="-78"/>
              </a:rPr>
              <a:t>غير أن هذا الاتجاه الذي استمر </a:t>
            </a:r>
            <a:r>
              <a:rPr lang="ar-SA" sz="2400" dirty="0" smtClean="0">
                <a:latin typeface="Simplified Arabic" pitchFamily="18" charset="-78"/>
                <a:cs typeface="Simplified Arabic" pitchFamily="18" charset="-78"/>
              </a:rPr>
              <a:t>إلى </a:t>
            </a:r>
            <a:r>
              <a:rPr lang="ar-SA" sz="2400" dirty="0">
                <a:latin typeface="Simplified Arabic" pitchFamily="18" charset="-78"/>
                <a:cs typeface="Simplified Arabic" pitchFamily="18" charset="-78"/>
              </a:rPr>
              <a:t>غاية السبعينيات لم يساهم كثيرا في تحسين فهمها للظاهرة، نظرا لاتساع وتشعب مجال </a:t>
            </a:r>
            <a:r>
              <a:rPr lang="ar-SA" sz="2400" dirty="0" err="1">
                <a:latin typeface="Simplified Arabic" pitchFamily="18" charset="-78"/>
                <a:cs typeface="Simplified Arabic" pitchFamily="18" charset="-78"/>
              </a:rPr>
              <a:t>المقاولاتية</a:t>
            </a:r>
            <a:r>
              <a:rPr lang="ar-SA" sz="2400" dirty="0">
                <a:latin typeface="Simplified Arabic" pitchFamily="18" charset="-78"/>
                <a:cs typeface="Simplified Arabic" pitchFamily="18" charset="-78"/>
              </a:rPr>
              <a:t> التي ترتبط مع العديد من العوامل المتنوعة التي تتجاوز نطاق حدود العلوم الاقتصادية</a:t>
            </a:r>
            <a:r>
              <a:rPr lang="fr-FR" sz="2400" dirty="0">
                <a:latin typeface="Simplified Arabic" pitchFamily="18" charset="-78"/>
                <a:cs typeface="Simplified Arabic" pitchFamily="18" charset="-78"/>
              </a:rPr>
              <a:t>.</a:t>
            </a:r>
          </a:p>
          <a:p>
            <a:pPr algn="just" rtl="1"/>
            <a:endParaRPr lang="fr-FR" sz="2400" dirty="0">
              <a:latin typeface="Simplified Arabic" pitchFamily="18" charset="-78"/>
              <a:cs typeface="Simplified Arabic" pitchFamily="18" charset="-78"/>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398781" y="172651"/>
            <a:ext cx="2793219" cy="2989384"/>
          </a:xfrm>
          <a:prstGeom prst="rect">
            <a:avLst/>
          </a:prstGeom>
        </p:spPr>
      </p:pic>
      <p:sp>
        <p:nvSpPr>
          <p:cNvPr id="2" name="AutoShape 2"/>
          <p:cNvSpPr>
            <a:spLocks/>
          </p:cNvSpPr>
          <p:nvPr/>
        </p:nvSpPr>
        <p:spPr bwMode="auto">
          <a:xfrm>
            <a:off x="5311650" y="2031891"/>
            <a:ext cx="3971925" cy="1572231"/>
          </a:xfrm>
          <a:prstGeom prst="accentBorderCallout1">
            <a:avLst>
              <a:gd name="adj1" fmla="val 12245"/>
              <a:gd name="adj2" fmla="val -1917"/>
              <a:gd name="adj3" fmla="val -75196"/>
              <a:gd name="adj4" fmla="val 101517"/>
            </a:avLst>
          </a:prstGeom>
          <a:gradFill rotWithShape="0">
            <a:gsLst>
              <a:gs pos="0">
                <a:srgbClr val="990700"/>
              </a:gs>
              <a:gs pos="50000">
                <a:srgbClr val="990200"/>
              </a:gs>
              <a:gs pos="100000">
                <a:srgbClr val="990700"/>
              </a:gs>
            </a:gsLst>
            <a:lin ang="18900000" scaled="1"/>
          </a:gradFill>
          <a:ln w="12700">
            <a:solidFill>
              <a:srgbClr val="990700"/>
            </a:solidFill>
            <a:miter lim="800000"/>
            <a:headEnd/>
            <a:tailEnd/>
          </a:ln>
          <a:effectLst>
            <a:outerShdw dist="28398" dir="3806097" algn="ctr" rotWithShape="0">
              <a:srgbClr val="490600">
                <a:alpha val="50000"/>
              </a:srgbClr>
            </a:outerShdw>
          </a:effectLst>
        </p:spPr>
        <p:txBody>
          <a:bodyPr vert="horz" wrap="square" lIns="91440" tIns="45720" rIns="91440" bIns="45720" numCol="1" anchor="t" anchorCtr="0" compatLnSpc="1">
            <a:prstTxWarp prst="textNoShape">
              <a:avLst/>
            </a:prstTxWarp>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وظيفة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المقاول</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حسب </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Kizner</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تتمثل</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في</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إعادة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حالة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التوازن</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باستغلال</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الفرص</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الناتجة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عن</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اختلاله. فالمقاول حسب </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Kizner</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يدراك وجود</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فرص</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مربحة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بمعرفة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بالفرق</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بين</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أسعار</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المدخلات</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وأسعار</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المخرجات</a:t>
            </a:r>
            <a:endParaRPr kumimoji="0" lang="fr-FR" altLang="fr-FR" sz="2000" b="1" i="0" u="none" strike="noStrike" cap="none" normalizeH="0" baseline="0" dirty="0" smtClean="0">
              <a:ln>
                <a:noFill/>
              </a:ln>
              <a:solidFill>
                <a:srgbClr val="FFFF00"/>
              </a:solidFill>
              <a:effectLst/>
              <a:latin typeface="Arial" panose="020B0604020202020204" pitchFamily="34" charset="0"/>
            </a:endParaRPr>
          </a:p>
        </p:txBody>
      </p:sp>
    </p:spTree>
    <p:extLst>
      <p:ext uri="{BB962C8B-B14F-4D97-AF65-F5344CB8AC3E}">
        <p14:creationId xmlns:p14="http://schemas.microsoft.com/office/powerpoint/2010/main" xmlns="" val="115412492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3">
                                            <p:bg/>
                                          </p:spTgt>
                                        </p:tgtEl>
                                        <p:attrNameLst>
                                          <p:attrName>style.visibility</p:attrName>
                                        </p:attrNameLst>
                                      </p:cBhvr>
                                      <p:to>
                                        <p:strVal val="visible"/>
                                      </p:to>
                                    </p:set>
                                    <p:animEffect transition="in" filter="circle(in)">
                                      <p:cBhvr>
                                        <p:cTn id="21" dur="2000"/>
                                        <p:tgtEl>
                                          <p:spTgt spid="3">
                                            <p:bg/>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circle(in)">
                                      <p:cBhvr>
                                        <p:cTn id="26"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5075"/>
          </a:xfrm>
        </p:spPr>
        <p:txBody>
          <a:bodyPr/>
          <a:lstStyle/>
          <a:p>
            <a:r>
              <a:rPr lang="ar-SA" b="1" dirty="0"/>
              <a:t>المقاولاتية حسب اتجاه خصائص الأفراد</a:t>
            </a:r>
            <a:endParaRPr lang="fr-FR" dirty="0"/>
          </a:p>
        </p:txBody>
      </p:sp>
      <p:sp>
        <p:nvSpPr>
          <p:cNvPr id="3" name="Content Placeholder 2"/>
          <p:cNvSpPr>
            <a:spLocks noGrp="1"/>
          </p:cNvSpPr>
          <p:nvPr>
            <p:ph idx="1"/>
          </p:nvPr>
        </p:nvSpPr>
        <p:spPr>
          <a:xfrm>
            <a:off x="615462" y="1389186"/>
            <a:ext cx="10889150" cy="2268414"/>
          </a:xfrm>
        </p:spPr>
        <p:txBody>
          <a:bodyPr/>
          <a:lstStyle/>
          <a:p>
            <a:pPr algn="just" rtl="1"/>
            <a:r>
              <a:rPr lang="ar-SA" sz="2800" dirty="0">
                <a:latin typeface="Simplified Arabic" panose="02020603050405020304" pitchFamily="18" charset="-78"/>
                <a:cs typeface="Simplified Arabic" panose="02020603050405020304" pitchFamily="18" charset="-78"/>
              </a:rPr>
              <a:t>لقد تم التركيز في هذه الاتجاه على المقاول في حد ذاته، وذلك بدراسة خصائصه باعتبارها وسيلة يمكن من خلالها فهم النشاط </a:t>
            </a:r>
            <a:r>
              <a:rPr lang="ar-SA" sz="2800" dirty="0" err="1">
                <a:latin typeface="Simplified Arabic" panose="02020603050405020304" pitchFamily="18" charset="-78"/>
                <a:cs typeface="Simplified Arabic" panose="02020603050405020304" pitchFamily="18" charset="-78"/>
              </a:rPr>
              <a:t>المقاولاتي</a:t>
            </a:r>
            <a:r>
              <a:rPr lang="ar-SA" sz="2800" dirty="0">
                <a:latin typeface="Simplified Arabic" panose="02020603050405020304" pitchFamily="18" charset="-78"/>
                <a:cs typeface="Simplified Arabic" panose="02020603050405020304" pitchFamily="18" charset="-78"/>
              </a:rPr>
              <a:t>، </a:t>
            </a:r>
            <a:endParaRPr lang="fr-FR" sz="2800" dirty="0">
              <a:latin typeface="Simplified Arabic" panose="02020603050405020304" pitchFamily="18" charset="-78"/>
              <a:cs typeface="Simplified Arabic" panose="02020603050405020304" pitchFamily="18" charset="-78"/>
            </a:endParaRPr>
          </a:p>
          <a:p>
            <a:pPr algn="r" rtl="1"/>
            <a:endParaRPr lang="fr-FR" dirty="0"/>
          </a:p>
        </p:txBody>
      </p:sp>
      <p:sp>
        <p:nvSpPr>
          <p:cNvPr id="4" name="Rectangle 3"/>
          <p:cNvSpPr/>
          <p:nvPr/>
        </p:nvSpPr>
        <p:spPr>
          <a:xfrm>
            <a:off x="8932984" y="4037428"/>
            <a:ext cx="2571627" cy="139270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rtl="1"/>
            <a:r>
              <a:rPr lang="ar-SA" b="1" dirty="0"/>
              <a:t>أولا</a:t>
            </a:r>
            <a:r>
              <a:rPr lang="fr-FR" b="1" dirty="0"/>
              <a:t>: </a:t>
            </a:r>
            <a:r>
              <a:rPr lang="ar-SA" b="1" dirty="0"/>
              <a:t>الخصائص النفسية</a:t>
            </a:r>
            <a:r>
              <a:rPr lang="fr-FR" b="1" dirty="0"/>
              <a:t> :</a:t>
            </a:r>
            <a:endParaRPr lang="fr-FR" dirty="0"/>
          </a:p>
          <a:p>
            <a:pPr algn="ctr"/>
            <a:endParaRPr lang="fr-FR" dirty="0"/>
          </a:p>
        </p:txBody>
      </p:sp>
      <p:sp>
        <p:nvSpPr>
          <p:cNvPr id="5" name="Rectangle 4"/>
          <p:cNvSpPr/>
          <p:nvPr/>
        </p:nvSpPr>
        <p:spPr>
          <a:xfrm>
            <a:off x="4677508" y="4076113"/>
            <a:ext cx="2015575" cy="15509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SA" sz="2000" b="1" dirty="0">
                <a:latin typeface="Simplified Arabic" panose="02020603050405020304" pitchFamily="18" charset="-78"/>
                <a:cs typeface="Simplified Arabic" panose="02020603050405020304" pitchFamily="18" charset="-78"/>
              </a:rPr>
              <a:t>ثانيا</a:t>
            </a:r>
            <a:r>
              <a:rPr lang="fr-FR" sz="2000" b="1" dirty="0">
                <a:latin typeface="Simplified Arabic" panose="02020603050405020304" pitchFamily="18" charset="-78"/>
                <a:cs typeface="Simplified Arabic" panose="02020603050405020304" pitchFamily="18" charset="-78"/>
              </a:rPr>
              <a:t>:</a:t>
            </a:r>
            <a:r>
              <a:rPr lang="ar-SA" sz="2000" b="1" dirty="0">
                <a:latin typeface="Simplified Arabic" panose="02020603050405020304" pitchFamily="18" charset="-78"/>
                <a:cs typeface="Simplified Arabic" panose="02020603050405020304" pitchFamily="18" charset="-78"/>
              </a:rPr>
              <a:t>الخصائص </a:t>
            </a:r>
            <a:r>
              <a:rPr lang="ar-SA" sz="2000" b="1" dirty="0" smtClean="0">
                <a:latin typeface="Simplified Arabic" panose="02020603050405020304" pitchFamily="18" charset="-78"/>
                <a:cs typeface="Simplified Arabic" panose="02020603050405020304" pitchFamily="18" charset="-78"/>
              </a:rPr>
              <a:t>الشخصية</a:t>
            </a:r>
            <a:endParaRPr lang="fr-FR" sz="2000" dirty="0">
              <a:latin typeface="Simplified Arabic" panose="02020603050405020304" pitchFamily="18" charset="-78"/>
              <a:cs typeface="Simplified Arabic" panose="02020603050405020304" pitchFamily="18" charset="-78"/>
            </a:endParaRPr>
          </a:p>
        </p:txBody>
      </p:sp>
      <p:sp>
        <p:nvSpPr>
          <p:cNvPr id="6" name="Pentagon 5"/>
          <p:cNvSpPr/>
          <p:nvPr/>
        </p:nvSpPr>
        <p:spPr>
          <a:xfrm>
            <a:off x="1" y="3719146"/>
            <a:ext cx="4002636" cy="292783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a:t>تعرض هذا الاتجاه إلى انتقادات كثيرة وذلك نهاية الثمانينات</a:t>
            </a:r>
            <a:r>
              <a:rPr lang="ar-SA" dirty="0" smtClean="0"/>
              <a:t>،</a:t>
            </a:r>
            <a:r>
              <a:rPr lang="fr-FR" dirty="0" smtClean="0"/>
              <a:t> </a:t>
            </a:r>
            <a:r>
              <a:rPr lang="ar-SA" dirty="0" smtClean="0"/>
              <a:t>كونه </a:t>
            </a:r>
            <a:r>
              <a:rPr lang="ar-SA" dirty="0"/>
              <a:t>غير قادر على تقديم شرح شامل للظاهرة، فمن الصعب شرح تصرف هذا التعقيد بالاعتماد فقط علي بعض الصفات النفسية أو الشخصية</a:t>
            </a:r>
            <a:endParaRPr lang="fr-FR" dirty="0"/>
          </a:p>
        </p:txBody>
      </p:sp>
    </p:spTree>
    <p:extLst>
      <p:ext uri="{BB962C8B-B14F-4D97-AF65-F5344CB8AC3E}">
        <p14:creationId xmlns:p14="http://schemas.microsoft.com/office/powerpoint/2010/main" xmlns="" val="2763019302"/>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down)">
                                      <p:cBhvr>
                                        <p:cTn id="26" dur="580">
                                          <p:stCondLst>
                                            <p:cond delay="0"/>
                                          </p:stCondLst>
                                        </p:cTn>
                                        <p:tgtEl>
                                          <p:spTgt spid="6"/>
                                        </p:tgtEl>
                                      </p:cBhvr>
                                    </p:animEffect>
                                    <p:anim calcmode="lin" valueType="num">
                                      <p:cBhvr>
                                        <p:cTn id="27"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2" dur="26">
                                          <p:stCondLst>
                                            <p:cond delay="650"/>
                                          </p:stCondLst>
                                        </p:cTn>
                                        <p:tgtEl>
                                          <p:spTgt spid="6"/>
                                        </p:tgtEl>
                                      </p:cBhvr>
                                      <p:to x="100000" y="60000"/>
                                    </p:animScale>
                                    <p:animScale>
                                      <p:cBhvr>
                                        <p:cTn id="33" dur="166" decel="50000">
                                          <p:stCondLst>
                                            <p:cond delay="676"/>
                                          </p:stCondLst>
                                        </p:cTn>
                                        <p:tgtEl>
                                          <p:spTgt spid="6"/>
                                        </p:tgtEl>
                                      </p:cBhvr>
                                      <p:to x="100000" y="100000"/>
                                    </p:animScale>
                                    <p:animScale>
                                      <p:cBhvr>
                                        <p:cTn id="34" dur="26">
                                          <p:stCondLst>
                                            <p:cond delay="1312"/>
                                          </p:stCondLst>
                                        </p:cTn>
                                        <p:tgtEl>
                                          <p:spTgt spid="6"/>
                                        </p:tgtEl>
                                      </p:cBhvr>
                                      <p:to x="100000" y="80000"/>
                                    </p:animScale>
                                    <p:animScale>
                                      <p:cBhvr>
                                        <p:cTn id="35" dur="166" decel="50000">
                                          <p:stCondLst>
                                            <p:cond delay="1338"/>
                                          </p:stCondLst>
                                        </p:cTn>
                                        <p:tgtEl>
                                          <p:spTgt spid="6"/>
                                        </p:tgtEl>
                                      </p:cBhvr>
                                      <p:to x="100000" y="100000"/>
                                    </p:animScale>
                                    <p:animScale>
                                      <p:cBhvr>
                                        <p:cTn id="36" dur="26">
                                          <p:stCondLst>
                                            <p:cond delay="1642"/>
                                          </p:stCondLst>
                                        </p:cTn>
                                        <p:tgtEl>
                                          <p:spTgt spid="6"/>
                                        </p:tgtEl>
                                      </p:cBhvr>
                                      <p:to x="100000" y="90000"/>
                                    </p:animScale>
                                    <p:animScale>
                                      <p:cBhvr>
                                        <p:cTn id="37" dur="166" decel="50000">
                                          <p:stCondLst>
                                            <p:cond delay="1668"/>
                                          </p:stCondLst>
                                        </p:cTn>
                                        <p:tgtEl>
                                          <p:spTgt spid="6"/>
                                        </p:tgtEl>
                                      </p:cBhvr>
                                      <p:to x="100000" y="100000"/>
                                    </p:animScale>
                                    <p:animScale>
                                      <p:cBhvr>
                                        <p:cTn id="38" dur="26">
                                          <p:stCondLst>
                                            <p:cond delay="1808"/>
                                          </p:stCondLst>
                                        </p:cTn>
                                        <p:tgtEl>
                                          <p:spTgt spid="6"/>
                                        </p:tgtEl>
                                      </p:cBhvr>
                                      <p:to x="100000" y="95000"/>
                                    </p:animScale>
                                    <p:animScale>
                                      <p:cBhvr>
                                        <p:cTn id="39"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5075"/>
          </a:xfrm>
        </p:spPr>
        <p:txBody>
          <a:bodyPr>
            <a:normAutofit fontScale="90000"/>
          </a:bodyPr>
          <a:lstStyle/>
          <a:p>
            <a:r>
              <a:rPr lang="ar-SA" b="1" dirty="0" err="1"/>
              <a:t>المقا</a:t>
            </a:r>
            <a:r>
              <a:rPr lang="ar-SA" b="1" dirty="0"/>
              <a:t> </a:t>
            </a:r>
            <a:r>
              <a:rPr lang="ar-SA" b="1" dirty="0" err="1"/>
              <a:t>ولاتية</a:t>
            </a:r>
            <a:r>
              <a:rPr lang="ar-SA" b="1" dirty="0"/>
              <a:t> حسب سير النشاط </a:t>
            </a:r>
            <a:r>
              <a:rPr lang="ar-SA" b="1" dirty="0" err="1"/>
              <a:t>المقاولاتى</a:t>
            </a:r>
            <a:endParaRPr lang="fr-FR" dirty="0"/>
          </a:p>
        </p:txBody>
      </p:sp>
      <p:sp>
        <p:nvSpPr>
          <p:cNvPr id="3" name="Content Placeholder 2"/>
          <p:cNvSpPr>
            <a:spLocks noGrp="1"/>
          </p:cNvSpPr>
          <p:nvPr>
            <p:ph idx="1"/>
          </p:nvPr>
        </p:nvSpPr>
        <p:spPr>
          <a:xfrm>
            <a:off x="140677" y="1389185"/>
            <a:ext cx="11363935" cy="3534507"/>
          </a:xfrm>
        </p:spPr>
        <p:txBody>
          <a:bodyPr/>
          <a:lstStyle/>
          <a:p>
            <a:pPr algn="just" rtl="1"/>
            <a:r>
              <a:rPr lang="ar-SA" sz="2400" dirty="0">
                <a:latin typeface="Simplified Arabic" panose="02020603050405020304" pitchFamily="18" charset="-78"/>
                <a:cs typeface="Simplified Arabic" panose="02020603050405020304" pitchFamily="18" charset="-78"/>
              </a:rPr>
              <a:t>لقد اهتم الاتجاه الاقتصادي بدراسة دور المقاول في الاقتصاد والمجتمع ككل، واهتم اتجاه خصائص الأفراد بشرح تصرفات المقاول وسلوكه، ولذلك جاء هذا الاتجاه كحتمية تنادي بضرورة تغيير مستوى التحليل في الأبحاث المنجزة في هذا المجال وذلك بوضع المقاول جانبا والتركيز عوض ذلك على دراسة ما الذي يحدث فعلا في </a:t>
            </a:r>
            <a:r>
              <a:rPr lang="ar-SA" sz="2400" dirty="0" smtClean="0">
                <a:latin typeface="Simplified Arabic" panose="02020603050405020304" pitchFamily="18" charset="-78"/>
                <a:cs typeface="Simplified Arabic" panose="02020603050405020304" pitchFamily="18" charset="-78"/>
              </a:rPr>
              <a:t>المقاولاتية</a:t>
            </a:r>
            <a:endParaRPr lang="ar-DZ" sz="2400" dirty="0" smtClean="0">
              <a:latin typeface="Simplified Arabic" panose="02020603050405020304" pitchFamily="18" charset="-78"/>
              <a:cs typeface="Simplified Arabic" panose="02020603050405020304" pitchFamily="18" charset="-78"/>
            </a:endParaRPr>
          </a:p>
          <a:p>
            <a:pPr algn="just" rtl="1"/>
            <a:r>
              <a:rPr lang="ar-SA" sz="2400" dirty="0" smtClean="0">
                <a:latin typeface="Simplified Arabic" panose="02020603050405020304" pitchFamily="18" charset="-78"/>
                <a:cs typeface="Simplified Arabic" panose="02020603050405020304" pitchFamily="18" charset="-78"/>
              </a:rPr>
              <a:t> </a:t>
            </a:r>
            <a:r>
              <a:rPr lang="ar-SA" sz="2400" dirty="0">
                <a:latin typeface="Simplified Arabic" panose="02020603050405020304" pitchFamily="18" charset="-78"/>
                <a:cs typeface="Simplified Arabic" panose="02020603050405020304" pitchFamily="18" charset="-78"/>
              </a:rPr>
              <a:t>وفي هذا الإطار ظهرت مجموعة من الدراسات ركز الباحثون من خلالها على دراسة العوامل الأساسية التي </a:t>
            </a:r>
            <a:r>
              <a:rPr lang="ar-SA" sz="2400" dirty="0" smtClean="0">
                <a:latin typeface="Simplified Arabic" panose="02020603050405020304" pitchFamily="18" charset="-78"/>
                <a:cs typeface="Simplified Arabic" panose="02020603050405020304" pitchFamily="18" charset="-78"/>
              </a:rPr>
              <a:t>تسم</a:t>
            </a:r>
            <a:r>
              <a:rPr lang="ar-DZ" sz="2400" dirty="0" smtClean="0">
                <a:latin typeface="Simplified Arabic" panose="02020603050405020304" pitchFamily="18" charset="-78"/>
                <a:cs typeface="Simplified Arabic" panose="02020603050405020304" pitchFamily="18" charset="-78"/>
              </a:rPr>
              <a:t>ح</a:t>
            </a:r>
            <a:r>
              <a:rPr lang="ar-SA" sz="2400" dirty="0" smtClean="0">
                <a:latin typeface="Simplified Arabic" panose="02020603050405020304" pitchFamily="18" charset="-78"/>
                <a:cs typeface="Simplified Arabic" panose="02020603050405020304" pitchFamily="18" charset="-78"/>
              </a:rPr>
              <a:t> </a:t>
            </a:r>
            <a:r>
              <a:rPr lang="ar-SA" sz="2400" dirty="0">
                <a:latin typeface="Simplified Arabic" panose="02020603050405020304" pitchFamily="18" charset="-78"/>
                <a:cs typeface="Simplified Arabic" panose="02020603050405020304" pitchFamily="18" charset="-78"/>
              </a:rPr>
              <a:t>للمقاول والمؤسسة الجديدة بالنجاح، </a:t>
            </a:r>
            <a:endParaRPr lang="fr-FR" sz="2400" dirty="0" smtClean="0">
              <a:latin typeface="Simplified Arabic" panose="02020603050405020304" pitchFamily="18" charset="-78"/>
              <a:cs typeface="Simplified Arabic" panose="02020603050405020304" pitchFamily="18" charset="-78"/>
            </a:endParaRPr>
          </a:p>
          <a:p>
            <a:pPr algn="r" rtl="1"/>
            <a:endParaRPr lang="fr-FR" dirty="0"/>
          </a:p>
        </p:txBody>
      </p:sp>
      <p:sp>
        <p:nvSpPr>
          <p:cNvPr id="6" name="AutoShape 4" descr="RÃ©sultat de recherche d'images pour &quot;peter drucker economist&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 name="Title 1"/>
          <p:cNvSpPr txBox="1">
            <a:spLocks/>
          </p:cNvSpPr>
          <p:nvPr/>
        </p:nvSpPr>
        <p:spPr>
          <a:xfrm>
            <a:off x="5785012" y="3582162"/>
            <a:ext cx="6235191" cy="739177"/>
          </a:xfrm>
          <a:prstGeom prst="rect">
            <a:avLst/>
          </a:prstGeom>
          <a:solidFill>
            <a:srgbClr val="FFFF00"/>
          </a:solidFill>
        </p:spPr>
        <p:txBody>
          <a:bodyPr vert="horz" lIns="91440" tIns="45720" rIns="91440" bIns="45720" rtlCol="0" anchor="t">
            <a:normAutofit/>
          </a:bodyPr>
          <a:lstStyle/>
          <a:p>
            <a:pPr marL="0" marR="0" lvl="0" indent="0" algn="ctr" defTabSz="457200" rtl="1" eaLnBrk="1" fontAlgn="auto" latinLnBrk="0" hangingPunct="1">
              <a:lnSpc>
                <a:spcPct val="100000"/>
              </a:lnSpc>
              <a:spcBef>
                <a:spcPct val="0"/>
              </a:spcBef>
              <a:spcAft>
                <a:spcPts val="0"/>
              </a:spcAft>
              <a:buClrTx/>
              <a:buSzTx/>
              <a:buFontTx/>
              <a:buNone/>
              <a:tabLst/>
              <a:defRPr/>
            </a:pPr>
            <a:r>
              <a:rPr kumimoji="0" lang="ar-SA" sz="2800" b="1" i="0" u="none" strike="noStrike" kern="1200" cap="none" spc="0" normalizeH="0" baseline="0" noProof="0" dirty="0" err="1" smtClean="0">
                <a:ln>
                  <a:noFill/>
                </a:ln>
                <a:solidFill>
                  <a:srgbClr val="FF0000"/>
                </a:solidFill>
                <a:effectLst/>
                <a:uLnTx/>
                <a:uFillTx/>
                <a:latin typeface="+mj-lt"/>
                <a:ea typeface="+mj-ea"/>
                <a:cs typeface="+mj-cs"/>
              </a:rPr>
              <a:t>المقاولاتية</a:t>
            </a:r>
            <a:r>
              <a:rPr kumimoji="0" lang="ar-SA" sz="2800" b="1" i="0" u="none" strike="noStrike" kern="1200" cap="none" spc="0" normalizeH="0" baseline="0" noProof="0" dirty="0" smtClean="0">
                <a:ln>
                  <a:noFill/>
                </a:ln>
                <a:solidFill>
                  <a:srgbClr val="FF0000"/>
                </a:solidFill>
                <a:effectLst/>
                <a:uLnTx/>
                <a:uFillTx/>
                <a:latin typeface="+mj-lt"/>
                <a:ea typeface="+mj-ea"/>
                <a:cs typeface="+mj-cs"/>
              </a:rPr>
              <a:t> استغلال للفرص:</a:t>
            </a:r>
            <a:endParaRPr kumimoji="0" lang="fr-FR" sz="2800" b="0" i="0" u="none" strike="noStrike" kern="1200" cap="none" spc="0" normalizeH="0" baseline="0" noProof="0" dirty="0">
              <a:ln>
                <a:noFill/>
              </a:ln>
              <a:solidFill>
                <a:srgbClr val="FF0000"/>
              </a:solidFill>
              <a:effectLst/>
              <a:uLnTx/>
              <a:uFillTx/>
              <a:latin typeface="+mj-lt"/>
              <a:ea typeface="+mj-ea"/>
              <a:cs typeface="+mj-cs"/>
            </a:endParaRPr>
          </a:p>
        </p:txBody>
      </p:sp>
      <p:sp>
        <p:nvSpPr>
          <p:cNvPr id="7" name="Cloud Callout 5"/>
          <p:cNvSpPr/>
          <p:nvPr/>
        </p:nvSpPr>
        <p:spPr>
          <a:xfrm>
            <a:off x="3727938" y="4009292"/>
            <a:ext cx="5964701" cy="240557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dirty="0"/>
              <a:t>يجب على المقاولين البحث عن مصادر الإبداع والتغير، وعن المؤشرات التي تدل على الابتكارات التي يمكنها النجاح، </a:t>
            </a:r>
            <a:r>
              <a:rPr lang="ar-SA" sz="2000" dirty="0" smtClean="0"/>
              <a:t>وتطبيقها</a:t>
            </a:r>
            <a:r>
              <a:rPr lang="ar-DZ" sz="2000" dirty="0" smtClean="0"/>
              <a:t> حيث هناك مصادر للفرص</a:t>
            </a:r>
            <a:endParaRPr lang="fr-FR" sz="2000" dirty="0"/>
          </a:p>
        </p:txBody>
      </p:sp>
      <p:pic>
        <p:nvPicPr>
          <p:cNvPr id="8" name="Picture 38" descr="RÃ©sultat de recherche d'images pour &quot;peter drucker economist&quot;"/>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1869" y="4467372"/>
            <a:ext cx="1972163" cy="221712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98355726"/>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down)">
                                      <p:cBhvr>
                                        <p:cTn id="21" dur="580">
                                          <p:stCondLst>
                                            <p:cond delay="0"/>
                                          </p:stCondLst>
                                        </p:cTn>
                                        <p:tgtEl>
                                          <p:spTgt spid="7"/>
                                        </p:tgtEl>
                                      </p:cBhvr>
                                    </p:animEffect>
                                    <p:anim calcmode="lin" valueType="num">
                                      <p:cBhvr>
                                        <p:cTn id="2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7" dur="26">
                                          <p:stCondLst>
                                            <p:cond delay="650"/>
                                          </p:stCondLst>
                                        </p:cTn>
                                        <p:tgtEl>
                                          <p:spTgt spid="7"/>
                                        </p:tgtEl>
                                      </p:cBhvr>
                                      <p:to x="100000" y="60000"/>
                                    </p:animScale>
                                    <p:animScale>
                                      <p:cBhvr>
                                        <p:cTn id="28" dur="166" decel="50000">
                                          <p:stCondLst>
                                            <p:cond delay="676"/>
                                          </p:stCondLst>
                                        </p:cTn>
                                        <p:tgtEl>
                                          <p:spTgt spid="7"/>
                                        </p:tgtEl>
                                      </p:cBhvr>
                                      <p:to x="100000" y="100000"/>
                                    </p:animScale>
                                    <p:animScale>
                                      <p:cBhvr>
                                        <p:cTn id="29" dur="26">
                                          <p:stCondLst>
                                            <p:cond delay="1312"/>
                                          </p:stCondLst>
                                        </p:cTn>
                                        <p:tgtEl>
                                          <p:spTgt spid="7"/>
                                        </p:tgtEl>
                                      </p:cBhvr>
                                      <p:to x="100000" y="80000"/>
                                    </p:animScale>
                                    <p:animScale>
                                      <p:cBhvr>
                                        <p:cTn id="30" dur="166" decel="50000">
                                          <p:stCondLst>
                                            <p:cond delay="1338"/>
                                          </p:stCondLst>
                                        </p:cTn>
                                        <p:tgtEl>
                                          <p:spTgt spid="7"/>
                                        </p:tgtEl>
                                      </p:cBhvr>
                                      <p:to x="100000" y="100000"/>
                                    </p:animScale>
                                    <p:animScale>
                                      <p:cBhvr>
                                        <p:cTn id="31" dur="26">
                                          <p:stCondLst>
                                            <p:cond delay="1642"/>
                                          </p:stCondLst>
                                        </p:cTn>
                                        <p:tgtEl>
                                          <p:spTgt spid="7"/>
                                        </p:tgtEl>
                                      </p:cBhvr>
                                      <p:to x="100000" y="90000"/>
                                    </p:animScale>
                                    <p:animScale>
                                      <p:cBhvr>
                                        <p:cTn id="32" dur="166" decel="50000">
                                          <p:stCondLst>
                                            <p:cond delay="1668"/>
                                          </p:stCondLst>
                                        </p:cTn>
                                        <p:tgtEl>
                                          <p:spTgt spid="7"/>
                                        </p:tgtEl>
                                      </p:cBhvr>
                                      <p:to x="100000" y="100000"/>
                                    </p:animScale>
                                    <p:animScale>
                                      <p:cBhvr>
                                        <p:cTn id="33" dur="26">
                                          <p:stCondLst>
                                            <p:cond delay="1808"/>
                                          </p:stCondLst>
                                        </p:cTn>
                                        <p:tgtEl>
                                          <p:spTgt spid="7"/>
                                        </p:tgtEl>
                                      </p:cBhvr>
                                      <p:to x="100000" y="95000"/>
                                    </p:animScale>
                                    <p:animScale>
                                      <p:cBhvr>
                                        <p:cTn id="34" dur="166" decel="50000">
                                          <p:stCondLst>
                                            <p:cond delay="1834"/>
                                          </p:stCondLst>
                                        </p:cTn>
                                        <p:tgtEl>
                                          <p:spTgt spid="7"/>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randombar(horizontal)">
                                      <p:cBhvr>
                                        <p:cTn id="3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6432" y="246185"/>
            <a:ext cx="8672092" cy="5665037"/>
          </a:xfrm>
        </p:spPr>
        <p:txBody>
          <a:bodyPr>
            <a:normAutofit/>
          </a:bodyPr>
          <a:lstStyle/>
          <a:p>
            <a:pPr algn="just" rtl="1"/>
            <a:r>
              <a:rPr lang="ar-SA" sz="2400" b="1" dirty="0" smtClean="0">
                <a:latin typeface="Simplified Arabic" panose="02020603050405020304" pitchFamily="18" charset="-78"/>
                <a:cs typeface="Simplified Arabic" panose="02020603050405020304" pitchFamily="18" charset="-78"/>
              </a:rPr>
              <a:t>: </a:t>
            </a:r>
            <a:endParaRPr lang="ar-DZ" sz="2400" dirty="0" smtClean="0">
              <a:latin typeface="Simplified Arabic" panose="02020603050405020304" pitchFamily="18" charset="-78"/>
              <a:cs typeface="Simplified Arabic" panose="02020603050405020304" pitchFamily="18" charset="-78"/>
            </a:endParaRPr>
          </a:p>
          <a:p>
            <a:pPr marL="0" indent="0" algn="just" rtl="1">
              <a:buNone/>
            </a:pPr>
            <a:endParaRPr lang="ar-DZ" sz="2400" dirty="0" smtClean="0">
              <a:latin typeface="Simplified Arabic" panose="02020603050405020304" pitchFamily="18" charset="-78"/>
              <a:cs typeface="Simplified Arabic" panose="02020603050405020304" pitchFamily="18" charset="-78"/>
            </a:endParaRPr>
          </a:p>
          <a:p>
            <a:pPr marL="0" indent="0" algn="just" rtl="1">
              <a:buNone/>
            </a:pPr>
            <a:r>
              <a:rPr lang="ar-SA" sz="2400" dirty="0" smtClean="0">
                <a:latin typeface="Simplified Arabic" panose="02020603050405020304" pitchFamily="18" charset="-78"/>
                <a:cs typeface="Simplified Arabic" panose="02020603050405020304" pitchFamily="18" charset="-78"/>
              </a:rPr>
              <a:t>من </a:t>
            </a:r>
            <a:r>
              <a:rPr lang="ar-SA" sz="2400" dirty="0">
                <a:latin typeface="Simplified Arabic" panose="02020603050405020304" pitchFamily="18" charset="-78"/>
                <a:cs typeface="Simplified Arabic" panose="02020603050405020304" pitchFamily="18" charset="-78"/>
              </a:rPr>
              <a:t>رواد هذا الاتجاه </a:t>
            </a:r>
            <a:r>
              <a:rPr lang="fr-FR" sz="2400" dirty="0">
                <a:latin typeface="Simplified Arabic" panose="02020603050405020304" pitchFamily="18" charset="-78"/>
                <a:cs typeface="Simplified Arabic" panose="02020603050405020304" pitchFamily="18" charset="-78"/>
              </a:rPr>
              <a:t>Gartner </a:t>
            </a:r>
            <a:r>
              <a:rPr lang="ar-SA" sz="2400" dirty="0">
                <a:latin typeface="Simplified Arabic" panose="02020603050405020304" pitchFamily="18" charset="-78"/>
                <a:cs typeface="Simplified Arabic" panose="02020603050405020304" pitchFamily="18" charset="-78"/>
              </a:rPr>
              <a:t>، </a:t>
            </a:r>
            <a:endParaRPr lang="ar-DZ" sz="2400" dirty="0" smtClean="0">
              <a:latin typeface="Simplified Arabic" panose="02020603050405020304" pitchFamily="18" charset="-78"/>
              <a:cs typeface="Simplified Arabic" panose="02020603050405020304" pitchFamily="18" charset="-78"/>
            </a:endParaRPr>
          </a:p>
          <a:p>
            <a:pPr marL="0" indent="0" algn="just" rtl="1">
              <a:buNone/>
            </a:pPr>
            <a:r>
              <a:rPr lang="ar-SA" sz="2400" dirty="0" smtClean="0">
                <a:latin typeface="Simplified Arabic" panose="02020603050405020304" pitchFamily="18" charset="-78"/>
                <a:cs typeface="Simplified Arabic" panose="02020603050405020304" pitchFamily="18" charset="-78"/>
              </a:rPr>
              <a:t>حيث </a:t>
            </a:r>
            <a:r>
              <a:rPr lang="ar-SA" sz="2400" dirty="0">
                <a:latin typeface="Simplified Arabic" panose="02020603050405020304" pitchFamily="18" charset="-78"/>
                <a:cs typeface="Simplified Arabic" panose="02020603050405020304" pitchFamily="18" charset="-78"/>
              </a:rPr>
              <a:t>اقترح على الباحثين الاهتمام بدراسة سير عملية إنشاء المؤسسة الجديدة أي الاهتمام بما يفعله المقاولون فعلا عوض الاهتمام بما هم عليه</a:t>
            </a:r>
            <a:r>
              <a:rPr lang="ar-SA" sz="2400" dirty="0" smtClean="0">
                <a:latin typeface="Simplified Arabic" panose="02020603050405020304" pitchFamily="18" charset="-78"/>
                <a:cs typeface="Simplified Arabic" panose="02020603050405020304" pitchFamily="18" charset="-78"/>
              </a:rPr>
              <a:t>،</a:t>
            </a:r>
            <a:endParaRPr lang="ar-DZ" sz="2400" dirty="0" smtClean="0">
              <a:latin typeface="Simplified Arabic" panose="02020603050405020304" pitchFamily="18" charset="-78"/>
              <a:cs typeface="Simplified Arabic" panose="02020603050405020304" pitchFamily="18" charset="-78"/>
            </a:endParaRPr>
          </a:p>
          <a:p>
            <a:pPr marL="0" indent="0" algn="just" rtl="1">
              <a:buNone/>
            </a:pPr>
            <a:r>
              <a:rPr lang="ar-SA" sz="2400" dirty="0" smtClean="0">
                <a:latin typeface="Simplified Arabic" panose="02020603050405020304" pitchFamily="18" charset="-78"/>
                <a:cs typeface="Simplified Arabic" panose="02020603050405020304" pitchFamily="18" charset="-78"/>
              </a:rPr>
              <a:t>قدم </a:t>
            </a:r>
            <a:r>
              <a:rPr lang="ar-SA" sz="2400" dirty="0">
                <a:latin typeface="Simplified Arabic" panose="02020603050405020304" pitchFamily="18" charset="-78"/>
                <a:cs typeface="Simplified Arabic" panose="02020603050405020304" pitchFamily="18" charset="-78"/>
              </a:rPr>
              <a:t>نموذجا يصف فيه عملية إنشاء مؤسسة جديدة، هذا النموذج له أربعة أبعاد تتمثل في</a:t>
            </a:r>
            <a:r>
              <a:rPr lang="fr-FR" sz="2400" dirty="0">
                <a:latin typeface="Simplified Arabic" panose="02020603050405020304" pitchFamily="18" charset="-78"/>
                <a:cs typeface="Simplified Arabic" panose="02020603050405020304" pitchFamily="18" charset="-78"/>
              </a:rPr>
              <a:t>: </a:t>
            </a:r>
            <a:r>
              <a:rPr lang="ar-SA" sz="2400" dirty="0">
                <a:latin typeface="Simplified Arabic" panose="02020603050405020304" pitchFamily="18" charset="-78"/>
                <a:cs typeface="Simplified Arabic" panose="02020603050405020304" pitchFamily="18" charset="-78"/>
              </a:rPr>
              <a:t>المحيط، الفرد، سير العملية والمؤسسة، يعتبر الباحث مجموع النشاطات التي تسمح بإنشاء مؤسسة جديدة كمتغير واحد ضمن النموذج الذي قدمه دون إهمال الأبعاد الأخرى</a:t>
            </a:r>
            <a:r>
              <a:rPr lang="fr-FR" sz="2400" dirty="0">
                <a:latin typeface="Simplified Arabic" panose="02020603050405020304" pitchFamily="18" charset="-78"/>
                <a:cs typeface="Simplified Arabic" panose="02020603050405020304" pitchFamily="18" charset="-78"/>
              </a:rPr>
              <a:t>.</a:t>
            </a:r>
          </a:p>
          <a:p>
            <a:pPr algn="just" rtl="1">
              <a:buNone/>
            </a:pPr>
            <a:endParaRPr lang="fr-FR" sz="2400" dirty="0">
              <a:latin typeface="Simplified Arabic" panose="02020603050405020304" pitchFamily="18" charset="-78"/>
              <a:cs typeface="Simplified Arabic" panose="02020603050405020304" pitchFamily="18" charset="-78"/>
            </a:endParaRPr>
          </a:p>
          <a:p>
            <a:endParaRPr lang="fr-FR" dirty="0"/>
          </a:p>
        </p:txBody>
      </p:sp>
      <p:sp>
        <p:nvSpPr>
          <p:cNvPr id="4" name="Title 1"/>
          <p:cNvSpPr>
            <a:spLocks noGrp="1"/>
          </p:cNvSpPr>
          <p:nvPr>
            <p:ph type="title"/>
          </p:nvPr>
        </p:nvSpPr>
        <p:spPr>
          <a:xfrm>
            <a:off x="1761652" y="191848"/>
            <a:ext cx="6235191" cy="739177"/>
          </a:xfrm>
          <a:solidFill>
            <a:srgbClr val="FFFF00"/>
          </a:solidFill>
        </p:spPr>
        <p:txBody>
          <a:bodyPr>
            <a:normAutofit/>
          </a:bodyPr>
          <a:lstStyle/>
          <a:p>
            <a:pPr algn="ctr" rtl="1"/>
            <a:r>
              <a:rPr lang="ar-SA" sz="2800" b="1" dirty="0">
                <a:solidFill>
                  <a:srgbClr val="FF0000"/>
                </a:solidFill>
                <a:latin typeface="Simplified Arabic" panose="02020603050405020304" pitchFamily="18" charset="-78"/>
                <a:cs typeface="Simplified Arabic" panose="02020603050405020304" pitchFamily="18" charset="-78"/>
              </a:rPr>
              <a:t>المقاولاتية كظاهرة تنظيمية </a:t>
            </a:r>
            <a:r>
              <a:rPr lang="ar-SA" sz="2800" b="1" dirty="0" smtClean="0">
                <a:solidFill>
                  <a:srgbClr val="FF0000"/>
                </a:solidFill>
              </a:rPr>
              <a:t>:</a:t>
            </a:r>
            <a:endParaRPr lang="fr-FR" sz="2800" dirty="0">
              <a:solidFill>
                <a:srgbClr val="FF0000"/>
              </a:solidFill>
            </a:endParaRPr>
          </a:p>
        </p:txBody>
      </p:sp>
      <p:pic>
        <p:nvPicPr>
          <p:cNvPr id="5" name="Picture 4" descr="C:\Users\pc\Desktop\BillG-forelasning1.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892145" y="1703156"/>
            <a:ext cx="2101621" cy="2203826"/>
          </a:xfrm>
          <a:prstGeom prst="rect">
            <a:avLst/>
          </a:prstGeom>
          <a:ln>
            <a:noFill/>
          </a:ln>
          <a:effectLst>
            <a:softEdge rad="112500"/>
          </a:effectLst>
        </p:spPr>
      </p:pic>
      <p:graphicFrame>
        <p:nvGraphicFramePr>
          <p:cNvPr id="6" name="Diagram 5"/>
          <p:cNvGraphicFramePr/>
          <p:nvPr>
            <p:extLst>
              <p:ext uri="{D42A27DB-BD31-4B8C-83A1-F6EECF244321}">
                <p14:modId xmlns:p14="http://schemas.microsoft.com/office/powerpoint/2010/main" xmlns="" val="3939391853"/>
              </p:ext>
            </p:extLst>
          </p:nvPr>
        </p:nvGraphicFramePr>
        <p:xfrm>
          <a:off x="-79930" y="3657600"/>
          <a:ext cx="54864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Oval 2"/>
          <p:cNvSpPr>
            <a:spLocks noChangeArrowheads="1"/>
          </p:cNvSpPr>
          <p:nvPr/>
        </p:nvSpPr>
        <p:spPr bwMode="auto">
          <a:xfrm>
            <a:off x="2272745" y="4814887"/>
            <a:ext cx="781050" cy="885825"/>
          </a:xfrm>
          <a:prstGeom prst="ellipse">
            <a:avLst/>
          </a:prstGeom>
          <a:gradFill rotWithShape="0">
            <a:gsLst>
              <a:gs pos="0">
                <a:srgbClr val="FFFFFF"/>
              </a:gs>
              <a:gs pos="100000">
                <a:srgbClr val="999999"/>
              </a:gs>
            </a:gsLst>
            <a:lin ang="54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ts val="800"/>
              </a:spcAft>
              <a:buClrTx/>
              <a:buSzTx/>
              <a:buFontTx/>
              <a:buNone/>
              <a:tabLst/>
            </a:pPr>
            <a:r>
              <a:rPr kumimoji="0" lang="ar-DZ" altLang="fr-FR" sz="1100" b="1" i="0" u="none" strike="noStrike" cap="none" normalizeH="0" baseline="0" dirty="0" smtClean="0">
                <a:ln>
                  <a:noFill/>
                </a:ln>
                <a:solidFill>
                  <a:schemeClr val="tx1"/>
                </a:solidFill>
                <a:effectLst/>
                <a:latin typeface="Arial" panose="020B0604020202020204" pitchFamily="34" charset="0"/>
                <a:ea typeface="Arial" panose="020B0604020202020204" pitchFamily="34" charset="0"/>
                <a:cs typeface="Arial" panose="020B0604020202020204" pitchFamily="34" charset="0"/>
              </a:rPr>
              <a:t>إنشاء مؤسسة جديدة</a:t>
            </a:r>
            <a:endParaRPr kumimoji="0" lang="fr-FR" altLang="fr-F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270786509"/>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additive="base">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randombar(horizont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ipe(down)">
                                      <p:cBhvr>
                                        <p:cTn id="25" dur="580">
                                          <p:stCondLst>
                                            <p:cond delay="0"/>
                                          </p:stCondLst>
                                        </p:cTn>
                                        <p:tgtEl>
                                          <p:spTgt spid="3">
                                            <p:txEl>
                                              <p:pRg st="3" end="3"/>
                                            </p:txEl>
                                          </p:spTgt>
                                        </p:tgtEl>
                                      </p:cBhvr>
                                    </p:animEffect>
                                    <p:anim calcmode="lin" valueType="num">
                                      <p:cBhvr>
                                        <p:cTn id="2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3" end="3"/>
                                            </p:txEl>
                                          </p:spTgt>
                                        </p:tgtEl>
                                      </p:cBhvr>
                                      <p:to x="100000" y="60000"/>
                                    </p:animScale>
                                    <p:animScale>
                                      <p:cBhvr>
                                        <p:cTn id="32" dur="166" decel="50000">
                                          <p:stCondLst>
                                            <p:cond delay="676"/>
                                          </p:stCondLst>
                                        </p:cTn>
                                        <p:tgtEl>
                                          <p:spTgt spid="3">
                                            <p:txEl>
                                              <p:pRg st="3" end="3"/>
                                            </p:txEl>
                                          </p:spTgt>
                                        </p:tgtEl>
                                      </p:cBhvr>
                                      <p:to x="100000" y="100000"/>
                                    </p:animScale>
                                    <p:animScale>
                                      <p:cBhvr>
                                        <p:cTn id="33" dur="26">
                                          <p:stCondLst>
                                            <p:cond delay="1312"/>
                                          </p:stCondLst>
                                        </p:cTn>
                                        <p:tgtEl>
                                          <p:spTgt spid="3">
                                            <p:txEl>
                                              <p:pRg st="3" end="3"/>
                                            </p:txEl>
                                          </p:spTgt>
                                        </p:tgtEl>
                                      </p:cBhvr>
                                      <p:to x="100000" y="80000"/>
                                    </p:animScale>
                                    <p:animScale>
                                      <p:cBhvr>
                                        <p:cTn id="34" dur="166" decel="50000">
                                          <p:stCondLst>
                                            <p:cond delay="1338"/>
                                          </p:stCondLst>
                                        </p:cTn>
                                        <p:tgtEl>
                                          <p:spTgt spid="3">
                                            <p:txEl>
                                              <p:pRg st="3" end="3"/>
                                            </p:txEl>
                                          </p:spTgt>
                                        </p:tgtEl>
                                      </p:cBhvr>
                                      <p:to x="100000" y="100000"/>
                                    </p:animScale>
                                    <p:animScale>
                                      <p:cBhvr>
                                        <p:cTn id="35" dur="26">
                                          <p:stCondLst>
                                            <p:cond delay="1642"/>
                                          </p:stCondLst>
                                        </p:cTn>
                                        <p:tgtEl>
                                          <p:spTgt spid="3">
                                            <p:txEl>
                                              <p:pRg st="3" end="3"/>
                                            </p:txEl>
                                          </p:spTgt>
                                        </p:tgtEl>
                                      </p:cBhvr>
                                      <p:to x="100000" y="90000"/>
                                    </p:animScale>
                                    <p:animScale>
                                      <p:cBhvr>
                                        <p:cTn id="36" dur="166" decel="50000">
                                          <p:stCondLst>
                                            <p:cond delay="1668"/>
                                          </p:stCondLst>
                                        </p:cTn>
                                        <p:tgtEl>
                                          <p:spTgt spid="3">
                                            <p:txEl>
                                              <p:pRg st="3" end="3"/>
                                            </p:txEl>
                                          </p:spTgt>
                                        </p:tgtEl>
                                      </p:cBhvr>
                                      <p:to x="100000" y="100000"/>
                                    </p:animScale>
                                    <p:animScale>
                                      <p:cBhvr>
                                        <p:cTn id="37" dur="26">
                                          <p:stCondLst>
                                            <p:cond delay="1808"/>
                                          </p:stCondLst>
                                        </p:cTn>
                                        <p:tgtEl>
                                          <p:spTgt spid="3">
                                            <p:txEl>
                                              <p:pRg st="3" end="3"/>
                                            </p:txEl>
                                          </p:spTgt>
                                        </p:tgtEl>
                                      </p:cBhvr>
                                      <p:to x="100000" y="95000"/>
                                    </p:animScale>
                                    <p:animScale>
                                      <p:cBhvr>
                                        <p:cTn id="38" dur="166" decel="50000">
                                          <p:stCondLst>
                                            <p:cond delay="1834"/>
                                          </p:stCondLst>
                                        </p:cTn>
                                        <p:tgtEl>
                                          <p:spTgt spid="3">
                                            <p:txEl>
                                              <p:pRg st="3" end="3"/>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additive="base">
                                        <p:cTn id="49" dur="500" fill="hold"/>
                                        <p:tgtEl>
                                          <p:spTgt spid="6"/>
                                        </p:tgtEl>
                                        <p:attrNameLst>
                                          <p:attrName>ppt_x</p:attrName>
                                        </p:attrNameLst>
                                      </p:cBhvr>
                                      <p:tavLst>
                                        <p:tav tm="0">
                                          <p:val>
                                            <p:strVal val="#ppt_x"/>
                                          </p:val>
                                        </p:tav>
                                        <p:tav tm="100000">
                                          <p:val>
                                            <p:strVal val="#ppt_x"/>
                                          </p:val>
                                        </p:tav>
                                      </p:tavLst>
                                    </p:anim>
                                    <p:anim calcmode="lin" valueType="num">
                                      <p:cBhvr additive="base">
                                        <p:cTn id="5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gtEl>
                                        <p:attrNameLst>
                                          <p:attrName>style.visibility</p:attrName>
                                        </p:attrNameLst>
                                      </p:cBhvr>
                                      <p:to>
                                        <p:strVal val="visible"/>
                                      </p:to>
                                    </p:set>
                                    <p:anim calcmode="lin" valueType="num">
                                      <p:cBhvr additive="base">
                                        <p:cTn id="55" dur="500" fill="hold"/>
                                        <p:tgtEl>
                                          <p:spTgt spid="2"/>
                                        </p:tgtEl>
                                        <p:attrNameLst>
                                          <p:attrName>ppt_x</p:attrName>
                                        </p:attrNameLst>
                                      </p:cBhvr>
                                      <p:tavLst>
                                        <p:tav tm="0">
                                          <p:val>
                                            <p:strVal val="#ppt_x"/>
                                          </p:val>
                                        </p:tav>
                                        <p:tav tm="100000">
                                          <p:val>
                                            <p:strVal val="#ppt_x"/>
                                          </p:val>
                                        </p:tav>
                                      </p:tavLst>
                                    </p:anim>
                                    <p:anim calcmode="lin" valueType="num">
                                      <p:cBhvr additive="base">
                                        <p:cTn id="5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Graphic spid="6" grpId="0">
        <p:bldAsOne/>
      </p:bldGraphic>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xmlns="" val="3292411029"/>
              </p:ext>
            </p:extLst>
          </p:nvPr>
        </p:nvGraphicFramePr>
        <p:xfrm>
          <a:off x="3130061" y="1371599"/>
          <a:ext cx="8374551" cy="52578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val 6"/>
          <p:cNvSpPr/>
          <p:nvPr/>
        </p:nvSpPr>
        <p:spPr>
          <a:xfrm>
            <a:off x="553110" y="2461844"/>
            <a:ext cx="2401105" cy="2584941"/>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err="1">
                <a:solidFill>
                  <a:schemeClr val="tx1"/>
                </a:solidFill>
              </a:rPr>
              <a:t>المقاولاتية</a:t>
            </a:r>
            <a:r>
              <a:rPr lang="ar-SA" b="1" dirty="0">
                <a:solidFill>
                  <a:schemeClr val="tx1"/>
                </a:solidFill>
              </a:rPr>
              <a:t> كظاهرة تنظيمية</a:t>
            </a:r>
            <a:endParaRPr lang="fr-FR" dirty="0">
              <a:solidFill>
                <a:schemeClr val="tx1"/>
              </a:solidFill>
            </a:endParaRPr>
          </a:p>
        </p:txBody>
      </p:sp>
      <p:sp>
        <p:nvSpPr>
          <p:cNvPr id="3" name="AutoShape 2"/>
          <p:cNvSpPr>
            <a:spLocks noChangeArrowheads="1"/>
          </p:cNvSpPr>
          <p:nvPr/>
        </p:nvSpPr>
        <p:spPr bwMode="auto">
          <a:xfrm>
            <a:off x="7317335" y="368185"/>
            <a:ext cx="2940569" cy="1003414"/>
          </a:xfrm>
          <a:prstGeom prst="irregularSeal2">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ts val="800"/>
              </a:spcAft>
              <a:buClrTx/>
              <a:buSzTx/>
              <a:buFontTx/>
              <a:buNone/>
              <a:tabLst/>
            </a:pPr>
            <a:r>
              <a:rPr kumimoji="0" lang="ar-DZ" altLang="fr-FR" sz="36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انتقاد</a:t>
            </a:r>
            <a:endParaRPr kumimoji="0" lang="fr-FR" altLang="fr-FR"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097074287"/>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7490"/>
          </a:xfrm>
        </p:spPr>
        <p:txBody>
          <a:bodyPr/>
          <a:lstStyle/>
          <a:p>
            <a:pPr algn="ctr" rtl="1"/>
            <a:r>
              <a:rPr lang="ar-SA" b="1" dirty="0" err="1">
                <a:latin typeface="Simplified Arabic" panose="02020603050405020304" pitchFamily="18" charset="-78"/>
                <a:cs typeface="Simplified Arabic" panose="02020603050405020304" pitchFamily="18" charset="-78"/>
              </a:rPr>
              <a:t>المقاولاتية</a:t>
            </a:r>
            <a:r>
              <a:rPr lang="ar-SA" b="1" dirty="0">
                <a:latin typeface="Simplified Arabic" panose="02020603050405020304" pitchFamily="18" charset="-78"/>
                <a:cs typeface="Simplified Arabic" panose="02020603050405020304" pitchFamily="18" charset="-78"/>
              </a:rPr>
              <a:t> ازدواجية بين الثنائية ( الفرد</a:t>
            </a:r>
            <a:r>
              <a:rPr lang="fr-FR" b="1" dirty="0">
                <a:latin typeface="Simplified Arabic" panose="02020603050405020304" pitchFamily="18" charset="-78"/>
                <a:cs typeface="Simplified Arabic" panose="02020603050405020304" pitchFamily="18" charset="-78"/>
              </a:rPr>
              <a:t> – </a:t>
            </a:r>
            <a:r>
              <a:rPr lang="ar-SA" b="1" dirty="0">
                <a:latin typeface="Simplified Arabic" panose="02020603050405020304" pitchFamily="18" charset="-78"/>
                <a:cs typeface="Simplified Arabic" panose="02020603050405020304" pitchFamily="18" charset="-78"/>
              </a:rPr>
              <a:t>خلق القيمة)</a:t>
            </a:r>
            <a:endParaRPr lang="fr-FR"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2592925" y="1371600"/>
            <a:ext cx="8911687" cy="1104314"/>
          </a:xfrm>
        </p:spPr>
        <p:txBody>
          <a:bodyPr>
            <a:normAutofit/>
          </a:bodyPr>
          <a:lstStyle/>
          <a:p>
            <a:pPr algn="just" rtl="1"/>
            <a:r>
              <a:rPr lang="ar-SA" sz="2800" dirty="0">
                <a:latin typeface="Simplified Arabic" panose="02020603050405020304" pitchFamily="18" charset="-78"/>
                <a:cs typeface="Simplified Arabic" panose="02020603050405020304" pitchFamily="18" charset="-78"/>
              </a:rPr>
              <a:t>حسب هذا الاتجاه تتمحور المقاولاتية حول دراسة العلاقة التي تربط بين الفرد والقيمة التي أنشأها، </a:t>
            </a:r>
            <a:r>
              <a:rPr lang="ar-SA" sz="2800" dirty="0" smtClean="0">
                <a:latin typeface="Simplified Arabic" panose="02020603050405020304" pitchFamily="18" charset="-78"/>
                <a:cs typeface="Simplified Arabic" panose="02020603050405020304" pitchFamily="18" charset="-78"/>
              </a:rPr>
              <a:t>ويتزعمه</a:t>
            </a:r>
            <a:r>
              <a:rPr lang="ar-DZ" sz="2800" dirty="0">
                <a:latin typeface="Simplified Arabic" panose="02020603050405020304" pitchFamily="18" charset="-78"/>
                <a:cs typeface="Simplified Arabic" panose="02020603050405020304" pitchFamily="18" charset="-78"/>
              </a:rPr>
              <a:t> </a:t>
            </a:r>
            <a:r>
              <a:rPr lang="fr-FR" sz="2800" dirty="0" err="1" smtClean="0">
                <a:latin typeface="Simplified Arabic" panose="02020603050405020304" pitchFamily="18" charset="-78"/>
                <a:cs typeface="Simplified Arabic" panose="02020603050405020304" pitchFamily="18" charset="-78"/>
              </a:rPr>
              <a:t>Bruyat</a:t>
            </a:r>
            <a:endParaRPr lang="ar-DZ" sz="2800" dirty="0" smtClean="0">
              <a:latin typeface="Simplified Arabic" panose="02020603050405020304" pitchFamily="18" charset="-78"/>
              <a:cs typeface="Simplified Arabic" panose="02020603050405020304" pitchFamily="18" charset="-78"/>
            </a:endParaRPr>
          </a:p>
          <a:p>
            <a:pPr algn="just" rtl="1">
              <a:buNone/>
            </a:pPr>
            <a:endParaRPr lang="fr-FR" sz="2800" dirty="0">
              <a:latin typeface="Simplified Arabic" panose="02020603050405020304" pitchFamily="18" charset="-78"/>
              <a:cs typeface="Simplified Arabic" panose="02020603050405020304" pitchFamily="18" charset="-78"/>
            </a:endParaRPr>
          </a:p>
          <a:p>
            <a:pPr algn="r" rtl="1"/>
            <a:endParaRPr lang="fr-FR" dirty="0"/>
          </a:p>
        </p:txBody>
      </p:sp>
      <p:sp>
        <p:nvSpPr>
          <p:cNvPr id="4" name="Rounded Rectangle 3"/>
          <p:cNvSpPr/>
          <p:nvPr/>
        </p:nvSpPr>
        <p:spPr>
          <a:xfrm>
            <a:off x="3018159" y="2815441"/>
            <a:ext cx="8728161" cy="266392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b="1" dirty="0">
                <a:solidFill>
                  <a:schemeClr val="tx1"/>
                </a:solidFill>
              </a:rPr>
              <a:t>ريادة الأعمال هي العملية الديناميكية لخلق ثروة متزايدة. يتم إنشاء هذه الثروة من قبل الأفراد الذين يتحملون المخاطر الرئيسية من حيث حقوق الملكية ، و / أو الالتزام الوظيفي بتقديم قيمة لبعض المنتجات أو الخدمات. قد يكون المنتج أو الخدمة بحد ذاته جديدًا أو فريدًا أو قد لا يكون ، ولكن يجب أن يتم غرس القيمة بطريقة ما من قبل رائد الأعمال من خلال تأمين المهارات والموارد اللازمة وتخصيصها </a:t>
            </a:r>
            <a:endParaRPr lang="fr-FR" sz="2400" b="1" dirty="0">
              <a:solidFill>
                <a:schemeClr val="tx1"/>
              </a:solidFill>
              <a:latin typeface="Simplified Arabic" panose="02020603050405020304" pitchFamily="18" charset="-78"/>
              <a:cs typeface="Simplified Arabic" panose="02020603050405020304" pitchFamily="18" charset="-78"/>
            </a:endParaRPr>
          </a:p>
        </p:txBody>
      </p:sp>
      <p:pic>
        <p:nvPicPr>
          <p:cNvPr id="5" name="Picture 4" descr="C:\Users\pc\Desktop\images.jpg"/>
          <p:cNvPicPr/>
          <p:nvPr/>
        </p:nvPicPr>
        <p:blipFill>
          <a:blip r:embed="rId2">
            <a:extLst>
              <a:ext uri="{28A0092B-C50C-407E-A947-70E740481C1C}">
                <a14:useLocalDpi xmlns:a14="http://schemas.microsoft.com/office/drawing/2010/main" xmlns="" val="0"/>
              </a:ext>
            </a:extLst>
          </a:blip>
          <a:srcRect/>
          <a:stretch>
            <a:fillRect/>
          </a:stretch>
        </p:blipFill>
        <p:spPr bwMode="auto">
          <a:xfrm>
            <a:off x="365153" y="2037917"/>
            <a:ext cx="2045538" cy="215615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xmlns="" val="276945806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 fill="hold"/>
                                        <p:tgtEl>
                                          <p:spTgt spid="5"/>
                                        </p:tgtEl>
                                        <p:attrNameLst>
                                          <p:attrName>ppt_x</p:attrName>
                                        </p:attrNameLst>
                                      </p:cBhvr>
                                      <p:tavLst>
                                        <p:tav tm="0">
                                          <p:val>
                                            <p:strVal val="#ppt_x"/>
                                          </p:val>
                                        </p:tav>
                                        <p:tav tm="100000">
                                          <p:val>
                                            <p:strVal val="#ppt_x"/>
                                          </p:val>
                                        </p:tav>
                                      </p:tavLst>
                                    </p:anim>
                                    <p:anim calcmode="lin" valueType="num">
                                      <p:cBhvr additive="base">
                                        <p:cTn id="3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wipe(down)">
                                      <p:cBhvr>
                                        <p:cTn id="38" dur="580">
                                          <p:stCondLst>
                                            <p:cond delay="0"/>
                                          </p:stCondLst>
                                        </p:cTn>
                                        <p:tgtEl>
                                          <p:spTgt spid="4"/>
                                        </p:tgtEl>
                                      </p:cBhvr>
                                    </p:animEffect>
                                    <p:anim calcmode="lin" valueType="num">
                                      <p:cBhvr>
                                        <p:cTn id="39"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4" dur="26">
                                          <p:stCondLst>
                                            <p:cond delay="650"/>
                                          </p:stCondLst>
                                        </p:cTn>
                                        <p:tgtEl>
                                          <p:spTgt spid="4"/>
                                        </p:tgtEl>
                                      </p:cBhvr>
                                      <p:to x="100000" y="60000"/>
                                    </p:animScale>
                                    <p:animScale>
                                      <p:cBhvr>
                                        <p:cTn id="45" dur="166" decel="50000">
                                          <p:stCondLst>
                                            <p:cond delay="676"/>
                                          </p:stCondLst>
                                        </p:cTn>
                                        <p:tgtEl>
                                          <p:spTgt spid="4"/>
                                        </p:tgtEl>
                                      </p:cBhvr>
                                      <p:to x="100000" y="100000"/>
                                    </p:animScale>
                                    <p:animScale>
                                      <p:cBhvr>
                                        <p:cTn id="46" dur="26">
                                          <p:stCondLst>
                                            <p:cond delay="1312"/>
                                          </p:stCondLst>
                                        </p:cTn>
                                        <p:tgtEl>
                                          <p:spTgt spid="4"/>
                                        </p:tgtEl>
                                      </p:cBhvr>
                                      <p:to x="100000" y="80000"/>
                                    </p:animScale>
                                    <p:animScale>
                                      <p:cBhvr>
                                        <p:cTn id="47" dur="166" decel="50000">
                                          <p:stCondLst>
                                            <p:cond delay="1338"/>
                                          </p:stCondLst>
                                        </p:cTn>
                                        <p:tgtEl>
                                          <p:spTgt spid="4"/>
                                        </p:tgtEl>
                                      </p:cBhvr>
                                      <p:to x="100000" y="100000"/>
                                    </p:animScale>
                                    <p:animScale>
                                      <p:cBhvr>
                                        <p:cTn id="48" dur="26">
                                          <p:stCondLst>
                                            <p:cond delay="1642"/>
                                          </p:stCondLst>
                                        </p:cTn>
                                        <p:tgtEl>
                                          <p:spTgt spid="4"/>
                                        </p:tgtEl>
                                      </p:cBhvr>
                                      <p:to x="100000" y="90000"/>
                                    </p:animScale>
                                    <p:animScale>
                                      <p:cBhvr>
                                        <p:cTn id="49" dur="166" decel="50000">
                                          <p:stCondLst>
                                            <p:cond delay="1668"/>
                                          </p:stCondLst>
                                        </p:cTn>
                                        <p:tgtEl>
                                          <p:spTgt spid="4"/>
                                        </p:tgtEl>
                                      </p:cBhvr>
                                      <p:to x="100000" y="100000"/>
                                    </p:animScale>
                                    <p:animScale>
                                      <p:cBhvr>
                                        <p:cTn id="50" dur="26">
                                          <p:stCondLst>
                                            <p:cond delay="1808"/>
                                          </p:stCondLst>
                                        </p:cTn>
                                        <p:tgtEl>
                                          <p:spTgt spid="4"/>
                                        </p:tgtEl>
                                      </p:cBhvr>
                                      <p:to x="100000" y="95000"/>
                                    </p:animScale>
                                    <p:animScale>
                                      <p:cBhvr>
                                        <p:cTn id="51"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nvPr>
        </p:nvGraphicFramePr>
        <p:xfrm>
          <a:off x="304800" y="457201"/>
          <a:ext cx="11029950" cy="6059906"/>
        </p:xfrm>
        <a:graphic>
          <a:graphicData uri="http://schemas.openxmlformats.org/drawingml/2006/table">
            <a:tbl>
              <a:tblPr firstRow="1" bandRow="1">
                <a:tableStyleId>{9D7B26C5-4107-4FEC-AEDC-1716B250A1EF}</a:tableStyleId>
              </a:tblPr>
              <a:tblGrid>
                <a:gridCol w="5162550">
                  <a:extLst>
                    <a:ext uri="{9D8B030D-6E8A-4147-A177-3AD203B41FA5}">
                      <a16:colId xmlns:a16="http://schemas.microsoft.com/office/drawing/2014/main" xmlns="" val="20000"/>
                    </a:ext>
                  </a:extLst>
                </a:gridCol>
                <a:gridCol w="2895600">
                  <a:extLst>
                    <a:ext uri="{9D8B030D-6E8A-4147-A177-3AD203B41FA5}">
                      <a16:colId xmlns:a16="http://schemas.microsoft.com/office/drawing/2014/main" xmlns="" val="20001"/>
                    </a:ext>
                  </a:extLst>
                </a:gridCol>
                <a:gridCol w="2971800">
                  <a:extLst>
                    <a:ext uri="{9D8B030D-6E8A-4147-A177-3AD203B41FA5}">
                      <a16:colId xmlns:a16="http://schemas.microsoft.com/office/drawing/2014/main" xmlns="" val="20002"/>
                    </a:ext>
                  </a:extLst>
                </a:gridCol>
              </a:tblGrid>
              <a:tr h="573506">
                <a:tc>
                  <a:txBody>
                    <a:bodyPr/>
                    <a:lstStyle/>
                    <a:p>
                      <a:pPr algn="ctr" rtl="1"/>
                      <a:r>
                        <a:rPr lang="ar-DZ" sz="2400" b="1" dirty="0" smtClean="0">
                          <a:latin typeface="Simplified Arabic" panose="02020603050405020304" pitchFamily="18" charset="-78"/>
                          <a:cs typeface="Simplified Arabic" panose="02020603050405020304" pitchFamily="18" charset="-78"/>
                        </a:rPr>
                        <a:t>تعريف المقاول أو الريادي</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ar-DZ" sz="2400" b="1" dirty="0" smtClean="0">
                          <a:latin typeface="Simplified Arabic" panose="02020603050405020304" pitchFamily="18" charset="-78"/>
                          <a:cs typeface="Simplified Arabic" panose="02020603050405020304" pitchFamily="18" charset="-78"/>
                        </a:rPr>
                        <a:t>الباحث</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ar-DZ" sz="2400" b="1" dirty="0" smtClean="0">
                          <a:latin typeface="Simplified Arabic" panose="02020603050405020304" pitchFamily="18" charset="-78"/>
                          <a:cs typeface="Simplified Arabic" panose="02020603050405020304" pitchFamily="18" charset="-78"/>
                        </a:rPr>
                        <a:t>المدرسة الفكرية</a:t>
                      </a:r>
                      <a:endParaRPr lang="fr-FR" sz="24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xmlns="" val="10000"/>
                  </a:ext>
                </a:extLst>
              </a:tr>
              <a:tr h="1067916">
                <a:tc>
                  <a:txBody>
                    <a:bodyPr/>
                    <a:lstStyle/>
                    <a:p>
                      <a:pPr algn="ctr" rtl="1"/>
                      <a:r>
                        <a:rPr lang="ar-DZ" sz="2400" b="1" kern="1200" dirty="0" smtClean="0">
                          <a:effectLst/>
                          <a:latin typeface="Simplified Arabic" panose="02020603050405020304" pitchFamily="18" charset="-78"/>
                          <a:cs typeface="Simplified Arabic" panose="02020603050405020304" pitchFamily="18" charset="-78"/>
                        </a:rPr>
                        <a:t>الريادي متخصص في استعمال</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الحدس لاتخاذ القرارات المرتبطة</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باستغلال الموارد النادرة</a:t>
                      </a:r>
                      <a:r>
                        <a:rPr lang="ar-DZ"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fr-FR" sz="2400" b="1" kern="1200" dirty="0" smtClean="0">
                          <a:effectLst/>
                          <a:latin typeface="Simplified Arabic" panose="02020603050405020304" pitchFamily="18" charset="-78"/>
                          <a:cs typeface="Simplified Arabic" panose="02020603050405020304" pitchFamily="18" charset="-78"/>
                        </a:rPr>
                        <a:t>Casson</a:t>
                      </a:r>
                      <a:br>
                        <a:rPr lang="fr-FR" sz="2400" b="1" kern="1200" dirty="0" smtClean="0">
                          <a:effectLst/>
                          <a:latin typeface="Simplified Arabic" panose="02020603050405020304" pitchFamily="18" charset="-78"/>
                          <a:cs typeface="Simplified Arabic" panose="02020603050405020304" pitchFamily="18" charset="-78"/>
                        </a:rPr>
                      </a:br>
                      <a:r>
                        <a:rPr lang="fr-FR" sz="2400" b="1" kern="1200" dirty="0" smtClean="0">
                          <a:effectLst/>
                          <a:latin typeface="Simplified Arabic" panose="02020603050405020304" pitchFamily="18" charset="-78"/>
                          <a:cs typeface="Simplified Arabic" panose="02020603050405020304" pitchFamily="18" charset="-78"/>
                        </a:rPr>
                        <a:t>(1991)</a:t>
                      </a:r>
                      <a:r>
                        <a:rPr lang="fr-FR"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ar-DZ" sz="2400" b="1" dirty="0" smtClean="0">
                          <a:latin typeface="Simplified Arabic" panose="02020603050405020304" pitchFamily="18" charset="-78"/>
                          <a:cs typeface="Simplified Arabic" panose="02020603050405020304" pitchFamily="18" charset="-78"/>
                        </a:rPr>
                        <a:t>المدرسة الاقتصادية</a:t>
                      </a:r>
                      <a:endParaRPr lang="fr-FR" sz="24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xmlns="" val="10001"/>
                  </a:ext>
                </a:extLst>
              </a:tr>
              <a:tr h="1423522">
                <a:tc>
                  <a:txBody>
                    <a:bodyPr/>
                    <a:lstStyle/>
                    <a:p>
                      <a:pPr algn="ctr" rtl="1"/>
                      <a:r>
                        <a:rPr lang="ar-DZ" sz="2400" b="1" kern="1200" dirty="0" smtClean="0">
                          <a:effectLst/>
                          <a:latin typeface="Simplified Arabic" panose="02020603050405020304" pitchFamily="18" charset="-78"/>
                          <a:cs typeface="Simplified Arabic" panose="02020603050405020304" pitchFamily="18" charset="-78"/>
                        </a:rPr>
                        <a:t>الشخص الذي</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يقوم بمجموعة من الأنشطة</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بطريقة مناسبة من أجل إنشاء</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المؤسسة</a:t>
                      </a:r>
                      <a:r>
                        <a:rPr lang="ar-DZ"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fr-FR" sz="2400" b="1" kern="1200" dirty="0" smtClean="0">
                          <a:effectLst/>
                          <a:latin typeface="Simplified Arabic" panose="02020603050405020304" pitchFamily="18" charset="-78"/>
                          <a:cs typeface="Simplified Arabic" panose="02020603050405020304" pitchFamily="18" charset="-78"/>
                        </a:rPr>
                        <a:t>Gartner</a:t>
                      </a:r>
                      <a:br>
                        <a:rPr lang="fr-FR" sz="2400" b="1" kern="1200" dirty="0" smtClean="0">
                          <a:effectLst/>
                          <a:latin typeface="Simplified Arabic" panose="02020603050405020304" pitchFamily="18" charset="-78"/>
                          <a:cs typeface="Simplified Arabic" panose="02020603050405020304" pitchFamily="18" charset="-78"/>
                        </a:rPr>
                      </a:br>
                      <a:r>
                        <a:rPr lang="fr-FR" sz="2400" b="1" kern="1200" dirty="0" smtClean="0">
                          <a:effectLst/>
                          <a:latin typeface="Simplified Arabic" panose="02020603050405020304" pitchFamily="18" charset="-78"/>
                          <a:cs typeface="Simplified Arabic" panose="02020603050405020304" pitchFamily="18" charset="-78"/>
                        </a:rPr>
                        <a:t>(1988)</a:t>
                      </a:r>
                      <a:r>
                        <a:rPr lang="fr-FR"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ar-DZ" sz="2400" b="1" kern="1200" dirty="0" smtClean="0">
                          <a:effectLst/>
                          <a:latin typeface="Simplified Arabic" panose="02020603050405020304" pitchFamily="18" charset="-78"/>
                          <a:cs typeface="Simplified Arabic" panose="02020603050405020304" pitchFamily="18" charset="-78"/>
                        </a:rPr>
                        <a:t>المدرسة</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السلوكية</a:t>
                      </a:r>
                      <a:r>
                        <a:rPr lang="ar-DZ"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xmlns="" val="10002"/>
                  </a:ext>
                </a:extLst>
              </a:tr>
              <a:tr h="1157251">
                <a:tc>
                  <a:txBody>
                    <a:bodyPr/>
                    <a:lstStyle/>
                    <a:p>
                      <a:pPr algn="ctr" rtl="1"/>
                      <a:r>
                        <a:rPr lang="ar-DZ" sz="2400" b="1" kern="1200" dirty="0" smtClean="0">
                          <a:effectLst/>
                          <a:latin typeface="Simplified Arabic" panose="02020603050405020304" pitchFamily="18" charset="-78"/>
                          <a:cs typeface="Simplified Arabic" panose="02020603050405020304" pitchFamily="18" charset="-78"/>
                        </a:rPr>
                        <a:t>يعرف الريادي على أساس مجموعة</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من السمات النفسية</a:t>
                      </a:r>
                      <a:r>
                        <a:rPr lang="ar-DZ"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fr-FR" sz="2400" b="1" kern="1200" dirty="0" err="1" smtClean="0">
                          <a:effectLst/>
                          <a:latin typeface="Simplified Arabic" panose="02020603050405020304" pitchFamily="18" charset="-78"/>
                          <a:cs typeface="Simplified Arabic" panose="02020603050405020304" pitchFamily="18" charset="-78"/>
                        </a:rPr>
                        <a:t>Shaver</a:t>
                      </a:r>
                      <a:r>
                        <a:rPr lang="fr-FR" sz="2400" b="1" kern="1200" dirty="0" smtClean="0">
                          <a:effectLst/>
                          <a:latin typeface="Simplified Arabic" panose="02020603050405020304" pitchFamily="18" charset="-78"/>
                          <a:cs typeface="Simplified Arabic" panose="02020603050405020304" pitchFamily="18" charset="-78"/>
                        </a:rPr>
                        <a:t> et</a:t>
                      </a:r>
                      <a:br>
                        <a:rPr lang="fr-FR" sz="2400" b="1" kern="1200" dirty="0" smtClean="0">
                          <a:effectLst/>
                          <a:latin typeface="Simplified Arabic" panose="02020603050405020304" pitchFamily="18" charset="-78"/>
                          <a:cs typeface="Simplified Arabic" panose="02020603050405020304" pitchFamily="18" charset="-78"/>
                        </a:rPr>
                      </a:br>
                      <a:r>
                        <a:rPr lang="fr-FR" sz="2400" b="1" kern="1200" dirty="0" smtClean="0">
                          <a:effectLst/>
                          <a:latin typeface="Simplified Arabic" panose="02020603050405020304" pitchFamily="18" charset="-78"/>
                          <a:cs typeface="Simplified Arabic" panose="02020603050405020304" pitchFamily="18" charset="-78"/>
                        </a:rPr>
                        <a:t>Scott</a:t>
                      </a:r>
                      <a:br>
                        <a:rPr lang="fr-FR" sz="2400" b="1" kern="1200" dirty="0" smtClean="0">
                          <a:effectLst/>
                          <a:latin typeface="Simplified Arabic" panose="02020603050405020304" pitchFamily="18" charset="-78"/>
                          <a:cs typeface="Simplified Arabic" panose="02020603050405020304" pitchFamily="18" charset="-78"/>
                        </a:rPr>
                      </a:br>
                      <a:r>
                        <a:rPr lang="fr-FR" sz="2400" b="1" kern="1200" dirty="0" smtClean="0">
                          <a:effectLst/>
                          <a:latin typeface="Simplified Arabic" panose="02020603050405020304" pitchFamily="18" charset="-78"/>
                          <a:cs typeface="Simplified Arabic" panose="02020603050405020304" pitchFamily="18" charset="-78"/>
                        </a:rPr>
                        <a:t>(1991)</a:t>
                      </a:r>
                      <a:r>
                        <a:rPr lang="fr-FR"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ar-DZ" sz="2400" b="1" kern="1200" dirty="0" smtClean="0">
                          <a:effectLst/>
                          <a:latin typeface="Simplified Arabic" panose="02020603050405020304" pitchFamily="18" charset="-78"/>
                          <a:cs typeface="Simplified Arabic" panose="02020603050405020304" pitchFamily="18" charset="-78"/>
                        </a:rPr>
                        <a:t>المدرسة</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النفسية</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(السمات</a:t>
                      </a:r>
                      <a:r>
                        <a:rPr lang="ar-DZ"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xmlns="" val="10003"/>
                  </a:ext>
                </a:extLst>
              </a:tr>
              <a:tr h="1409184">
                <a:tc>
                  <a:txBody>
                    <a:bodyPr/>
                    <a:lstStyle/>
                    <a:p>
                      <a:pPr algn="ctr" rtl="1"/>
                      <a:r>
                        <a:rPr lang="ar-DZ" sz="2400" b="1" kern="1200" dirty="0" smtClean="0">
                          <a:effectLst/>
                          <a:latin typeface="Simplified Arabic" panose="02020603050405020304" pitchFamily="18" charset="-78"/>
                          <a:cs typeface="Simplified Arabic" panose="02020603050405020304" pitchFamily="18" charset="-78"/>
                        </a:rPr>
                        <a:t>يعرف الريادي بأنه الشخص الذي</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يقوم بتطوير و استغلال الفرص،</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و إنشاء المؤسسة من أجل</a:t>
                      </a:r>
                      <a:br>
                        <a:rPr lang="ar-DZ" sz="2400" b="1" kern="1200" dirty="0" smtClean="0">
                          <a:effectLst/>
                          <a:latin typeface="Simplified Arabic" panose="02020603050405020304" pitchFamily="18" charset="-78"/>
                          <a:cs typeface="Simplified Arabic" panose="02020603050405020304" pitchFamily="18" charset="-78"/>
                        </a:rPr>
                      </a:br>
                      <a:r>
                        <a:rPr lang="ar-DZ" sz="2400" b="1" kern="1200" dirty="0" smtClean="0">
                          <a:effectLst/>
                          <a:latin typeface="Simplified Arabic" panose="02020603050405020304" pitchFamily="18" charset="-78"/>
                          <a:cs typeface="Simplified Arabic" panose="02020603050405020304" pitchFamily="18" charset="-78"/>
                        </a:rPr>
                        <a:t>الاستغلال</a:t>
                      </a:r>
                      <a:r>
                        <a:rPr lang="ar-DZ"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fr-FR" sz="2400" b="1" kern="1200" dirty="0" err="1" smtClean="0">
                          <a:effectLst/>
                          <a:latin typeface="Simplified Arabic" panose="02020603050405020304" pitchFamily="18" charset="-78"/>
                          <a:cs typeface="Simplified Arabic" panose="02020603050405020304" pitchFamily="18" charset="-78"/>
                        </a:rPr>
                        <a:t>Bugrave</a:t>
                      </a:r>
                      <a:r>
                        <a:rPr lang="fr-FR" sz="2400" b="1" kern="1200" dirty="0" smtClean="0">
                          <a:effectLst/>
                          <a:latin typeface="Simplified Arabic" panose="02020603050405020304" pitchFamily="18" charset="-78"/>
                          <a:cs typeface="Simplified Arabic" panose="02020603050405020304" pitchFamily="18" charset="-78"/>
                        </a:rPr>
                        <a:t/>
                      </a:r>
                      <a:br>
                        <a:rPr lang="fr-FR" sz="2400" b="1" kern="1200" dirty="0" smtClean="0">
                          <a:effectLst/>
                          <a:latin typeface="Simplified Arabic" panose="02020603050405020304" pitchFamily="18" charset="-78"/>
                          <a:cs typeface="Simplified Arabic" panose="02020603050405020304" pitchFamily="18" charset="-78"/>
                        </a:rPr>
                      </a:br>
                      <a:r>
                        <a:rPr lang="fr-FR" sz="2400" b="1" kern="1200" dirty="0" smtClean="0">
                          <a:effectLst/>
                          <a:latin typeface="Simplified Arabic" panose="02020603050405020304" pitchFamily="18" charset="-78"/>
                          <a:cs typeface="Simplified Arabic" panose="02020603050405020304" pitchFamily="18" charset="-78"/>
                        </a:rPr>
                        <a:t>et Hofer</a:t>
                      </a:r>
                      <a:br>
                        <a:rPr lang="fr-FR" sz="2400" b="1" kern="1200" dirty="0" smtClean="0">
                          <a:effectLst/>
                          <a:latin typeface="Simplified Arabic" panose="02020603050405020304" pitchFamily="18" charset="-78"/>
                          <a:cs typeface="Simplified Arabic" panose="02020603050405020304" pitchFamily="18" charset="-78"/>
                        </a:rPr>
                      </a:br>
                      <a:r>
                        <a:rPr lang="fr-FR" sz="2400" b="1" kern="1200" dirty="0" smtClean="0">
                          <a:effectLst/>
                          <a:latin typeface="Simplified Arabic" panose="02020603050405020304" pitchFamily="18" charset="-78"/>
                          <a:cs typeface="Simplified Arabic" panose="02020603050405020304" pitchFamily="18" charset="-78"/>
                        </a:rPr>
                        <a:t>(1991)</a:t>
                      </a:r>
                      <a:r>
                        <a:rPr lang="fr-FR" sz="2400" b="1" dirty="0" smtClean="0">
                          <a:latin typeface="Simplified Arabic" panose="02020603050405020304" pitchFamily="18" charset="-78"/>
                          <a:cs typeface="Simplified Arabic" panose="02020603050405020304" pitchFamily="18" charset="-78"/>
                        </a:rPr>
                        <a:t> </a:t>
                      </a:r>
                      <a:endParaRPr lang="fr-FR" sz="2400" b="1" dirty="0">
                        <a:latin typeface="Simplified Arabic" panose="02020603050405020304" pitchFamily="18" charset="-78"/>
                        <a:cs typeface="Simplified Arabic" panose="02020603050405020304" pitchFamily="18" charset="-78"/>
                      </a:endParaRPr>
                    </a:p>
                  </a:txBody>
                  <a:tcPr/>
                </a:tc>
                <a:tc>
                  <a:txBody>
                    <a:bodyPr/>
                    <a:lstStyle/>
                    <a:p>
                      <a:pPr algn="ctr" rtl="1"/>
                      <a:r>
                        <a:rPr lang="ar-DZ" sz="2400" b="1" dirty="0" smtClean="0">
                          <a:latin typeface="Simplified Arabic" panose="02020603050405020304" pitchFamily="18" charset="-78"/>
                          <a:cs typeface="Simplified Arabic" panose="02020603050405020304" pitchFamily="18" charset="-78"/>
                        </a:rPr>
                        <a:t>المدرسة </a:t>
                      </a:r>
                      <a:r>
                        <a:rPr lang="ar-DZ" sz="2400" b="1" dirty="0" err="1" smtClean="0">
                          <a:latin typeface="Simplified Arabic" panose="02020603050405020304" pitchFamily="18" charset="-78"/>
                          <a:cs typeface="Simplified Arabic" panose="02020603050405020304" pitchFamily="18" charset="-78"/>
                        </a:rPr>
                        <a:t>العملياتية</a:t>
                      </a:r>
                      <a:endParaRPr lang="fr-FR" sz="2400" b="1" dirty="0">
                        <a:latin typeface="Simplified Arabic" panose="02020603050405020304" pitchFamily="18" charset="-78"/>
                        <a:cs typeface="Simplified Arabic" panose="02020603050405020304" pitchFamily="18" charset="-78"/>
                      </a:endParaRP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2839118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1762299" y="582410"/>
            <a:ext cx="9376756" cy="1279641"/>
          </a:xfrm>
          <a:prstGeom prst="wedgeRoundRectCallout">
            <a:avLst>
              <a:gd name="adj1" fmla="val -38106"/>
              <a:gd name="adj2" fmla="val 87694"/>
              <a:gd name="adj3" fmla="val 16667"/>
            </a:avLst>
          </a:prstGeom>
          <a:gradFill rotWithShape="0">
            <a:gsLst>
              <a:gs pos="0">
                <a:srgbClr val="810C00"/>
              </a:gs>
              <a:gs pos="100000">
                <a:srgbClr val="150500"/>
              </a:gs>
            </a:gsLst>
            <a:lin ang="5400000" scaled="1"/>
          </a:gradFill>
          <a:ln w="12700">
            <a:solidFill>
              <a:srgbClr val="950700"/>
            </a:solidFill>
            <a:miter lim="800000"/>
            <a:headEnd/>
            <a:tailEnd/>
          </a:ln>
          <a:effectLst>
            <a:outerShdw dist="28398" dir="3806097" algn="ctr" rotWithShape="0">
              <a:srgbClr val="450600">
                <a:alpha val="50000"/>
              </a:srgbClr>
            </a:outerShdw>
          </a:effectLst>
        </p:spPr>
        <p:txBody>
          <a:bodyPr vert="horz" wrap="square" lIns="91440" tIns="45720" rIns="91440" bIns="45720" numCol="1" anchor="t" anchorCtr="0" compatLnSpc="1">
            <a:prstTxWarp prst="textNoShape">
              <a:avLst/>
            </a:prstTxWarp>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إذا فالمقاولاتية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هي</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مجموعة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النشاطات</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يتم</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من</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خلالها</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إنشاء</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مؤسسة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ذات</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طابع</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تنظيمي</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من خلال</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استغلال</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الفرص</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المتاحة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من</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طرف</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فرد</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يتمتع</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بخصائص</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معينة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من</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أجل</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تجسيد</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فكرة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مبدعة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وبالتالي</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خلق</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قيمة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ومنه</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فإنه</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يجب</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توفر</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ثلاث</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عناصر</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أساسية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في</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المقاولاتية</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هي</a:t>
            </a:r>
            <a:r>
              <a:rPr kumimoji="0" lang="fr-FR" altLang="fr-FR" sz="2000" b="1" i="0" u="none" strike="noStrike" cap="none" normalizeH="0" baseline="0" dirty="0" smtClean="0">
                <a:ln>
                  <a:noFill/>
                </a:ln>
                <a:solidFill>
                  <a:srgbClr val="FFFF00"/>
                </a:solidFill>
                <a:effectLst/>
                <a:latin typeface="Traditional Arabic" panose="02020603050405020304" pitchFamily="18" charset="-78"/>
                <a:ea typeface="Arial" panose="020B0604020202020204" pitchFamily="34" charset="0"/>
                <a:cs typeface="Traditional Arabic" panose="02020603050405020304" pitchFamily="18" charset="-78"/>
              </a:rPr>
              <a:t> : </a:t>
            </a:r>
          </a:p>
          <a:p>
            <a:pPr marL="0" marR="0" lvl="0" indent="0" algn="just" defTabSz="914400" rtl="1"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p:txBody>
      </p:sp>
      <p:sp>
        <p:nvSpPr>
          <p:cNvPr id="6" name="AutoShape 3"/>
          <p:cNvSpPr>
            <a:spLocks noChangeArrowheads="1"/>
          </p:cNvSpPr>
          <p:nvPr/>
        </p:nvSpPr>
        <p:spPr bwMode="auto">
          <a:xfrm>
            <a:off x="8886306" y="2940366"/>
            <a:ext cx="2252749" cy="2014017"/>
          </a:xfrm>
          <a:prstGeom prst="flowChartManualOperation">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المقاولون الذين</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لن</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يكون</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هناك</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إبداع</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من</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دونهم</a:t>
            </a:r>
            <a:endParaRPr kumimoji="0" lang="fr-FR" altLang="fr-FR" sz="2400" b="1" i="0" u="none" strike="noStrike" cap="none" normalizeH="0" baseline="0" dirty="0" smtClean="0">
              <a:ln>
                <a:noFill/>
              </a:ln>
              <a:solidFill>
                <a:schemeClr val="tx1"/>
              </a:solidFill>
              <a:effectLst/>
              <a:latin typeface="Arial" panose="020B0604020202020204" pitchFamily="34" charset="0"/>
            </a:endParaRPr>
          </a:p>
        </p:txBody>
      </p:sp>
      <p:sp>
        <p:nvSpPr>
          <p:cNvPr id="7" name="AutoShape 4"/>
          <p:cNvSpPr>
            <a:spLocks noChangeArrowheads="1"/>
          </p:cNvSpPr>
          <p:nvPr/>
        </p:nvSpPr>
        <p:spPr bwMode="auto">
          <a:xfrm>
            <a:off x="5037513" y="2940365"/>
            <a:ext cx="2809702" cy="2762165"/>
          </a:xfrm>
          <a:prstGeom prst="flowChartManualOperation">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البعد</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التنظيمي</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المرتبط</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بالرؤية،</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الثقة</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المثالية،</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الإبداع،</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التحوط</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للفشل،</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التحوط</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للغموض،</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الرقابة</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الداخلية</a:t>
            </a:r>
            <a:endParaRPr kumimoji="0" lang="fr-FR" altLang="fr-FR" sz="2400" b="1" i="0" u="none" strike="noStrike" cap="none" normalizeH="0" baseline="0" dirty="0" smtClean="0">
              <a:ln>
                <a:noFill/>
              </a:ln>
              <a:solidFill>
                <a:schemeClr val="tx1"/>
              </a:solidFill>
              <a:effectLst/>
              <a:latin typeface="Arial" panose="020B0604020202020204" pitchFamily="34" charset="0"/>
            </a:endParaRPr>
          </a:p>
        </p:txBody>
      </p:sp>
      <p:sp>
        <p:nvSpPr>
          <p:cNvPr id="8" name="AutoShape 5"/>
          <p:cNvSpPr>
            <a:spLocks noChangeArrowheads="1"/>
          </p:cNvSpPr>
          <p:nvPr/>
        </p:nvSpPr>
        <p:spPr bwMode="auto">
          <a:xfrm>
            <a:off x="1263535" y="2940364"/>
            <a:ext cx="2031018" cy="1864391"/>
          </a:xfrm>
          <a:prstGeom prst="flowChartManualOperation">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البعد</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البيئي</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المرتبط</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بالتنوع</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في</a:t>
            </a:r>
            <a:r>
              <a:rPr kumimoji="0" lang="fr-FR"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4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الأسواق</a:t>
            </a:r>
            <a:endParaRPr kumimoji="0" lang="fr-FR" altLang="fr-FR" sz="24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0680513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6635" y="1650163"/>
            <a:ext cx="10801227" cy="5207837"/>
          </a:xfrm>
        </p:spPr>
        <p:txBody>
          <a:bodyPr>
            <a:normAutofit/>
          </a:bodyPr>
          <a:lstStyle/>
          <a:p>
            <a:pPr algn="just" rtl="1"/>
            <a:r>
              <a:rPr lang="ar-DZ" sz="2400" dirty="0" smtClean="0"/>
              <a:t>يوجد </a:t>
            </a:r>
            <a:r>
              <a:rPr lang="ar-DZ" sz="2400" dirty="0"/>
              <a:t>عدة معايير لتعريف المشروعات الصغيرة )مثل معيار العمالة، </a:t>
            </a:r>
            <a:r>
              <a:rPr lang="ar-DZ" sz="2400" dirty="0" smtClean="0"/>
              <a:t>رأس </a:t>
            </a:r>
            <a:r>
              <a:rPr lang="ar-DZ" sz="2400" dirty="0"/>
              <a:t>المال، </a:t>
            </a:r>
            <a:r>
              <a:rPr lang="ar-DZ" sz="2400" dirty="0" smtClean="0"/>
              <a:t>القيمة المضافة</a:t>
            </a:r>
            <a:r>
              <a:rPr lang="ar-DZ" sz="2400" dirty="0"/>
              <a:t>،...( وقد تستخدم تعريفات وفقاً للخصائص الوظيفية مثل نوع الإدارة أو التخصص أو </a:t>
            </a:r>
            <a:r>
              <a:rPr lang="ar-DZ" sz="2400" dirty="0" smtClean="0"/>
              <a:t>أساليب الإنتاج </a:t>
            </a:r>
            <a:r>
              <a:rPr lang="ar-DZ" sz="2400" dirty="0"/>
              <a:t>أو اتجاهات </a:t>
            </a:r>
            <a:r>
              <a:rPr lang="ar-DZ" sz="2400" dirty="0" smtClean="0"/>
              <a:t>السوق)</a:t>
            </a:r>
            <a:endParaRPr lang="ar-DZ" sz="2400" b="1" dirty="0" smtClean="0">
              <a:latin typeface="Simplified Arabic" panose="02020603050405020304" pitchFamily="18" charset="-78"/>
              <a:cs typeface="Simplified Arabic" panose="02020603050405020304" pitchFamily="18" charset="-78"/>
            </a:endParaRPr>
          </a:p>
          <a:p>
            <a:pPr algn="just" rtl="1"/>
            <a:r>
              <a:rPr lang="ar-DZ" sz="2400" b="1" dirty="0" smtClean="0">
                <a:latin typeface="Simplified Arabic" panose="02020603050405020304" pitchFamily="18" charset="-78"/>
                <a:cs typeface="Simplified Arabic" panose="02020603050405020304" pitchFamily="18" charset="-78"/>
              </a:rPr>
              <a:t>ويعتبر </a:t>
            </a:r>
            <a:r>
              <a:rPr lang="ar-DZ" sz="2400" b="1" dirty="0">
                <a:latin typeface="Simplified Arabic" panose="02020603050405020304" pitchFamily="18" charset="-78"/>
                <a:cs typeface="Simplified Arabic" panose="02020603050405020304" pitchFamily="18" charset="-78"/>
              </a:rPr>
              <a:t>التعريف ضروري لتقديم الخدمات والحوافز المشجعة لمساندة </a:t>
            </a:r>
            <a:r>
              <a:rPr lang="ar-DZ" sz="2400" b="1" dirty="0" smtClean="0">
                <a:latin typeface="Simplified Arabic" panose="02020603050405020304" pitchFamily="18" charset="-78"/>
                <a:cs typeface="Simplified Arabic" panose="02020603050405020304" pitchFamily="18" charset="-78"/>
              </a:rPr>
              <a:t>هذه المشروعات </a:t>
            </a:r>
            <a:r>
              <a:rPr lang="ar-DZ" sz="2400" b="1" dirty="0">
                <a:latin typeface="Simplified Arabic" panose="02020603050405020304" pitchFamily="18" charset="-78"/>
                <a:cs typeface="Simplified Arabic" panose="02020603050405020304" pitchFamily="18" charset="-78"/>
              </a:rPr>
              <a:t>وزيادة كفاءتها. ولتحديد تصنيف واضح يجب توفر عدة عوامل، منها توفر </a:t>
            </a:r>
            <a:r>
              <a:rPr lang="ar-DZ" sz="2400" b="1" dirty="0" smtClean="0">
                <a:latin typeface="Simplified Arabic" panose="02020603050405020304" pitchFamily="18" charset="-78"/>
                <a:cs typeface="Simplified Arabic" panose="02020603050405020304" pitchFamily="18" charset="-78"/>
              </a:rPr>
              <a:t>المعلومات ودقتها</a:t>
            </a:r>
            <a:r>
              <a:rPr lang="ar-DZ" sz="2400" b="1" dirty="0">
                <a:latin typeface="Simplified Arabic" panose="02020603050405020304" pitchFamily="18" charset="-78"/>
                <a:cs typeface="Simplified Arabic" panose="02020603050405020304" pitchFamily="18" charset="-78"/>
              </a:rPr>
              <a:t>، البناء الهيكلي للمشروعات حسب الأنشطة المختلفة، وخطة السلطات في دعم </a:t>
            </a:r>
            <a:r>
              <a:rPr lang="ar-DZ" sz="2400" b="1" dirty="0" smtClean="0">
                <a:latin typeface="Simplified Arabic" panose="02020603050405020304" pitchFamily="18" charset="-78"/>
                <a:cs typeface="Simplified Arabic" panose="02020603050405020304" pitchFamily="18" charset="-78"/>
              </a:rPr>
              <a:t>ومساندة المشروعات </a:t>
            </a:r>
            <a:r>
              <a:rPr lang="ar-DZ" sz="2400" b="1" dirty="0">
                <a:latin typeface="Simplified Arabic" panose="02020603050405020304" pitchFamily="18" charset="-78"/>
                <a:cs typeface="Simplified Arabic" panose="02020603050405020304" pitchFamily="18" charset="-78"/>
              </a:rPr>
              <a:t>الاقتصادية، رغم أن صياغة تعريف مبسط لا يعتبر </a:t>
            </a:r>
            <a:r>
              <a:rPr lang="ar-DZ" sz="2400" b="1" dirty="0" smtClean="0">
                <a:latin typeface="Simplified Arabic" panose="02020603050405020304" pitchFamily="18" charset="-78"/>
                <a:cs typeface="Simplified Arabic" panose="02020603050405020304" pitchFamily="18" charset="-78"/>
              </a:rPr>
              <a:t>أمرا يسيرا</a:t>
            </a:r>
          </a:p>
          <a:p>
            <a:pPr algn="just" rtl="1"/>
            <a:r>
              <a:rPr lang="ar-DZ" sz="2400" dirty="0"/>
              <a:t>وطبقا لما ورد في </a:t>
            </a:r>
            <a:r>
              <a:rPr lang="ar-DZ" sz="2400" dirty="0" smtClean="0"/>
              <a:t>دراسة </a:t>
            </a:r>
            <a:r>
              <a:rPr lang="ar-DZ" sz="2400" dirty="0"/>
              <a:t>"</a:t>
            </a:r>
            <a:r>
              <a:rPr lang="ar-DZ" sz="2400" dirty="0" smtClean="0"/>
              <a:t>من إعداد </a:t>
            </a:r>
            <a:r>
              <a:rPr lang="fr-FR" sz="2400" dirty="0"/>
              <a:t>Gray and </a:t>
            </a:r>
            <a:r>
              <a:rPr lang="fr-FR" sz="2400" dirty="0" err="1"/>
              <a:t>Gamser</a:t>
            </a:r>
            <a:r>
              <a:rPr lang="fr-FR" sz="2400" dirty="0"/>
              <a:t> </a:t>
            </a:r>
            <a:r>
              <a:rPr lang="ar-DZ" sz="2400" dirty="0"/>
              <a:t>يفضل استخدام معيار عدد العاملين لتحديد حجم المنشاة بدلاً من </a:t>
            </a:r>
            <a:r>
              <a:rPr lang="ar-DZ" sz="2400" dirty="0" smtClean="0"/>
              <a:t>الاعتماد على </a:t>
            </a:r>
            <a:r>
              <a:rPr lang="ar-DZ" sz="2400" dirty="0"/>
              <a:t>حجم الأصول والقيمة المضافة التي يتم قياسها حسب قيمتها والتي تتغير بتغير قيمة العملات</a:t>
            </a:r>
            <a:endParaRPr lang="fr-FR" sz="2400" b="1" dirty="0">
              <a:latin typeface="Simplified Arabic" panose="02020603050405020304" pitchFamily="18" charset="-78"/>
              <a:cs typeface="Simplified Arabic" panose="02020603050405020304" pitchFamily="18" charset="-78"/>
            </a:endParaRPr>
          </a:p>
        </p:txBody>
      </p:sp>
      <p:sp>
        <p:nvSpPr>
          <p:cNvPr id="2" name="Rectangle 1"/>
          <p:cNvSpPr/>
          <p:nvPr/>
        </p:nvSpPr>
        <p:spPr>
          <a:xfrm>
            <a:off x="2593571" y="415636"/>
            <a:ext cx="4572000" cy="1030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المؤسسات الصغيرة والمتوسطة</a:t>
            </a:r>
            <a:endParaRPr lang="fr-FR" dirty="0"/>
          </a:p>
        </p:txBody>
      </p:sp>
      <p:pic>
        <p:nvPicPr>
          <p:cNvPr id="4" name="Picture 3" descr="C:\Users\pc\Desktop\téléchargement.jpg"/>
          <p:cNvPicPr/>
          <p:nvPr/>
        </p:nvPicPr>
        <p:blipFill>
          <a:blip r:embed="rId2">
            <a:extLst>
              <a:ext uri="{28A0092B-C50C-407E-A947-70E740481C1C}">
                <a14:useLocalDpi xmlns:a14="http://schemas.microsoft.com/office/drawing/2010/main" xmlns="" val="0"/>
              </a:ext>
            </a:extLst>
          </a:blip>
          <a:srcRect/>
          <a:stretch>
            <a:fillRect/>
          </a:stretch>
        </p:blipFill>
        <p:spPr bwMode="auto">
          <a:xfrm>
            <a:off x="7996844" y="454775"/>
            <a:ext cx="1774421" cy="1195388"/>
          </a:xfrm>
          <a:prstGeom prst="rect">
            <a:avLst/>
          </a:prstGeom>
          <a:noFill/>
          <a:ln>
            <a:noFill/>
          </a:ln>
        </p:spPr>
      </p:pic>
    </p:spTree>
    <p:extLst>
      <p:ext uri="{BB962C8B-B14F-4D97-AF65-F5344CB8AC3E}">
        <p14:creationId xmlns:p14="http://schemas.microsoft.com/office/powerpoint/2010/main" xmlns="" val="25259715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fade">
                                      <p:cBhvr>
                                        <p:cTn id="31" dur="1000"/>
                                        <p:tgtEl>
                                          <p:spTgt spid="3">
                                            <p:txEl>
                                              <p:pRg st="1" end="1"/>
                                            </p:txEl>
                                          </p:spTgt>
                                        </p:tgtEl>
                                      </p:cBhvr>
                                    </p:animEffect>
                                    <p:anim calcmode="lin" valueType="num">
                                      <p:cBhvr>
                                        <p:cTn id="3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 calcmode="lin" valueType="num">
                                      <p:cBhvr additive="base">
                                        <p:cTn id="3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2886" y="2644321"/>
            <a:ext cx="6415790" cy="540611"/>
          </a:xfrm>
          <a:solidFill>
            <a:schemeClr val="accent2"/>
          </a:solidFill>
        </p:spPr>
        <p:txBody>
          <a:bodyPr>
            <a:normAutofit/>
          </a:bodyPr>
          <a:lstStyle/>
          <a:p>
            <a:pPr algn="ctr" rtl="1"/>
            <a:r>
              <a:rPr lang="ar-DZ" sz="2800" dirty="0" smtClean="0"/>
              <a:t>الفرق بين المقاولاتية والمؤسسات الصغيرة</a:t>
            </a:r>
            <a:endParaRPr lang="fr-FR" sz="2800" dirty="0"/>
          </a:p>
        </p:txBody>
      </p:sp>
      <p:sp>
        <p:nvSpPr>
          <p:cNvPr id="5" name="Espace réservé du contenu 4"/>
          <p:cNvSpPr>
            <a:spLocks noGrp="1"/>
          </p:cNvSpPr>
          <p:nvPr>
            <p:ph idx="1"/>
          </p:nvPr>
        </p:nvSpPr>
        <p:spPr/>
        <p:txBody>
          <a:bodyPr/>
          <a:lstStyle/>
          <a:p>
            <a:endParaRPr lang="fr-FR" dirty="0"/>
          </a:p>
        </p:txBody>
      </p:sp>
    </p:spTree>
    <p:extLst>
      <p:ext uri="{BB962C8B-B14F-4D97-AF65-F5344CB8AC3E}">
        <p14:creationId xmlns:p14="http://schemas.microsoft.com/office/powerpoint/2010/main" xmlns="" val="2455525597"/>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9477" y="386861"/>
            <a:ext cx="9535135" cy="4949909"/>
          </a:xfrm>
        </p:spPr>
        <p:txBody>
          <a:bodyPr>
            <a:normAutofit fontScale="92500" lnSpcReduction="10000"/>
          </a:bodyPr>
          <a:lstStyle/>
          <a:p>
            <a:pPr algn="just" rtl="1"/>
            <a:r>
              <a:rPr lang="ar-DZ" sz="3600" b="1" u="sng" dirty="0" smtClean="0">
                <a:latin typeface="Simplified Arabic" panose="02020603050405020304" pitchFamily="18" charset="-78"/>
                <a:cs typeface="Simplified Arabic" panose="02020603050405020304" pitchFamily="18" charset="-78"/>
              </a:rPr>
              <a:t>تمهيد:</a:t>
            </a:r>
          </a:p>
          <a:p>
            <a:pPr algn="just" rtl="1"/>
            <a:r>
              <a:rPr lang="ar-DZ" sz="2800" dirty="0" smtClean="0">
                <a:latin typeface="Simplified Arabic" panose="02020603050405020304" pitchFamily="18" charset="-78"/>
                <a:cs typeface="Simplified Arabic" panose="02020603050405020304" pitchFamily="18" charset="-78"/>
              </a:rPr>
              <a:t>ظهر </a:t>
            </a:r>
            <a:r>
              <a:rPr lang="ar-DZ" sz="2800" dirty="0">
                <a:latin typeface="Simplified Arabic" panose="02020603050405020304" pitchFamily="18" charset="-78"/>
                <a:cs typeface="Simplified Arabic" panose="02020603050405020304" pitchFamily="18" charset="-78"/>
              </a:rPr>
              <a:t>مفهوم المؤسسات الكبرى خلال القرن الماضي وبصفة خاصة بعد ظهور أفكار آدم سميث وما ارتبط بها من قيام المصنع بمفهومه الحديث أو المشروع الكبير حيث ظلّت المنشآت الكبيرة محور </a:t>
            </a:r>
            <a:r>
              <a:rPr lang="ar-DZ" sz="2800" dirty="0" smtClean="0">
                <a:latin typeface="Simplified Arabic" panose="02020603050405020304" pitchFamily="18" charset="-78"/>
                <a:cs typeface="Simplified Arabic" panose="02020603050405020304" pitchFamily="18" charset="-78"/>
              </a:rPr>
              <a:t>اهتمام </a:t>
            </a:r>
            <a:r>
              <a:rPr lang="ar-DZ" sz="2800" dirty="0">
                <a:latin typeface="Simplified Arabic" panose="02020603050405020304" pitchFamily="18" charset="-78"/>
                <a:cs typeface="Simplified Arabic" panose="02020603050405020304" pitchFamily="18" charset="-78"/>
              </a:rPr>
              <a:t>رجال الفكر </a:t>
            </a:r>
            <a:r>
              <a:rPr lang="ar-DZ" sz="2800" dirty="0" smtClean="0">
                <a:latin typeface="Simplified Arabic" panose="02020603050405020304" pitchFamily="18" charset="-78"/>
                <a:cs typeface="Simplified Arabic" panose="02020603050405020304" pitchFamily="18" charset="-78"/>
              </a:rPr>
              <a:t>والاقتصاد </a:t>
            </a:r>
            <a:r>
              <a:rPr lang="ar-DZ" sz="2800" dirty="0">
                <a:latin typeface="Simplified Arabic" panose="02020603050405020304" pitchFamily="18" charset="-78"/>
                <a:cs typeface="Simplified Arabic" panose="02020603050405020304" pitchFamily="18" charset="-78"/>
              </a:rPr>
              <a:t>وواضعي السياسات منذ منتصف القرن الثامن عشر وحتى نهاية القرن التاسع عشر، نظراً للاعتقاد بمثالية المؤسسة </a:t>
            </a:r>
            <a:r>
              <a:rPr lang="ar-DZ" sz="2800" dirty="0" smtClean="0">
                <a:latin typeface="Simplified Arabic" panose="02020603050405020304" pitchFamily="18" charset="-78"/>
                <a:cs typeface="Simplified Arabic" panose="02020603050405020304" pitchFamily="18" charset="-78"/>
              </a:rPr>
              <a:t>الكبيرة</a:t>
            </a:r>
            <a:r>
              <a:rPr lang="fr-FR"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 لأسباب من بينها:</a:t>
            </a:r>
          </a:p>
          <a:p>
            <a:pPr algn="just" rtl="1"/>
            <a:r>
              <a:rPr lang="ar-DZ" sz="2400" dirty="0">
                <a:latin typeface="Simplified Arabic" panose="02020603050405020304" pitchFamily="18" charset="-78"/>
                <a:cs typeface="Simplified Arabic" panose="02020603050405020304" pitchFamily="18" charset="-78"/>
              </a:rPr>
              <a:t>الاستفادة من مزايا الحجم، كتدنية تكلفة الوحدة المنتجة، بسبب كثرة الإنتاج والتوزيع الأمثل للتكاليف الثابتة</a:t>
            </a:r>
            <a:r>
              <a:rPr lang="ar-DZ" sz="2400" dirty="0" smtClean="0">
                <a:latin typeface="Simplified Arabic" panose="02020603050405020304" pitchFamily="18" charset="-78"/>
                <a:cs typeface="Simplified Arabic" panose="02020603050405020304" pitchFamily="18" charset="-78"/>
              </a:rPr>
              <a:t>؛</a:t>
            </a:r>
          </a:p>
          <a:p>
            <a:pPr lvl="0" algn="r" rtl="1"/>
            <a:r>
              <a:rPr lang="ar-DZ" sz="2400" dirty="0" smtClean="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الأقدمية التي تعني بالضرورة تراكم الخبرات في كل عمليات الانتاج والتسيير</a:t>
            </a:r>
            <a:endParaRPr lang="fr-FR" sz="2400" dirty="0">
              <a:latin typeface="Simplified Arabic" panose="02020603050405020304" pitchFamily="18" charset="-78"/>
              <a:cs typeface="Simplified Arabic" panose="02020603050405020304" pitchFamily="18" charset="-78"/>
            </a:endParaRPr>
          </a:p>
          <a:p>
            <a:pPr lvl="0" algn="r" rtl="1"/>
            <a:r>
              <a:rPr lang="ar-DZ" sz="2400" dirty="0">
                <a:latin typeface="Simplified Arabic" panose="02020603050405020304" pitchFamily="18" charset="-78"/>
                <a:cs typeface="Simplified Arabic" panose="02020603050405020304" pitchFamily="18" charset="-78"/>
              </a:rPr>
              <a:t>المهارة التي اكتسبتها هذه المصانع والمؤسسات الكبرى بمرور الوقت وبسبب سمعتها حيث استقطبت المورد البشري المؤهل؛</a:t>
            </a:r>
            <a:endParaRPr lang="fr-FR" sz="2400" dirty="0">
              <a:latin typeface="Simplified Arabic" panose="02020603050405020304" pitchFamily="18" charset="-78"/>
              <a:cs typeface="Simplified Arabic" panose="02020603050405020304" pitchFamily="18" charset="-78"/>
            </a:endParaRPr>
          </a:p>
          <a:p>
            <a:pPr lvl="0" algn="r" rtl="1"/>
            <a:r>
              <a:rPr lang="ar-DZ" sz="2400" dirty="0">
                <a:latin typeface="Simplified Arabic" panose="02020603050405020304" pitchFamily="18" charset="-78"/>
                <a:cs typeface="Simplified Arabic" panose="02020603050405020304" pitchFamily="18" charset="-78"/>
              </a:rPr>
              <a:t>التركيز على مشروع واختصاص واحد ذو حجم كبير أفضل من مشاريع صغيرة متشتتة.</a:t>
            </a:r>
            <a:endParaRPr lang="fr-FR" sz="2400" dirty="0">
              <a:latin typeface="Simplified Arabic" panose="02020603050405020304" pitchFamily="18" charset="-78"/>
              <a:cs typeface="Simplified Arabic" panose="02020603050405020304" pitchFamily="18" charset="-78"/>
            </a:endParaRPr>
          </a:p>
          <a:p>
            <a:pPr algn="r" rtl="1"/>
            <a:endParaRPr lang="fr-FR" sz="2400" dirty="0">
              <a:latin typeface="Simplified Arabic" panose="02020603050405020304" pitchFamily="18" charset="-78"/>
              <a:cs typeface="Simplified Arabic" panose="02020603050405020304" pitchFamily="18" charset="-78"/>
            </a:endParaRPr>
          </a:p>
        </p:txBody>
      </p:sp>
      <p:pic>
        <p:nvPicPr>
          <p:cNvPr id="7" name="Picture 6"/>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554415"/>
            <a:ext cx="2443942" cy="2167304"/>
          </a:xfrm>
          <a:prstGeom prst="rect">
            <a:avLst/>
          </a:prstGeom>
        </p:spPr>
      </p:pic>
    </p:spTree>
    <p:extLst>
      <p:ext uri="{BB962C8B-B14F-4D97-AF65-F5344CB8AC3E}">
        <p14:creationId xmlns:p14="http://schemas.microsoft.com/office/powerpoint/2010/main" xmlns="" val="201080751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sz="4400" b="1" dirty="0">
                <a:latin typeface="Simplified Arabic" panose="02020603050405020304" pitchFamily="18" charset="-78"/>
                <a:cs typeface="Simplified Arabic" panose="02020603050405020304" pitchFamily="18" charset="-78"/>
              </a:rPr>
              <a:t>دور المقاولاتية</a:t>
            </a:r>
            <a:r>
              <a:rPr lang="ar-SA" b="1" dirty="0"/>
              <a:t>:</a:t>
            </a:r>
            <a:endParaRPr lang="fr-FR" dirty="0"/>
          </a:p>
        </p:txBody>
      </p:sp>
      <p:sp>
        <p:nvSpPr>
          <p:cNvPr id="3" name="Content Placeholder 2"/>
          <p:cNvSpPr>
            <a:spLocks noGrp="1"/>
          </p:cNvSpPr>
          <p:nvPr>
            <p:ph idx="1"/>
          </p:nvPr>
        </p:nvSpPr>
        <p:spPr/>
        <p:txBody>
          <a:bodyPr>
            <a:normAutofit/>
          </a:bodyPr>
          <a:lstStyle/>
          <a:p>
            <a:pPr algn="just" rtl="1"/>
            <a:r>
              <a:rPr lang="ar-SA" sz="4000" dirty="0">
                <a:latin typeface="Simplified Arabic" panose="02020603050405020304" pitchFamily="18" charset="-78"/>
                <a:cs typeface="Simplified Arabic" panose="02020603050405020304" pitchFamily="18" charset="-78"/>
              </a:rPr>
              <a:t>إن إقامة المؤسسات الصغيرة يهدف إلى استغلال الطاقات المعطلة وإلحاقها بالأيدي المنتجة التي تساهم في البناء والتنمية والاعتماد على الذات في خلق الدخل، والذي يخرجها من دائرة العوز وانتظار الوظيفة.</a:t>
            </a:r>
            <a:endParaRPr lang="fr-FR" sz="4000" dirty="0">
              <a:latin typeface="Simplified Arabic" panose="02020603050405020304" pitchFamily="18" charset="-78"/>
              <a:cs typeface="Simplified Arabic" panose="02020603050405020304" pitchFamily="18" charset="-78"/>
            </a:endParaRPr>
          </a:p>
          <a:p>
            <a:pPr algn="just" rtl="1"/>
            <a:endParaRPr lang="fr-FR" sz="40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107754874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5975"/>
          </a:xfrm>
        </p:spPr>
        <p:txBody>
          <a:bodyPr/>
          <a:lstStyle/>
          <a:p>
            <a:pPr algn="ctr" rtl="1"/>
            <a:r>
              <a:rPr lang="ar-SA" b="1" dirty="0">
                <a:latin typeface="Simplified Arabic" panose="02020603050405020304" pitchFamily="18" charset="-78"/>
                <a:cs typeface="Simplified Arabic" panose="02020603050405020304" pitchFamily="18" charset="-78"/>
              </a:rPr>
              <a:t>الدور الاقتصادي </a:t>
            </a:r>
            <a:r>
              <a:rPr lang="ar-SA" b="1" dirty="0" err="1">
                <a:latin typeface="Simplified Arabic" panose="02020603050405020304" pitchFamily="18" charset="-78"/>
                <a:cs typeface="Simplified Arabic" panose="02020603050405020304" pitchFamily="18" charset="-78"/>
              </a:rPr>
              <a:t>للمقاولاتية</a:t>
            </a:r>
            <a:r>
              <a:rPr lang="ar-SA" b="1" dirty="0" smtClean="0"/>
              <a:t>:</a:t>
            </a:r>
            <a:endParaRPr lang="fr-FR" dirty="0"/>
          </a:p>
        </p:txBody>
      </p:sp>
      <p:sp>
        <p:nvSpPr>
          <p:cNvPr id="3" name="Content Placeholder 2"/>
          <p:cNvSpPr>
            <a:spLocks noGrp="1"/>
          </p:cNvSpPr>
          <p:nvPr>
            <p:ph idx="1"/>
          </p:nvPr>
        </p:nvSpPr>
        <p:spPr>
          <a:xfrm>
            <a:off x="247650" y="1181100"/>
            <a:ext cx="11106150" cy="5429250"/>
          </a:xfrm>
        </p:spPr>
        <p:txBody>
          <a:bodyPr>
            <a:normAutofit lnSpcReduction="10000"/>
          </a:bodyPr>
          <a:lstStyle/>
          <a:p>
            <a:pPr lvl="0" algn="r" rtl="1"/>
            <a:r>
              <a:rPr lang="ar-SA" sz="3200" dirty="0">
                <a:latin typeface="Simplified Arabic" panose="02020603050405020304" pitchFamily="18" charset="-78"/>
                <a:cs typeface="Simplified Arabic" panose="02020603050405020304" pitchFamily="18" charset="-78"/>
              </a:rPr>
              <a:t>تساهم بدور فعال في عملية الإسراع </a:t>
            </a:r>
            <a:r>
              <a:rPr lang="ar-SA" sz="3200" dirty="0" smtClean="0">
                <a:latin typeface="Simplified Arabic" panose="02020603050405020304" pitchFamily="18" charset="-78"/>
                <a:cs typeface="Simplified Arabic" panose="02020603050405020304" pitchFamily="18" charset="-78"/>
              </a:rPr>
              <a:t>بالتنمية</a:t>
            </a:r>
            <a:r>
              <a:rPr lang="ar-DZ" sz="3200" dirty="0" smtClean="0">
                <a:latin typeface="Simplified Arabic" panose="02020603050405020304" pitchFamily="18" charset="-78"/>
                <a:cs typeface="Simplified Arabic" panose="02020603050405020304" pitchFamily="18" charset="-78"/>
              </a:rPr>
              <a:t> </a:t>
            </a:r>
          </a:p>
          <a:p>
            <a:pPr lvl="0" algn="r" rtl="1"/>
            <a:r>
              <a:rPr lang="ar-DZ" sz="3200" dirty="0" err="1" smtClean="0">
                <a:latin typeface="Simplified Arabic" panose="02020603050405020304" pitchFamily="18" charset="-78"/>
                <a:cs typeface="Simplified Arabic" panose="02020603050405020304" pitchFamily="18" charset="-78"/>
              </a:rPr>
              <a:t>توس</a:t>
            </a:r>
            <a:r>
              <a:rPr lang="ar-SA" sz="3200" dirty="0" smtClean="0">
                <a:latin typeface="Simplified Arabic" panose="02020603050405020304" pitchFamily="18" charset="-78"/>
                <a:cs typeface="Simplified Arabic" panose="02020603050405020304" pitchFamily="18" charset="-78"/>
              </a:rPr>
              <a:t>يع </a:t>
            </a:r>
            <a:r>
              <a:rPr lang="ar-SA" sz="3200" dirty="0">
                <a:latin typeface="Simplified Arabic" panose="02020603050405020304" pitchFamily="18" charset="-78"/>
                <a:cs typeface="Simplified Arabic" panose="02020603050405020304" pitchFamily="18" charset="-78"/>
              </a:rPr>
              <a:t>السوق المحلي، </a:t>
            </a:r>
            <a:endParaRPr lang="fr-FR" sz="3200" dirty="0">
              <a:latin typeface="Simplified Arabic" panose="02020603050405020304" pitchFamily="18" charset="-78"/>
              <a:cs typeface="Simplified Arabic" panose="02020603050405020304" pitchFamily="18" charset="-78"/>
            </a:endParaRPr>
          </a:p>
          <a:p>
            <a:pPr lvl="0" algn="r" rtl="1"/>
            <a:r>
              <a:rPr lang="ar-SA" sz="3200" dirty="0">
                <a:latin typeface="Simplified Arabic" panose="02020603050405020304" pitchFamily="18" charset="-78"/>
                <a:cs typeface="Simplified Arabic" panose="02020603050405020304" pitchFamily="18" charset="-78"/>
              </a:rPr>
              <a:t>تضمن إنتاج بعض السلع التي يصعب الحصول عليها، </a:t>
            </a:r>
            <a:endParaRPr lang="fr-FR" sz="3200" dirty="0">
              <a:latin typeface="Simplified Arabic" panose="02020603050405020304" pitchFamily="18" charset="-78"/>
              <a:cs typeface="Simplified Arabic" panose="02020603050405020304" pitchFamily="18" charset="-78"/>
            </a:endParaRPr>
          </a:p>
          <a:p>
            <a:pPr lvl="0" algn="r" rtl="1"/>
            <a:r>
              <a:rPr lang="ar-SA" sz="3200" dirty="0">
                <a:latin typeface="Simplified Arabic" panose="02020603050405020304" pitchFamily="18" charset="-78"/>
                <a:cs typeface="Simplified Arabic" panose="02020603050405020304" pitchFamily="18" charset="-78"/>
              </a:rPr>
              <a:t>تساعد في إعداد الكوادر الفنية، </a:t>
            </a:r>
            <a:endParaRPr lang="fr-FR" sz="3200" dirty="0">
              <a:latin typeface="Simplified Arabic" panose="02020603050405020304" pitchFamily="18" charset="-78"/>
              <a:cs typeface="Simplified Arabic" panose="02020603050405020304" pitchFamily="18" charset="-78"/>
            </a:endParaRPr>
          </a:p>
          <a:p>
            <a:pPr lvl="0" algn="r" rtl="1"/>
            <a:r>
              <a:rPr lang="ar-SA" sz="3200" dirty="0">
                <a:latin typeface="Simplified Arabic" panose="02020603050405020304" pitchFamily="18" charset="-78"/>
                <a:cs typeface="Simplified Arabic" panose="02020603050405020304" pitchFamily="18" charset="-78"/>
              </a:rPr>
              <a:t>تنمية الصاد رات ومنه الحصول على العملة الأجنبية وبالتالي تحسين موازين مدفوعات الدول النامية</a:t>
            </a:r>
            <a:r>
              <a:rPr lang="fr-FR" sz="3200" dirty="0">
                <a:latin typeface="Simplified Arabic" panose="02020603050405020304" pitchFamily="18" charset="-78"/>
                <a:cs typeface="Simplified Arabic" panose="02020603050405020304" pitchFamily="18" charset="-78"/>
              </a:rPr>
              <a:t>. </a:t>
            </a:r>
          </a:p>
          <a:p>
            <a:pPr lvl="0" algn="r" rtl="1"/>
            <a:r>
              <a:rPr lang="ar-SA" sz="3200" dirty="0">
                <a:latin typeface="Simplified Arabic" panose="02020603050405020304" pitchFamily="18" charset="-78"/>
                <a:cs typeface="Simplified Arabic" panose="02020603050405020304" pitchFamily="18" charset="-78"/>
              </a:rPr>
              <a:t>بالإضافة إلى مساهمتها في تكوين قطاع صناعي متوازن يخدم الاقتصاد الوطني ويساهم في تحقيق الدفع الذاتي.</a:t>
            </a:r>
            <a:endParaRPr lang="fr-FR" sz="3200" dirty="0">
              <a:latin typeface="Simplified Arabic" panose="02020603050405020304" pitchFamily="18" charset="-78"/>
              <a:cs typeface="Simplified Arabic" panose="02020603050405020304" pitchFamily="18" charset="-78"/>
            </a:endParaRPr>
          </a:p>
          <a:p>
            <a:pPr lvl="0" algn="r" rtl="1"/>
            <a:r>
              <a:rPr lang="ar-SA" sz="3200" dirty="0">
                <a:latin typeface="Simplified Arabic" panose="02020603050405020304" pitchFamily="18" charset="-78"/>
                <a:cs typeface="Simplified Arabic" panose="02020603050405020304" pitchFamily="18" charset="-78"/>
              </a:rPr>
              <a:t>تتميز المقاولات بقدرتها على الانتشار الجغرافي في المناطق الصناعية والريفية والمدن </a:t>
            </a:r>
            <a:r>
              <a:rPr lang="ar-SA" sz="3200" dirty="0" smtClean="0">
                <a:latin typeface="Simplified Arabic" panose="02020603050405020304" pitchFamily="18" charset="-78"/>
                <a:cs typeface="Simplified Arabic" panose="02020603050405020304" pitchFamily="18" charset="-78"/>
              </a:rPr>
              <a:t>الجديدة</a:t>
            </a:r>
            <a:endParaRPr lang="fr-FR" sz="3200" dirty="0">
              <a:latin typeface="Simplified Arabic" panose="02020603050405020304" pitchFamily="18" charset="-78"/>
              <a:cs typeface="Simplified Arabic" panose="02020603050405020304" pitchFamily="18" charset="-78"/>
            </a:endParaRPr>
          </a:p>
          <a:p>
            <a:pPr algn="r" rtl="1"/>
            <a:endParaRPr lang="fr-FR" dirty="0">
              <a:latin typeface="Simplified Arabic" panose="02020603050405020304" pitchFamily="18" charset="-78"/>
              <a:cs typeface="Simplified Arabic" panose="02020603050405020304" pitchFamily="18" charset="-78"/>
            </a:endParaRPr>
          </a:p>
        </p:txBody>
      </p:sp>
      <p:pic>
        <p:nvPicPr>
          <p:cNvPr id="4" name="Picture 2" descr="C:\Users\Naima\Desktop\index.jpg"/>
          <p:cNvPicPr>
            <a:picLocks noChangeAspect="1" noChangeArrowheads="1"/>
          </p:cNvPicPr>
          <p:nvPr/>
        </p:nvPicPr>
        <p:blipFill>
          <a:blip r:embed="rId2" cstate="print"/>
          <a:srcRect/>
          <a:stretch>
            <a:fillRect/>
          </a:stretch>
        </p:blipFill>
        <p:spPr bwMode="auto">
          <a:xfrm>
            <a:off x="909711" y="1469096"/>
            <a:ext cx="2362200" cy="2155825"/>
          </a:xfrm>
          <a:prstGeom prst="ellipse">
            <a:avLst/>
          </a:prstGeom>
          <a:ln>
            <a:noFill/>
          </a:ln>
          <a:effectLst>
            <a:softEdge rad="112500"/>
          </a:effectLst>
        </p:spPr>
      </p:pic>
    </p:spTree>
    <p:extLst>
      <p:ext uri="{BB962C8B-B14F-4D97-AF65-F5344CB8AC3E}">
        <p14:creationId xmlns:p14="http://schemas.microsoft.com/office/powerpoint/2010/main" xmlns="" val="79049732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3" restart="whenNotActive" fill="hold" evtFilter="cancelBubble" nodeType="interactiveSeq">
                <p:stCondLst>
                  <p:cond evt="onClick" delay="0">
                    <p:tgtEl>
                      <p:spTgt spid="2"/>
                    </p:tgtEl>
                  </p:cond>
                </p:stCondLst>
                <p:endSync evt="end" delay="0">
                  <p:rtn val="all"/>
                </p:endSync>
                <p:childTnLst>
                  <p:par>
                    <p:cTn id="34" fill="hold">
                      <p:stCondLst>
                        <p:cond delay="0"/>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0" end="0"/>
                                            </p:txEl>
                                          </p:spTgt>
                                        </p:tgtEl>
                                        <p:attrNameLst>
                                          <p:attrName>style.visibility</p:attrName>
                                        </p:attrNameLst>
                                      </p:cBhvr>
                                      <p:to>
                                        <p:strVal val="visible"/>
                                      </p:to>
                                    </p:set>
                                    <p:animEffect transition="in" filter="fade">
                                      <p:cBhvr>
                                        <p:cTn id="38" dur="1000"/>
                                        <p:tgtEl>
                                          <p:spTgt spid="3">
                                            <p:txEl>
                                              <p:pRg st="0" end="0"/>
                                            </p:txEl>
                                          </p:spTgt>
                                        </p:tgtEl>
                                      </p:cBhvr>
                                    </p:animEffect>
                                    <p:anim calcmode="lin" valueType="num">
                                      <p:cBhvr>
                                        <p:cTn id="3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1" end="1"/>
                                            </p:txEl>
                                          </p:spTgt>
                                        </p:tgtEl>
                                        <p:attrNameLst>
                                          <p:attrName>style.visibility</p:attrName>
                                        </p:attrNameLst>
                                      </p:cBhvr>
                                      <p:to>
                                        <p:strVal val="visible"/>
                                      </p:to>
                                    </p:set>
                                    <p:animEffect transition="in" filter="fade">
                                      <p:cBhvr>
                                        <p:cTn id="45" dur="1000"/>
                                        <p:tgtEl>
                                          <p:spTgt spid="3">
                                            <p:txEl>
                                              <p:pRg st="1" end="1"/>
                                            </p:txEl>
                                          </p:spTgt>
                                        </p:tgtEl>
                                      </p:cBhvr>
                                    </p:animEffect>
                                    <p:anim calcmode="lin" valueType="num">
                                      <p:cBhvr>
                                        <p:cTn id="4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1" end="1"/>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3">
                                            <p:txEl>
                                              <p:pRg st="2" end="2"/>
                                            </p:txEl>
                                          </p:spTgt>
                                        </p:tgtEl>
                                        <p:attrNameLst>
                                          <p:attrName>style.visibility</p:attrName>
                                        </p:attrNameLst>
                                      </p:cBhvr>
                                      <p:to>
                                        <p:strVal val="visible"/>
                                      </p:to>
                                    </p:set>
                                    <p:animEffect transition="in" filter="fade">
                                      <p:cBhvr>
                                        <p:cTn id="50" dur="1000"/>
                                        <p:tgtEl>
                                          <p:spTgt spid="3">
                                            <p:txEl>
                                              <p:pRg st="2" end="2"/>
                                            </p:txEl>
                                          </p:spTgt>
                                        </p:tgtEl>
                                      </p:cBhvr>
                                    </p:animEffect>
                                    <p:anim calcmode="lin" valueType="num">
                                      <p:cBhvr>
                                        <p:cTn id="5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2" end="2"/>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fade">
                                      <p:cBhvr>
                                        <p:cTn id="55" dur="1000"/>
                                        <p:tgtEl>
                                          <p:spTgt spid="3">
                                            <p:txEl>
                                              <p:pRg st="3" end="3"/>
                                            </p:txEl>
                                          </p:spTgt>
                                        </p:tgtEl>
                                      </p:cBhvr>
                                    </p:animEffect>
                                    <p:anim calcmode="lin" valueType="num">
                                      <p:cBhvr>
                                        <p:cTn id="5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3" end="3"/>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3">
                                            <p:txEl>
                                              <p:pRg st="4" end="4"/>
                                            </p:txEl>
                                          </p:spTgt>
                                        </p:tgtEl>
                                        <p:attrNameLst>
                                          <p:attrName>style.visibility</p:attrName>
                                        </p:attrNameLst>
                                      </p:cBhvr>
                                      <p:to>
                                        <p:strVal val="visible"/>
                                      </p:to>
                                    </p:set>
                                    <p:animEffect transition="in" filter="fade">
                                      <p:cBhvr>
                                        <p:cTn id="60" dur="1000"/>
                                        <p:tgtEl>
                                          <p:spTgt spid="3">
                                            <p:txEl>
                                              <p:pRg st="4" end="4"/>
                                            </p:txEl>
                                          </p:spTgt>
                                        </p:tgtEl>
                                      </p:cBhvr>
                                    </p:animEffect>
                                    <p:anim calcmode="lin" valueType="num">
                                      <p:cBhvr>
                                        <p:cTn id="6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4" end="4"/>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3">
                                            <p:txEl>
                                              <p:pRg st="5" end="5"/>
                                            </p:txEl>
                                          </p:spTgt>
                                        </p:tgtEl>
                                        <p:attrNameLst>
                                          <p:attrName>style.visibility</p:attrName>
                                        </p:attrNameLst>
                                      </p:cBhvr>
                                      <p:to>
                                        <p:strVal val="visible"/>
                                      </p:to>
                                    </p:set>
                                    <p:animEffect transition="in" filter="fade">
                                      <p:cBhvr>
                                        <p:cTn id="65" dur="1000"/>
                                        <p:tgtEl>
                                          <p:spTgt spid="3">
                                            <p:txEl>
                                              <p:pRg st="5" end="5"/>
                                            </p:txEl>
                                          </p:spTgt>
                                        </p:tgtEl>
                                      </p:cBhvr>
                                    </p:animEffect>
                                    <p:anim calcmode="lin" valueType="num">
                                      <p:cBhvr>
                                        <p:cTn id="6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5" end="5"/>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3">
                                            <p:txEl>
                                              <p:pRg st="6" end="6"/>
                                            </p:txEl>
                                          </p:spTgt>
                                        </p:tgtEl>
                                        <p:attrNameLst>
                                          <p:attrName>style.visibility</p:attrName>
                                        </p:attrNameLst>
                                      </p:cBhvr>
                                      <p:to>
                                        <p:strVal val="visible"/>
                                      </p:to>
                                    </p:set>
                                    <p:animEffect transition="in" filter="fade">
                                      <p:cBhvr>
                                        <p:cTn id="70" dur="1000"/>
                                        <p:tgtEl>
                                          <p:spTgt spid="3">
                                            <p:txEl>
                                              <p:pRg st="6" end="6"/>
                                            </p:txEl>
                                          </p:spTgt>
                                        </p:tgtEl>
                                      </p:cBhvr>
                                    </p:animEffect>
                                    <p:anim calcmode="lin" valueType="num">
                                      <p:cBhvr>
                                        <p:cTn id="7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2"/>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15975"/>
          </a:xfrm>
        </p:spPr>
        <p:txBody>
          <a:bodyPr/>
          <a:lstStyle/>
          <a:p>
            <a:pPr algn="ctr" rtl="1"/>
            <a:r>
              <a:rPr lang="ar-SA" b="1" dirty="0">
                <a:latin typeface="Simplified Arabic" panose="02020603050405020304" pitchFamily="18" charset="-78"/>
                <a:cs typeface="Simplified Arabic" panose="02020603050405020304" pitchFamily="18" charset="-78"/>
              </a:rPr>
              <a:t>الدور الاجتماعي </a:t>
            </a:r>
            <a:r>
              <a:rPr lang="ar-SA" b="1" dirty="0" err="1">
                <a:latin typeface="Simplified Arabic" panose="02020603050405020304" pitchFamily="18" charset="-78"/>
                <a:cs typeface="Simplified Arabic" panose="02020603050405020304" pitchFamily="18" charset="-78"/>
              </a:rPr>
              <a:t>للمقاولاتية</a:t>
            </a:r>
            <a:r>
              <a:rPr lang="ar-SA" b="1" dirty="0" smtClean="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476250" y="1181100"/>
            <a:ext cx="10877550" cy="5238750"/>
          </a:xfrm>
        </p:spPr>
        <p:txBody>
          <a:bodyPr>
            <a:normAutofit/>
          </a:bodyPr>
          <a:lstStyle/>
          <a:p>
            <a:pPr algn="just" rtl="1"/>
            <a:r>
              <a:rPr lang="ar-SA" sz="3200" b="1" dirty="0">
                <a:latin typeface="Simplified Arabic" panose="02020603050405020304" pitchFamily="18" charset="-78"/>
                <a:cs typeface="Simplified Arabic" panose="02020603050405020304" pitchFamily="18" charset="-78"/>
              </a:rPr>
              <a:t>زيادة </a:t>
            </a:r>
            <a:r>
              <a:rPr lang="ar-SA" sz="3200" b="1" dirty="0" smtClean="0">
                <a:latin typeface="Simplified Arabic" panose="02020603050405020304" pitchFamily="18" charset="-78"/>
                <a:cs typeface="Simplified Arabic" panose="02020603050405020304" pitchFamily="18" charset="-78"/>
              </a:rPr>
              <a:t>التشغيل</a:t>
            </a:r>
            <a:r>
              <a:rPr lang="fr-FR" sz="3200" b="1" dirty="0">
                <a:latin typeface="Simplified Arabic" panose="02020603050405020304" pitchFamily="18" charset="-78"/>
                <a:cs typeface="Simplified Arabic" panose="02020603050405020304" pitchFamily="18" charset="-78"/>
              </a:rPr>
              <a:t> </a:t>
            </a:r>
            <a:endParaRPr lang="ar-DZ" sz="3200" b="1" dirty="0" smtClean="0">
              <a:latin typeface="Simplified Arabic" panose="02020603050405020304" pitchFamily="18" charset="-78"/>
              <a:cs typeface="Simplified Arabic" panose="02020603050405020304" pitchFamily="18" charset="-78"/>
            </a:endParaRPr>
          </a:p>
          <a:p>
            <a:pPr algn="just" rtl="1"/>
            <a:r>
              <a:rPr lang="ar-SA" sz="3200" b="1" dirty="0" smtClean="0">
                <a:latin typeface="Simplified Arabic" panose="02020603050405020304" pitchFamily="18" charset="-78"/>
                <a:cs typeface="Simplified Arabic" panose="02020603050405020304" pitchFamily="18" charset="-78"/>
              </a:rPr>
              <a:t>عدالة </a:t>
            </a:r>
            <a:r>
              <a:rPr lang="ar-SA" sz="3200" b="1" dirty="0">
                <a:latin typeface="Simplified Arabic" panose="02020603050405020304" pitchFamily="18" charset="-78"/>
                <a:cs typeface="Simplified Arabic" panose="02020603050405020304" pitchFamily="18" charset="-78"/>
              </a:rPr>
              <a:t>توزيع الدخول</a:t>
            </a:r>
            <a:r>
              <a:rPr lang="ar-SA" sz="3200" b="1" dirty="0" smtClean="0">
                <a:latin typeface="Simplified Arabic" panose="02020603050405020304" pitchFamily="18" charset="-78"/>
                <a:cs typeface="Simplified Arabic" panose="02020603050405020304" pitchFamily="18" charset="-78"/>
              </a:rPr>
              <a:t>:</a:t>
            </a:r>
            <a:r>
              <a:rPr lang="fr-FR" sz="3200" b="1" smtClean="0">
                <a:latin typeface="Simplified Arabic" panose="02020603050405020304" pitchFamily="18" charset="-78"/>
                <a:cs typeface="Simplified Arabic" panose="02020603050405020304" pitchFamily="18" charset="-78"/>
              </a:rPr>
              <a:t> </a:t>
            </a:r>
            <a:endParaRPr lang="ar-DZ" sz="3200" b="1" dirty="0" smtClean="0">
              <a:latin typeface="Simplified Arabic" panose="02020603050405020304" pitchFamily="18" charset="-78"/>
              <a:cs typeface="Simplified Arabic" panose="02020603050405020304" pitchFamily="18" charset="-78"/>
            </a:endParaRPr>
          </a:p>
          <a:p>
            <a:pPr algn="r" rtl="1"/>
            <a:r>
              <a:rPr lang="ar-SA" sz="3200" b="1" dirty="0" smtClean="0">
                <a:latin typeface="Simplified Arabic" panose="02020603050405020304" pitchFamily="18" charset="-78"/>
                <a:cs typeface="Simplified Arabic" panose="02020603050405020304" pitchFamily="18" charset="-78"/>
              </a:rPr>
              <a:t>مكافحة الفقر: </a:t>
            </a:r>
            <a:r>
              <a:rPr lang="ar-SA" sz="3200" dirty="0" smtClean="0">
                <a:latin typeface="Simplified Arabic" panose="02020603050405020304" pitchFamily="18" charset="-78"/>
                <a:cs typeface="Simplified Arabic" panose="02020603050405020304" pitchFamily="18" charset="-78"/>
              </a:rPr>
              <a:t>إدماج الفئات المقصاة اجتماعيا واقتصاديا مثل تجربة</a:t>
            </a:r>
            <a:r>
              <a:rPr lang="fr-FR" sz="3200" dirty="0" smtClean="0">
                <a:latin typeface="Simplified Arabic" panose="02020603050405020304" pitchFamily="18" charset="-78"/>
                <a:cs typeface="Simplified Arabic" panose="02020603050405020304" pitchFamily="18" charset="-78"/>
              </a:rPr>
              <a:t> "</a:t>
            </a:r>
            <a:r>
              <a:rPr lang="ar-SA" sz="3200" dirty="0" smtClean="0">
                <a:latin typeface="Simplified Arabic" panose="02020603050405020304" pitchFamily="18" charset="-78"/>
                <a:cs typeface="Simplified Arabic" panose="02020603050405020304" pitchFamily="18" charset="-78"/>
              </a:rPr>
              <a:t>بنك الفقراء</a:t>
            </a:r>
            <a:r>
              <a:rPr lang="fr-FR" sz="3200" dirty="0" smtClean="0">
                <a:latin typeface="Simplified Arabic" panose="02020603050405020304" pitchFamily="18" charset="-78"/>
                <a:cs typeface="Simplified Arabic" panose="02020603050405020304" pitchFamily="18" charset="-78"/>
              </a:rPr>
              <a:t>" </a:t>
            </a:r>
            <a:r>
              <a:rPr lang="ar-SA" sz="3200" dirty="0" smtClean="0">
                <a:latin typeface="Simplified Arabic" panose="02020603050405020304" pitchFamily="18" charset="-78"/>
                <a:cs typeface="Simplified Arabic" panose="02020603050405020304" pitchFamily="18" charset="-78"/>
              </a:rPr>
              <a:t>في بنغلاديش.</a:t>
            </a:r>
            <a:endParaRPr lang="fr-FR" sz="3200" dirty="0" smtClean="0">
              <a:latin typeface="Simplified Arabic" panose="02020603050405020304" pitchFamily="18" charset="-78"/>
              <a:cs typeface="Simplified Arabic" panose="02020603050405020304" pitchFamily="18" charset="-78"/>
            </a:endParaRPr>
          </a:p>
          <a:p>
            <a:pPr algn="r" rtl="1"/>
            <a:r>
              <a:rPr lang="ar-SA" sz="3200" b="1" dirty="0" smtClean="0">
                <a:latin typeface="Simplified Arabic" panose="02020603050405020304" pitchFamily="18" charset="-78"/>
                <a:cs typeface="Simplified Arabic" panose="02020603050405020304" pitchFamily="18" charset="-78"/>
              </a:rPr>
              <a:t>الترقية الاجتماعية: </a:t>
            </a:r>
            <a:r>
              <a:rPr lang="ar-SA" sz="3200" dirty="0" smtClean="0">
                <a:latin typeface="Simplified Arabic" panose="02020603050405020304" pitchFamily="18" charset="-78"/>
                <a:cs typeface="Simplified Arabic" panose="02020603050405020304" pitchFamily="18" charset="-78"/>
              </a:rPr>
              <a:t>تحسين الرفاهية ومستوى المعيشة في الأجل الطويل في بناء الأصول، سواء المادية (سكن، أرض، تجهيزات)، المالية(الحسابات البنكية مثلا)</a:t>
            </a:r>
            <a:r>
              <a:rPr lang="fr-FR" sz="3200" dirty="0" smtClean="0">
                <a:latin typeface="Simplified Arabic" panose="02020603050405020304" pitchFamily="18" charset="-78"/>
                <a:cs typeface="Simplified Arabic" panose="02020603050405020304" pitchFamily="18" charset="-78"/>
              </a:rPr>
              <a:t>. </a:t>
            </a:r>
            <a:r>
              <a:rPr lang="ar-SA" sz="3200" dirty="0" smtClean="0">
                <a:latin typeface="Simplified Arabic" panose="02020603050405020304" pitchFamily="18" charset="-78"/>
                <a:cs typeface="Simplified Arabic" panose="02020603050405020304" pitchFamily="18" charset="-78"/>
              </a:rPr>
              <a:t>الاجتماعية (الشبكات والعلاقات الاجتماعية)، والبشرية (الخبرة والتعليم).</a:t>
            </a:r>
            <a:endParaRPr lang="fr-FR" sz="3200" dirty="0" smtClean="0">
              <a:latin typeface="Simplified Arabic" panose="02020603050405020304" pitchFamily="18" charset="-78"/>
              <a:cs typeface="Simplified Arabic" panose="02020603050405020304" pitchFamily="18" charset="-78"/>
            </a:endParaRPr>
          </a:p>
          <a:p>
            <a:pPr algn="r" rtl="1"/>
            <a:r>
              <a:rPr lang="ar-SA" sz="3200" b="1" dirty="0" smtClean="0">
                <a:latin typeface="Simplified Arabic" panose="02020603050405020304" pitchFamily="18" charset="-78"/>
                <a:cs typeface="Simplified Arabic" panose="02020603050405020304" pitchFamily="18" charset="-78"/>
              </a:rPr>
              <a:t>ترقية روح المبادرة</a:t>
            </a:r>
            <a:endParaRPr lang="fr-FR" sz="3200" dirty="0" smtClean="0">
              <a:latin typeface="Simplified Arabic" panose="02020603050405020304" pitchFamily="18" charset="-78"/>
              <a:cs typeface="Simplified Arabic" panose="02020603050405020304" pitchFamily="18" charset="-78"/>
            </a:endParaRPr>
          </a:p>
          <a:p>
            <a:pPr algn="r" rtl="1"/>
            <a:r>
              <a:rPr lang="ar-SA" sz="3200" b="1" dirty="0" smtClean="0">
                <a:latin typeface="Simplified Arabic" panose="02020603050405020304" pitchFamily="18" charset="-78"/>
                <a:cs typeface="Simplified Arabic" panose="02020603050405020304" pitchFamily="18" charset="-78"/>
              </a:rPr>
              <a:t>محاربة الآفات الاجتماعية: </a:t>
            </a:r>
            <a:r>
              <a:rPr lang="ar-SA" sz="3200" dirty="0" smtClean="0">
                <a:latin typeface="Simplified Arabic" panose="02020603050405020304" pitchFamily="18" charset="-78"/>
                <a:cs typeface="Simplified Arabic" panose="02020603050405020304" pitchFamily="18" charset="-78"/>
              </a:rPr>
              <a:t>عن طريق </a:t>
            </a:r>
            <a:r>
              <a:rPr lang="ar-SA" sz="3200" dirty="0" err="1" smtClean="0">
                <a:latin typeface="Simplified Arabic" panose="02020603050405020304" pitchFamily="18" charset="-78"/>
                <a:cs typeface="Simplified Arabic" panose="02020603050405020304" pitchFamily="18" charset="-78"/>
              </a:rPr>
              <a:t>محارية</a:t>
            </a:r>
            <a:r>
              <a:rPr lang="ar-SA" sz="3200" dirty="0" smtClean="0">
                <a:latin typeface="Simplified Arabic" panose="02020603050405020304" pitchFamily="18" charset="-78"/>
                <a:cs typeface="Simplified Arabic" panose="02020603050405020304" pitchFamily="18" charset="-78"/>
              </a:rPr>
              <a:t> البطالة والفقر</a:t>
            </a:r>
            <a:endParaRPr lang="fr-FR" sz="32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192406045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circle(in)">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5"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2000"/>
                                        <p:tgtEl>
                                          <p:spTgt spid="3">
                                            <p:txEl>
                                              <p:pRg st="5" end="5"/>
                                            </p:txEl>
                                          </p:spTgt>
                                        </p:tgtEl>
                                      </p:cBhvr>
                                    </p:animEffect>
                                    <p:anim calcmode="lin" valueType="num">
                                      <p:cBhvr>
                                        <p:cTn id="19"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20"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2000"/>
                                        <p:tgtEl>
                                          <p:spTgt spid="3">
                                            <p:txEl>
                                              <p:pRg st="2" end="2"/>
                                            </p:txEl>
                                          </p:spTgt>
                                        </p:tgtEl>
                                      </p:cBhvr>
                                    </p:animEffect>
                                    <p:anim calcmode="lin" valueType="num">
                                      <p:cBhvr>
                                        <p:cTn id="2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2000"/>
                                        <p:tgtEl>
                                          <p:spTgt spid="3">
                                            <p:txEl>
                                              <p:pRg st="3" end="3"/>
                                            </p:txEl>
                                          </p:spTgt>
                                        </p:tgtEl>
                                      </p:cBhvr>
                                    </p:animEffect>
                                    <p:anim calcmode="lin" valueType="num">
                                      <p:cBhvr>
                                        <p:cTn id="3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45"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2000"/>
                                        <p:tgtEl>
                                          <p:spTgt spid="3">
                                            <p:txEl>
                                              <p:pRg st="4" end="4"/>
                                            </p:txEl>
                                          </p:spTgt>
                                        </p:tgtEl>
                                      </p:cBhvr>
                                    </p:animEffect>
                                    <p:anim calcmode="lin" valueType="num">
                                      <p:cBhvr>
                                        <p:cTn id="40"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1"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xmlns="" val="888701413"/>
              </p:ext>
            </p:extLst>
          </p:nvPr>
        </p:nvGraphicFramePr>
        <p:xfrm>
          <a:off x="813166" y="298938"/>
          <a:ext cx="11232295" cy="5612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947592431"/>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eft Arrow Callout 3"/>
          <p:cNvSpPr/>
          <p:nvPr/>
        </p:nvSpPr>
        <p:spPr>
          <a:xfrm>
            <a:off x="1051560" y="2017541"/>
            <a:ext cx="9583615" cy="3159369"/>
          </a:xfrm>
          <a:prstGeom prst="lef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p:cNvSpPr>
            <a:spLocks noGrp="1"/>
          </p:cNvSpPr>
          <p:nvPr>
            <p:ph type="title"/>
          </p:nvPr>
        </p:nvSpPr>
        <p:spPr>
          <a:xfrm>
            <a:off x="2032878" y="3160762"/>
            <a:ext cx="8911687" cy="1280890"/>
          </a:xfrm>
        </p:spPr>
        <p:txBody>
          <a:bodyPr>
            <a:normAutofit fontScale="90000"/>
          </a:bodyPr>
          <a:lstStyle/>
          <a:p>
            <a:pPr algn="ctr" rtl="1"/>
            <a:r>
              <a:rPr lang="ar-DZ" b="1" dirty="0" smtClean="0"/>
              <a:t>التوجه نحو المؤسسات الصغيرة المتوسطة </a:t>
            </a:r>
            <a:br>
              <a:rPr lang="ar-DZ" b="1" dirty="0" smtClean="0"/>
            </a:br>
            <a:r>
              <a:rPr lang="ar-DZ" b="1" dirty="0" smtClean="0"/>
              <a:t>(المقاولاتية)</a:t>
            </a:r>
            <a:endParaRPr lang="fr-FR" b="1" dirty="0"/>
          </a:p>
        </p:txBody>
      </p:sp>
    </p:spTree>
    <p:extLst>
      <p:ext uri="{BB962C8B-B14F-4D97-AF65-F5344CB8AC3E}">
        <p14:creationId xmlns:p14="http://schemas.microsoft.com/office/powerpoint/2010/main" xmlns="" val="647226389"/>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naima\Desktop\New Folder (2)\imagesCAQC79OH.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819151" y="133350"/>
            <a:ext cx="10396882" cy="1151965"/>
          </a:xfrm>
        </p:spPr>
        <p:txBody>
          <a:bodyPr>
            <a:noAutofit/>
          </a:bodyPr>
          <a:lstStyle/>
          <a:p>
            <a:pPr algn="ctr"/>
            <a:r>
              <a:rPr lang="ar-DZ" sz="4000" b="1" dirty="0"/>
              <a:t>المقاول</a:t>
            </a:r>
            <a:r>
              <a:rPr lang="ar-DZ" sz="4000" b="1" dirty="0" smtClean="0"/>
              <a:t>:</a:t>
            </a:r>
            <a:r>
              <a:rPr lang="fr-FR" sz="4000" dirty="0" smtClean="0">
                <a:solidFill>
                  <a:srgbClr val="FFFF00"/>
                </a:solidFill>
              </a:rPr>
              <a:t/>
            </a:r>
            <a:br>
              <a:rPr lang="fr-FR" sz="4000" dirty="0" smtClean="0">
                <a:solidFill>
                  <a:srgbClr val="FFFF00"/>
                </a:solidFill>
              </a:rPr>
            </a:br>
            <a:r>
              <a:rPr lang="fr-FR" sz="4000" b="1" dirty="0">
                <a:solidFill>
                  <a:srgbClr val="FFFF00"/>
                </a:solidFill>
              </a:rPr>
              <a:t>Entrepreneur</a:t>
            </a:r>
          </a:p>
        </p:txBody>
      </p:sp>
      <p:sp>
        <p:nvSpPr>
          <p:cNvPr id="3" name="Content Placeholder 2"/>
          <p:cNvSpPr>
            <a:spLocks noGrp="1"/>
          </p:cNvSpPr>
          <p:nvPr>
            <p:ph idx="1"/>
          </p:nvPr>
        </p:nvSpPr>
        <p:spPr>
          <a:xfrm>
            <a:off x="2057400" y="1285315"/>
            <a:ext cx="9023107" cy="5205426"/>
          </a:xfrm>
        </p:spPr>
        <p:txBody>
          <a:bodyPr>
            <a:normAutofit lnSpcReduction="10000"/>
          </a:bodyPr>
          <a:lstStyle/>
          <a:p>
            <a:pPr algn="just" rtl="1"/>
            <a:r>
              <a:rPr lang="ar-SA" sz="2600" b="1" dirty="0">
                <a:solidFill>
                  <a:srgbClr val="FFFF00"/>
                </a:solidFill>
                <a:latin typeface="Simplified Arabic" panose="02020603050405020304" pitchFamily="18" charset="-78"/>
                <a:cs typeface="Simplified Arabic" panose="02020603050405020304" pitchFamily="18" charset="-78"/>
              </a:rPr>
              <a:t>ظهر في فرنسا خلال القرن السادس عشر وهي كلمة مشتقة من الفعل </a:t>
            </a:r>
            <a:r>
              <a:rPr lang="fr-FR" sz="2600" b="1" dirty="0">
                <a:solidFill>
                  <a:srgbClr val="FFFF00"/>
                </a:solidFill>
                <a:latin typeface="Simplified Arabic" panose="02020603050405020304" pitchFamily="18" charset="-78"/>
                <a:cs typeface="Simplified Arabic" panose="02020603050405020304" pitchFamily="18" charset="-78"/>
              </a:rPr>
              <a:t>"</a:t>
            </a:r>
            <a:r>
              <a:rPr lang="fr-FR" sz="2600" b="1" dirty="0" err="1">
                <a:solidFill>
                  <a:srgbClr val="FFFF00"/>
                </a:solidFill>
                <a:latin typeface="Simplified Arabic" panose="02020603050405020304" pitchFamily="18" charset="-78"/>
                <a:cs typeface="Simplified Arabic" panose="02020603050405020304" pitchFamily="18" charset="-78"/>
              </a:rPr>
              <a:t>Enreprender</a:t>
            </a:r>
            <a:r>
              <a:rPr lang="fr-FR" sz="2600" b="1" dirty="0">
                <a:solidFill>
                  <a:srgbClr val="FFFF00"/>
                </a:solidFill>
                <a:latin typeface="Simplified Arabic" panose="02020603050405020304" pitchFamily="18" charset="-78"/>
                <a:cs typeface="Simplified Arabic" panose="02020603050405020304" pitchFamily="18" charset="-78"/>
              </a:rPr>
              <a:t>"</a:t>
            </a:r>
            <a:r>
              <a:rPr lang="ar-SA" sz="2600" b="1" dirty="0">
                <a:solidFill>
                  <a:srgbClr val="FFFF00"/>
                </a:solidFill>
                <a:latin typeface="Simplified Arabic" panose="02020603050405020304" pitchFamily="18" charset="-78"/>
                <a:cs typeface="Simplified Arabic" panose="02020603050405020304" pitchFamily="18" charset="-78"/>
              </a:rPr>
              <a:t> والذي معناه باشر، التزم، تعهد وبالنسبة للغة </a:t>
            </a:r>
            <a:r>
              <a:rPr lang="ar-SA" sz="2600" b="1" dirty="0" smtClean="0">
                <a:solidFill>
                  <a:srgbClr val="FFFF00"/>
                </a:solidFill>
                <a:latin typeface="Simplified Arabic" panose="02020603050405020304" pitchFamily="18" charset="-78"/>
                <a:cs typeface="Simplified Arabic" panose="02020603050405020304" pitchFamily="18" charset="-78"/>
              </a:rPr>
              <a:t>الإنجليزية </a:t>
            </a:r>
            <a:r>
              <a:rPr lang="ar-SA" sz="2600" b="1" dirty="0">
                <a:solidFill>
                  <a:srgbClr val="FFFF00"/>
                </a:solidFill>
                <a:latin typeface="Simplified Arabic" panose="02020603050405020304" pitchFamily="18" charset="-78"/>
                <a:cs typeface="Simplified Arabic" panose="02020603050405020304" pitchFamily="18" charset="-78"/>
              </a:rPr>
              <a:t>تستعمل نفس الكلمة للدلالة على نفس المعنى في اللغة الفرنسية</a:t>
            </a:r>
            <a:r>
              <a:rPr lang="fr-FR" sz="2600" b="1" dirty="0">
                <a:solidFill>
                  <a:srgbClr val="FFFF00"/>
                </a:solidFill>
                <a:latin typeface="Simplified Arabic" panose="02020603050405020304" pitchFamily="18" charset="-78"/>
                <a:cs typeface="Simplified Arabic" panose="02020603050405020304" pitchFamily="18" charset="-78"/>
              </a:rPr>
              <a:t>. "Entrepreneur"</a:t>
            </a:r>
          </a:p>
          <a:p>
            <a:pPr algn="just" rtl="1"/>
            <a:r>
              <a:rPr lang="ar-SA" sz="2600" b="1" dirty="0">
                <a:solidFill>
                  <a:srgbClr val="FFFF00"/>
                </a:solidFill>
                <a:latin typeface="Simplified Arabic" panose="02020603050405020304" pitchFamily="18" charset="-78"/>
                <a:cs typeface="Simplified Arabic" panose="02020603050405020304" pitchFamily="18" charset="-78"/>
              </a:rPr>
              <a:t>عرفته اللجنة الأوربية</a:t>
            </a:r>
            <a:r>
              <a:rPr lang="fr-FR" sz="2600" b="1" dirty="0">
                <a:solidFill>
                  <a:srgbClr val="FFFF00"/>
                </a:solidFill>
                <a:latin typeface="Simplified Arabic" panose="02020603050405020304" pitchFamily="18" charset="-78"/>
                <a:cs typeface="Simplified Arabic" panose="02020603050405020304" pitchFamily="18" charset="-78"/>
              </a:rPr>
              <a:t>: "</a:t>
            </a:r>
            <a:r>
              <a:rPr lang="ar-SA" sz="2600" b="1" dirty="0">
                <a:solidFill>
                  <a:srgbClr val="FFFF00"/>
                </a:solidFill>
                <a:latin typeface="Simplified Arabic" panose="02020603050405020304" pitchFamily="18" charset="-78"/>
                <a:cs typeface="Simplified Arabic" panose="02020603050405020304" pitchFamily="18" charset="-78"/>
              </a:rPr>
              <a:t>المقاول يمكن اعتباره ذلك الفرد الذي يأخذ ويتحمل الأخطار، بجمع الموارد بشكل فعال، يبتكر في إنتاج خدمات ومنتجات بطرق إنتاج جديدة، يحدد الأهداف التي يريد بلوغها، وذلك بتخصيصه الناجع للموا </a:t>
            </a:r>
            <a:r>
              <a:rPr lang="ar-SA" sz="2600" b="1" dirty="0" smtClean="0">
                <a:solidFill>
                  <a:srgbClr val="FFFF00"/>
                </a:solidFill>
                <a:latin typeface="Simplified Arabic" panose="02020603050405020304" pitchFamily="18" charset="-78"/>
                <a:cs typeface="Simplified Arabic" panose="02020603050405020304" pitchFamily="18" charset="-78"/>
              </a:rPr>
              <a:t>رد</a:t>
            </a:r>
            <a:endParaRPr lang="ar-DZ" sz="2600" b="1" dirty="0" smtClean="0">
              <a:solidFill>
                <a:srgbClr val="FFFF00"/>
              </a:solidFill>
              <a:latin typeface="Simplified Arabic" panose="02020603050405020304" pitchFamily="18" charset="-78"/>
              <a:cs typeface="Simplified Arabic" panose="02020603050405020304" pitchFamily="18" charset="-78"/>
            </a:endParaRPr>
          </a:p>
          <a:p>
            <a:pPr algn="r" rtl="1"/>
            <a:r>
              <a:rPr lang="ar-DZ" sz="2600" b="1" dirty="0" smtClean="0">
                <a:solidFill>
                  <a:srgbClr val="FFFF00"/>
                </a:solidFill>
                <a:latin typeface="Simplified Arabic" panose="02020603050405020304" pitchFamily="18" charset="-78"/>
                <a:cs typeface="Simplified Arabic" panose="02020603050405020304" pitchFamily="18" charset="-78"/>
              </a:rPr>
              <a:t>الريادي : </a:t>
            </a:r>
            <a:r>
              <a:rPr lang="ar-DZ" sz="2600" b="1" dirty="0">
                <a:solidFill>
                  <a:srgbClr val="FFFF00"/>
                </a:solidFill>
                <a:latin typeface="Simplified Arabic" panose="02020603050405020304" pitchFamily="18" charset="-78"/>
                <a:cs typeface="Simplified Arabic" panose="02020603050405020304" pitchFamily="18" charset="-78"/>
              </a:rPr>
              <a:t>العصامي، المبادر، رائد </a:t>
            </a:r>
            <a:r>
              <a:rPr lang="ar-DZ" sz="2600" b="1" dirty="0" smtClean="0">
                <a:solidFill>
                  <a:srgbClr val="FFFF00"/>
                </a:solidFill>
                <a:latin typeface="Simplified Arabic" panose="02020603050405020304" pitchFamily="18" charset="-78"/>
                <a:cs typeface="Simplified Arabic" panose="02020603050405020304" pitchFamily="18" charset="-78"/>
              </a:rPr>
              <a:t>الأعمال، المقاول</a:t>
            </a:r>
            <a:r>
              <a:rPr lang="ar-DZ" sz="2600" b="1" dirty="0">
                <a:solidFill>
                  <a:srgbClr val="FFFF00"/>
                </a:solidFill>
                <a:latin typeface="Simplified Arabic" panose="02020603050405020304" pitchFamily="18" charset="-78"/>
                <a:cs typeface="Simplified Arabic" panose="02020603050405020304" pitchFamily="18" charset="-78"/>
              </a:rPr>
              <a:t>، المخاطر، الطموح، صائد الفرص، و المبدع الإنتاجي ظهر مدى التنوع و </a:t>
            </a:r>
            <a:r>
              <a:rPr lang="ar-DZ" sz="2600" b="1" dirty="0" smtClean="0">
                <a:solidFill>
                  <a:srgbClr val="FFFF00"/>
                </a:solidFill>
                <a:latin typeface="Simplified Arabic" panose="02020603050405020304" pitchFamily="18" charset="-78"/>
                <a:cs typeface="Simplified Arabic" panose="02020603050405020304" pitchFamily="18" charset="-78"/>
              </a:rPr>
              <a:t>الاختلاف الموجود </a:t>
            </a:r>
            <a:r>
              <a:rPr lang="ar-DZ" sz="2600" b="1" dirty="0">
                <a:solidFill>
                  <a:srgbClr val="FFFF00"/>
                </a:solidFill>
                <a:latin typeface="Simplified Arabic" panose="02020603050405020304" pitchFamily="18" charset="-78"/>
                <a:cs typeface="Simplified Arabic" panose="02020603050405020304" pitchFamily="18" charset="-78"/>
              </a:rPr>
              <a:t>في تعريف الريادي من قبل مختلف الباحثين، شيء راجع بالأساس إلى الأدوار التي يمكن أن </a:t>
            </a:r>
            <a:r>
              <a:rPr lang="ar-DZ" sz="2600" b="1" dirty="0" smtClean="0">
                <a:solidFill>
                  <a:srgbClr val="FFFF00"/>
                </a:solidFill>
                <a:latin typeface="Simplified Arabic" panose="02020603050405020304" pitchFamily="18" charset="-78"/>
                <a:cs typeface="Simplified Arabic" panose="02020603050405020304" pitchFamily="18" charset="-78"/>
              </a:rPr>
              <a:t>يؤديها هذا </a:t>
            </a:r>
            <a:r>
              <a:rPr lang="ar-DZ" sz="2600" b="1" dirty="0">
                <a:solidFill>
                  <a:srgbClr val="FFFF00"/>
                </a:solidFill>
                <a:latin typeface="Simplified Arabic" panose="02020603050405020304" pitchFamily="18" charset="-78"/>
                <a:cs typeface="Simplified Arabic" panose="02020603050405020304" pitchFamily="18" charset="-78"/>
              </a:rPr>
              <a:t>الشخص </a:t>
            </a:r>
            <a:br>
              <a:rPr lang="ar-DZ" sz="2600" b="1" dirty="0">
                <a:solidFill>
                  <a:srgbClr val="FFFF00"/>
                </a:solidFill>
                <a:latin typeface="Simplified Arabic" panose="02020603050405020304" pitchFamily="18" charset="-78"/>
                <a:cs typeface="Simplified Arabic" panose="02020603050405020304" pitchFamily="18" charset="-78"/>
              </a:rPr>
            </a:br>
            <a:r>
              <a:rPr lang="ar-DZ" b="1" dirty="0">
                <a:solidFill>
                  <a:srgbClr val="FFFF00"/>
                </a:solidFill>
                <a:latin typeface="Simplified Arabic" panose="02020603050405020304" pitchFamily="18" charset="-78"/>
                <a:cs typeface="Simplified Arabic" panose="02020603050405020304" pitchFamily="18" charset="-78"/>
              </a:rPr>
              <a:t/>
            </a:r>
            <a:br>
              <a:rPr lang="ar-DZ" b="1" dirty="0">
                <a:solidFill>
                  <a:srgbClr val="FFFF00"/>
                </a:solidFill>
                <a:latin typeface="Simplified Arabic" panose="02020603050405020304" pitchFamily="18" charset="-78"/>
                <a:cs typeface="Simplified Arabic" panose="02020603050405020304" pitchFamily="18" charset="-78"/>
              </a:rPr>
            </a:br>
            <a:endParaRPr lang="fr-FR" b="1" dirty="0">
              <a:solidFill>
                <a:srgbClr val="FFFF00"/>
              </a:solidFill>
              <a:latin typeface="Simplified Arabic" panose="02020603050405020304" pitchFamily="18" charset="-78"/>
              <a:cs typeface="Simplified Arabic" panose="02020603050405020304" pitchFamily="18" charset="-78"/>
            </a:endParaRPr>
          </a:p>
          <a:p>
            <a:pPr algn="just"/>
            <a:endParaRPr lang="fr-FR" dirty="0"/>
          </a:p>
        </p:txBody>
      </p:sp>
    </p:spTree>
    <p:extLst>
      <p:ext uri="{BB962C8B-B14F-4D97-AF65-F5344CB8AC3E}">
        <p14:creationId xmlns:p14="http://schemas.microsoft.com/office/powerpoint/2010/main" xmlns="" val="308463736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82659"/>
          </a:xfrm>
        </p:spPr>
        <p:txBody>
          <a:bodyPr/>
          <a:lstStyle/>
          <a:p>
            <a:pPr algn="ctr"/>
            <a:r>
              <a:rPr lang="ar-SA" b="1" dirty="0"/>
              <a:t>نشأة المقاولاتية</a:t>
            </a:r>
            <a:r>
              <a:rPr lang="ar-SA" dirty="0"/>
              <a:t> </a:t>
            </a:r>
            <a:endParaRPr lang="fr-FR" dirty="0"/>
          </a:p>
        </p:txBody>
      </p:sp>
      <p:sp>
        <p:nvSpPr>
          <p:cNvPr id="3" name="Content Placeholder 2"/>
          <p:cNvSpPr>
            <a:spLocks noGrp="1"/>
          </p:cNvSpPr>
          <p:nvPr>
            <p:ph idx="1"/>
          </p:nvPr>
        </p:nvSpPr>
        <p:spPr/>
        <p:txBody>
          <a:bodyPr>
            <a:normAutofit/>
          </a:bodyPr>
          <a:lstStyle/>
          <a:p>
            <a:pPr marL="0" lvl="0" indent="0" algn="r" rtl="1">
              <a:buNone/>
            </a:pPr>
            <a:r>
              <a:rPr lang="ar-SA" sz="3200" dirty="0">
                <a:latin typeface="Simplified Arabic" panose="02020603050405020304" pitchFamily="18" charset="-78"/>
                <a:cs typeface="Simplified Arabic" panose="02020603050405020304" pitchFamily="18" charset="-78"/>
              </a:rPr>
              <a:t>لقد تطور البحث في مجال المقاولاتية حسب ثلاث اتجاهات فكرية</a:t>
            </a:r>
            <a:r>
              <a:rPr lang="ar-DZ" sz="3200" dirty="0">
                <a:latin typeface="Simplified Arabic" panose="02020603050405020304" pitchFamily="18" charset="-78"/>
                <a:cs typeface="Simplified Arabic" panose="02020603050405020304" pitchFamily="18" charset="-78"/>
              </a:rPr>
              <a:t>:</a:t>
            </a:r>
            <a:endParaRPr lang="fr-FR" sz="3200" dirty="0">
              <a:latin typeface="Simplified Arabic" panose="02020603050405020304" pitchFamily="18" charset="-78"/>
              <a:cs typeface="Simplified Arabic" panose="02020603050405020304" pitchFamily="18" charset="-78"/>
            </a:endParaRPr>
          </a:p>
          <a:p>
            <a:pPr algn="r" rtl="1"/>
            <a:r>
              <a:rPr lang="ar-SA" sz="3200" dirty="0">
                <a:latin typeface="Simplified Arabic" panose="02020603050405020304" pitchFamily="18" charset="-78"/>
                <a:cs typeface="Simplified Arabic" panose="02020603050405020304" pitchFamily="18" charset="-78"/>
              </a:rPr>
              <a:t>الاتجاه الوظيفي الذي يدرس المقاولاتية من الجانب الاقتصادي،</a:t>
            </a:r>
            <a:endParaRPr lang="fr-FR" sz="3200" dirty="0">
              <a:latin typeface="Simplified Arabic" panose="02020603050405020304" pitchFamily="18" charset="-78"/>
              <a:cs typeface="Simplified Arabic" panose="02020603050405020304" pitchFamily="18" charset="-78"/>
            </a:endParaRPr>
          </a:p>
          <a:p>
            <a:pPr algn="r" rtl="1"/>
            <a:r>
              <a:rPr lang="ar-SA" sz="3200" dirty="0">
                <a:latin typeface="Simplified Arabic" panose="02020603050405020304" pitchFamily="18" charset="-78"/>
                <a:cs typeface="Simplified Arabic" panose="02020603050405020304" pitchFamily="18" charset="-78"/>
              </a:rPr>
              <a:t> اتجاه ثان يركز على دراسة خصائص الأفراد وتأثيرها على المقاولاتية،</a:t>
            </a:r>
            <a:endParaRPr lang="fr-FR" sz="3200" dirty="0">
              <a:latin typeface="Simplified Arabic" panose="02020603050405020304" pitchFamily="18" charset="-78"/>
              <a:cs typeface="Simplified Arabic" panose="02020603050405020304" pitchFamily="18" charset="-78"/>
            </a:endParaRPr>
          </a:p>
          <a:p>
            <a:pPr algn="r" rtl="1"/>
            <a:r>
              <a:rPr lang="ar-SA" sz="3200" dirty="0">
                <a:latin typeface="Simplified Arabic" panose="02020603050405020304" pitchFamily="18" charset="-78"/>
                <a:cs typeface="Simplified Arabic" panose="02020603050405020304" pitchFamily="18" charset="-78"/>
              </a:rPr>
              <a:t>اتجاه ثالث</a:t>
            </a:r>
            <a:r>
              <a:rPr lang="ar-SA" sz="3200" dirty="0" smtClean="0">
                <a:latin typeface="Simplified Arabic" panose="02020603050405020304" pitchFamily="18" charset="-78"/>
                <a:cs typeface="Simplified Arabic" panose="02020603050405020304" pitchFamily="18" charset="-78"/>
              </a:rPr>
              <a:t>:</a:t>
            </a:r>
            <a:r>
              <a:rPr lang="fr-FR" sz="3200" dirty="0" smtClean="0">
                <a:latin typeface="Simplified Arabic" panose="02020603050405020304" pitchFamily="18" charset="-78"/>
                <a:cs typeface="Simplified Arabic" panose="02020603050405020304" pitchFamily="18" charset="-78"/>
              </a:rPr>
              <a:t> </a:t>
            </a:r>
            <a:r>
              <a:rPr lang="ar-SA" sz="3200" dirty="0" smtClean="0">
                <a:latin typeface="Simplified Arabic" panose="02020603050405020304" pitchFamily="18" charset="-78"/>
                <a:cs typeface="Simplified Arabic" panose="02020603050405020304" pitchFamily="18" charset="-78"/>
              </a:rPr>
              <a:t>اتجاه </a:t>
            </a:r>
            <a:r>
              <a:rPr lang="ar-SA" sz="3200" dirty="0">
                <a:latin typeface="Simplified Arabic" panose="02020603050405020304" pitchFamily="18" charset="-78"/>
                <a:cs typeface="Simplified Arabic" panose="02020603050405020304" pitchFamily="18" charset="-78"/>
              </a:rPr>
              <a:t>سير النشاط </a:t>
            </a:r>
            <a:r>
              <a:rPr lang="ar-SA" sz="3200" dirty="0" err="1">
                <a:latin typeface="Simplified Arabic" panose="02020603050405020304" pitchFamily="18" charset="-78"/>
                <a:cs typeface="Simplified Arabic" panose="02020603050405020304" pitchFamily="18" charset="-78"/>
              </a:rPr>
              <a:t>المقاولاتي</a:t>
            </a:r>
            <a:r>
              <a:rPr lang="ar-SA" sz="3200" dirty="0">
                <a:latin typeface="Simplified Arabic" panose="02020603050405020304" pitchFamily="18" charset="-78"/>
                <a:cs typeface="Simplified Arabic" panose="02020603050405020304" pitchFamily="18" charset="-78"/>
              </a:rPr>
              <a:t> يتزعمه المسيرون اهتم بدراسة سير العملية ككل</a:t>
            </a:r>
            <a:endParaRPr lang="fr-FR" sz="3200" dirty="0">
              <a:latin typeface="Simplified Arabic" panose="02020603050405020304" pitchFamily="18" charset="-78"/>
              <a:cs typeface="Simplified Arabic" panose="02020603050405020304" pitchFamily="18" charset="-78"/>
            </a:endParaRPr>
          </a:p>
          <a:p>
            <a:pPr algn="r"/>
            <a:endParaRPr lang="fr-FR" sz="32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3567805829"/>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b="1" dirty="0"/>
              <a:t>المقاولاتية حسب الاتجاه الاقتصادي</a:t>
            </a:r>
            <a:endParaRPr lang="fr-FR" dirty="0"/>
          </a:p>
        </p:txBody>
      </p:sp>
      <p:sp>
        <p:nvSpPr>
          <p:cNvPr id="3" name="Content Placeholder 2"/>
          <p:cNvSpPr>
            <a:spLocks noGrp="1"/>
          </p:cNvSpPr>
          <p:nvPr>
            <p:ph idx="1"/>
          </p:nvPr>
        </p:nvSpPr>
        <p:spPr>
          <a:xfrm>
            <a:off x="1213338" y="1318846"/>
            <a:ext cx="10291274" cy="4592376"/>
          </a:xfrm>
        </p:spPr>
        <p:txBody>
          <a:bodyPr>
            <a:normAutofit/>
          </a:bodyPr>
          <a:lstStyle/>
          <a:p>
            <a:pPr algn="just" rtl="1"/>
            <a:r>
              <a:rPr lang="ar-SA" sz="2800" dirty="0" smtClean="0">
                <a:latin typeface="Simplified Arabic" panose="02020603050405020304" pitchFamily="18" charset="-78"/>
                <a:cs typeface="Simplified Arabic" panose="02020603050405020304" pitchFamily="18" charset="-78"/>
              </a:rPr>
              <a:t>لقد </a:t>
            </a:r>
            <a:r>
              <a:rPr lang="ar-SA" sz="2800" dirty="0">
                <a:latin typeface="Simplified Arabic" panose="02020603050405020304" pitchFamily="18" charset="-78"/>
                <a:cs typeface="Simplified Arabic" panose="02020603050405020304" pitchFamily="18" charset="-78"/>
              </a:rPr>
              <a:t>تمت دراسة المقاولاتية لفترة طويلة من الزمن انطلاقا من العلوم الاقتصادية والاجتماعية التي قامت بالتركيز على نتائج المقاولاتية في محاولة منها للإجابة على التساؤلين التاليين</a:t>
            </a:r>
            <a:r>
              <a:rPr lang="fr-FR" sz="2800" dirty="0">
                <a:latin typeface="Simplified Arabic" panose="02020603050405020304" pitchFamily="18" charset="-78"/>
                <a:cs typeface="Simplified Arabic" panose="02020603050405020304" pitchFamily="18" charset="-78"/>
              </a:rPr>
              <a:t> </a:t>
            </a:r>
            <a:endParaRPr lang="fr-FR" sz="2800" dirty="0" smtClean="0">
              <a:latin typeface="Simplified Arabic" panose="02020603050405020304" pitchFamily="18" charset="-78"/>
              <a:cs typeface="Simplified Arabic" panose="02020603050405020304" pitchFamily="18" charset="-78"/>
            </a:endParaRPr>
          </a:p>
          <a:p>
            <a:pPr algn="just" rtl="1"/>
            <a:r>
              <a:rPr lang="fr-FR" sz="2800" dirty="0" smtClean="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ما هو تأثير الأنشطة المقاولاتية على الاقتصاد</a:t>
            </a:r>
            <a:r>
              <a:rPr lang="ar-SA" sz="2800" dirty="0" smtClean="0">
                <a:latin typeface="Simplified Arabic" panose="02020603050405020304" pitchFamily="18" charset="-78"/>
                <a:cs typeface="Simplified Arabic" panose="02020603050405020304" pitchFamily="18" charset="-78"/>
              </a:rPr>
              <a:t>؟</a:t>
            </a:r>
            <a:endParaRPr lang="fr-FR" sz="2800" dirty="0" smtClean="0">
              <a:latin typeface="Simplified Arabic" panose="02020603050405020304" pitchFamily="18" charset="-78"/>
              <a:cs typeface="Simplified Arabic" panose="02020603050405020304" pitchFamily="18" charset="-78"/>
            </a:endParaRPr>
          </a:p>
          <a:p>
            <a:pPr algn="just" rtl="1"/>
            <a:r>
              <a:rPr lang="ar-SA" sz="2800" dirty="0" smtClean="0">
                <a:latin typeface="Simplified Arabic" panose="02020603050405020304" pitchFamily="18" charset="-78"/>
                <a:cs typeface="Simplified Arabic" panose="02020603050405020304" pitchFamily="18" charset="-78"/>
              </a:rPr>
              <a:t> </a:t>
            </a:r>
            <a:r>
              <a:rPr lang="ar-SA" sz="2800" dirty="0">
                <a:latin typeface="Simplified Arabic" panose="02020603050405020304" pitchFamily="18" charset="-78"/>
                <a:cs typeface="Simplified Arabic" panose="02020603050405020304" pitchFamily="18" charset="-78"/>
              </a:rPr>
              <a:t>ما هي الظروف الاقتصادية والاجتماعية والثقافية التي تشجع المقاولاتية؟</a:t>
            </a:r>
            <a:endParaRPr lang="fr-FR" sz="2800" dirty="0">
              <a:latin typeface="Simplified Arabic" panose="02020603050405020304" pitchFamily="18" charset="-78"/>
              <a:cs typeface="Simplified Arabic" panose="02020603050405020304" pitchFamily="18" charset="-78"/>
            </a:endParaRPr>
          </a:p>
          <a:p>
            <a:pPr algn="just" rtl="1"/>
            <a:r>
              <a:rPr lang="ar-SA" sz="2800" dirty="0">
                <a:latin typeface="Simplified Arabic" panose="02020603050405020304" pitchFamily="18" charset="-78"/>
                <a:cs typeface="Simplified Arabic" panose="02020603050405020304" pitchFamily="18" charset="-78"/>
              </a:rPr>
              <a:t>كما تضمن هذا الاتجاه محاولات عديدة لتعريف المقاول انطلاقا من وظائفه الاقتصادية، مما أدى إلى تطور مفهوم المقاول عبر الزمن تماشيا مع التحولات التي عرفها النظام الاقتصادي العالمي</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825304169"/>
      </p:ext>
    </p:extLst>
  </p:cSld>
  <p:clrMapOvr>
    <a:masterClrMapping/>
  </p:clrMapOvr>
  <p:transition spd="slow">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58262"/>
            <a:ext cx="8915400" cy="5752960"/>
          </a:xfrm>
        </p:spPr>
        <p:txBody>
          <a:bodyPr/>
          <a:lstStyle/>
          <a:p>
            <a:pPr algn="just" rtl="1"/>
            <a:r>
              <a:rPr lang="ar-SA" sz="2400" b="1" dirty="0">
                <a:latin typeface="Simplified Arabic" panose="02020603050405020304" pitchFamily="18" charset="-78"/>
                <a:cs typeface="Simplified Arabic" panose="02020603050405020304" pitchFamily="18" charset="-78"/>
              </a:rPr>
              <a:t>استعملت كلمة المقاول لأول مرة سنة 1616 من طرف </a:t>
            </a:r>
            <a:r>
              <a:rPr lang="fr-FR" sz="2400" b="1" dirty="0" err="1">
                <a:latin typeface="Simplified Arabic" panose="02020603050405020304" pitchFamily="18" charset="-78"/>
                <a:cs typeface="Simplified Arabic" panose="02020603050405020304" pitchFamily="18" charset="-78"/>
              </a:rPr>
              <a:t>Montchrétien</a:t>
            </a:r>
            <a:r>
              <a:rPr lang="ar-SA" sz="2400" b="1" dirty="0">
                <a:latin typeface="Simplified Arabic" panose="02020603050405020304" pitchFamily="18" charset="-78"/>
                <a:cs typeface="Simplified Arabic" panose="02020603050405020304" pitchFamily="18" charset="-78"/>
              </a:rPr>
              <a:t> وكانت تعني الشخص الذي يوقع عقدا مع السلطات العمومية من أجل ضمان انجاز عمل </a:t>
            </a:r>
            <a:r>
              <a:rPr lang="ar-SA" sz="2400" b="1" dirty="0" smtClean="0">
                <a:latin typeface="Simplified Arabic" panose="02020603050405020304" pitchFamily="18" charset="-78"/>
                <a:cs typeface="Simplified Arabic" panose="02020603050405020304" pitchFamily="18" charset="-78"/>
              </a:rPr>
              <a:t>ما</a:t>
            </a:r>
            <a:endParaRPr lang="fr-FR" sz="2400" b="1" dirty="0">
              <a:latin typeface="Simplified Arabic" panose="02020603050405020304" pitchFamily="18" charset="-78"/>
              <a:cs typeface="Simplified Arabic" panose="02020603050405020304" pitchFamily="18" charset="-78"/>
            </a:endParaRPr>
          </a:p>
          <a:p>
            <a:pPr algn="just" rtl="1"/>
            <a:endParaRPr lang="fr-FR" dirty="0"/>
          </a:p>
        </p:txBody>
      </p:sp>
      <p:pic>
        <p:nvPicPr>
          <p:cNvPr id="1026" name="Picture 2" descr="RÃ©sultat de recherche d'images pour &quot;Montchrestien 1616&quot;"/>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461846" cy="1916723"/>
          </a:xfrm>
          <a:prstGeom prst="rect">
            <a:avLst/>
          </a:prstGeom>
          <a:noFill/>
          <a:extLst>
            <a:ext uri="{909E8E84-426E-40DD-AFC4-6F175D3DCCD1}">
              <a14:hiddenFill xmlns:a14="http://schemas.microsoft.com/office/drawing/2010/main" xmlns="">
                <a:solidFill>
                  <a:srgbClr val="FFFFFF"/>
                </a:solidFill>
              </a14:hiddenFill>
            </a:ext>
          </a:extLst>
        </p:spPr>
      </p:pic>
      <p:sp>
        <p:nvSpPr>
          <p:cNvPr id="4" name="AutoShape 4" descr="RÃ©sultat de recherche d'images pour &quot;cantillon economist&quot;"/>
          <p:cNvSpPr>
            <a:spLocks noChangeAspect="1" noChangeArrowheads="1"/>
          </p:cNvSpPr>
          <p:nvPr/>
        </p:nvSpPr>
        <p:spPr bwMode="auto">
          <a:xfrm>
            <a:off x="155575" y="-144463"/>
            <a:ext cx="3960312" cy="396032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0" name="Picture 6" descr="RÃ©sultat de recherche d'images pour &quot;cantillon economist&quot;"/>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9587963" y="1123437"/>
            <a:ext cx="2095500" cy="2181226"/>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3232053" y="1280161"/>
            <a:ext cx="6137030" cy="175846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rtl="1"/>
            <a:r>
              <a:rPr lang="ar-SA" sz="2400" b="1" dirty="0">
                <a:latin typeface="Simplified Arabic" panose="02020603050405020304" pitchFamily="18" charset="-78"/>
                <a:cs typeface="Simplified Arabic" panose="02020603050405020304" pitchFamily="18" charset="-78"/>
              </a:rPr>
              <a:t>توسعت المقاولاتية إلى النشاط </a:t>
            </a:r>
            <a:r>
              <a:rPr lang="ar-SA" sz="2400" b="1" dirty="0" err="1" smtClean="0">
                <a:latin typeface="Simplified Arabic" panose="02020603050405020304" pitchFamily="18" charset="-78"/>
                <a:cs typeface="Simplified Arabic" panose="02020603050405020304" pitchFamily="18" charset="-78"/>
              </a:rPr>
              <a:t>الفلاحي</a:t>
            </a:r>
            <a:endParaRPr lang="fr-FR" sz="2400" b="1" dirty="0">
              <a:latin typeface="Simplified Arabic" panose="02020603050405020304" pitchFamily="18" charset="-78"/>
              <a:cs typeface="Simplified Arabic" panose="02020603050405020304" pitchFamily="18" charset="-78"/>
            </a:endParaRPr>
          </a:p>
          <a:p>
            <a:pPr algn="ctr"/>
            <a:endParaRPr lang="fr-FR" dirty="0"/>
          </a:p>
        </p:txBody>
      </p:sp>
      <p:sp>
        <p:nvSpPr>
          <p:cNvPr id="6" name="AutoShape 8" descr="RÃ©sultat de recherche d'images pour &quot;say economist&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10" descr="RÃ©sultat de recherche d'images pour &quot;say economist&quo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6" name="Picture 12" descr="RÃ©sultat de recherche d'images pour &quot;say economist&quot;"/>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3319975"/>
            <a:ext cx="2476500" cy="20468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p:cNvSpPr/>
          <p:nvPr/>
        </p:nvSpPr>
        <p:spPr>
          <a:xfrm>
            <a:off x="2501747" y="3516924"/>
            <a:ext cx="7542884" cy="1448971"/>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rtl="1"/>
            <a:r>
              <a:rPr lang="ar-SA" sz="2400" b="1" dirty="0">
                <a:latin typeface="Simplified Arabic" panose="02020603050405020304" pitchFamily="18" charset="-78"/>
                <a:cs typeface="Simplified Arabic" panose="02020603050405020304" pitchFamily="18" charset="-78"/>
              </a:rPr>
              <a:t>ثم توسعت إلى المجال الصناعي إثر الثورة </a:t>
            </a:r>
            <a:r>
              <a:rPr lang="ar-SA" sz="2400" b="1" dirty="0" smtClean="0">
                <a:latin typeface="Simplified Arabic" panose="02020603050405020304" pitchFamily="18" charset="-78"/>
                <a:cs typeface="Simplified Arabic" panose="02020603050405020304" pitchFamily="18" charset="-78"/>
              </a:rPr>
              <a:t>الصناعية</a:t>
            </a:r>
            <a:endParaRPr lang="fr-FR" sz="2400" b="1" dirty="0">
              <a:latin typeface="Simplified Arabic" panose="02020603050405020304" pitchFamily="18" charset="-78"/>
              <a:cs typeface="Simplified Arabic" panose="02020603050405020304" pitchFamily="18" charset="-78"/>
            </a:endParaRPr>
          </a:p>
          <a:p>
            <a:pPr algn="just" rtl="1"/>
            <a:endParaRPr lang="fr-FR" dirty="0"/>
          </a:p>
        </p:txBody>
      </p:sp>
      <p:sp>
        <p:nvSpPr>
          <p:cNvPr id="11" name="Content Placeholder 2"/>
          <p:cNvSpPr txBox="1">
            <a:spLocks/>
          </p:cNvSpPr>
          <p:nvPr/>
        </p:nvSpPr>
        <p:spPr>
          <a:xfrm>
            <a:off x="2462603" y="5158154"/>
            <a:ext cx="8915400" cy="1699846"/>
          </a:xfrm>
          <a:prstGeom prst="rect">
            <a:avLst/>
          </a:prstGeom>
        </p:spPr>
        <p:txBody>
          <a:bodyPr vert="horz" lIns="91440" tIns="45720" rIns="91440" bIns="45720" rtlCol="0">
            <a:normAutofit fontScale="92500" lnSpcReduction="20000"/>
          </a:bodyPr>
          <a:lstStyle/>
          <a:p>
            <a:pPr marL="342900" marR="0" lvl="0" indent="-342900" algn="ctr" defTabSz="457200" rtl="1" eaLnBrk="1" fontAlgn="auto" latinLnBrk="0" hangingPunct="1">
              <a:lnSpc>
                <a:spcPct val="100000"/>
              </a:lnSpc>
              <a:spcBef>
                <a:spcPts val="1000"/>
              </a:spcBef>
              <a:spcAft>
                <a:spcPts val="0"/>
              </a:spcAft>
              <a:buClr>
                <a:schemeClr val="accent1"/>
              </a:buClr>
              <a:buSzTx/>
              <a:buFont typeface="Wingdings 3" charset="2"/>
              <a:buChar char=""/>
              <a:tabLst/>
              <a:defRPr/>
            </a:pPr>
            <a:r>
              <a:rPr kumimoji="0" lang="ar-SA" sz="2800" b="0" i="0" u="none" strike="noStrike" kern="1200" cap="none" spc="0" normalizeH="0" baseline="0" noProof="0" dirty="0" smtClean="0">
                <a:ln>
                  <a:noFill/>
                </a:ln>
                <a:solidFill>
                  <a:schemeClr val="tx1">
                    <a:lumMod val="75000"/>
                    <a:lumOff val="25000"/>
                  </a:schemeClr>
                </a:solidFill>
                <a:effectLst/>
                <a:uLnTx/>
                <a:uFillTx/>
                <a:latin typeface="Simplified Arabic" panose="02020603050405020304" pitchFamily="18" charset="-78"/>
                <a:ea typeface="+mn-ea"/>
                <a:cs typeface="Simplified Arabic" panose="02020603050405020304" pitchFamily="18" charset="-78"/>
              </a:rPr>
              <a:t>يتفق الباحث</a:t>
            </a:r>
            <a:r>
              <a:rPr kumimoji="0" lang="ar-DZ" sz="2800" b="0" i="0" u="none" strike="noStrike" kern="1200" cap="none" spc="0" normalizeH="0" baseline="0" noProof="0" dirty="0" smtClean="0">
                <a:ln>
                  <a:noFill/>
                </a:ln>
                <a:solidFill>
                  <a:schemeClr val="tx1">
                    <a:lumMod val="75000"/>
                    <a:lumOff val="25000"/>
                  </a:schemeClr>
                </a:solidFill>
                <a:effectLst/>
                <a:uLnTx/>
                <a:uFillTx/>
                <a:latin typeface="Simplified Arabic" panose="02020603050405020304" pitchFamily="18" charset="-78"/>
                <a:ea typeface="+mn-ea"/>
                <a:cs typeface="Simplified Arabic" panose="02020603050405020304" pitchFamily="18" charset="-78"/>
              </a:rPr>
              <a:t>و</a:t>
            </a:r>
            <a:r>
              <a:rPr kumimoji="0" lang="ar-SA" sz="2800" b="0" i="0" u="none" strike="noStrike" kern="1200" cap="none" spc="0" normalizeH="0" baseline="0" noProof="0" dirty="0" smtClean="0">
                <a:ln>
                  <a:noFill/>
                </a:ln>
                <a:solidFill>
                  <a:schemeClr val="tx1">
                    <a:lumMod val="75000"/>
                    <a:lumOff val="25000"/>
                  </a:schemeClr>
                </a:solidFill>
                <a:effectLst/>
                <a:uLnTx/>
                <a:uFillTx/>
                <a:latin typeface="Simplified Arabic" panose="02020603050405020304" pitchFamily="18" charset="-78"/>
                <a:ea typeface="+mn-ea"/>
                <a:cs typeface="Simplified Arabic" panose="02020603050405020304" pitchFamily="18" charset="-78"/>
              </a:rPr>
              <a:t>ن في أنه لا يشترط أن يكون المقاول شخصا ثريا إذ يمكنه اللجوء إلى الاقتراض من الآخرين، وبذلك يفرق بين الرأسمالي الذي تتمثل مهمته في إقراض الأموال مقابل الحصول على مبلغ معين يعرف بالفائدة، وبين المقاول الذي يتحمل المخاطر التي يمكن أن تعرقل نجاح نشاطه الذي أسسه بأمواله الخاصة، أو باللجوء إلى الاقتراض من ملاك رؤوس الأموال</a:t>
            </a:r>
            <a:r>
              <a:rPr kumimoji="0" lang="fr-FR" sz="2800" b="0" i="0" u="none" strike="noStrike" kern="1200" cap="none" spc="0" normalizeH="0" baseline="0" noProof="0" dirty="0" smtClean="0">
                <a:ln>
                  <a:noFill/>
                </a:ln>
                <a:solidFill>
                  <a:schemeClr val="tx1">
                    <a:lumMod val="75000"/>
                    <a:lumOff val="25000"/>
                  </a:schemeClr>
                </a:solidFill>
                <a:effectLst/>
                <a:uLnTx/>
                <a:uFillTx/>
                <a:latin typeface="Simplified Arabic" panose="02020603050405020304" pitchFamily="18" charset="-78"/>
                <a:ea typeface="+mn-ea"/>
                <a:cs typeface="Simplified Arabic" panose="02020603050405020304" pitchFamily="18" charset="-78"/>
              </a:rPr>
              <a:t> .</a:t>
            </a:r>
            <a:endParaRPr kumimoji="0" lang="fr-FR" sz="2800" b="0" i="0" u="none" strike="noStrike" kern="1200" cap="none" spc="0" normalizeH="0" baseline="0" noProof="0" dirty="0">
              <a:ln>
                <a:noFill/>
              </a:ln>
              <a:solidFill>
                <a:schemeClr val="tx1">
                  <a:lumMod val="75000"/>
                  <a:lumOff val="25000"/>
                </a:schemeClr>
              </a:solidFill>
              <a:effectLst/>
              <a:uLnTx/>
              <a:uFillTx/>
              <a:latin typeface="Simplified Arabic" panose="02020603050405020304" pitchFamily="18" charset="-78"/>
              <a:ea typeface="+mn-ea"/>
              <a:cs typeface="Simplified Arabic" panose="02020603050405020304" pitchFamily="18" charset="-78"/>
            </a:endParaRPr>
          </a:p>
        </p:txBody>
      </p:sp>
    </p:spTree>
    <p:extLst>
      <p:ext uri="{BB962C8B-B14F-4D97-AF65-F5344CB8AC3E}">
        <p14:creationId xmlns:p14="http://schemas.microsoft.com/office/powerpoint/2010/main" xmlns="" val="2193538925"/>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1000"/>
                                        <p:tgtEl>
                                          <p:spTgt spid="1026"/>
                                        </p:tgtEl>
                                      </p:cBhvr>
                                    </p:animEffect>
                                    <p:anim calcmode="lin" valueType="num">
                                      <p:cBhvr>
                                        <p:cTn id="15" dur="1000" fill="hold"/>
                                        <p:tgtEl>
                                          <p:spTgt spid="1026"/>
                                        </p:tgtEl>
                                        <p:attrNameLst>
                                          <p:attrName>ppt_x</p:attrName>
                                        </p:attrNameLst>
                                      </p:cBhvr>
                                      <p:tavLst>
                                        <p:tav tm="0">
                                          <p:val>
                                            <p:strVal val="#ppt_x"/>
                                          </p:val>
                                        </p:tav>
                                        <p:tav tm="100000">
                                          <p:val>
                                            <p:strVal val="#ppt_x"/>
                                          </p:val>
                                        </p:tav>
                                      </p:tavLst>
                                    </p:anim>
                                    <p:anim calcmode="lin" valueType="num">
                                      <p:cBhvr>
                                        <p:cTn id="16"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1030"/>
                                        </p:tgtEl>
                                        <p:attrNameLst>
                                          <p:attrName>style.visibility</p:attrName>
                                        </p:attrNameLst>
                                      </p:cBhvr>
                                      <p:to>
                                        <p:strVal val="visible"/>
                                      </p:to>
                                    </p:set>
                                    <p:animEffect transition="in" filter="fade">
                                      <p:cBhvr>
                                        <p:cTn id="27" dur="1000"/>
                                        <p:tgtEl>
                                          <p:spTgt spid="1030"/>
                                        </p:tgtEl>
                                      </p:cBhvr>
                                    </p:animEffect>
                                    <p:anim calcmode="lin" valueType="num">
                                      <p:cBhvr>
                                        <p:cTn id="28" dur="1000" fill="hold"/>
                                        <p:tgtEl>
                                          <p:spTgt spid="1030"/>
                                        </p:tgtEl>
                                        <p:attrNameLst>
                                          <p:attrName>ppt_x</p:attrName>
                                        </p:attrNameLst>
                                      </p:cBhvr>
                                      <p:tavLst>
                                        <p:tav tm="0">
                                          <p:val>
                                            <p:strVal val="#ppt_x"/>
                                          </p:val>
                                        </p:tav>
                                        <p:tav tm="100000">
                                          <p:val>
                                            <p:strVal val="#ppt_x"/>
                                          </p:val>
                                        </p:tav>
                                      </p:tavLst>
                                    </p:anim>
                                    <p:anim calcmode="lin" valueType="num">
                                      <p:cBhvr>
                                        <p:cTn id="29" dur="1000" fill="hold"/>
                                        <p:tgtEl>
                                          <p:spTgt spid="103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036"/>
                                        </p:tgtEl>
                                        <p:attrNameLst>
                                          <p:attrName>style.visibility</p:attrName>
                                        </p:attrNameLst>
                                      </p:cBhvr>
                                      <p:to>
                                        <p:strVal val="visible"/>
                                      </p:to>
                                    </p:set>
                                    <p:animEffect transition="in" filter="fade">
                                      <p:cBhvr>
                                        <p:cTn id="41" dur="1000"/>
                                        <p:tgtEl>
                                          <p:spTgt spid="1036"/>
                                        </p:tgtEl>
                                      </p:cBhvr>
                                    </p:animEffect>
                                    <p:anim calcmode="lin" valueType="num">
                                      <p:cBhvr>
                                        <p:cTn id="42" dur="1000" fill="hold"/>
                                        <p:tgtEl>
                                          <p:spTgt spid="1036"/>
                                        </p:tgtEl>
                                        <p:attrNameLst>
                                          <p:attrName>ppt_x</p:attrName>
                                        </p:attrNameLst>
                                      </p:cBhvr>
                                      <p:tavLst>
                                        <p:tav tm="0">
                                          <p:val>
                                            <p:strVal val="#ppt_x"/>
                                          </p:val>
                                        </p:tav>
                                        <p:tav tm="100000">
                                          <p:val>
                                            <p:strVal val="#ppt_x"/>
                                          </p:val>
                                        </p:tav>
                                      </p:tavLst>
                                    </p:anim>
                                    <p:anim calcmode="lin" valueType="num">
                                      <p:cBhvr>
                                        <p:cTn id="43" dur="1000" fill="hold"/>
                                        <p:tgtEl>
                                          <p:spTgt spid="103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2711" y="182880"/>
            <a:ext cx="8915400" cy="6858000"/>
          </a:xfrm>
        </p:spPr>
        <p:txBody>
          <a:bodyPr>
            <a:normAutofit/>
          </a:bodyPr>
          <a:lstStyle/>
          <a:p>
            <a:pPr algn="just" rtl="1"/>
            <a:r>
              <a:rPr lang="ar-SA" b="1" dirty="0"/>
              <a:t>المقاولاتية والتوازن الاقتصادي:</a:t>
            </a:r>
            <a:endParaRPr lang="ar-DZ" sz="2400" dirty="0" smtClean="0">
              <a:latin typeface="Simplified Arabic" panose="02020603050405020304" pitchFamily="18" charset="-78"/>
              <a:cs typeface="Simplified Arabic" panose="02020603050405020304" pitchFamily="18" charset="-78"/>
            </a:endParaRPr>
          </a:p>
          <a:p>
            <a:pPr algn="just" rtl="1"/>
            <a:r>
              <a:rPr lang="ar-SA" sz="2400" dirty="0" smtClean="0">
                <a:latin typeface="Simplified Arabic" panose="02020603050405020304" pitchFamily="18" charset="-78"/>
                <a:cs typeface="Simplified Arabic" panose="02020603050405020304" pitchFamily="18" charset="-78"/>
              </a:rPr>
              <a:t>بالرغم </a:t>
            </a:r>
            <a:r>
              <a:rPr lang="ar-SA" sz="2400" dirty="0">
                <a:latin typeface="Simplified Arabic" panose="02020603050405020304" pitchFamily="18" charset="-78"/>
                <a:cs typeface="Simplified Arabic" panose="02020603050405020304" pitchFamily="18" charset="-78"/>
              </a:rPr>
              <a:t>من أن استعمال هذا المصطلح من قبل إلا أن الفضل في إدخاله إلى النظرية الاقتصادية يعود إلى أب المقاولتية </a:t>
            </a:r>
            <a:r>
              <a:rPr lang="fr-FR" sz="2400" dirty="0" err="1">
                <a:latin typeface="Simplified Arabic" panose="02020603050405020304" pitchFamily="18" charset="-78"/>
                <a:cs typeface="Simplified Arabic" panose="02020603050405020304" pitchFamily="18" charset="-78"/>
              </a:rPr>
              <a:t>J.A.Schumpeter</a:t>
            </a:r>
            <a:r>
              <a:rPr lang="ar-SA" sz="2400" dirty="0">
                <a:latin typeface="Simplified Arabic" panose="02020603050405020304" pitchFamily="18" charset="-78"/>
                <a:cs typeface="Simplified Arabic" panose="02020603050405020304" pitchFamily="18" charset="-78"/>
              </a:rPr>
              <a:t> سنة </a:t>
            </a:r>
            <a:r>
              <a:rPr lang="ar-SA" sz="2400" dirty="0" smtClean="0">
                <a:latin typeface="Simplified Arabic" panose="02020603050405020304" pitchFamily="18" charset="-78"/>
                <a:cs typeface="Simplified Arabic" panose="02020603050405020304" pitchFamily="18" charset="-78"/>
              </a:rPr>
              <a:t>1935</a:t>
            </a:r>
            <a:endParaRPr lang="fr-FR" sz="2400" dirty="0">
              <a:latin typeface="Simplified Arabic" panose="02020603050405020304" pitchFamily="18" charset="-78"/>
              <a:cs typeface="Simplified Arabic" panose="02020603050405020304" pitchFamily="18" charset="-78"/>
            </a:endParaRPr>
          </a:p>
          <a:p>
            <a:pPr algn="just" rtl="1"/>
            <a:r>
              <a:rPr lang="ar-SA" sz="2400" dirty="0">
                <a:latin typeface="Simplified Arabic" panose="02020603050405020304" pitchFamily="18" charset="-78"/>
                <a:cs typeface="Simplified Arabic" panose="02020603050405020304" pitchFamily="18" charset="-78"/>
              </a:rPr>
              <a:t>فالمقاول حسب </a:t>
            </a:r>
            <a:r>
              <a:rPr lang="fr-FR" sz="2400" dirty="0">
                <a:latin typeface="Simplified Arabic" panose="02020603050405020304" pitchFamily="18" charset="-78"/>
                <a:cs typeface="Simplified Arabic" panose="02020603050405020304" pitchFamily="18" charset="-78"/>
              </a:rPr>
              <a:t>Schumpeter</a:t>
            </a:r>
            <a:r>
              <a:rPr lang="ar-SA" sz="2400" dirty="0">
                <a:latin typeface="Simplified Arabic" panose="02020603050405020304" pitchFamily="18" charset="-78"/>
                <a:cs typeface="Simplified Arabic" panose="02020603050405020304" pitchFamily="18" charset="-78"/>
              </a:rPr>
              <a:t> وقبل كل شيء شخص مبدع يقوم باستخدام الموارد المتاحة بطريقة مختلفة، كما يعتمد على الاختراعات والتقنيات المبتكرة من أجل الوصول لتوليفات إنتاجية جديدة </a:t>
            </a:r>
            <a:endParaRPr lang="ar-DZ" dirty="0" smtClean="0"/>
          </a:p>
          <a:p>
            <a:pPr marL="0" indent="0" algn="just" rtl="1">
              <a:buNone/>
            </a:pPr>
            <a:endParaRPr lang="fr-FR" dirty="0"/>
          </a:p>
          <a:p>
            <a:pPr lvl="0" algn="just" rtl="1"/>
            <a:endParaRPr lang="ar-DZ" dirty="0"/>
          </a:p>
        </p:txBody>
      </p:sp>
      <p:pic>
        <p:nvPicPr>
          <p:cNvPr id="2058" name="Picture 10" descr="RÃ©sultat de recherche d'images pour &quot;J.A.Schumpeter economist&quot;"/>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651631" y="3024553"/>
            <a:ext cx="2391507" cy="2461846"/>
          </a:xfrm>
          <a:prstGeom prst="rect">
            <a:avLst/>
          </a:prstGeom>
          <a:noFill/>
          <a:extLst>
            <a:ext uri="{909E8E84-426E-40DD-AFC4-6F175D3DCCD1}">
              <a14:hiddenFill xmlns:a14="http://schemas.microsoft.com/office/drawing/2010/main" xmlns="">
                <a:solidFill>
                  <a:srgbClr val="FFFFFF"/>
                </a:solidFill>
              </a14:hiddenFill>
            </a:ext>
          </a:extLst>
        </p:spPr>
      </p:pic>
      <p:sp>
        <p:nvSpPr>
          <p:cNvPr id="2" name="AutoShape 2"/>
          <p:cNvSpPr>
            <a:spLocks/>
          </p:cNvSpPr>
          <p:nvPr/>
        </p:nvSpPr>
        <p:spPr bwMode="auto">
          <a:xfrm>
            <a:off x="6005626" y="4180177"/>
            <a:ext cx="1729047" cy="2021118"/>
          </a:xfrm>
          <a:prstGeom prst="accentBorderCallout1">
            <a:avLst>
              <a:gd name="adj1" fmla="val 18750"/>
              <a:gd name="adj2" fmla="val -1917"/>
              <a:gd name="adj3" fmla="val -23654"/>
              <a:gd name="adj4" fmla="val 126805"/>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وظيفة</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المقاول</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حسب </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Schumpeter</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تتمثل</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في</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إحداث</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حالة</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تخل</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بالتوازن</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وتكسر</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الروتين</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من</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أجل</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إحداث</a:t>
            </a:r>
            <a:r>
              <a:rPr kumimoji="0" lang="fr-FR"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 </a:t>
            </a:r>
            <a:r>
              <a:rPr kumimoji="0" lang="ar-SA" altLang="fr-FR" sz="2000" b="1" i="0" u="none" strike="noStrike" cap="none" normalizeH="0" baseline="0" dirty="0" smtClean="0">
                <a:ln>
                  <a:noFill/>
                </a:ln>
                <a:solidFill>
                  <a:schemeClr val="tx1"/>
                </a:solidFill>
                <a:effectLst/>
                <a:latin typeface="Traditional Arabic" panose="02020603050405020304" pitchFamily="18" charset="-78"/>
                <a:ea typeface="Arial" panose="020B0604020202020204" pitchFamily="34" charset="0"/>
                <a:cs typeface="Traditional Arabic" panose="02020603050405020304" pitchFamily="18" charset="-78"/>
              </a:rPr>
              <a:t>التغيير.</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509189201"/>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058"/>
                                        </p:tgtEl>
                                        <p:attrNameLst>
                                          <p:attrName>style.visibility</p:attrName>
                                        </p:attrNameLst>
                                      </p:cBhvr>
                                      <p:to>
                                        <p:strVal val="visible"/>
                                      </p:to>
                                    </p:set>
                                    <p:anim calcmode="lin" valueType="num">
                                      <p:cBhvr additive="base">
                                        <p:cTn id="20" dur="500" fill="hold"/>
                                        <p:tgtEl>
                                          <p:spTgt spid="2058"/>
                                        </p:tgtEl>
                                        <p:attrNameLst>
                                          <p:attrName>ppt_x</p:attrName>
                                        </p:attrNameLst>
                                      </p:cBhvr>
                                      <p:tavLst>
                                        <p:tav tm="0">
                                          <p:val>
                                            <p:strVal val="#ppt_x"/>
                                          </p:val>
                                        </p:tav>
                                        <p:tav tm="100000">
                                          <p:val>
                                            <p:strVal val="#ppt_x"/>
                                          </p:val>
                                        </p:tav>
                                      </p:tavLst>
                                    </p:anim>
                                    <p:anim calcmode="lin" valueType="num">
                                      <p:cBhvr additive="base">
                                        <p:cTn id="21" dur="500" fill="hold"/>
                                        <p:tgtEl>
                                          <p:spTgt spid="205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17122</TotalTime>
  <Words>1650</Words>
  <Application>Microsoft Office PowerPoint</Application>
  <PresentationFormat>Personnalisé</PresentationFormat>
  <Paragraphs>114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Wisp</vt:lpstr>
      <vt:lpstr>Diapositive 1</vt:lpstr>
      <vt:lpstr>Diapositive 2</vt:lpstr>
      <vt:lpstr>Diapositive 3</vt:lpstr>
      <vt:lpstr>التوجه نحو المؤسسات الصغيرة المتوسطة  (المقاولاتية)</vt:lpstr>
      <vt:lpstr>المقاول: Entrepreneur</vt:lpstr>
      <vt:lpstr>نشأة المقاولاتية </vt:lpstr>
      <vt:lpstr>المقاولاتية حسب الاتجاه الاقتصادي</vt:lpstr>
      <vt:lpstr>Diapositive 8</vt:lpstr>
      <vt:lpstr>Diapositive 9</vt:lpstr>
      <vt:lpstr>Diapositive 10</vt:lpstr>
      <vt:lpstr>المقاولاتية حسب اتجاه خصائص الأفراد</vt:lpstr>
      <vt:lpstr>المقا ولاتية حسب سير النشاط المقاولاتى</vt:lpstr>
      <vt:lpstr>المقاولاتية كظاهرة تنظيمية :</vt:lpstr>
      <vt:lpstr>Diapositive 14</vt:lpstr>
      <vt:lpstr>المقاولاتية ازدواجية بين الثنائية ( الفرد – خلق القيمة)</vt:lpstr>
      <vt:lpstr>Diapositive 16</vt:lpstr>
      <vt:lpstr>Diapositive 17</vt:lpstr>
      <vt:lpstr>Diapositive 18</vt:lpstr>
      <vt:lpstr>الفرق بين المقاولاتية والمؤسسات الصغيرة</vt:lpstr>
      <vt:lpstr>دور المقاولاتية:</vt:lpstr>
      <vt:lpstr>الدور الاقتصادي للمقاولاتية:</vt:lpstr>
      <vt:lpstr>الدور الاجتماعي للمقاولاتية:</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المقاولاتية:</dc:title>
  <dc:creator>ADMIN</dc:creator>
  <cp:lastModifiedBy>elkima</cp:lastModifiedBy>
  <cp:revision>63</cp:revision>
  <dcterms:created xsi:type="dcterms:W3CDTF">2018-11-14T19:18:04Z</dcterms:created>
  <dcterms:modified xsi:type="dcterms:W3CDTF">2022-11-14T08:26:22Z</dcterms:modified>
</cp:coreProperties>
</file>