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384" r:id="rId3"/>
    <p:sldId id="277" r:id="rId4"/>
    <p:sldId id="280" r:id="rId5"/>
    <p:sldId id="385" r:id="rId6"/>
    <p:sldId id="394" r:id="rId7"/>
    <p:sldId id="395" r:id="rId8"/>
    <p:sldId id="396" r:id="rId9"/>
    <p:sldId id="397" r:id="rId10"/>
    <p:sldId id="398" r:id="rId11"/>
    <p:sldId id="399" r:id="rId12"/>
    <p:sldId id="286" r:id="rId13"/>
    <p:sldId id="400" r:id="rId14"/>
    <p:sldId id="401" r:id="rId15"/>
    <p:sldId id="276" r:id="rId16"/>
    <p:sldId id="402" r:id="rId17"/>
    <p:sldId id="403" r:id="rId18"/>
    <p:sldId id="404" r:id="rId19"/>
    <p:sldId id="405" r:id="rId20"/>
    <p:sldId id="406" r:id="rId21"/>
    <p:sldId id="407" r:id="rId22"/>
    <p:sldId id="408" r:id="rId23"/>
    <p:sldId id="410" r:id="rId24"/>
    <p:sldId id="413" r:id="rId25"/>
    <p:sldId id="412" r:id="rId26"/>
    <p:sldId id="386" r:id="rId27"/>
    <p:sldId id="388" r:id="rId28"/>
    <p:sldId id="416" r:id="rId29"/>
    <p:sldId id="389" r:id="rId30"/>
    <p:sldId id="390" r:id="rId31"/>
    <p:sldId id="391" r:id="rId32"/>
    <p:sldId id="392" r:id="rId33"/>
    <p:sldId id="393" r:id="rId34"/>
    <p:sldId id="415" r:id="rId35"/>
    <p:sldId id="355"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99FF99"/>
    <a:srgbClr val="BC1EB4"/>
    <a:srgbClr val="F3B3F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38" autoAdjust="0"/>
  </p:normalViewPr>
  <p:slideViewPr>
    <p:cSldViewPr>
      <p:cViewPr varScale="1">
        <p:scale>
          <a:sx n="87" d="100"/>
          <a:sy n="87" d="100"/>
        </p:scale>
        <p:origin x="1464"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FFEC5F-B32D-4712-AB03-36223E93185F}" type="datetimeFigureOut">
              <a:rPr lang="fr-FR" smtClean="0"/>
              <a:pPr/>
              <a:t>12/09/2020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8AF136-B7E6-4B85-8D87-4F1E9EBFAB1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FEC5F-B32D-4712-AB03-36223E93185F}" type="datetimeFigureOut">
              <a:rPr lang="fr-FR" smtClean="0"/>
              <a:pPr/>
              <a:t>12/09/2020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AF136-B7E6-4B85-8D87-4F1E9EBFAB1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udent.ccbcmd.edu/courses/bio141/lecguide/unit3/viruses/lytsu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214282" y="0"/>
            <a:ext cx="9144000" cy="6715148"/>
          </a:xfrm>
          <a:prstGeom prst="rect">
            <a:avLst/>
          </a:prstGeom>
          <a:noFill/>
        </p:spPr>
      </p:pic>
      <p:sp>
        <p:nvSpPr>
          <p:cNvPr id="5" name="ZoneTexte 4"/>
          <p:cNvSpPr txBox="1"/>
          <p:nvPr/>
        </p:nvSpPr>
        <p:spPr>
          <a:xfrm>
            <a:off x="1643042" y="1142984"/>
            <a:ext cx="6929486" cy="2308324"/>
          </a:xfrm>
          <a:prstGeom prst="rect">
            <a:avLst/>
          </a:prstGeom>
          <a:noFill/>
        </p:spPr>
        <p:txBody>
          <a:bodyPr wrap="square" rtlCol="0">
            <a:spAutoFit/>
          </a:bodyPr>
          <a:lstStyle/>
          <a:p>
            <a:pPr algn="ctr"/>
            <a:r>
              <a:rPr lang="fr-FR" sz="4800" smtClean="0">
                <a:solidFill>
                  <a:schemeClr val="bg2"/>
                </a:solidFill>
                <a:latin typeface="Times New Roman" pitchFamily="18" charset="0"/>
                <a:cs typeface="Times New Roman" pitchFamily="18" charset="0"/>
              </a:rPr>
              <a:t>Les </a:t>
            </a:r>
            <a:r>
              <a:rPr lang="fr-FR" sz="4800" smtClean="0">
                <a:solidFill>
                  <a:schemeClr val="bg2"/>
                </a:solidFill>
                <a:latin typeface="Times New Roman" pitchFamily="18" charset="0"/>
                <a:cs typeface="Times New Roman" pitchFamily="18" charset="0"/>
              </a:rPr>
              <a:t>outils enzymatiques </a:t>
            </a:r>
            <a:r>
              <a:rPr lang="fr-FR" sz="4800" dirty="0" smtClean="0">
                <a:solidFill>
                  <a:schemeClr val="bg2"/>
                </a:solidFill>
                <a:latin typeface="Times New Roman" pitchFamily="18" charset="0"/>
                <a:cs typeface="Times New Roman" pitchFamily="18" charset="0"/>
              </a:rPr>
              <a:t>utilisées en  : génie génétique  </a:t>
            </a:r>
            <a:endParaRPr lang="fr-FR" sz="4800" dirty="0">
              <a:solidFill>
                <a:schemeClr val="bg2"/>
              </a:solidFill>
              <a:latin typeface="Times New Roman" pitchFamily="18" charset="0"/>
              <a:cs typeface="Times New Roman" pitchFamily="18" charset="0"/>
            </a:endParaRPr>
          </a:p>
        </p:txBody>
      </p:sp>
      <p:sp>
        <p:nvSpPr>
          <p:cNvPr id="6" name="ZoneTexte 5"/>
          <p:cNvSpPr txBox="1"/>
          <p:nvPr/>
        </p:nvSpPr>
        <p:spPr>
          <a:xfrm>
            <a:off x="2285984" y="4429132"/>
            <a:ext cx="6858016" cy="769441"/>
          </a:xfrm>
          <a:prstGeom prst="rect">
            <a:avLst/>
          </a:prstGeom>
          <a:noFill/>
        </p:spPr>
        <p:txBody>
          <a:bodyPr wrap="square" rtlCol="0">
            <a:spAutoFit/>
          </a:bodyPr>
          <a:lstStyle/>
          <a:p>
            <a:r>
              <a:rPr lang="fr-FR" sz="2400" b="1" dirty="0" smtClean="0">
                <a:solidFill>
                  <a:schemeClr val="accent1">
                    <a:lumMod val="60000"/>
                    <a:lumOff val="40000"/>
                  </a:schemeClr>
                </a:solidFill>
              </a:rPr>
              <a:t>Module :génie génétique</a:t>
            </a:r>
          </a:p>
          <a:p>
            <a:r>
              <a:rPr lang="fr-FR" sz="2000" b="1" dirty="0" smtClean="0">
                <a:solidFill>
                  <a:srgbClr val="FF0000"/>
                </a:solidFill>
              </a:rPr>
              <a:t>Enseignante : Mme HAMDOUCHE  </a:t>
            </a:r>
            <a:endParaRPr lang="fr-FR" sz="2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2011354"/>
          </a:xfrm>
        </p:spPr>
        <p:txBody>
          <a:bodyPr>
            <a:normAutofit fontScale="90000"/>
          </a:bodyPr>
          <a:lstStyle/>
          <a:p>
            <a:r>
              <a:rPr lang="fr-FR" u="sng" dirty="0" smtClean="0">
                <a:solidFill>
                  <a:srgbClr val="FF0000"/>
                </a:solidFill>
              </a:rPr>
              <a:t>Nomenclature des enzymes de restriction.</a:t>
            </a:r>
            <a:r>
              <a:rPr lang="fr-FR" dirty="0" smtClean="0"/>
              <a:t/>
            </a:r>
            <a:br>
              <a:rPr lang="fr-FR" dirty="0" smtClean="0"/>
            </a:br>
            <a:r>
              <a:rPr lang="fr-FR" dirty="0" smtClean="0"/>
              <a:t> </a:t>
            </a:r>
            <a:r>
              <a:rPr lang="fr-FR" sz="2000" dirty="0" smtClean="0">
                <a:latin typeface="Times New Roman" pitchFamily="18" charset="0"/>
                <a:cs typeface="Times New Roman" pitchFamily="18" charset="0"/>
              </a:rPr>
              <a:t>les enzymes de restriction présentent une nomenclature bien précise</a:t>
            </a:r>
            <a:endParaRPr lang="fr-FR" sz="2000"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457200" y="2357430"/>
            <a:ext cx="7467600" cy="4116522"/>
          </a:xfrm>
        </p:spPr>
        <p:txBody>
          <a:bodyPr/>
          <a:lstStyle/>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r>
              <a:rPr lang="en-US" dirty="0" smtClean="0"/>
              <a:t>			Example: </a:t>
            </a:r>
            <a:r>
              <a:rPr lang="en-US" dirty="0" smtClean="0">
                <a:solidFill>
                  <a:srgbClr val="FF0066"/>
                </a:solidFill>
              </a:rPr>
              <a:t>E</a:t>
            </a:r>
            <a:r>
              <a:rPr lang="en-US" dirty="0" smtClean="0">
                <a:solidFill>
                  <a:srgbClr val="00CC00"/>
                </a:solidFill>
              </a:rPr>
              <a:t>co</a:t>
            </a:r>
            <a:r>
              <a:rPr lang="en-US" dirty="0" smtClean="0">
                <a:solidFill>
                  <a:srgbClr val="0066FF"/>
                </a:solidFill>
              </a:rPr>
              <a:t>R</a:t>
            </a:r>
            <a:r>
              <a:rPr lang="en-US" dirty="0" smtClean="0">
                <a:solidFill>
                  <a:srgbClr val="FFFF00"/>
                </a:solidFill>
              </a:rPr>
              <a:t>1</a:t>
            </a:r>
          </a:p>
          <a:p>
            <a:pPr>
              <a:buFont typeface="Wingdings" pitchFamily="2" charset="2"/>
              <a:buNone/>
            </a:pPr>
            <a:r>
              <a:rPr lang="en-US" dirty="0" smtClean="0"/>
              <a:t>				genre: </a:t>
            </a:r>
            <a:r>
              <a:rPr lang="en-US" dirty="0" smtClean="0">
                <a:solidFill>
                  <a:srgbClr val="FF0066"/>
                </a:solidFill>
              </a:rPr>
              <a:t>E</a:t>
            </a:r>
            <a:r>
              <a:rPr lang="en-US" dirty="0" smtClean="0"/>
              <a:t>scherichia</a:t>
            </a:r>
            <a:br>
              <a:rPr lang="en-US" dirty="0" smtClean="0"/>
            </a:br>
            <a:r>
              <a:rPr lang="en-US" dirty="0" smtClean="0"/>
              <a:t>			</a:t>
            </a:r>
            <a:r>
              <a:rPr lang="en-US" dirty="0" err="1" smtClean="0"/>
              <a:t>espéce</a:t>
            </a:r>
            <a:r>
              <a:rPr lang="en-US" dirty="0" smtClean="0"/>
              <a:t>: </a:t>
            </a:r>
            <a:r>
              <a:rPr lang="en-US" dirty="0" smtClean="0">
                <a:solidFill>
                  <a:srgbClr val="00CC00"/>
                </a:solidFill>
              </a:rPr>
              <a:t>co</a:t>
            </a:r>
            <a:r>
              <a:rPr lang="en-US" dirty="0" smtClean="0"/>
              <a:t>li</a:t>
            </a:r>
            <a:br>
              <a:rPr lang="en-US" dirty="0" smtClean="0"/>
            </a:br>
            <a:r>
              <a:rPr lang="en-US" dirty="0" smtClean="0"/>
              <a:t>			la </a:t>
            </a:r>
            <a:r>
              <a:rPr lang="en-US" dirty="0" err="1" smtClean="0"/>
              <a:t>souche</a:t>
            </a:r>
            <a:r>
              <a:rPr lang="en-US" dirty="0" smtClean="0"/>
              <a:t>: </a:t>
            </a:r>
            <a:r>
              <a:rPr lang="en-US" dirty="0" smtClean="0">
                <a:solidFill>
                  <a:srgbClr val="0066FF"/>
                </a:solidFill>
              </a:rPr>
              <a:t>R</a:t>
            </a:r>
            <a:br>
              <a:rPr lang="en-US" dirty="0" smtClean="0">
                <a:solidFill>
                  <a:srgbClr val="0066FF"/>
                </a:solidFill>
              </a:rPr>
            </a:br>
            <a:r>
              <a:rPr lang="en-US" dirty="0" smtClean="0">
                <a:solidFill>
                  <a:srgbClr val="0066FF"/>
                </a:solidFill>
              </a:rPr>
              <a:t>			</a:t>
            </a:r>
            <a:r>
              <a:rPr lang="en-US" dirty="0" smtClean="0"/>
              <a:t>Order discovered: </a:t>
            </a:r>
            <a:r>
              <a:rPr lang="en-US" dirty="0" smtClean="0">
                <a:solidFill>
                  <a:srgbClr val="FFFF00"/>
                </a:solidFill>
              </a:rPr>
              <a:t>1</a:t>
            </a:r>
          </a:p>
          <a:p>
            <a:pPr>
              <a:buFont typeface="Wingdings" pitchFamily="2" charset="2"/>
              <a:buNone/>
            </a:pPr>
            <a:endParaRPr lang="en-US"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11156"/>
          </a:xfrm>
        </p:spPr>
        <p:txBody>
          <a:bodyPr>
            <a:normAutofit fontScale="90000"/>
          </a:bodyPr>
          <a:lstStyle/>
          <a:p>
            <a:pPr algn="ctr"/>
            <a:r>
              <a:rPr lang="fr-FR" dirty="0" smtClean="0">
                <a:latin typeface="Times New Roman" pitchFamily="18" charset="0"/>
                <a:cs typeface="Times New Roman" pitchFamily="18" charset="0"/>
              </a:rPr>
              <a:t>Différents types de coupure</a:t>
            </a:r>
            <a:endParaRPr lang="fr-FR"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85720" y="428604"/>
            <a:ext cx="3571900" cy="6045348"/>
          </a:xfrm>
        </p:spPr>
        <p:txBody>
          <a:bodyPr>
            <a:normAutofit/>
          </a:bodyPr>
          <a:lstStyle/>
          <a:p>
            <a:pPr algn="just">
              <a:buNone/>
            </a:pPr>
            <a:endParaRPr lang="fr-FR" sz="2000" dirty="0" smtClean="0">
              <a:latin typeface="Times New Roman" pitchFamily="18" charset="0"/>
              <a:cs typeface="Times New Roman" pitchFamily="18" charset="0"/>
            </a:endParaRPr>
          </a:p>
          <a:p>
            <a:pPr algn="just">
              <a:buNone/>
            </a:pPr>
            <a:r>
              <a:rPr lang="fr-FR" sz="2000" dirty="0" smtClean="0">
                <a:solidFill>
                  <a:srgbClr val="FF0000"/>
                </a:solidFill>
                <a:latin typeface="Times New Roman" pitchFamily="18" charset="0"/>
                <a:cs typeface="Times New Roman" pitchFamily="18" charset="0"/>
              </a:rPr>
              <a:t>Coupure franche</a:t>
            </a:r>
          </a:p>
          <a:p>
            <a:pPr algn="just">
              <a:buFont typeface="Wingdings" pitchFamily="2" charset="2"/>
              <a:buChar char="Ø"/>
            </a:pPr>
            <a:r>
              <a:rPr lang="fr-FR" sz="2000" dirty="0" smtClean="0">
                <a:latin typeface="Times New Roman" pitchFamily="18" charset="0"/>
                <a:cs typeface="Times New Roman" pitchFamily="18" charset="0"/>
              </a:rPr>
              <a:t>Certains enzymes coupent le site en son milieu et produisent deux fragments dont les extrémités sont franches.</a:t>
            </a:r>
          </a:p>
          <a:p>
            <a:pPr algn="just">
              <a:buFont typeface="Wingdings" pitchFamily="2" charset="2"/>
              <a:buChar char="Ø"/>
            </a:pPr>
            <a:endParaRPr lang="fr-FR" sz="2000" dirty="0" smtClean="0">
              <a:latin typeface="Times New Roman" pitchFamily="18" charset="0"/>
              <a:cs typeface="Times New Roman" pitchFamily="18" charset="0"/>
            </a:endParaRPr>
          </a:p>
          <a:p>
            <a:pPr algn="just">
              <a:buFont typeface="Wingdings" pitchFamily="2" charset="2"/>
              <a:buChar char="Ø"/>
            </a:pPr>
            <a:endParaRPr lang="fr-FR" sz="2000" dirty="0" smtClean="0">
              <a:latin typeface="Times New Roman" pitchFamily="18" charset="0"/>
              <a:cs typeface="Times New Roman" pitchFamily="18" charset="0"/>
            </a:endParaRPr>
          </a:p>
          <a:p>
            <a:pPr algn="just">
              <a:buNone/>
            </a:pPr>
            <a:r>
              <a:rPr lang="fr-FR" sz="2000" dirty="0" smtClean="0">
                <a:solidFill>
                  <a:srgbClr val="FF0000"/>
                </a:solidFill>
                <a:latin typeface="Times New Roman" pitchFamily="18" charset="0"/>
                <a:cs typeface="Times New Roman" pitchFamily="18" charset="0"/>
              </a:rPr>
              <a:t>Coupure  décalée</a:t>
            </a:r>
          </a:p>
          <a:p>
            <a:pPr algn="just">
              <a:buFont typeface="Wingdings" pitchFamily="2" charset="2"/>
              <a:buChar char="Ø"/>
            </a:pPr>
            <a:r>
              <a:rPr lang="fr-FR" sz="2000" dirty="0" smtClean="0">
                <a:latin typeface="Times New Roman" pitchFamily="18" charset="0"/>
                <a:cs typeface="Times New Roman" pitchFamily="18" charset="0"/>
              </a:rPr>
              <a:t> Cependant, la plupart réalisent une coupure dissymétrique : on parle dans ce cas d'extrémités cohésives (chaque fragment possède une chaîne qui dépasse l'autre de quelques bases)</a:t>
            </a:r>
          </a:p>
          <a:p>
            <a:pPr>
              <a:buNone/>
            </a:pPr>
            <a:endParaRPr lang="fr-FR" dirty="0" smtClean="0"/>
          </a:p>
          <a:p>
            <a:pPr>
              <a:buNone/>
            </a:pPr>
            <a:endParaRPr lang="fr-FR" dirty="0"/>
          </a:p>
        </p:txBody>
      </p:sp>
      <p:sp>
        <p:nvSpPr>
          <p:cNvPr id="4" name="ZoneTexte 3"/>
          <p:cNvSpPr txBox="1"/>
          <p:nvPr/>
        </p:nvSpPr>
        <p:spPr>
          <a:xfrm>
            <a:off x="357158" y="2928934"/>
            <a:ext cx="4929222" cy="369332"/>
          </a:xfrm>
          <a:prstGeom prst="rect">
            <a:avLst/>
          </a:prstGeom>
          <a:noFill/>
        </p:spPr>
        <p:txBody>
          <a:bodyPr wrap="square" rtlCol="0">
            <a:spAutoFit/>
          </a:bodyPr>
          <a:lstStyle/>
          <a:p>
            <a:endParaRPr lang="fr-FR" dirty="0"/>
          </a:p>
        </p:txBody>
      </p:sp>
      <p:pic>
        <p:nvPicPr>
          <p:cNvPr id="5" name="Picture 2" descr="Slide1"/>
          <p:cNvPicPr>
            <a:picLocks noChangeAspect="1" noChangeArrowheads="1"/>
          </p:cNvPicPr>
          <p:nvPr/>
        </p:nvPicPr>
        <p:blipFill>
          <a:blip r:embed="rId2"/>
          <a:srcRect l="17778" t="5556" r="13333" b="7037"/>
          <a:stretch>
            <a:fillRect/>
          </a:stretch>
        </p:blipFill>
        <p:spPr bwMode="auto">
          <a:xfrm>
            <a:off x="3786182" y="1357298"/>
            <a:ext cx="5357818" cy="49815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428596" y="0"/>
            <a:ext cx="9144000" cy="6715148"/>
          </a:xfrm>
          <a:prstGeom prst="rect">
            <a:avLst/>
          </a:prstGeom>
          <a:noFill/>
        </p:spPr>
      </p:pic>
      <p:sp>
        <p:nvSpPr>
          <p:cNvPr id="5" name="Rectangle 4"/>
          <p:cNvSpPr/>
          <p:nvPr/>
        </p:nvSpPr>
        <p:spPr>
          <a:xfrm>
            <a:off x="857224" y="214290"/>
            <a:ext cx="8001056" cy="6001643"/>
          </a:xfrm>
          <a:prstGeom prst="rect">
            <a:avLst/>
          </a:prstGeom>
        </p:spPr>
        <p:txBody>
          <a:bodyPr wrap="square">
            <a:spAutoFit/>
          </a:bodyPr>
          <a:lstStyle/>
          <a:p>
            <a:pPr algn="just"/>
            <a:r>
              <a:rPr lang="fr-FR" sz="2400" b="1" dirty="0" smtClean="0">
                <a:solidFill>
                  <a:schemeClr val="bg1"/>
                </a:solidFill>
                <a:latin typeface="Times New Roman" pitchFamily="18" charset="0"/>
                <a:cs typeface="Times New Roman" pitchFamily="18" charset="0"/>
              </a:rPr>
              <a:t>Les enzymes de restriction de type II provoquent 2 types de coupure :</a:t>
            </a:r>
          </a:p>
          <a:p>
            <a:pPr algn="just">
              <a:buFont typeface="Arial" pitchFamily="34" charset="0"/>
              <a:buChar char="•"/>
            </a:pPr>
            <a:r>
              <a:rPr lang="fr-FR" sz="2400" b="1" dirty="0" smtClean="0">
                <a:solidFill>
                  <a:srgbClr val="00FFFF"/>
                </a:solidFill>
                <a:latin typeface="Times New Roman" pitchFamily="18" charset="0"/>
                <a:cs typeface="Times New Roman" pitchFamily="18" charset="0"/>
              </a:rPr>
              <a:t> coupures a ≪ bouts francs ≫</a:t>
            </a:r>
            <a:r>
              <a:rPr lang="fr-FR" sz="2400" b="1" dirty="0" smtClean="0">
                <a:solidFill>
                  <a:schemeClr val="bg1"/>
                </a:solidFill>
                <a:latin typeface="Times New Roman" pitchFamily="18" charset="0"/>
                <a:cs typeface="Times New Roman" pitchFamily="18" charset="0"/>
              </a:rPr>
              <a:t>. Les enzymes coupent exactement au même niveau les 2 brins</a:t>
            </a:r>
          </a:p>
          <a:p>
            <a:pPr algn="just"/>
            <a:r>
              <a:rPr lang="fr-FR" sz="2400" b="1" dirty="0" smtClean="0">
                <a:solidFill>
                  <a:schemeClr val="bg1"/>
                </a:solidFill>
                <a:latin typeface="Times New Roman" pitchFamily="18" charset="0"/>
                <a:cs typeface="Times New Roman" pitchFamily="18" charset="0"/>
              </a:rPr>
              <a:t>d'ADN : exemple </a:t>
            </a:r>
            <a:r>
              <a:rPr lang="fr-FR" sz="2400" b="1" dirty="0" err="1" smtClean="0">
                <a:solidFill>
                  <a:schemeClr val="bg1"/>
                </a:solidFill>
                <a:latin typeface="Times New Roman" pitchFamily="18" charset="0"/>
                <a:cs typeface="Times New Roman" pitchFamily="18" charset="0"/>
              </a:rPr>
              <a:t>Puu</a:t>
            </a:r>
            <a:r>
              <a:rPr lang="fr-FR" sz="2400" b="1" dirty="0" smtClean="0">
                <a:solidFill>
                  <a:schemeClr val="bg1"/>
                </a:solidFill>
                <a:latin typeface="Times New Roman" pitchFamily="18" charset="0"/>
                <a:cs typeface="Times New Roman" pitchFamily="18" charset="0"/>
              </a:rPr>
              <a:t> II qui coupe</a:t>
            </a:r>
          </a:p>
          <a:p>
            <a:pPr algn="just"/>
            <a:r>
              <a:rPr lang="fr-FR" sz="2400" b="1" dirty="0" smtClean="0">
                <a:solidFill>
                  <a:schemeClr val="bg1"/>
                </a:solidFill>
                <a:latin typeface="Times New Roman" pitchFamily="18" charset="0"/>
                <a:cs typeface="Times New Roman" pitchFamily="18" charset="0"/>
              </a:rPr>
              <a:t>          ↓</a:t>
            </a:r>
          </a:p>
          <a:p>
            <a:pPr algn="just"/>
            <a:r>
              <a:rPr lang="fr-FR" sz="2400" b="1" dirty="0" smtClean="0">
                <a:solidFill>
                  <a:schemeClr val="bg1"/>
                </a:solidFill>
                <a:latin typeface="Times New Roman" pitchFamily="18" charset="0"/>
                <a:cs typeface="Times New Roman" pitchFamily="18" charset="0"/>
              </a:rPr>
              <a:t>5' GGCC 3'</a:t>
            </a:r>
          </a:p>
          <a:p>
            <a:pPr algn="just"/>
            <a:r>
              <a:rPr lang="fr-FR" sz="2400" b="1" dirty="0" smtClean="0">
                <a:solidFill>
                  <a:schemeClr val="bg1"/>
                </a:solidFill>
                <a:latin typeface="Times New Roman" pitchFamily="18" charset="0"/>
                <a:cs typeface="Times New Roman" pitchFamily="18" charset="0"/>
              </a:rPr>
              <a:t>3' CCGG 5‘  </a:t>
            </a:r>
          </a:p>
          <a:p>
            <a:pPr algn="just"/>
            <a:r>
              <a:rPr lang="fr-FR" sz="2400" b="1" dirty="0" smtClean="0">
                <a:solidFill>
                  <a:schemeClr val="bg1"/>
                </a:solidFill>
                <a:latin typeface="Times New Roman" pitchFamily="18" charset="0"/>
                <a:cs typeface="Times New Roman" pitchFamily="18" charset="0"/>
              </a:rPr>
              <a:t>         ↑</a:t>
            </a:r>
          </a:p>
          <a:p>
            <a:pPr algn="just"/>
            <a:endParaRPr lang="fr-FR" sz="2400" b="1" dirty="0" smtClean="0">
              <a:solidFill>
                <a:schemeClr val="bg1"/>
              </a:solidFill>
              <a:latin typeface="Times New Roman" pitchFamily="18" charset="0"/>
              <a:cs typeface="Times New Roman" pitchFamily="18" charset="0"/>
            </a:endParaRPr>
          </a:p>
          <a:p>
            <a:pPr algn="just">
              <a:buFont typeface="Arial" pitchFamily="34" charset="0"/>
              <a:buChar char="•"/>
            </a:pPr>
            <a:r>
              <a:rPr lang="fr-FR" sz="2400" b="1" dirty="0" smtClean="0">
                <a:solidFill>
                  <a:schemeClr val="bg1"/>
                </a:solidFill>
                <a:latin typeface="Times New Roman" pitchFamily="18" charset="0"/>
                <a:cs typeface="Times New Roman" pitchFamily="18" charset="0"/>
              </a:rPr>
              <a:t> </a:t>
            </a:r>
            <a:r>
              <a:rPr lang="fr-FR" sz="2400" b="1" dirty="0" smtClean="0">
                <a:solidFill>
                  <a:srgbClr val="00FFFF"/>
                </a:solidFill>
                <a:latin typeface="Times New Roman" pitchFamily="18" charset="0"/>
                <a:cs typeface="Times New Roman" pitchFamily="18" charset="0"/>
              </a:rPr>
              <a:t>coupures a ≪ bouts cohésifs ≫</a:t>
            </a:r>
            <a:r>
              <a:rPr lang="fr-FR" sz="2400" b="1" dirty="0" smtClean="0">
                <a:solidFill>
                  <a:schemeClr val="bg1"/>
                </a:solidFill>
                <a:latin typeface="Times New Roman" pitchFamily="18" charset="0"/>
                <a:cs typeface="Times New Roman" pitchFamily="18" charset="0"/>
              </a:rPr>
              <a:t>. </a:t>
            </a:r>
          </a:p>
          <a:p>
            <a:pPr algn="just"/>
            <a:r>
              <a:rPr lang="fr-FR" sz="2400" b="1" dirty="0" smtClean="0">
                <a:solidFill>
                  <a:schemeClr val="bg1"/>
                </a:solidFill>
                <a:latin typeface="Times New Roman" pitchFamily="18" charset="0"/>
                <a:cs typeface="Times New Roman" pitchFamily="18" charset="0"/>
              </a:rPr>
              <a:t>Dans ce cas, les coupures sont décalées l'une par rapport a l'autre. </a:t>
            </a:r>
          </a:p>
          <a:p>
            <a:pPr algn="just">
              <a:buFontTx/>
              <a:buChar char="-"/>
            </a:pPr>
            <a:r>
              <a:rPr lang="fr-FR" sz="2400" b="1" dirty="0" smtClean="0">
                <a:solidFill>
                  <a:schemeClr val="bg1"/>
                </a:solidFill>
                <a:latin typeface="Times New Roman" pitchFamily="18" charset="0"/>
                <a:cs typeface="Times New Roman" pitchFamily="18" charset="0"/>
              </a:rPr>
              <a:t>Les parties simple brin complémentaire peuvent s'apparier</a:t>
            </a:r>
          </a:p>
          <a:p>
            <a:pPr algn="just"/>
            <a:r>
              <a:rPr lang="fr-FR" sz="2400" b="1" dirty="0" smtClean="0">
                <a:solidFill>
                  <a:schemeClr val="bg1"/>
                </a:solidFill>
                <a:latin typeface="Times New Roman" pitchFamily="18" charset="0"/>
                <a:cs typeface="Times New Roman" pitchFamily="18" charset="0"/>
              </a:rPr>
              <a:t>C'est une propriétés très utilisée dans les recombinaisons génétiques in vitro</a:t>
            </a:r>
            <a:endParaRPr lang="fr-F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5">
                                            <p:txEl>
                                              <p:pRg st="1" end="1"/>
                                            </p:txEl>
                                          </p:spTgt>
                                        </p:tgtEl>
                                      </p:cBhvr>
                                    </p:animEffect>
                                    <p:set>
                                      <p:cBhvr>
                                        <p:cTn id="32" dur="1" fill="hold">
                                          <p:stCondLst>
                                            <p:cond delay="499"/>
                                          </p:stCondLst>
                                        </p:cTn>
                                        <p:tgtEl>
                                          <p:spTgt spid="5">
                                            <p:txEl>
                                              <p:pRg st="1" end="1"/>
                                            </p:txEl>
                                          </p:spTgt>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5">
                                            <p:txEl>
                                              <p:pRg st="2" end="2"/>
                                            </p:txEl>
                                          </p:spTgt>
                                        </p:tgtEl>
                                      </p:cBhvr>
                                    </p:animEffect>
                                    <p:set>
                                      <p:cBhvr>
                                        <p:cTn id="35" dur="1" fill="hold">
                                          <p:stCondLst>
                                            <p:cond delay="499"/>
                                          </p:stCondLst>
                                        </p:cTn>
                                        <p:tgtEl>
                                          <p:spTgt spid="5">
                                            <p:txEl>
                                              <p:pRg st="2" end="2"/>
                                            </p:txEl>
                                          </p:spTgt>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5">
                                            <p:txEl>
                                              <p:pRg st="3" end="3"/>
                                            </p:txEl>
                                          </p:spTgt>
                                        </p:tgtEl>
                                      </p:cBhvr>
                                    </p:animEffect>
                                    <p:set>
                                      <p:cBhvr>
                                        <p:cTn id="38" dur="1" fill="hold">
                                          <p:stCondLst>
                                            <p:cond delay="499"/>
                                          </p:stCondLst>
                                        </p:cTn>
                                        <p:tgtEl>
                                          <p:spTgt spid="5">
                                            <p:txEl>
                                              <p:pRg st="3" end="3"/>
                                            </p:txEl>
                                          </p:spTgt>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5">
                                            <p:txEl>
                                              <p:pRg st="4" end="4"/>
                                            </p:txEl>
                                          </p:spTgt>
                                        </p:tgtEl>
                                      </p:cBhvr>
                                    </p:animEffect>
                                    <p:set>
                                      <p:cBhvr>
                                        <p:cTn id="41" dur="1" fill="hold">
                                          <p:stCondLst>
                                            <p:cond delay="499"/>
                                          </p:stCondLst>
                                        </p:cTn>
                                        <p:tgtEl>
                                          <p:spTgt spid="5">
                                            <p:txEl>
                                              <p:pRg st="4" end="4"/>
                                            </p:txEl>
                                          </p:spTgt>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5">
                                            <p:txEl>
                                              <p:pRg st="5" end="5"/>
                                            </p:txEl>
                                          </p:spTgt>
                                        </p:tgtEl>
                                      </p:cBhvr>
                                    </p:animEffect>
                                    <p:set>
                                      <p:cBhvr>
                                        <p:cTn id="44" dur="1" fill="hold">
                                          <p:stCondLst>
                                            <p:cond delay="499"/>
                                          </p:stCondLst>
                                        </p:cTn>
                                        <p:tgtEl>
                                          <p:spTgt spid="5">
                                            <p:txEl>
                                              <p:pRg st="5" end="5"/>
                                            </p:txEl>
                                          </p:spTgt>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5">
                                            <p:txEl>
                                              <p:pRg st="6" end="6"/>
                                            </p:txEl>
                                          </p:spTgt>
                                        </p:tgtEl>
                                      </p:cBhvr>
                                    </p:animEffect>
                                    <p:set>
                                      <p:cBhvr>
                                        <p:cTn id="47"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linds(horizontal)">
                                      <p:cBhvr>
                                        <p:cTn id="52" dur="500"/>
                                        <p:tgtEl>
                                          <p:spTgt spid="5">
                                            <p:txEl>
                                              <p:pRg st="8" end="8"/>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blinds(horizontal)">
                                      <p:cBhvr>
                                        <p:cTn id="55" dur="500"/>
                                        <p:tgtEl>
                                          <p:spTgt spid="5">
                                            <p:txEl>
                                              <p:pRg st="9" end="9"/>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blinds(horizontal)">
                                      <p:cBhvr>
                                        <p:cTn id="58" dur="500"/>
                                        <p:tgtEl>
                                          <p:spTgt spid="5">
                                            <p:txEl>
                                              <p:pRg st="10" end="10"/>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blinds(horizontal)">
                                      <p:cBhvr>
                                        <p:cTn id="61" dur="500"/>
                                        <p:tgtEl>
                                          <p:spTgt spid="5">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5">
                                            <p:txEl>
                                              <p:pRg st="8" end="8"/>
                                            </p:txEl>
                                          </p:spTgt>
                                        </p:tgtEl>
                                      </p:cBhvr>
                                    </p:animEffect>
                                    <p:set>
                                      <p:cBhvr>
                                        <p:cTn id="66" dur="1" fill="hold">
                                          <p:stCondLst>
                                            <p:cond delay="499"/>
                                          </p:stCondLst>
                                        </p:cTn>
                                        <p:tgtEl>
                                          <p:spTgt spid="5">
                                            <p:txEl>
                                              <p:pRg st="8" end="8"/>
                                            </p:txEl>
                                          </p:spTgt>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5">
                                            <p:txEl>
                                              <p:pRg st="9" end="9"/>
                                            </p:txEl>
                                          </p:spTgt>
                                        </p:tgtEl>
                                      </p:cBhvr>
                                    </p:animEffect>
                                    <p:set>
                                      <p:cBhvr>
                                        <p:cTn id="69" dur="1" fill="hold">
                                          <p:stCondLst>
                                            <p:cond delay="499"/>
                                          </p:stCondLst>
                                        </p:cTn>
                                        <p:tgtEl>
                                          <p:spTgt spid="5">
                                            <p:txEl>
                                              <p:pRg st="9" end="9"/>
                                            </p:txEl>
                                          </p:spTgt>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5">
                                            <p:txEl>
                                              <p:pRg st="10" end="10"/>
                                            </p:txEl>
                                          </p:spTgt>
                                        </p:tgtEl>
                                      </p:cBhvr>
                                    </p:animEffect>
                                    <p:set>
                                      <p:cBhvr>
                                        <p:cTn id="72" dur="1" fill="hold">
                                          <p:stCondLst>
                                            <p:cond delay="499"/>
                                          </p:stCondLst>
                                        </p:cTn>
                                        <p:tgtEl>
                                          <p:spTgt spid="5">
                                            <p:txEl>
                                              <p:pRg st="10" end="10"/>
                                            </p:txEl>
                                          </p:spTgt>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5">
                                            <p:txEl>
                                              <p:pRg st="11" end="11"/>
                                            </p:txEl>
                                          </p:spTgt>
                                        </p:tgtEl>
                                      </p:cBhvr>
                                    </p:animEffect>
                                    <p:set>
                                      <p:cBhvr>
                                        <p:cTn id="75" dur="1" fill="hold">
                                          <p:stCondLst>
                                            <p:cond delay="499"/>
                                          </p:stCondLst>
                                        </p:cTn>
                                        <p:tgtEl>
                                          <p:spTgt spid="5">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rmAutofit fontScale="90000"/>
          </a:bodyPr>
          <a:lstStyle/>
          <a:p>
            <a:r>
              <a:rPr lang="fr-FR" u="sng" dirty="0" err="1" smtClean="0"/>
              <a:t>Méthylation</a:t>
            </a:r>
            <a:r>
              <a:rPr lang="fr-FR" u="sng" dirty="0" smtClean="0"/>
              <a:t> des sites de restriction et inactivation des enzymes de restriction.</a:t>
            </a:r>
            <a:r>
              <a:rPr lang="fr-FR" dirty="0" smtClean="0"/>
              <a:t/>
            </a:r>
            <a:br>
              <a:rPr lang="fr-FR" dirty="0" smtClean="0"/>
            </a:br>
            <a:endParaRPr lang="fr-FR" dirty="0"/>
          </a:p>
        </p:txBody>
      </p:sp>
      <p:pic>
        <p:nvPicPr>
          <p:cNvPr id="4" name="Picture 4" descr="methylase"/>
          <p:cNvPicPr>
            <a:picLocks noGrp="1" noChangeAspect="1" noChangeArrowheads="1"/>
          </p:cNvPicPr>
          <p:nvPr>
            <p:ph sz="quarter" idx="1"/>
          </p:nvPr>
        </p:nvPicPr>
        <p:blipFill>
          <a:blip r:embed="rId2"/>
          <a:srcRect/>
          <a:stretch>
            <a:fillRect/>
          </a:stretch>
        </p:blipFill>
        <p:spPr>
          <a:xfrm>
            <a:off x="457200" y="2343485"/>
            <a:ext cx="7467600" cy="3387054"/>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Les types des enzymes de restriction</a:t>
            </a:r>
            <a:endParaRPr lang="fr-FR" dirty="0">
              <a:solidFill>
                <a:srgbClr val="FF0000"/>
              </a:solidFill>
            </a:endParaRPr>
          </a:p>
        </p:txBody>
      </p:sp>
      <p:sp>
        <p:nvSpPr>
          <p:cNvPr id="3" name="Espace réservé du contenu 2"/>
          <p:cNvSpPr>
            <a:spLocks noGrp="1"/>
          </p:cNvSpPr>
          <p:nvPr>
            <p:ph sz="quarter" idx="1"/>
          </p:nvPr>
        </p:nvSpPr>
        <p:spPr>
          <a:xfrm>
            <a:off x="457200" y="1600200"/>
            <a:ext cx="8258204" cy="4873752"/>
          </a:xfrm>
        </p:spPr>
        <p:txBody>
          <a:bodyPr/>
          <a:lstStyle/>
          <a:p>
            <a:pPr>
              <a:buFont typeface="Wingdings" pitchFamily="2" charset="2"/>
              <a:buChar char="Ø"/>
            </a:pPr>
            <a:r>
              <a:rPr lang="fr-FR" dirty="0" smtClean="0"/>
              <a:t>1- enzymes de type I</a:t>
            </a:r>
          </a:p>
          <a:p>
            <a:pPr>
              <a:buNone/>
            </a:pPr>
            <a:endParaRPr lang="fr-FR" dirty="0" smtClean="0"/>
          </a:p>
          <a:p>
            <a:pPr>
              <a:buNone/>
            </a:pPr>
            <a:endParaRPr lang="fr-FR" dirty="0" smtClean="0"/>
          </a:p>
          <a:p>
            <a:pPr>
              <a:buFont typeface="Wingdings" pitchFamily="2" charset="2"/>
              <a:buChar char="Ø"/>
            </a:pPr>
            <a:r>
              <a:rPr lang="fr-FR" dirty="0" smtClean="0"/>
              <a:t>2- enzymes de type II : plus utilisées aux laboratoires</a:t>
            </a:r>
          </a:p>
          <a:p>
            <a:pPr>
              <a:buNone/>
            </a:pPr>
            <a:endParaRPr lang="fr-FR" dirty="0" smtClean="0"/>
          </a:p>
          <a:p>
            <a:pPr>
              <a:buNone/>
            </a:pPr>
            <a:endParaRPr lang="fr-FR" dirty="0" smtClean="0"/>
          </a:p>
          <a:p>
            <a:pPr>
              <a:buFont typeface="Wingdings" pitchFamily="2" charset="2"/>
              <a:buChar char="Ø"/>
            </a:pPr>
            <a:r>
              <a:rPr lang="fr-FR" dirty="0" smtClean="0"/>
              <a:t>3- enzymes de type III</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5" name="Rectangle 4"/>
          <p:cNvSpPr/>
          <p:nvPr/>
        </p:nvSpPr>
        <p:spPr>
          <a:xfrm>
            <a:off x="428596" y="785794"/>
            <a:ext cx="8358246" cy="4801314"/>
          </a:xfrm>
          <a:prstGeom prst="rect">
            <a:avLst/>
          </a:prstGeom>
        </p:spPr>
        <p:txBody>
          <a:bodyPr wrap="square">
            <a:spAutoFit/>
          </a:bodyPr>
          <a:lstStyle/>
          <a:p>
            <a:pPr algn="just"/>
            <a:r>
              <a:rPr lang="fr-FR" sz="2400" dirty="0" smtClean="0">
                <a:solidFill>
                  <a:srgbClr val="FFFF00"/>
                </a:solidFill>
                <a:latin typeface="Times New Roman" pitchFamily="18" charset="0"/>
                <a:cs typeface="Times New Roman" pitchFamily="18" charset="0"/>
              </a:rPr>
              <a:t>Type I </a:t>
            </a:r>
            <a:r>
              <a:rPr lang="fr-FR" sz="2400" dirty="0" smtClean="0">
                <a:solidFill>
                  <a:schemeClr val="bg1"/>
                </a:solidFill>
                <a:latin typeface="Times New Roman" pitchFamily="18" charset="0"/>
                <a:cs typeface="Times New Roman" pitchFamily="18" charset="0"/>
              </a:rPr>
              <a:t>: l'enzyme reconnait sa séquence puis se déplace sur l'ADN et s'</a:t>
            </a:r>
            <a:r>
              <a:rPr lang="fr-FR" sz="2400" dirty="0" err="1" smtClean="0">
                <a:solidFill>
                  <a:schemeClr val="bg1"/>
                </a:solidFill>
                <a:latin typeface="Times New Roman" pitchFamily="18" charset="0"/>
                <a:cs typeface="Times New Roman" pitchFamily="18" charset="0"/>
              </a:rPr>
              <a:t>arrete</a:t>
            </a:r>
            <a:r>
              <a:rPr lang="fr-FR" sz="2400" dirty="0" smtClean="0">
                <a:solidFill>
                  <a:schemeClr val="bg1"/>
                </a:solidFill>
                <a:latin typeface="Times New Roman" pitchFamily="18" charset="0"/>
                <a:cs typeface="Times New Roman" pitchFamily="18" charset="0"/>
              </a:rPr>
              <a:t> de manière aléatoire 1000 a 5000 paires plus loin et libère quelques dizaines de nucléotides.</a:t>
            </a:r>
          </a:p>
          <a:p>
            <a:pPr algn="just"/>
            <a:endParaRPr lang="fr-FR" sz="2400" dirty="0" smtClean="0">
              <a:solidFill>
                <a:schemeClr val="bg1"/>
              </a:solidFill>
              <a:latin typeface="Times New Roman" pitchFamily="18" charset="0"/>
              <a:cs typeface="Times New Roman" pitchFamily="18" charset="0"/>
            </a:endParaRPr>
          </a:p>
          <a:p>
            <a:pPr algn="just"/>
            <a:endParaRPr lang="fr-FR" sz="2400" dirty="0" smtClean="0">
              <a:solidFill>
                <a:schemeClr val="bg1"/>
              </a:solidFill>
              <a:latin typeface="Times New Roman" pitchFamily="18" charset="0"/>
              <a:cs typeface="Times New Roman" pitchFamily="18" charset="0"/>
            </a:endParaRPr>
          </a:p>
          <a:p>
            <a:pPr algn="just"/>
            <a:r>
              <a:rPr lang="fr-FR" sz="2400" dirty="0" smtClean="0">
                <a:solidFill>
                  <a:srgbClr val="FFFF00"/>
                </a:solidFill>
                <a:latin typeface="Times New Roman" pitchFamily="18" charset="0"/>
                <a:cs typeface="Times New Roman" pitchFamily="18" charset="0"/>
              </a:rPr>
              <a:t>Type II </a:t>
            </a:r>
            <a:r>
              <a:rPr lang="fr-FR" sz="2400" dirty="0" smtClean="0">
                <a:solidFill>
                  <a:schemeClr val="bg1"/>
                </a:solidFill>
                <a:latin typeface="Times New Roman" pitchFamily="18" charset="0"/>
                <a:cs typeface="Times New Roman" pitchFamily="18" charset="0"/>
              </a:rPr>
              <a:t>: une fois la séquence reconnue, l'enzyme coupe l'ADN au niveau de cette séquence (les plus courante en biologie moléculaire).</a:t>
            </a:r>
          </a:p>
          <a:p>
            <a:pPr algn="just"/>
            <a:endParaRPr lang="fr-FR" sz="2400" dirty="0" smtClean="0">
              <a:solidFill>
                <a:schemeClr val="bg1"/>
              </a:solidFill>
              <a:latin typeface="Times New Roman" pitchFamily="18" charset="0"/>
              <a:cs typeface="Times New Roman" pitchFamily="18" charset="0"/>
            </a:endParaRPr>
          </a:p>
          <a:p>
            <a:pPr algn="just"/>
            <a:endParaRPr lang="fr-FR" sz="2400" dirty="0" smtClean="0">
              <a:solidFill>
                <a:schemeClr val="bg1"/>
              </a:solidFill>
              <a:latin typeface="Times New Roman" pitchFamily="18" charset="0"/>
              <a:cs typeface="Times New Roman" pitchFamily="18" charset="0"/>
            </a:endParaRPr>
          </a:p>
          <a:p>
            <a:pPr algn="just"/>
            <a:r>
              <a:rPr lang="fr-FR" sz="2400" dirty="0" smtClean="0">
                <a:solidFill>
                  <a:srgbClr val="FFFF00"/>
                </a:solidFill>
                <a:latin typeface="Times New Roman" pitchFamily="18" charset="0"/>
                <a:cs typeface="Times New Roman" pitchFamily="18" charset="0"/>
              </a:rPr>
              <a:t>Type III </a:t>
            </a:r>
            <a:r>
              <a:rPr lang="fr-FR" sz="2400" dirty="0" smtClean="0">
                <a:solidFill>
                  <a:schemeClr val="bg1"/>
                </a:solidFill>
                <a:latin typeface="Times New Roman" pitchFamily="18" charset="0"/>
                <a:cs typeface="Times New Roman" pitchFamily="18" charset="0"/>
              </a:rPr>
              <a:t>: âpres reconnaissance de la séquence spécifique, ces enzymes découpent l'ADN une vingtaine de nucléotides plus loin.</a:t>
            </a:r>
          </a:p>
          <a:p>
            <a:pPr algn="just"/>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5">
                                            <p:txEl>
                                              <p:pRg st="3" end="3"/>
                                            </p:txEl>
                                          </p:spTgt>
                                        </p:tgtEl>
                                      </p:cBhvr>
                                    </p:animEffect>
                                    <p:set>
                                      <p:cBhvr>
                                        <p:cTn id="22"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heckerboard(across)">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5">
                                            <p:txEl>
                                              <p:pRg st="6" end="6"/>
                                            </p:txEl>
                                          </p:spTgt>
                                        </p:tgtEl>
                                      </p:cBhvr>
                                    </p:animEffect>
                                    <p:set>
                                      <p:cBhvr>
                                        <p:cTn id="32"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20000"/>
          </a:bodyPr>
          <a:lstStyle/>
          <a:p>
            <a:pPr algn="just">
              <a:buNone/>
            </a:pPr>
            <a:r>
              <a:rPr lang="fr-FR" u="sng" dirty="0" smtClean="0"/>
              <a:t>Utilisations des enzymes de restriction.</a:t>
            </a:r>
            <a:endParaRPr lang="fr-FR" dirty="0" smtClean="0"/>
          </a:p>
          <a:p>
            <a:pPr algn="just">
              <a:buFont typeface="Wingdings" pitchFamily="2" charset="2"/>
              <a:buChar char="Ø"/>
            </a:pPr>
            <a:r>
              <a:rPr lang="fr-FR" dirty="0" smtClean="0"/>
              <a:t>Les utilisations des enzymes de restriction sont très nombreuses en biologie moléculaire.</a:t>
            </a:r>
          </a:p>
          <a:p>
            <a:pPr algn="just">
              <a:buFont typeface="Wingdings" pitchFamily="2" charset="2"/>
              <a:buChar char="Ø"/>
            </a:pPr>
            <a:r>
              <a:rPr lang="fr-FR" dirty="0" smtClean="0"/>
              <a:t> elles permettent de fractionner l’ADN en multiples fragments susceptibles d’être séparés par les techniques d’électrophorèse.</a:t>
            </a:r>
          </a:p>
          <a:p>
            <a:pPr algn="just">
              <a:buFont typeface="Wingdings" pitchFamily="2" charset="2"/>
              <a:buChar char="Ø"/>
            </a:pPr>
            <a:r>
              <a:rPr lang="fr-FR" dirty="0" smtClean="0"/>
              <a:t> Les enzymes de restriction peuvent être utilisées pour préparer un fragment d’ADN d’un gène donné (insert) à être inséré dans un vecteur comme un plasmide </a:t>
            </a:r>
            <a:r>
              <a:rPr lang="fr-FR" dirty="0" smtClean="0">
                <a:solidFill>
                  <a:srgbClr val="FF0000"/>
                </a:solidFill>
              </a:rPr>
              <a:t>ADN recombinant</a:t>
            </a:r>
            <a:r>
              <a:rPr lang="fr-FR" dirty="0" smtClean="0"/>
              <a:t>. </a:t>
            </a:r>
          </a:p>
          <a:p>
            <a:pPr algn="just">
              <a:buFont typeface="Wingdings" pitchFamily="2" charset="2"/>
              <a:buChar char="Ø"/>
            </a:pPr>
            <a:r>
              <a:rPr lang="fr-FR" dirty="0" smtClean="0"/>
              <a:t>Les enzymes de restriction sont utilisées couramment pour rechercher des mutations dans le génome.</a:t>
            </a:r>
          </a:p>
          <a:p>
            <a:pPr>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b="1" u="sng" dirty="0" smtClean="0"/>
              <a:t>2- Les outils enzymatiques autres que les enzymes de restriction</a:t>
            </a:r>
            <a:r>
              <a:rPr lang="fr-FR" b="1" i="1" dirty="0" smtClean="0"/>
              <a:t/>
            </a:r>
            <a:br>
              <a:rPr lang="fr-FR" b="1" i="1" dirty="0" smtClean="0"/>
            </a:br>
            <a:endParaRPr lang="fr-FR" dirty="0"/>
          </a:p>
        </p:txBody>
      </p:sp>
      <p:sp>
        <p:nvSpPr>
          <p:cNvPr id="3" name="Espace réservé du contenu 2"/>
          <p:cNvSpPr>
            <a:spLocks noGrp="1"/>
          </p:cNvSpPr>
          <p:nvPr>
            <p:ph sz="quarter" idx="1"/>
          </p:nvPr>
        </p:nvSpPr>
        <p:spPr/>
        <p:txBody>
          <a:bodyPr/>
          <a:lstStyle/>
          <a:p>
            <a:r>
              <a:rPr lang="fr-FR" u="sng" dirty="0" smtClean="0">
                <a:solidFill>
                  <a:srgbClr val="FF0000"/>
                </a:solidFill>
              </a:rPr>
              <a:t>Les enzymes coupant l’</a:t>
            </a:r>
            <a:r>
              <a:rPr lang="fr-FR" u="sng" dirty="0" err="1" smtClean="0">
                <a:solidFill>
                  <a:srgbClr val="FF0000"/>
                </a:solidFill>
              </a:rPr>
              <a:t>adn:les</a:t>
            </a:r>
            <a:r>
              <a:rPr lang="fr-FR" u="sng" dirty="0" smtClean="0">
                <a:solidFill>
                  <a:srgbClr val="FF0000"/>
                </a:solidFill>
              </a:rPr>
              <a:t> nucléases</a:t>
            </a:r>
          </a:p>
          <a:p>
            <a:pPr>
              <a:buNone/>
            </a:pPr>
            <a:r>
              <a:rPr lang="fr-FR" dirty="0" smtClean="0">
                <a:solidFill>
                  <a:schemeClr val="accent2">
                    <a:lumMod val="50000"/>
                  </a:schemeClr>
                </a:solidFill>
              </a:rPr>
              <a:t>Les </a:t>
            </a:r>
            <a:r>
              <a:rPr lang="fr-FR" dirty="0" err="1" smtClean="0">
                <a:solidFill>
                  <a:schemeClr val="accent2">
                    <a:lumMod val="50000"/>
                  </a:schemeClr>
                </a:solidFill>
              </a:rPr>
              <a:t>DNAses</a:t>
            </a:r>
            <a:r>
              <a:rPr lang="fr-FR" dirty="0" smtClean="0">
                <a:solidFill>
                  <a:schemeClr val="accent2">
                    <a:lumMod val="50000"/>
                  </a:schemeClr>
                </a:solidFill>
              </a:rPr>
              <a:t> : </a:t>
            </a:r>
            <a:r>
              <a:rPr lang="fr-FR" dirty="0" smtClean="0"/>
              <a:t>Leur fonction consiste à couper l’ADN au niveau d’un phosphate.</a:t>
            </a:r>
          </a:p>
          <a:p>
            <a:pPr>
              <a:buNone/>
            </a:pPr>
            <a:endParaRPr lang="fr-FR" dirty="0" smtClean="0"/>
          </a:p>
          <a:p>
            <a:pPr>
              <a:buNone/>
            </a:pPr>
            <a:endParaRPr lang="fr-FR" dirty="0" smtClean="0"/>
          </a:p>
          <a:p>
            <a:pPr>
              <a:buNone/>
            </a:pPr>
            <a:r>
              <a:rPr lang="fr-FR" dirty="0" smtClean="0"/>
              <a:t>         </a:t>
            </a:r>
            <a:endParaRPr lang="fr-FR" dirty="0"/>
          </a:p>
        </p:txBody>
      </p:sp>
      <p:sp>
        <p:nvSpPr>
          <p:cNvPr id="4" name="Flèche droite 3"/>
          <p:cNvSpPr/>
          <p:nvPr/>
        </p:nvSpPr>
        <p:spPr>
          <a:xfrm>
            <a:off x="928662" y="3500438"/>
            <a:ext cx="157163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928662" y="4714884"/>
            <a:ext cx="157163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2643174" y="3429000"/>
            <a:ext cx="4786346" cy="461665"/>
          </a:xfrm>
          <a:prstGeom prst="rect">
            <a:avLst/>
          </a:prstGeom>
          <a:noFill/>
        </p:spPr>
        <p:txBody>
          <a:bodyPr wrap="square" rtlCol="0">
            <a:spAutoFit/>
          </a:bodyPr>
          <a:lstStyle/>
          <a:p>
            <a:r>
              <a:rPr lang="fr-FR" sz="2400" b="1" dirty="0" smtClean="0">
                <a:solidFill>
                  <a:srgbClr val="7030A0"/>
                </a:solidFill>
              </a:rPr>
              <a:t>Les </a:t>
            </a:r>
            <a:r>
              <a:rPr lang="fr-FR" sz="2400" b="1" dirty="0" err="1" smtClean="0">
                <a:solidFill>
                  <a:srgbClr val="7030A0"/>
                </a:solidFill>
              </a:rPr>
              <a:t>exonucléases</a:t>
            </a:r>
            <a:endParaRPr lang="fr-FR" sz="2400" b="1" dirty="0">
              <a:solidFill>
                <a:srgbClr val="7030A0"/>
              </a:solidFill>
            </a:endParaRPr>
          </a:p>
        </p:txBody>
      </p:sp>
      <p:sp>
        <p:nvSpPr>
          <p:cNvPr id="7" name="ZoneTexte 6"/>
          <p:cNvSpPr txBox="1"/>
          <p:nvPr/>
        </p:nvSpPr>
        <p:spPr>
          <a:xfrm>
            <a:off x="2714612" y="4572008"/>
            <a:ext cx="3158237" cy="461665"/>
          </a:xfrm>
          <a:prstGeom prst="rect">
            <a:avLst/>
          </a:prstGeom>
          <a:noFill/>
        </p:spPr>
        <p:txBody>
          <a:bodyPr wrap="none" rtlCol="0">
            <a:spAutoFit/>
          </a:bodyPr>
          <a:lstStyle/>
          <a:p>
            <a:r>
              <a:rPr lang="fr-FR" sz="2400" b="1" dirty="0" smtClean="0">
                <a:solidFill>
                  <a:srgbClr val="7030A0"/>
                </a:solidFill>
              </a:rPr>
              <a:t>Les </a:t>
            </a:r>
            <a:r>
              <a:rPr lang="fr-FR" sz="2400" b="1" dirty="0" err="1" smtClean="0">
                <a:solidFill>
                  <a:srgbClr val="7030A0"/>
                </a:solidFill>
              </a:rPr>
              <a:t>endonucléases</a:t>
            </a:r>
            <a:endParaRPr lang="fr-FR" sz="2400" b="1" dirty="0">
              <a:solidFill>
                <a:srgbClr val="7030A0"/>
              </a:solidFill>
            </a:endParaRPr>
          </a:p>
        </p:txBody>
      </p:sp>
      <p:pic>
        <p:nvPicPr>
          <p:cNvPr id="1026" name="Picture 2"/>
          <p:cNvPicPr>
            <a:picLocks noChangeAspect="1" noChangeArrowheads="1"/>
          </p:cNvPicPr>
          <p:nvPr/>
        </p:nvPicPr>
        <p:blipFill>
          <a:blip r:embed="rId2"/>
          <a:srcRect/>
          <a:stretch>
            <a:fillRect/>
          </a:stretch>
        </p:blipFill>
        <p:spPr bwMode="auto">
          <a:xfrm>
            <a:off x="1000100" y="5143512"/>
            <a:ext cx="5643602"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5" name="Rectangle 4"/>
          <p:cNvSpPr/>
          <p:nvPr/>
        </p:nvSpPr>
        <p:spPr>
          <a:xfrm>
            <a:off x="214282" y="571480"/>
            <a:ext cx="8429684" cy="2677656"/>
          </a:xfrm>
          <a:prstGeom prst="rect">
            <a:avLst/>
          </a:prstGeom>
        </p:spPr>
        <p:txBody>
          <a:bodyPr wrap="square">
            <a:spAutoFit/>
          </a:bodyPr>
          <a:lstStyle/>
          <a:p>
            <a:pPr algn="just"/>
            <a:r>
              <a:rPr lang="fr-FR" sz="2400" b="1" dirty="0" smtClean="0">
                <a:solidFill>
                  <a:srgbClr val="FFFF00"/>
                </a:solidFill>
              </a:rPr>
              <a:t>1</a:t>
            </a:r>
            <a:r>
              <a:rPr lang="fr-FR" sz="2400" b="1" dirty="0" smtClean="0">
                <a:solidFill>
                  <a:srgbClr val="FFFF00"/>
                </a:solidFill>
                <a:latin typeface="Times New Roman" pitchFamily="18" charset="0"/>
                <a:cs typeface="Times New Roman" pitchFamily="18" charset="0"/>
              </a:rPr>
              <a:t>. Les nucléases</a:t>
            </a:r>
          </a:p>
          <a:p>
            <a:pPr algn="just"/>
            <a:r>
              <a:rPr lang="fr-FR" sz="2400" b="1" dirty="0" smtClean="0">
                <a:solidFill>
                  <a:schemeClr val="bg1"/>
                </a:solidFill>
                <a:latin typeface="Times New Roman" pitchFamily="18" charset="0"/>
                <a:cs typeface="Times New Roman" pitchFamily="18" charset="0"/>
              </a:rPr>
              <a:t>Définition : les nucléases dégradent les molécules d'ADN en rompant les liaisons </a:t>
            </a:r>
            <a:r>
              <a:rPr lang="fr-FR" sz="2400" b="1" dirty="0" err="1" smtClean="0">
                <a:solidFill>
                  <a:schemeClr val="bg1"/>
                </a:solidFill>
                <a:latin typeface="Times New Roman" pitchFamily="18" charset="0"/>
                <a:cs typeface="Times New Roman" pitchFamily="18" charset="0"/>
              </a:rPr>
              <a:t>phosphodiesters</a:t>
            </a:r>
            <a:r>
              <a:rPr lang="fr-FR" sz="2400" b="1" dirty="0" smtClean="0">
                <a:solidFill>
                  <a:schemeClr val="bg1"/>
                </a:solidFill>
                <a:latin typeface="Times New Roman" pitchFamily="18" charset="0"/>
                <a:cs typeface="Times New Roman" pitchFamily="18" charset="0"/>
              </a:rPr>
              <a:t> liant un nucléotide au suivant.</a:t>
            </a:r>
          </a:p>
          <a:p>
            <a:pPr algn="just"/>
            <a:r>
              <a:rPr lang="fr-FR" sz="2400" b="1" dirty="0" smtClean="0">
                <a:solidFill>
                  <a:schemeClr val="bg1"/>
                </a:solidFill>
                <a:latin typeface="Times New Roman" pitchFamily="18" charset="0"/>
                <a:cs typeface="Times New Roman" pitchFamily="18" charset="0"/>
              </a:rPr>
              <a:t>Il existe 2 types de nucléases </a:t>
            </a:r>
            <a:r>
              <a:rPr lang="fr-FR" sz="2400" b="1" dirty="0" smtClean="0">
                <a:solidFill>
                  <a:schemeClr val="bg1"/>
                </a:solidFill>
              </a:rPr>
              <a:t>:</a:t>
            </a:r>
          </a:p>
          <a:p>
            <a:pPr algn="just"/>
            <a:endParaRPr lang="fr-FR" sz="2400" b="1" dirty="0" smtClean="0">
              <a:solidFill>
                <a:schemeClr val="bg1"/>
              </a:solidFill>
            </a:endParaRPr>
          </a:p>
          <a:p>
            <a:pPr algn="just"/>
            <a:endParaRPr lang="fr-FR" sz="2400" b="1" dirty="0">
              <a:solidFill>
                <a:schemeClr val="bg1"/>
              </a:solidFill>
            </a:endParaRPr>
          </a:p>
        </p:txBody>
      </p:sp>
      <p:sp>
        <p:nvSpPr>
          <p:cNvPr id="6" name="Rectangle 5"/>
          <p:cNvSpPr/>
          <p:nvPr/>
        </p:nvSpPr>
        <p:spPr>
          <a:xfrm>
            <a:off x="500034" y="2643182"/>
            <a:ext cx="8215370" cy="3416320"/>
          </a:xfrm>
          <a:prstGeom prst="rect">
            <a:avLst/>
          </a:prstGeom>
        </p:spPr>
        <p:txBody>
          <a:bodyPr wrap="square">
            <a:spAutoFit/>
          </a:bodyPr>
          <a:lstStyle/>
          <a:p>
            <a:r>
              <a:rPr lang="fr-FR" sz="2400" b="1" i="1" dirty="0" smtClean="0">
                <a:solidFill>
                  <a:srgbClr val="00FFFF"/>
                </a:solidFill>
                <a:latin typeface="Times New Roman" pitchFamily="18" charset="0"/>
                <a:cs typeface="Times New Roman" pitchFamily="18" charset="0"/>
              </a:rPr>
              <a:t>1.1. </a:t>
            </a:r>
            <a:r>
              <a:rPr lang="fr-FR" sz="2400" b="1" i="1" dirty="0" err="1" smtClean="0">
                <a:solidFill>
                  <a:srgbClr val="00FFFF"/>
                </a:solidFill>
                <a:latin typeface="Times New Roman" pitchFamily="18" charset="0"/>
                <a:cs typeface="Times New Roman" pitchFamily="18" charset="0"/>
              </a:rPr>
              <a:t>Exonucléases</a:t>
            </a:r>
            <a:endParaRPr lang="fr-FR" sz="2400" b="1" i="1" dirty="0" smtClean="0">
              <a:solidFill>
                <a:srgbClr val="00FFFF"/>
              </a:solidFill>
              <a:latin typeface="Times New Roman" pitchFamily="18" charset="0"/>
              <a:cs typeface="Times New Roman" pitchFamily="18" charset="0"/>
            </a:endParaRPr>
          </a:p>
          <a:p>
            <a:r>
              <a:rPr lang="fr-FR" sz="2400" b="1" dirty="0" smtClean="0">
                <a:solidFill>
                  <a:schemeClr val="bg1"/>
                </a:solidFill>
                <a:latin typeface="Times New Roman" pitchFamily="18" charset="0"/>
                <a:cs typeface="Times New Roman" pitchFamily="18" charset="0"/>
              </a:rPr>
              <a:t>Ces enzymes éliminent des nucléotides un a un a partir d'une extrémité de l'ADN.</a:t>
            </a:r>
          </a:p>
          <a:p>
            <a:r>
              <a:rPr lang="fr-FR" sz="2400" b="1" dirty="0" smtClean="0">
                <a:solidFill>
                  <a:schemeClr val="bg1"/>
                </a:solidFill>
                <a:latin typeface="Times New Roman" pitchFamily="18" charset="0"/>
                <a:cs typeface="Times New Roman" pitchFamily="18" charset="0"/>
              </a:rPr>
              <a:t> exemple :</a:t>
            </a:r>
          </a:p>
          <a:p>
            <a:pPr>
              <a:buFont typeface="Wingdings" pitchFamily="2" charset="2"/>
              <a:buChar char="ü"/>
            </a:pPr>
            <a:r>
              <a:rPr lang="fr-FR" sz="2400" b="1" dirty="0" smtClean="0">
                <a:solidFill>
                  <a:schemeClr val="bg1"/>
                </a:solidFill>
                <a:latin typeface="Times New Roman" pitchFamily="18" charset="0"/>
                <a:cs typeface="Times New Roman" pitchFamily="18" charset="0"/>
              </a:rPr>
              <a:t> la Bal31 (obtenue de cultures d'</a:t>
            </a:r>
            <a:r>
              <a:rPr lang="fr-FR" sz="2400" b="1" dirty="0" err="1" smtClean="0">
                <a:solidFill>
                  <a:schemeClr val="bg1"/>
                </a:solidFill>
                <a:latin typeface="Times New Roman" pitchFamily="18" charset="0"/>
                <a:cs typeface="Times New Roman" pitchFamily="18" charset="0"/>
              </a:rPr>
              <a:t>Alieromonas</a:t>
            </a:r>
            <a:r>
              <a:rPr lang="fr-FR" sz="2400" b="1" dirty="0" smtClean="0">
                <a:solidFill>
                  <a:schemeClr val="bg1"/>
                </a:solidFill>
                <a:latin typeface="Times New Roman" pitchFamily="18" charset="0"/>
                <a:cs typeface="Times New Roman" pitchFamily="18" charset="0"/>
              </a:rPr>
              <a:t> </a:t>
            </a:r>
            <a:r>
              <a:rPr lang="fr-FR" sz="2400" b="1" dirty="0" err="1" smtClean="0">
                <a:solidFill>
                  <a:schemeClr val="bg1"/>
                </a:solidFill>
                <a:latin typeface="Times New Roman" pitchFamily="18" charset="0"/>
                <a:cs typeface="Times New Roman" pitchFamily="18" charset="0"/>
              </a:rPr>
              <a:t>espejana</a:t>
            </a:r>
            <a:r>
              <a:rPr lang="fr-FR" sz="2400" b="1" dirty="0" smtClean="0">
                <a:solidFill>
                  <a:schemeClr val="bg1"/>
                </a:solidFill>
                <a:latin typeface="Times New Roman" pitchFamily="18" charset="0"/>
                <a:cs typeface="Times New Roman" pitchFamily="18" charset="0"/>
              </a:rPr>
              <a:t>) éliminant des nucléotides </a:t>
            </a:r>
            <a:r>
              <a:rPr lang="fr-FR" sz="2400" b="1" dirty="0" err="1" smtClean="0">
                <a:solidFill>
                  <a:schemeClr val="bg1"/>
                </a:solidFill>
                <a:latin typeface="Times New Roman" pitchFamily="18" charset="0"/>
                <a:cs typeface="Times New Roman" pitchFamily="18" charset="0"/>
              </a:rPr>
              <a:t>apartir</a:t>
            </a:r>
            <a:r>
              <a:rPr lang="fr-FR" sz="2400" b="1" dirty="0" smtClean="0">
                <a:solidFill>
                  <a:schemeClr val="bg1"/>
                </a:solidFill>
                <a:latin typeface="Times New Roman" pitchFamily="18" charset="0"/>
                <a:cs typeface="Times New Roman" pitchFamily="18" charset="0"/>
              </a:rPr>
              <a:t> des 2 extrémités des 2 brins,</a:t>
            </a:r>
          </a:p>
          <a:p>
            <a:pPr>
              <a:buFont typeface="Wingdings" pitchFamily="2" charset="2"/>
              <a:buChar char="ü"/>
            </a:pPr>
            <a:r>
              <a:rPr lang="fr-FR" sz="2400" b="1" dirty="0" smtClean="0">
                <a:solidFill>
                  <a:schemeClr val="bg1"/>
                </a:solidFill>
                <a:latin typeface="Times New Roman" pitchFamily="18" charset="0"/>
                <a:cs typeface="Times New Roman" pitchFamily="18" charset="0"/>
              </a:rPr>
              <a:t> l'</a:t>
            </a:r>
            <a:r>
              <a:rPr lang="fr-FR" sz="2400" b="1" dirty="0" err="1" smtClean="0">
                <a:solidFill>
                  <a:schemeClr val="bg1"/>
                </a:solidFill>
                <a:latin typeface="Times New Roman" pitchFamily="18" charset="0"/>
                <a:cs typeface="Times New Roman" pitchFamily="18" charset="0"/>
              </a:rPr>
              <a:t>exonuclease</a:t>
            </a:r>
            <a:r>
              <a:rPr lang="fr-FR" sz="2400" b="1" dirty="0" smtClean="0">
                <a:solidFill>
                  <a:schemeClr val="bg1"/>
                </a:solidFill>
                <a:latin typeface="Times New Roman" pitchFamily="18" charset="0"/>
                <a:cs typeface="Times New Roman" pitchFamily="18" charset="0"/>
              </a:rPr>
              <a:t> 3 (obtenue a partir de cultures d'E. coli) catalysant l'hydrolyse séquentielle des nucléotides d'un ADN a partir d'une extrémité 3' libre.</a:t>
            </a:r>
            <a:endParaRPr lang="fr-F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i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5">
                                            <p:txEl>
                                              <p:pRg st="1" end="1"/>
                                            </p:txEl>
                                          </p:spTgt>
                                        </p:tgtEl>
                                      </p:cBhvr>
                                    </p:animEffect>
                                    <p:set>
                                      <p:cBhvr>
                                        <p:cTn id="21" dur="1" fill="hold">
                                          <p:stCondLst>
                                            <p:cond delay="499"/>
                                          </p:stCondLst>
                                        </p:cTn>
                                        <p:tgtEl>
                                          <p:spTgt spid="5">
                                            <p:txEl>
                                              <p:pRg st="1" end="1"/>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5">
                                            <p:txEl>
                                              <p:pRg st="2" end="2"/>
                                            </p:txEl>
                                          </p:spTgt>
                                        </p:tgtEl>
                                      </p:cBhvr>
                                    </p:animEffect>
                                    <p:set>
                                      <p:cBhvr>
                                        <p:cTn id="24"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heckerboard(across)">
                                      <p:cBhvr>
                                        <p:cTn id="29" dur="500"/>
                                        <p:tgtEl>
                                          <p:spTgt spid="6">
                                            <p:txEl>
                                              <p:pRg st="0" end="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checkerboard(across)">
                                      <p:cBhvr>
                                        <p:cTn id="32" dur="500"/>
                                        <p:tgtEl>
                                          <p:spTgt spid="6">
                                            <p:txEl>
                                              <p:pRg st="1" end="1"/>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checkerboard(across)">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6">
                                            <p:txEl>
                                              <p:pRg st="0" end="0"/>
                                            </p:txEl>
                                          </p:spTgt>
                                        </p:tgtEl>
                                      </p:cBhvr>
                                    </p:animEffect>
                                    <p:set>
                                      <p:cBhvr>
                                        <p:cTn id="40" dur="1" fill="hold">
                                          <p:stCondLst>
                                            <p:cond delay="499"/>
                                          </p:stCondLst>
                                        </p:cTn>
                                        <p:tgtEl>
                                          <p:spTgt spid="6">
                                            <p:txEl>
                                              <p:pRg st="0" end="0"/>
                                            </p:txEl>
                                          </p:spTgt>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6">
                                            <p:txEl>
                                              <p:pRg st="1" end="1"/>
                                            </p:txEl>
                                          </p:spTgt>
                                        </p:tgtEl>
                                      </p:cBhvr>
                                    </p:animEffect>
                                    <p:set>
                                      <p:cBhvr>
                                        <p:cTn id="43" dur="1" fill="hold">
                                          <p:stCondLst>
                                            <p:cond delay="499"/>
                                          </p:stCondLst>
                                        </p:cTn>
                                        <p:tgtEl>
                                          <p:spTgt spid="6">
                                            <p:txEl>
                                              <p:pRg st="1" end="1"/>
                                            </p:txEl>
                                          </p:spTgt>
                                        </p:tgtEl>
                                        <p:attrNameLst>
                                          <p:attrName>style.visibility</p:attrName>
                                        </p:attrNameLst>
                                      </p:cBhvr>
                                      <p:to>
                                        <p:strVal val="hidden"/>
                                      </p:to>
                                    </p:set>
                                  </p:childTnLst>
                                </p:cTn>
                              </p:par>
                              <p:par>
                                <p:cTn id="44" presetID="5" presetClass="exit" presetSubtype="10" fill="hold" nodeType="withEffect">
                                  <p:stCondLst>
                                    <p:cond delay="0"/>
                                  </p:stCondLst>
                                  <p:childTnLst>
                                    <p:animEffect transition="out" filter="checkerboard(across)">
                                      <p:cBhvr>
                                        <p:cTn id="45" dur="500"/>
                                        <p:tgtEl>
                                          <p:spTgt spid="6">
                                            <p:txEl>
                                              <p:pRg st="2" end="2"/>
                                            </p:txEl>
                                          </p:spTgt>
                                        </p:tgtEl>
                                      </p:cBhvr>
                                    </p:animEffect>
                                    <p:set>
                                      <p:cBhvr>
                                        <p:cTn id="46"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diamond(in)">
                                      <p:cBhvr>
                                        <p:cTn id="51" dur="2000"/>
                                        <p:tgtEl>
                                          <p:spTgt spid="6">
                                            <p:txEl>
                                              <p:pRg st="2" end="2"/>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diamond(in)">
                                      <p:cBhvr>
                                        <p:cTn id="54" dur="20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diamond(in)">
                                      <p:cBhvr>
                                        <p:cTn id="59" dur="20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nodeType="clickEffect">
                                  <p:stCondLst>
                                    <p:cond delay="0"/>
                                  </p:stCondLst>
                                  <p:childTnLst>
                                    <p:animEffect transition="out" filter="box(in)">
                                      <p:cBhvr>
                                        <p:cTn id="63" dur="500"/>
                                        <p:tgtEl>
                                          <p:spTgt spid="6">
                                            <p:txEl>
                                              <p:pRg st="3" end="3"/>
                                            </p:txEl>
                                          </p:spTgt>
                                        </p:tgtEl>
                                      </p:cBhvr>
                                    </p:animEffect>
                                    <p:set>
                                      <p:cBhvr>
                                        <p:cTn id="64" dur="1" fill="hold">
                                          <p:stCondLst>
                                            <p:cond delay="499"/>
                                          </p:stCondLst>
                                        </p:cTn>
                                        <p:tgtEl>
                                          <p:spTgt spid="6">
                                            <p:txEl>
                                              <p:pRg st="3" end="3"/>
                                            </p:txEl>
                                          </p:spTgt>
                                        </p:tgtEl>
                                        <p:attrNameLst>
                                          <p:attrName>style.visibility</p:attrName>
                                        </p:attrNameLst>
                                      </p:cBhvr>
                                      <p:to>
                                        <p:strVal val="hidden"/>
                                      </p:to>
                                    </p:set>
                                  </p:childTnLst>
                                </p:cTn>
                              </p:par>
                              <p:par>
                                <p:cTn id="65" presetID="4" presetClass="exit" presetSubtype="16" fill="hold" nodeType="withEffect">
                                  <p:stCondLst>
                                    <p:cond delay="0"/>
                                  </p:stCondLst>
                                  <p:childTnLst>
                                    <p:animEffect transition="out" filter="box(in)">
                                      <p:cBhvr>
                                        <p:cTn id="66" dur="500"/>
                                        <p:tgtEl>
                                          <p:spTgt spid="6">
                                            <p:txEl>
                                              <p:pRg st="4" end="4"/>
                                            </p:txEl>
                                          </p:spTgt>
                                        </p:tgtEl>
                                      </p:cBhvr>
                                    </p:animEffect>
                                    <p:set>
                                      <p:cBhvr>
                                        <p:cTn id="67"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7030A0"/>
                </a:solidFill>
                <a:latin typeface="Times New Roman" pitchFamily="18" charset="0"/>
                <a:cs typeface="Times New Roman" pitchFamily="18" charset="0"/>
              </a:rPr>
              <a:t>les </a:t>
            </a:r>
            <a:r>
              <a:rPr lang="fr-FR" dirty="0" err="1" smtClean="0">
                <a:solidFill>
                  <a:srgbClr val="7030A0"/>
                </a:solidFill>
                <a:latin typeface="Times New Roman" pitchFamily="18" charset="0"/>
                <a:cs typeface="Times New Roman" pitchFamily="18" charset="0"/>
              </a:rPr>
              <a:t>exonucléases</a:t>
            </a:r>
            <a:endParaRPr lang="fr-FR" dirty="0">
              <a:solidFill>
                <a:srgbClr val="7030A0"/>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lnSpcReduction="10000"/>
          </a:bodyPr>
          <a:lstStyle/>
          <a:p>
            <a:pPr>
              <a:buFont typeface="Wingdings" pitchFamily="2" charset="2"/>
              <a:buChar char="v"/>
            </a:pPr>
            <a:r>
              <a:rPr lang="fr-FR" dirty="0" smtClean="0"/>
              <a:t> </a:t>
            </a:r>
            <a:r>
              <a:rPr lang="fr-FR" dirty="0" smtClean="0">
                <a:solidFill>
                  <a:srgbClr val="7030A0"/>
                </a:solidFill>
              </a:rPr>
              <a:t>exonucléase III :   3’-5’ </a:t>
            </a:r>
            <a:r>
              <a:rPr lang="fr-FR" dirty="0" err="1" smtClean="0">
                <a:solidFill>
                  <a:srgbClr val="7030A0"/>
                </a:solidFill>
              </a:rPr>
              <a:t>exonu</a:t>
            </a:r>
            <a:endParaRPr lang="fr-FR" dirty="0" smtClean="0">
              <a:solidFill>
                <a:srgbClr val="7030A0"/>
              </a:solidFill>
            </a:endParaRPr>
          </a:p>
          <a:p>
            <a:pPr>
              <a:buFont typeface="Wingdings" pitchFamily="2" charset="2"/>
              <a:buChar char="v"/>
            </a:pPr>
            <a:endParaRPr lang="fr-FR" dirty="0" smtClean="0">
              <a:solidFill>
                <a:srgbClr val="7030A0"/>
              </a:solidFill>
            </a:endParaRPr>
          </a:p>
          <a:p>
            <a:pPr>
              <a:buFont typeface="Wingdings" pitchFamily="2" charset="2"/>
              <a:buChar char="v"/>
            </a:pPr>
            <a:endParaRPr lang="fr-FR" dirty="0" smtClean="0">
              <a:solidFill>
                <a:srgbClr val="7030A0"/>
              </a:solidFill>
            </a:endParaRPr>
          </a:p>
          <a:p>
            <a:pPr>
              <a:buFont typeface="Wingdings" pitchFamily="2" charset="2"/>
              <a:buChar char="v"/>
            </a:pPr>
            <a:r>
              <a:rPr lang="fr-FR" dirty="0" smtClean="0">
                <a:solidFill>
                  <a:srgbClr val="7030A0"/>
                </a:solidFill>
              </a:rPr>
              <a:t>Exonucléase I :   3’- 5’ </a:t>
            </a:r>
            <a:r>
              <a:rPr lang="fr-FR" dirty="0" err="1" smtClean="0">
                <a:solidFill>
                  <a:srgbClr val="7030A0"/>
                </a:solidFill>
              </a:rPr>
              <a:t>exonu</a:t>
            </a:r>
            <a:r>
              <a:rPr lang="fr-FR" dirty="0" smtClean="0">
                <a:solidFill>
                  <a:srgbClr val="7030A0"/>
                </a:solidFill>
              </a:rPr>
              <a:t> (ADN simple brin)</a:t>
            </a:r>
          </a:p>
          <a:p>
            <a:pPr>
              <a:buFont typeface="Wingdings" pitchFamily="2" charset="2"/>
              <a:buChar char="v"/>
            </a:pPr>
            <a:endParaRPr lang="fr-FR" dirty="0" smtClean="0">
              <a:solidFill>
                <a:srgbClr val="7030A0"/>
              </a:solidFill>
            </a:endParaRPr>
          </a:p>
          <a:p>
            <a:pPr>
              <a:buFont typeface="Wingdings" pitchFamily="2" charset="2"/>
              <a:buChar char="v"/>
            </a:pPr>
            <a:endParaRPr lang="fr-FR" dirty="0" smtClean="0">
              <a:solidFill>
                <a:srgbClr val="7030A0"/>
              </a:solidFill>
            </a:endParaRPr>
          </a:p>
          <a:p>
            <a:pPr>
              <a:buFont typeface="Wingdings" pitchFamily="2" charset="2"/>
              <a:buChar char="v"/>
            </a:pPr>
            <a:endParaRPr lang="fr-FR" dirty="0" smtClean="0">
              <a:solidFill>
                <a:srgbClr val="7030A0"/>
              </a:solidFill>
            </a:endParaRPr>
          </a:p>
          <a:p>
            <a:pPr>
              <a:buFont typeface="Wingdings" pitchFamily="2" charset="2"/>
              <a:buChar char="v"/>
            </a:pPr>
            <a:r>
              <a:rPr lang="fr-FR" dirty="0" smtClean="0">
                <a:solidFill>
                  <a:srgbClr val="7030A0"/>
                </a:solidFill>
              </a:rPr>
              <a:t>Bal 31: 5’ – 3’ </a:t>
            </a:r>
            <a:r>
              <a:rPr lang="fr-FR" dirty="0" err="1" smtClean="0">
                <a:solidFill>
                  <a:srgbClr val="7030A0"/>
                </a:solidFill>
              </a:rPr>
              <a:t>exonu</a:t>
            </a:r>
            <a:r>
              <a:rPr lang="fr-FR" dirty="0" smtClean="0">
                <a:solidFill>
                  <a:srgbClr val="7030A0"/>
                </a:solidFill>
              </a:rPr>
              <a:t> +  activité </a:t>
            </a:r>
            <a:r>
              <a:rPr lang="fr-FR" dirty="0" err="1" smtClean="0">
                <a:solidFill>
                  <a:srgbClr val="7030A0"/>
                </a:solidFill>
              </a:rPr>
              <a:t>endonu</a:t>
            </a:r>
            <a:r>
              <a:rPr lang="fr-FR" dirty="0" smtClean="0">
                <a:solidFill>
                  <a:srgbClr val="7030A0"/>
                </a:solidFill>
              </a:rPr>
              <a:t>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428596" y="714356"/>
            <a:ext cx="8358246" cy="5909310"/>
          </a:xfrm>
          <a:prstGeom prst="rect">
            <a:avLst/>
          </a:prstGeom>
        </p:spPr>
        <p:txBody>
          <a:bodyPr wrap="square">
            <a:spAutoFit/>
          </a:bodyPr>
          <a:lstStyle/>
          <a:p>
            <a:pPr algn="just"/>
            <a:r>
              <a:rPr lang="fr-FR" b="1" dirty="0" smtClean="0">
                <a:solidFill>
                  <a:srgbClr val="FF0000"/>
                </a:solidFill>
                <a:latin typeface="Comic Sans MS" pitchFamily="66" charset="0"/>
              </a:rPr>
              <a:t>QU'EST-CE QUE LE GÉNIE GÉNÉTIQUE</a:t>
            </a:r>
            <a:r>
              <a:rPr lang="fr-FR" b="1" dirty="0" smtClean="0">
                <a:latin typeface="Comic Sans MS" pitchFamily="66" charset="0"/>
              </a:rPr>
              <a:t>?</a:t>
            </a:r>
          </a:p>
          <a:p>
            <a:pPr algn="just"/>
            <a:endParaRPr lang="fr-FR" b="1" dirty="0" smtClean="0">
              <a:latin typeface="Comic Sans MS" pitchFamily="66" charset="0"/>
            </a:endParaRPr>
          </a:p>
          <a:p>
            <a:pPr algn="just"/>
            <a:endParaRPr lang="fr-FR" b="1" dirty="0" smtClean="0">
              <a:latin typeface="Comic Sans MS" pitchFamily="66" charset="0"/>
            </a:endParaRPr>
          </a:p>
          <a:p>
            <a:pPr algn="just"/>
            <a:endParaRPr lang="fr-FR" b="1" dirty="0" smtClean="0">
              <a:latin typeface="Comic Sans MS" pitchFamily="66" charset="0"/>
            </a:endParaRPr>
          </a:p>
          <a:p>
            <a:pPr algn="just"/>
            <a:endParaRPr lang="fr-FR" b="1" dirty="0" smtClean="0">
              <a:latin typeface="Comic Sans MS" pitchFamily="66" charset="0"/>
            </a:endParaRPr>
          </a:p>
          <a:p>
            <a:pPr algn="just"/>
            <a:r>
              <a:rPr lang="fr-FR" b="1" dirty="0" smtClean="0">
                <a:latin typeface="Comic Sans MS" pitchFamily="66" charset="0"/>
              </a:rPr>
              <a:t> Le génie génétique est le processus par lequel on identifie et isole l'ADN d'une cellule vivante ou morte pour l'introduire dans une autre cellule vivante. Comment les scientifiques peuvent-ils faire des manipulations génétiques? Ils utilisent la technologie de recombinaison de l'ADN.</a:t>
            </a:r>
          </a:p>
          <a:p>
            <a:pPr algn="just"/>
            <a:r>
              <a:rPr lang="fr-FR" dirty="0" smtClean="0"/>
              <a:t> </a:t>
            </a:r>
            <a:r>
              <a:rPr lang="fr-FR" b="1" dirty="0" smtClean="0">
                <a:latin typeface="Comic Sans MS" pitchFamily="66" charset="0"/>
              </a:rPr>
              <a:t>l'ensemble des outils et des techniques de la biologie moléculaire permettant, de manière contrôlée, l'étude de la modification des gènes : leur isolement, leur clonage, leur séquençage, leur découpage ...dans un but de recherche fondamentale ou appliquée</a:t>
            </a:r>
          </a:p>
          <a:p>
            <a:pPr algn="just"/>
            <a:endParaRPr lang="fr-FR" b="1" dirty="0" smtClean="0">
              <a:latin typeface="Comic Sans MS" pitchFamily="66" charset="0"/>
            </a:endParaRPr>
          </a:p>
          <a:p>
            <a:pPr algn="just"/>
            <a:endParaRPr lang="fr-FR" b="1" dirty="0" smtClean="0">
              <a:latin typeface="Comic Sans MS" pitchFamily="66" charset="0"/>
            </a:endParaRPr>
          </a:p>
          <a:p>
            <a:pPr algn="just"/>
            <a:r>
              <a:rPr lang="fr-FR" b="1" dirty="0" smtClean="0">
                <a:latin typeface="Comic Sans MS" pitchFamily="66" charset="0"/>
              </a:rPr>
              <a:t> </a:t>
            </a:r>
            <a:r>
              <a:rPr lang="fr-FR" b="1" dirty="0" smtClean="0">
                <a:solidFill>
                  <a:srgbClr val="FF0000"/>
                </a:solidFill>
                <a:latin typeface="Comic Sans MS" pitchFamily="66" charset="0"/>
              </a:rPr>
              <a:t>TECHNOLOGIE DE RECOMBINAISON DE L'ADN </a:t>
            </a:r>
            <a:r>
              <a:rPr lang="fr-FR" b="1" dirty="0" smtClean="0">
                <a:latin typeface="Comic Sans MS" pitchFamily="66" charset="0"/>
              </a:rPr>
              <a:t>On appelle technologie de recombinaison de l'ADN les méthodes mises au point pour isoler, manipuler, amplifier, couper et épisser des séquences identifiables d'ADN. </a:t>
            </a:r>
          </a:p>
          <a:p>
            <a:pPr algn="just"/>
            <a:r>
              <a:rPr lang="fr-FR" dirty="0" smtClean="0"/>
              <a:t>.</a:t>
            </a:r>
            <a:endParaRPr lang="fr-FR" b="1"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5" name="Rectangle 4"/>
          <p:cNvSpPr/>
          <p:nvPr/>
        </p:nvSpPr>
        <p:spPr>
          <a:xfrm>
            <a:off x="714348" y="1582341"/>
            <a:ext cx="8001056" cy="3785652"/>
          </a:xfrm>
          <a:prstGeom prst="rect">
            <a:avLst/>
          </a:prstGeom>
        </p:spPr>
        <p:txBody>
          <a:bodyPr wrap="square">
            <a:spAutoFit/>
          </a:bodyPr>
          <a:lstStyle/>
          <a:p>
            <a:pPr algn="just"/>
            <a:r>
              <a:rPr lang="fr-FR" sz="2400" b="1" i="1" dirty="0" smtClean="0">
                <a:solidFill>
                  <a:srgbClr val="00FFFF"/>
                </a:solidFill>
                <a:latin typeface="Times New Roman" pitchFamily="18" charset="0"/>
                <a:cs typeface="Times New Roman" pitchFamily="18" charset="0"/>
              </a:rPr>
              <a:t>1.2. </a:t>
            </a:r>
            <a:r>
              <a:rPr lang="fr-FR" sz="2400" b="1" i="1" dirty="0" err="1" smtClean="0">
                <a:solidFill>
                  <a:srgbClr val="00FFFF"/>
                </a:solidFill>
                <a:latin typeface="Times New Roman" pitchFamily="18" charset="0"/>
                <a:cs typeface="Times New Roman" pitchFamily="18" charset="0"/>
              </a:rPr>
              <a:t>Endonucléases</a:t>
            </a:r>
            <a:endParaRPr lang="fr-FR" sz="2400" b="1" i="1" dirty="0" smtClean="0">
              <a:solidFill>
                <a:srgbClr val="00FFFF"/>
              </a:solidFill>
              <a:latin typeface="Times New Roman" pitchFamily="18" charset="0"/>
              <a:cs typeface="Times New Roman" pitchFamily="18" charset="0"/>
            </a:endParaRPr>
          </a:p>
          <a:p>
            <a:pPr algn="just"/>
            <a:r>
              <a:rPr lang="fr-FR" sz="2400" b="1" dirty="0" smtClean="0">
                <a:solidFill>
                  <a:srgbClr val="FFFF00"/>
                </a:solidFill>
                <a:latin typeface="Times New Roman" pitchFamily="18" charset="0"/>
                <a:cs typeface="Times New Roman" pitchFamily="18" charset="0"/>
              </a:rPr>
              <a:t>a)a clivages non spécifiques</a:t>
            </a:r>
          </a:p>
          <a:p>
            <a:pPr algn="just"/>
            <a:r>
              <a:rPr lang="fr-FR" sz="2400" b="1" dirty="0" smtClean="0">
                <a:solidFill>
                  <a:schemeClr val="bg1"/>
                </a:solidFill>
                <a:latin typeface="Times New Roman" pitchFamily="18" charset="0"/>
                <a:cs typeface="Times New Roman" pitchFamily="18" charset="0"/>
              </a:rPr>
              <a:t>Ces enzymes sont capables de rompre des liaisons </a:t>
            </a:r>
            <a:r>
              <a:rPr lang="fr-FR" sz="2400" b="1" dirty="0" err="1" smtClean="0">
                <a:solidFill>
                  <a:schemeClr val="bg1"/>
                </a:solidFill>
                <a:latin typeface="Times New Roman" pitchFamily="18" charset="0"/>
                <a:cs typeface="Times New Roman" pitchFamily="18" charset="0"/>
              </a:rPr>
              <a:t>phosphodiesters</a:t>
            </a:r>
            <a:r>
              <a:rPr lang="fr-FR" sz="2400" b="1" dirty="0" smtClean="0">
                <a:solidFill>
                  <a:schemeClr val="bg1"/>
                </a:solidFill>
                <a:latin typeface="Times New Roman" pitchFamily="18" charset="0"/>
                <a:cs typeface="Times New Roman" pitchFamily="18" charset="0"/>
              </a:rPr>
              <a:t> internes.</a:t>
            </a:r>
          </a:p>
          <a:p>
            <a:pPr algn="just"/>
            <a:endParaRPr lang="fr-FR" sz="2400" b="1" dirty="0" smtClean="0">
              <a:solidFill>
                <a:schemeClr val="bg1"/>
              </a:solidFill>
              <a:latin typeface="Times New Roman" pitchFamily="18" charset="0"/>
              <a:cs typeface="Times New Roman" pitchFamily="18" charset="0"/>
            </a:endParaRPr>
          </a:p>
          <a:p>
            <a:pPr algn="just">
              <a:buFont typeface="Arial" pitchFamily="34" charset="0"/>
              <a:buChar char="•"/>
            </a:pPr>
            <a:r>
              <a:rPr lang="fr-FR" sz="2400" b="1" u="sng" dirty="0" smtClean="0">
                <a:solidFill>
                  <a:srgbClr val="C00000"/>
                </a:solidFill>
                <a:latin typeface="Times New Roman" pitchFamily="18" charset="0"/>
                <a:cs typeface="Times New Roman" pitchFamily="18" charset="0"/>
              </a:rPr>
              <a:t>Exemple:</a:t>
            </a:r>
          </a:p>
          <a:p>
            <a:pPr algn="just">
              <a:buFont typeface="Wingdings" pitchFamily="2" charset="2"/>
              <a:buChar char="Ø"/>
            </a:pPr>
            <a:r>
              <a:rPr lang="fr-FR" sz="2400" b="1" dirty="0" smtClean="0">
                <a:solidFill>
                  <a:srgbClr val="C00000"/>
                </a:solidFill>
                <a:latin typeface="Times New Roman" pitchFamily="18" charset="0"/>
                <a:cs typeface="Times New Roman" pitchFamily="18" charset="0"/>
              </a:rPr>
              <a:t> La </a:t>
            </a:r>
            <a:r>
              <a:rPr lang="fr-FR" sz="2400" b="1" dirty="0" err="1" smtClean="0">
                <a:solidFill>
                  <a:srgbClr val="C00000"/>
                </a:solidFill>
                <a:latin typeface="Times New Roman" pitchFamily="18" charset="0"/>
                <a:cs typeface="Times New Roman" pitchFamily="18" charset="0"/>
              </a:rPr>
              <a:t>DNAse</a:t>
            </a:r>
            <a:r>
              <a:rPr lang="fr-FR" sz="2400" b="1" dirty="0" smtClean="0">
                <a:solidFill>
                  <a:srgbClr val="C00000"/>
                </a:solidFill>
                <a:latin typeface="Times New Roman" pitchFamily="18" charset="0"/>
                <a:cs typeface="Times New Roman" pitchFamily="18" charset="0"/>
              </a:rPr>
              <a:t> 1 </a:t>
            </a:r>
            <a:r>
              <a:rPr lang="fr-FR" sz="2400" b="1" dirty="0" smtClean="0">
                <a:solidFill>
                  <a:schemeClr val="bg1"/>
                </a:solidFill>
                <a:latin typeface="Times New Roman" pitchFamily="18" charset="0"/>
                <a:cs typeface="Times New Roman" pitchFamily="18" charset="0"/>
              </a:rPr>
              <a:t>extraite du pancréas, coupe préférentiellement âpres une base pyrimidique.</a:t>
            </a:r>
          </a:p>
          <a:p>
            <a:pPr algn="just">
              <a:buFont typeface="Wingdings" pitchFamily="2" charset="2"/>
              <a:buChar char="Ø"/>
            </a:pPr>
            <a:r>
              <a:rPr lang="fr-FR" sz="2400" b="1" dirty="0" smtClean="0">
                <a:solidFill>
                  <a:srgbClr val="C00000"/>
                </a:solidFill>
                <a:latin typeface="Times New Roman" pitchFamily="18" charset="0"/>
                <a:cs typeface="Times New Roman" pitchFamily="18" charset="0"/>
              </a:rPr>
              <a:t> La nucléase S1</a:t>
            </a:r>
            <a:r>
              <a:rPr lang="fr-FR" sz="2400" b="1" dirty="0" smtClean="0">
                <a:solidFill>
                  <a:schemeClr val="bg1"/>
                </a:solidFill>
                <a:latin typeface="Times New Roman" pitchFamily="18" charset="0"/>
                <a:cs typeface="Times New Roman" pitchFamily="18" charset="0"/>
              </a:rPr>
              <a:t>, extraite de culture d'Aspergillus </a:t>
            </a:r>
            <a:r>
              <a:rPr lang="fr-FR" sz="2400" b="1" dirty="0" err="1" smtClean="0">
                <a:solidFill>
                  <a:schemeClr val="bg1"/>
                </a:solidFill>
                <a:latin typeface="Times New Roman" pitchFamily="18" charset="0"/>
                <a:cs typeface="Times New Roman" pitchFamily="18" charset="0"/>
              </a:rPr>
              <a:t>oryzae</a:t>
            </a:r>
            <a:r>
              <a:rPr lang="fr-FR" sz="2400" b="1" dirty="0" smtClean="0">
                <a:solidFill>
                  <a:schemeClr val="bg1"/>
                </a:solidFill>
                <a:latin typeface="Times New Roman" pitchFamily="18" charset="0"/>
                <a:cs typeface="Times New Roman" pitchFamily="18" charset="0"/>
              </a:rPr>
              <a:t> dégrade seulement les acides nucléiques monocaténaires.</a:t>
            </a:r>
            <a:endParaRPr lang="fr-F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5">
                                            <p:txEl>
                                              <p:pRg st="1" end="1"/>
                                            </p:txEl>
                                          </p:spTgt>
                                        </p:tgtEl>
                                      </p:cBhvr>
                                    </p:animEffect>
                                    <p:set>
                                      <p:cBhvr>
                                        <p:cTn id="21" dur="1" fill="hold">
                                          <p:stCondLst>
                                            <p:cond delay="499"/>
                                          </p:stCondLst>
                                        </p:cTn>
                                        <p:tgtEl>
                                          <p:spTgt spid="5">
                                            <p:txEl>
                                              <p:pRg st="1" end="1"/>
                                            </p:txEl>
                                          </p:spTgt>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
                                            <p:txEl>
                                              <p:pRg st="2" end="2"/>
                                            </p:txEl>
                                          </p:spTgt>
                                        </p:tgtEl>
                                      </p:cBhvr>
                                    </p:animEffect>
                                    <p:set>
                                      <p:cBhvr>
                                        <p:cTn id="24"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linds(horizontal)">
                                      <p:cBhvr>
                                        <p:cTn id="29" dur="500"/>
                                        <p:tgtEl>
                                          <p:spTgt spid="5">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linds(horizontal)">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5">
                                            <p:txEl>
                                              <p:pRg st="4" end="4"/>
                                            </p:txEl>
                                          </p:spTgt>
                                        </p:tgtEl>
                                      </p:cBhvr>
                                    </p:animEffect>
                                    <p:set>
                                      <p:cBhvr>
                                        <p:cTn id="40" dur="1" fill="hold">
                                          <p:stCondLst>
                                            <p:cond delay="499"/>
                                          </p:stCondLst>
                                        </p:cTn>
                                        <p:tgtEl>
                                          <p:spTgt spid="5">
                                            <p:txEl>
                                              <p:pRg st="4" end="4"/>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5">
                                            <p:txEl>
                                              <p:pRg st="5" end="5"/>
                                            </p:txEl>
                                          </p:spTgt>
                                        </p:tgtEl>
                                      </p:cBhvr>
                                    </p:animEffect>
                                    <p:set>
                                      <p:cBhvr>
                                        <p:cTn id="43" dur="1" fill="hold">
                                          <p:stCondLst>
                                            <p:cond delay="499"/>
                                          </p:stCondLst>
                                        </p:cTn>
                                        <p:tgtEl>
                                          <p:spTgt spid="5">
                                            <p:txEl>
                                              <p:pRg st="5" end="5"/>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5">
                                            <p:txEl>
                                              <p:pRg st="6" end="6"/>
                                            </p:txEl>
                                          </p:spTgt>
                                        </p:tgtEl>
                                      </p:cBhvr>
                                    </p:animEffect>
                                    <p:set>
                                      <p:cBhvr>
                                        <p:cTn id="46"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5" name="Rectangle 4"/>
          <p:cNvSpPr/>
          <p:nvPr/>
        </p:nvSpPr>
        <p:spPr>
          <a:xfrm>
            <a:off x="571472" y="285728"/>
            <a:ext cx="8358246" cy="5755422"/>
          </a:xfrm>
          <a:prstGeom prst="rect">
            <a:avLst/>
          </a:prstGeom>
        </p:spPr>
        <p:txBody>
          <a:bodyPr wrap="square">
            <a:spAutoFit/>
          </a:bodyPr>
          <a:lstStyle/>
          <a:p>
            <a:pPr algn="just"/>
            <a:r>
              <a:rPr lang="fr-FR" sz="2400" b="1" dirty="0" smtClean="0">
                <a:solidFill>
                  <a:srgbClr val="FFFF00"/>
                </a:solidFill>
              </a:rPr>
              <a:t>2.</a:t>
            </a:r>
            <a:r>
              <a:rPr lang="fr-FR" sz="2400" b="1" dirty="0" smtClean="0">
                <a:solidFill>
                  <a:srgbClr val="FFFF00"/>
                </a:solidFill>
                <a:latin typeface="Times New Roman" pitchFamily="18" charset="0"/>
                <a:cs typeface="Times New Roman" pitchFamily="18" charset="0"/>
              </a:rPr>
              <a:t> Les polymérases et enzymes apparentées</a:t>
            </a:r>
          </a:p>
          <a:p>
            <a:pPr algn="just"/>
            <a:endParaRPr lang="fr-FR" sz="2400" b="1" dirty="0" smtClean="0">
              <a:solidFill>
                <a:srgbClr val="FFFF00"/>
              </a:solidFill>
              <a:latin typeface="Times New Roman" pitchFamily="18" charset="0"/>
              <a:cs typeface="Times New Roman" pitchFamily="18" charset="0"/>
            </a:endParaRPr>
          </a:p>
          <a:p>
            <a:pPr algn="just"/>
            <a:r>
              <a:rPr lang="fr-FR" sz="2000" b="1" dirty="0" smtClean="0">
                <a:solidFill>
                  <a:schemeClr val="bg1"/>
                </a:solidFill>
                <a:latin typeface="Times New Roman" pitchFamily="18" charset="0"/>
                <a:cs typeface="Times New Roman" pitchFamily="18" charset="0"/>
              </a:rPr>
              <a:t>Les polymérases d'acides nucléiques sont des enzymes qui synthétisent un nouveau brin d'ADN complémentaire a une matrice d'ADN ou ARN. </a:t>
            </a:r>
          </a:p>
          <a:p>
            <a:pPr algn="just"/>
            <a:r>
              <a:rPr lang="fr-FR" sz="2000" b="1" dirty="0" smtClean="0">
                <a:solidFill>
                  <a:schemeClr val="bg1"/>
                </a:solidFill>
                <a:latin typeface="Times New Roman" pitchFamily="18" charset="0"/>
                <a:cs typeface="Times New Roman" pitchFamily="18" charset="0"/>
              </a:rPr>
              <a:t>2 types de polymérases sont couramment utilisées en génie génétique :</a:t>
            </a:r>
          </a:p>
          <a:p>
            <a:pPr algn="just"/>
            <a:endParaRPr lang="fr-FR" sz="2000" b="1" dirty="0" smtClean="0">
              <a:solidFill>
                <a:schemeClr val="bg1"/>
              </a:solidFill>
              <a:latin typeface="Times New Roman" pitchFamily="18" charset="0"/>
              <a:cs typeface="Times New Roman" pitchFamily="18" charset="0"/>
            </a:endParaRPr>
          </a:p>
          <a:p>
            <a:pPr algn="just"/>
            <a:r>
              <a:rPr lang="fr-FR" sz="2000" b="1" i="1" u="sng" dirty="0" smtClean="0">
                <a:solidFill>
                  <a:srgbClr val="00FFFF"/>
                </a:solidFill>
                <a:latin typeface="Times New Roman" pitchFamily="18" charset="0"/>
                <a:cs typeface="Times New Roman" pitchFamily="18" charset="0"/>
              </a:rPr>
              <a:t>2.1. </a:t>
            </a:r>
            <a:r>
              <a:rPr lang="fr-FR" sz="2000" b="1" i="1" u="sng" dirty="0" err="1" smtClean="0">
                <a:solidFill>
                  <a:srgbClr val="00FFFF"/>
                </a:solidFill>
                <a:latin typeface="Times New Roman" pitchFamily="18" charset="0"/>
                <a:cs typeface="Times New Roman" pitchFamily="18" charset="0"/>
              </a:rPr>
              <a:t>ADNpolymérase</a:t>
            </a:r>
            <a:r>
              <a:rPr lang="fr-FR" sz="2000" b="1" i="1" u="sng" dirty="0" smtClean="0">
                <a:solidFill>
                  <a:srgbClr val="00FFFF"/>
                </a:solidFill>
                <a:latin typeface="Times New Roman" pitchFamily="18" charset="0"/>
                <a:cs typeface="Times New Roman" pitchFamily="18" charset="0"/>
              </a:rPr>
              <a:t>  I</a:t>
            </a:r>
          </a:p>
          <a:p>
            <a:pPr algn="just"/>
            <a:endParaRPr lang="fr-FR" sz="2000" b="1" i="1" u="sng" dirty="0" smtClean="0">
              <a:solidFill>
                <a:srgbClr val="00FFFF"/>
              </a:solidFill>
              <a:latin typeface="Times New Roman" pitchFamily="18" charset="0"/>
              <a:cs typeface="Times New Roman" pitchFamily="18" charset="0"/>
            </a:endParaRPr>
          </a:p>
          <a:p>
            <a:pPr algn="just"/>
            <a:r>
              <a:rPr lang="fr-FR" sz="2000" b="1" dirty="0" smtClean="0">
                <a:solidFill>
                  <a:schemeClr val="bg1"/>
                </a:solidFill>
                <a:latin typeface="Times New Roman" pitchFamily="18" charset="0"/>
                <a:cs typeface="Times New Roman" pitchFamily="18" charset="0"/>
              </a:rPr>
              <a:t>Extraite d'Escherichia coli, elle joue un rôle majeur dans la réparation de l'ADN. L'enzyme se fixe a une région monobrin et synthétise totalement le brin complémentaire,. L'</a:t>
            </a:r>
            <a:r>
              <a:rPr lang="fr-FR" sz="2000" b="1" dirty="0" err="1" smtClean="0">
                <a:solidFill>
                  <a:schemeClr val="bg1"/>
                </a:solidFill>
                <a:latin typeface="Times New Roman" pitchFamily="18" charset="0"/>
                <a:cs typeface="Times New Roman" pitchFamily="18" charset="0"/>
              </a:rPr>
              <a:t>activite</a:t>
            </a:r>
            <a:r>
              <a:rPr lang="fr-FR" sz="2000" b="1" dirty="0" smtClean="0">
                <a:solidFill>
                  <a:schemeClr val="bg1"/>
                </a:solidFill>
                <a:latin typeface="Times New Roman" pitchFamily="18" charset="0"/>
                <a:cs typeface="Times New Roman" pitchFamily="18" charset="0"/>
              </a:rPr>
              <a:t> </a:t>
            </a:r>
            <a:r>
              <a:rPr lang="fr-FR" sz="2000" b="1" dirty="0" err="1" smtClean="0">
                <a:solidFill>
                  <a:schemeClr val="bg1"/>
                </a:solidFill>
                <a:latin typeface="Times New Roman" pitchFamily="18" charset="0"/>
                <a:cs typeface="Times New Roman" pitchFamily="18" charset="0"/>
              </a:rPr>
              <a:t>polymerasique</a:t>
            </a:r>
            <a:r>
              <a:rPr lang="fr-FR" sz="2000" b="1" dirty="0" smtClean="0">
                <a:solidFill>
                  <a:schemeClr val="bg1"/>
                </a:solidFill>
                <a:latin typeface="Times New Roman" pitchFamily="18" charset="0"/>
                <a:cs typeface="Times New Roman" pitchFamily="18" charset="0"/>
              </a:rPr>
              <a:t> s'effectue dans le sens 5' vers 3' a partir d'une amorce 3'OH.</a:t>
            </a:r>
          </a:p>
          <a:p>
            <a:pPr algn="just"/>
            <a:endParaRPr lang="fr-FR" sz="2000" b="1" dirty="0" smtClean="0">
              <a:solidFill>
                <a:schemeClr val="bg1"/>
              </a:solidFill>
              <a:latin typeface="Times New Roman" pitchFamily="18" charset="0"/>
              <a:cs typeface="Times New Roman" pitchFamily="18" charset="0"/>
            </a:endParaRPr>
          </a:p>
          <a:p>
            <a:pPr algn="just"/>
            <a:r>
              <a:rPr lang="fr-FR" sz="2000" b="1" i="1" u="sng" dirty="0" smtClean="0">
                <a:solidFill>
                  <a:srgbClr val="00FFFF"/>
                </a:solidFill>
                <a:latin typeface="Times New Roman" pitchFamily="18" charset="0"/>
                <a:cs typeface="Times New Roman" pitchFamily="18" charset="0"/>
              </a:rPr>
              <a:t>2.2. Transcriptase réverse</a:t>
            </a:r>
          </a:p>
          <a:p>
            <a:pPr algn="just"/>
            <a:endParaRPr lang="fr-FR" sz="2000" b="1" i="1" u="sng" dirty="0" smtClean="0">
              <a:solidFill>
                <a:srgbClr val="00FFFF"/>
              </a:solidFill>
              <a:latin typeface="Times New Roman" pitchFamily="18" charset="0"/>
              <a:cs typeface="Times New Roman" pitchFamily="18" charset="0"/>
            </a:endParaRPr>
          </a:p>
          <a:p>
            <a:pPr algn="just"/>
            <a:r>
              <a:rPr lang="fr-FR" sz="2000" b="1" dirty="0" smtClean="0">
                <a:solidFill>
                  <a:schemeClr val="bg1"/>
                </a:solidFill>
                <a:latin typeface="Times New Roman" pitchFamily="18" charset="0"/>
                <a:cs typeface="Times New Roman" pitchFamily="18" charset="0"/>
              </a:rPr>
              <a:t>Codée par les gènes Pol des rétrovirus, cette enzyme transcrit ARN en ADN complémentaire (</a:t>
            </a:r>
            <a:r>
              <a:rPr lang="fr-FR" sz="2000" b="1" dirty="0" err="1" smtClean="0">
                <a:solidFill>
                  <a:schemeClr val="bg1"/>
                </a:solidFill>
                <a:latin typeface="Times New Roman" pitchFamily="18" charset="0"/>
                <a:cs typeface="Times New Roman" pitchFamily="18" charset="0"/>
              </a:rPr>
              <a:t>cADN</a:t>
            </a:r>
            <a:r>
              <a:rPr lang="fr-FR" sz="2000" b="1" dirty="0" smtClean="0">
                <a:solidFill>
                  <a:schemeClr val="bg1"/>
                </a:solidFill>
                <a:latin typeface="Times New Roman" pitchFamily="18" charset="0"/>
                <a:cs typeface="Times New Roman" pitchFamily="18" charset="0"/>
              </a:rPr>
              <a:t>).</a:t>
            </a:r>
          </a:p>
          <a:p>
            <a:pPr algn="just"/>
            <a:r>
              <a:rPr lang="fr-FR" sz="2000" b="1" dirty="0" smtClean="0">
                <a:solidFill>
                  <a:schemeClr val="bg1"/>
                </a:solidFill>
                <a:latin typeface="Times New Roman" pitchFamily="18" charset="0"/>
                <a:cs typeface="Times New Roman" pitchFamily="18" charset="0"/>
              </a:rPr>
              <a:t>Comme toutes les polymérases, elle travaille dans le sens 5' vers 3'.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heckerboard(across)">
                                      <p:cBhvr>
                                        <p:cTn id="10" dur="500"/>
                                        <p:tgtEl>
                                          <p:spTgt spid="5">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checkerboard(across)">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5">
                                            <p:txEl>
                                              <p:pRg st="2" end="2"/>
                                            </p:txEl>
                                          </p:spTgt>
                                        </p:tgtEl>
                                      </p:cBhvr>
                                    </p:animEffect>
                                    <p:set>
                                      <p:cBhvr>
                                        <p:cTn id="21" dur="1" fill="hold">
                                          <p:stCondLst>
                                            <p:cond delay="499"/>
                                          </p:stCondLst>
                                        </p:cTn>
                                        <p:tgtEl>
                                          <p:spTgt spid="5">
                                            <p:txEl>
                                              <p:pRg st="2" end="2"/>
                                            </p:txEl>
                                          </p:spTgt>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5">
                                            <p:txEl>
                                              <p:pRg st="3" end="3"/>
                                            </p:txEl>
                                          </p:spTgt>
                                        </p:tgtEl>
                                      </p:cBhvr>
                                    </p:animEffect>
                                    <p:set>
                                      <p:cBhvr>
                                        <p:cTn id="24"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checkerboard(across)">
                                      <p:cBhvr>
                                        <p:cTn id="29" dur="500"/>
                                        <p:tgtEl>
                                          <p:spTgt spid="5">
                                            <p:txEl>
                                              <p:pRg st="5" end="5"/>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checkerboard(across)">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5">
                                            <p:txEl>
                                              <p:pRg st="5" end="5"/>
                                            </p:txEl>
                                          </p:spTgt>
                                        </p:tgtEl>
                                      </p:cBhvr>
                                    </p:animEffect>
                                    <p:set>
                                      <p:cBhvr>
                                        <p:cTn id="37" dur="1" fill="hold">
                                          <p:stCondLst>
                                            <p:cond delay="499"/>
                                          </p:stCondLst>
                                        </p:cTn>
                                        <p:tgtEl>
                                          <p:spTgt spid="5">
                                            <p:txEl>
                                              <p:pRg st="5" end="5"/>
                                            </p:txEl>
                                          </p:spTgt>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5">
                                            <p:txEl>
                                              <p:pRg st="7" end="7"/>
                                            </p:txEl>
                                          </p:spTgt>
                                        </p:tgtEl>
                                      </p:cBhvr>
                                    </p:animEffect>
                                    <p:set>
                                      <p:cBhvr>
                                        <p:cTn id="40" dur="1" fill="hold">
                                          <p:stCondLst>
                                            <p:cond delay="499"/>
                                          </p:stCondLst>
                                        </p:cTn>
                                        <p:tgtEl>
                                          <p:spTgt spid="5">
                                            <p:txEl>
                                              <p:pRg st="7" end="7"/>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checkerboard(across)">
                                      <p:cBhvr>
                                        <p:cTn id="45" dur="500"/>
                                        <p:tgtEl>
                                          <p:spTgt spid="5">
                                            <p:txEl>
                                              <p:pRg st="9" end="9"/>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animEffect transition="in" filter="checkerboard(across)">
                                      <p:cBhvr>
                                        <p:cTn id="48" dur="500"/>
                                        <p:tgtEl>
                                          <p:spTgt spid="5">
                                            <p:txEl>
                                              <p:pRg st="11" end="11"/>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Effect transition="in" filter="checkerboard(across)">
                                      <p:cBhvr>
                                        <p:cTn id="51" dur="500"/>
                                        <p:tgtEl>
                                          <p:spTgt spid="5">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nodeType="clickEffect">
                                  <p:stCondLst>
                                    <p:cond delay="0"/>
                                  </p:stCondLst>
                                  <p:childTnLst>
                                    <p:animEffect transition="out" filter="checkerboard(across)">
                                      <p:cBhvr>
                                        <p:cTn id="55" dur="500"/>
                                        <p:tgtEl>
                                          <p:spTgt spid="5">
                                            <p:txEl>
                                              <p:pRg st="9" end="9"/>
                                            </p:txEl>
                                          </p:spTgt>
                                        </p:tgtEl>
                                      </p:cBhvr>
                                    </p:animEffect>
                                    <p:set>
                                      <p:cBhvr>
                                        <p:cTn id="56" dur="1" fill="hold">
                                          <p:stCondLst>
                                            <p:cond delay="499"/>
                                          </p:stCondLst>
                                        </p:cTn>
                                        <p:tgtEl>
                                          <p:spTgt spid="5">
                                            <p:txEl>
                                              <p:pRg st="9" end="9"/>
                                            </p:txEl>
                                          </p:spTgt>
                                        </p:tgtEl>
                                        <p:attrNameLst>
                                          <p:attrName>style.visibility</p:attrName>
                                        </p:attrNameLst>
                                      </p:cBhvr>
                                      <p:to>
                                        <p:strVal val="hidden"/>
                                      </p:to>
                                    </p:set>
                                  </p:childTnLst>
                                </p:cTn>
                              </p:par>
                              <p:par>
                                <p:cTn id="57" presetID="5" presetClass="exit" presetSubtype="10" fill="hold" nodeType="withEffect">
                                  <p:stCondLst>
                                    <p:cond delay="0"/>
                                  </p:stCondLst>
                                  <p:childTnLst>
                                    <p:animEffect transition="out" filter="checkerboard(across)">
                                      <p:cBhvr>
                                        <p:cTn id="58" dur="500"/>
                                        <p:tgtEl>
                                          <p:spTgt spid="5">
                                            <p:txEl>
                                              <p:pRg st="11" end="11"/>
                                            </p:txEl>
                                          </p:spTgt>
                                        </p:tgtEl>
                                      </p:cBhvr>
                                    </p:animEffect>
                                    <p:set>
                                      <p:cBhvr>
                                        <p:cTn id="59" dur="1" fill="hold">
                                          <p:stCondLst>
                                            <p:cond delay="499"/>
                                          </p:stCondLst>
                                        </p:cTn>
                                        <p:tgtEl>
                                          <p:spTgt spid="5">
                                            <p:txEl>
                                              <p:pRg st="11" end="11"/>
                                            </p:txEl>
                                          </p:spTgt>
                                        </p:tgtEl>
                                        <p:attrNameLst>
                                          <p:attrName>style.visibility</p:attrName>
                                        </p:attrNameLst>
                                      </p:cBhvr>
                                      <p:to>
                                        <p:strVal val="hidden"/>
                                      </p:to>
                                    </p:set>
                                  </p:childTnLst>
                                </p:cTn>
                              </p:par>
                              <p:par>
                                <p:cTn id="60" presetID="5" presetClass="exit" presetSubtype="10" fill="hold" nodeType="withEffect">
                                  <p:stCondLst>
                                    <p:cond delay="0"/>
                                  </p:stCondLst>
                                  <p:childTnLst>
                                    <p:animEffect transition="out" filter="checkerboard(across)">
                                      <p:cBhvr>
                                        <p:cTn id="61" dur="500"/>
                                        <p:tgtEl>
                                          <p:spTgt spid="5">
                                            <p:txEl>
                                              <p:pRg st="12" end="12"/>
                                            </p:txEl>
                                          </p:spTgt>
                                        </p:tgtEl>
                                      </p:cBhvr>
                                    </p:animEffect>
                                    <p:set>
                                      <p:cBhvr>
                                        <p:cTn id="62" dur="1" fill="hold">
                                          <p:stCondLst>
                                            <p:cond delay="499"/>
                                          </p:stCondLst>
                                        </p:cTn>
                                        <p:tgtEl>
                                          <p:spTgt spid="5">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polymérases: </a:t>
            </a:r>
            <a:endParaRPr lang="fr-FR" dirty="0"/>
          </a:p>
        </p:txBody>
      </p:sp>
      <p:sp>
        <p:nvSpPr>
          <p:cNvPr id="3" name="Espace réservé du contenu 2"/>
          <p:cNvSpPr>
            <a:spLocks noGrp="1"/>
          </p:cNvSpPr>
          <p:nvPr>
            <p:ph sz="quarter" idx="1"/>
          </p:nvPr>
        </p:nvSpPr>
        <p:spPr/>
        <p:txBody>
          <a:bodyPr>
            <a:normAutofit fontScale="85000" lnSpcReduction="20000"/>
          </a:bodyPr>
          <a:lstStyle/>
          <a:p>
            <a:pPr>
              <a:buFont typeface="Wingdings" pitchFamily="2" charset="2"/>
              <a:buChar char="q"/>
            </a:pPr>
            <a:r>
              <a:rPr lang="fr-FR" dirty="0" smtClean="0"/>
              <a:t> activité </a:t>
            </a:r>
            <a:r>
              <a:rPr lang="fr-FR" dirty="0" err="1" smtClean="0"/>
              <a:t>polymérisante</a:t>
            </a:r>
            <a:r>
              <a:rPr lang="fr-FR" dirty="0" smtClean="0"/>
              <a:t> des AN</a:t>
            </a:r>
          </a:p>
          <a:p>
            <a:pPr>
              <a:buFont typeface="Wingdings" pitchFamily="2" charset="2"/>
              <a:buChar char="q"/>
            </a:pPr>
            <a:endParaRPr lang="fr-FR" dirty="0" smtClean="0"/>
          </a:p>
          <a:p>
            <a:pPr>
              <a:buFont typeface="Wingdings" pitchFamily="2" charset="2"/>
              <a:buChar char="q"/>
            </a:pPr>
            <a:r>
              <a:rPr lang="fr-FR" dirty="0" smtClean="0">
                <a:solidFill>
                  <a:srgbClr val="7030A0"/>
                </a:solidFill>
              </a:rPr>
              <a:t>L’ ADN polymérase I</a:t>
            </a:r>
          </a:p>
          <a:p>
            <a:pPr>
              <a:buFont typeface="Wingdings" pitchFamily="2" charset="2"/>
              <a:buChar char="q"/>
            </a:pPr>
            <a:endParaRPr lang="fr-FR" dirty="0" smtClean="0">
              <a:solidFill>
                <a:srgbClr val="7030A0"/>
              </a:solidFill>
            </a:endParaRPr>
          </a:p>
          <a:p>
            <a:pPr>
              <a:buFont typeface="Wingdings" pitchFamily="2" charset="2"/>
              <a:buChar char="q"/>
            </a:pPr>
            <a:r>
              <a:rPr lang="fr-FR" dirty="0" smtClean="0">
                <a:solidFill>
                  <a:srgbClr val="7030A0"/>
                </a:solidFill>
              </a:rPr>
              <a:t>Le fragment de </a:t>
            </a:r>
            <a:r>
              <a:rPr lang="fr-FR" dirty="0" err="1" smtClean="0">
                <a:solidFill>
                  <a:srgbClr val="7030A0"/>
                </a:solidFill>
              </a:rPr>
              <a:t>Klenow</a:t>
            </a:r>
            <a:endParaRPr lang="fr-FR" dirty="0" smtClean="0">
              <a:solidFill>
                <a:srgbClr val="7030A0"/>
              </a:solidFill>
            </a:endParaRPr>
          </a:p>
          <a:p>
            <a:pPr>
              <a:buFont typeface="Wingdings" pitchFamily="2" charset="2"/>
              <a:buChar char="q"/>
            </a:pPr>
            <a:endParaRPr lang="fr-FR" dirty="0" smtClean="0">
              <a:solidFill>
                <a:srgbClr val="7030A0"/>
              </a:solidFill>
            </a:endParaRPr>
          </a:p>
          <a:p>
            <a:pPr>
              <a:buFont typeface="Wingdings" pitchFamily="2" charset="2"/>
              <a:buChar char="q"/>
            </a:pPr>
            <a:r>
              <a:rPr lang="fr-FR" dirty="0" smtClean="0">
                <a:solidFill>
                  <a:srgbClr val="7030A0"/>
                </a:solidFill>
              </a:rPr>
              <a:t>La </a:t>
            </a:r>
            <a:r>
              <a:rPr lang="fr-FR" dirty="0" err="1" smtClean="0">
                <a:solidFill>
                  <a:srgbClr val="7030A0"/>
                </a:solidFill>
              </a:rPr>
              <a:t>Taq</a:t>
            </a:r>
            <a:r>
              <a:rPr lang="fr-FR" dirty="0" smtClean="0">
                <a:solidFill>
                  <a:srgbClr val="7030A0"/>
                </a:solidFill>
              </a:rPr>
              <a:t> </a:t>
            </a:r>
            <a:r>
              <a:rPr lang="fr-FR" dirty="0" err="1" smtClean="0">
                <a:solidFill>
                  <a:srgbClr val="7030A0"/>
                </a:solidFill>
              </a:rPr>
              <a:t>ploymérase</a:t>
            </a:r>
            <a:endParaRPr lang="fr-FR" dirty="0" smtClean="0">
              <a:solidFill>
                <a:srgbClr val="7030A0"/>
              </a:solidFill>
            </a:endParaRPr>
          </a:p>
          <a:p>
            <a:pPr>
              <a:buNone/>
            </a:pPr>
            <a:endParaRPr lang="fr-FR" dirty="0" smtClean="0">
              <a:solidFill>
                <a:srgbClr val="7030A0"/>
              </a:solidFill>
            </a:endParaRPr>
          </a:p>
          <a:p>
            <a:pPr>
              <a:buFont typeface="Wingdings" pitchFamily="2" charset="2"/>
              <a:buChar char="q"/>
            </a:pPr>
            <a:r>
              <a:rPr lang="fr-FR" dirty="0" smtClean="0">
                <a:solidFill>
                  <a:srgbClr val="7030A0"/>
                </a:solidFill>
              </a:rPr>
              <a:t>La transcriptase inverse</a:t>
            </a:r>
          </a:p>
          <a:p>
            <a:pPr>
              <a:buFont typeface="Wingdings" pitchFamily="2" charset="2"/>
              <a:buChar char="q"/>
            </a:pPr>
            <a:r>
              <a:rPr lang="fr-FR" dirty="0" smtClean="0">
                <a:solidFill>
                  <a:srgbClr val="7030A0"/>
                </a:solidFill>
              </a:rPr>
              <a:t>L’ARN polymérase</a:t>
            </a:r>
          </a:p>
          <a:p>
            <a:pPr>
              <a:buNone/>
            </a:pPr>
            <a:endParaRPr lang="fr-FR" dirty="0" smtClean="0"/>
          </a:p>
          <a:p>
            <a:pPr>
              <a:buFont typeface="Wingdings" pitchFamily="2" charset="2"/>
              <a:buChar char="q"/>
            </a:pP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depositphotos_19444549-Bacterial-colony-picking-for-DNA-cloning.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
        <p:nvSpPr>
          <p:cNvPr id="5" name="Rectangle 4"/>
          <p:cNvSpPr/>
          <p:nvPr/>
        </p:nvSpPr>
        <p:spPr>
          <a:xfrm>
            <a:off x="428596" y="197346"/>
            <a:ext cx="8358246" cy="4832092"/>
          </a:xfrm>
          <a:prstGeom prst="rect">
            <a:avLst/>
          </a:prstGeom>
        </p:spPr>
        <p:txBody>
          <a:bodyPr wrap="square">
            <a:spAutoFit/>
          </a:bodyPr>
          <a:lstStyle/>
          <a:p>
            <a:r>
              <a:rPr lang="fr-FR" sz="2800" b="1" dirty="0" smtClean="0">
                <a:latin typeface="Vijaya" pitchFamily="34" charset="0"/>
                <a:cs typeface="Vijaya" pitchFamily="34" charset="0"/>
              </a:rPr>
              <a:t>La digestion de la DNA polymérase I par une </a:t>
            </a:r>
            <a:r>
              <a:rPr lang="fr-FR" sz="2800" b="1" dirty="0" smtClean="0">
                <a:solidFill>
                  <a:srgbClr val="00FFFF"/>
                </a:solidFill>
                <a:latin typeface="Vijaya" pitchFamily="34" charset="0"/>
                <a:cs typeface="Vijaya" pitchFamily="34" charset="0"/>
              </a:rPr>
              <a:t>protéase (</a:t>
            </a:r>
            <a:r>
              <a:rPr lang="fr-FR" sz="2800" b="1" dirty="0" err="1" smtClean="0">
                <a:solidFill>
                  <a:srgbClr val="00FFFF"/>
                </a:solidFill>
                <a:latin typeface="Vijaya" pitchFamily="34" charset="0"/>
                <a:cs typeface="Vijaya" pitchFamily="34" charset="0"/>
              </a:rPr>
              <a:t>subtilisine</a:t>
            </a:r>
            <a:r>
              <a:rPr lang="fr-FR" sz="2800" b="1" dirty="0" smtClean="0">
                <a:solidFill>
                  <a:srgbClr val="00FFFF"/>
                </a:solidFill>
                <a:latin typeface="Vijaya" pitchFamily="34" charset="0"/>
                <a:cs typeface="Vijaya" pitchFamily="34" charset="0"/>
              </a:rPr>
              <a:t>)</a:t>
            </a:r>
            <a:r>
              <a:rPr lang="fr-FR" sz="2800" b="1" dirty="0" smtClean="0">
                <a:latin typeface="Vijaya" pitchFamily="34" charset="0"/>
                <a:cs typeface="Vijaya" pitchFamily="34" charset="0"/>
              </a:rPr>
              <a:t> donne </a:t>
            </a:r>
            <a:r>
              <a:rPr lang="fr-FR" sz="2800" b="1" dirty="0" smtClean="0">
                <a:solidFill>
                  <a:srgbClr val="00FFFF"/>
                </a:solidFill>
                <a:latin typeface="Vijaya" pitchFamily="34" charset="0"/>
                <a:cs typeface="Vijaya" pitchFamily="34" charset="0"/>
              </a:rPr>
              <a:t>deux fragments</a:t>
            </a:r>
            <a:r>
              <a:rPr lang="fr-FR" sz="2800" b="1" dirty="0" smtClean="0">
                <a:latin typeface="Vijaya" pitchFamily="34" charset="0"/>
                <a:cs typeface="Vijaya" pitchFamily="34" charset="0"/>
              </a:rPr>
              <a:t> : celui de </a:t>
            </a:r>
            <a:r>
              <a:rPr lang="fr-FR" sz="2800" b="1" dirty="0" smtClean="0">
                <a:solidFill>
                  <a:srgbClr val="00FFFF"/>
                </a:solidFill>
                <a:latin typeface="Vijaya" pitchFamily="34" charset="0"/>
                <a:cs typeface="Vijaya" pitchFamily="34" charset="0"/>
              </a:rPr>
              <a:t>76 </a:t>
            </a:r>
            <a:r>
              <a:rPr lang="fr-FR" sz="2800" b="1" dirty="0" err="1" smtClean="0">
                <a:solidFill>
                  <a:srgbClr val="00FFFF"/>
                </a:solidFill>
                <a:latin typeface="Vijaya" pitchFamily="34" charset="0"/>
                <a:cs typeface="Vijaya" pitchFamily="34" charset="0"/>
              </a:rPr>
              <a:t>kD</a:t>
            </a:r>
            <a:r>
              <a:rPr lang="fr-FR" sz="2800" b="1" dirty="0" smtClean="0">
                <a:solidFill>
                  <a:srgbClr val="00FFFF"/>
                </a:solidFill>
                <a:latin typeface="Vijaya" pitchFamily="34" charset="0"/>
                <a:cs typeface="Vijaya" pitchFamily="34" charset="0"/>
              </a:rPr>
              <a:t> </a:t>
            </a:r>
            <a:r>
              <a:rPr lang="fr-FR" sz="2800" b="1" u="sng" dirty="0" smtClean="0">
                <a:solidFill>
                  <a:srgbClr val="00FFFF"/>
                </a:solidFill>
                <a:latin typeface="Vijaya" pitchFamily="34" charset="0"/>
                <a:cs typeface="Vijaya" pitchFamily="34" charset="0"/>
              </a:rPr>
              <a:t>(fragment de </a:t>
            </a:r>
            <a:r>
              <a:rPr lang="fr-FR" sz="2800" b="1" u="sng" dirty="0" err="1" smtClean="0">
                <a:solidFill>
                  <a:srgbClr val="00FFFF"/>
                </a:solidFill>
                <a:latin typeface="Vijaya" pitchFamily="34" charset="0"/>
                <a:cs typeface="Vijaya" pitchFamily="34" charset="0"/>
              </a:rPr>
              <a:t>Klenow</a:t>
            </a:r>
            <a:r>
              <a:rPr lang="fr-FR" sz="2800" b="1" u="sng" dirty="0" smtClean="0">
                <a:solidFill>
                  <a:srgbClr val="00FFFF"/>
                </a:solidFill>
                <a:latin typeface="Vijaya" pitchFamily="34" charset="0"/>
                <a:cs typeface="Vijaya" pitchFamily="34" charset="0"/>
              </a:rPr>
              <a:t>) </a:t>
            </a:r>
            <a:r>
              <a:rPr lang="fr-FR" sz="2800" b="1" u="sng" dirty="0" smtClean="0">
                <a:solidFill>
                  <a:srgbClr val="FF0000"/>
                </a:solidFill>
                <a:latin typeface="Vijaya" pitchFamily="34" charset="0"/>
                <a:cs typeface="Vijaya" pitchFamily="34" charset="0"/>
              </a:rPr>
              <a:t>possède </a:t>
            </a:r>
            <a:r>
              <a:rPr lang="fr-FR" sz="2800" b="1" dirty="0" smtClean="0">
                <a:latin typeface="Vijaya" pitchFamily="34" charset="0"/>
                <a:cs typeface="Vijaya" pitchFamily="34" charset="0"/>
              </a:rPr>
              <a:t>encore deux des activités catalytiques de la polymérase :</a:t>
            </a:r>
          </a:p>
          <a:p>
            <a:r>
              <a:rPr lang="fr-FR" sz="2800" b="1" dirty="0" smtClean="0">
                <a:latin typeface="Vijaya" pitchFamily="34" charset="0"/>
                <a:cs typeface="Vijaya" pitchFamily="34" charset="0"/>
              </a:rPr>
              <a:t> </a:t>
            </a:r>
            <a:r>
              <a:rPr lang="fr-FR" sz="2800" b="1" dirty="0" smtClean="0">
                <a:solidFill>
                  <a:srgbClr val="00FFFF"/>
                </a:solidFill>
                <a:latin typeface="Vijaya" pitchFamily="34" charset="0"/>
                <a:cs typeface="Vijaya" pitchFamily="34" charset="0"/>
              </a:rPr>
              <a:t>5’→3’ polymérase et</a:t>
            </a:r>
          </a:p>
          <a:p>
            <a:r>
              <a:rPr lang="fr-FR" sz="2800" b="1" dirty="0" smtClean="0">
                <a:solidFill>
                  <a:srgbClr val="00FFFF"/>
                </a:solidFill>
                <a:latin typeface="Vijaya" pitchFamily="34" charset="0"/>
                <a:cs typeface="Vijaya" pitchFamily="34" charset="0"/>
              </a:rPr>
              <a:t> 3’→5’ </a:t>
            </a:r>
            <a:r>
              <a:rPr lang="fr-FR" sz="2800" b="1" dirty="0" err="1" smtClean="0">
                <a:solidFill>
                  <a:srgbClr val="00FFFF"/>
                </a:solidFill>
                <a:latin typeface="Vijaya" pitchFamily="34" charset="0"/>
                <a:cs typeface="Vijaya" pitchFamily="34" charset="0"/>
              </a:rPr>
              <a:t>exonucléase</a:t>
            </a:r>
            <a:r>
              <a:rPr lang="fr-FR" sz="2800" b="1" dirty="0" smtClean="0">
                <a:solidFill>
                  <a:srgbClr val="00FFFF"/>
                </a:solidFill>
                <a:latin typeface="Vijaya" pitchFamily="34" charset="0"/>
                <a:cs typeface="Vijaya" pitchFamily="34" charset="0"/>
              </a:rPr>
              <a:t>. </a:t>
            </a:r>
            <a:r>
              <a:rPr lang="fr-FR" sz="2800" b="1" dirty="0" smtClean="0">
                <a:latin typeface="Vijaya" pitchFamily="34" charset="0"/>
                <a:cs typeface="Vijaya" pitchFamily="34" charset="0"/>
              </a:rPr>
              <a:t>Ce fragment peut-être utilisé pour synthétiser le deuxième brin à partir d’un ADN simple brin et d’une amorce.</a:t>
            </a:r>
          </a:p>
          <a:p>
            <a:endParaRPr lang="fr-FR" sz="2800" b="1" dirty="0" smtClean="0">
              <a:latin typeface="Vijaya" pitchFamily="34" charset="0"/>
              <a:cs typeface="Vijaya" pitchFamily="34" charset="0"/>
            </a:endParaRPr>
          </a:p>
          <a:p>
            <a:r>
              <a:rPr lang="fr-FR" sz="2800" b="1" dirty="0" smtClean="0">
                <a:latin typeface="Vijaya" pitchFamily="34" charset="0"/>
                <a:cs typeface="Vijaya" pitchFamily="34" charset="0"/>
              </a:rPr>
              <a:t>.</a:t>
            </a:r>
            <a:endParaRPr lang="fr-FR" sz="2800" b="1" dirty="0">
              <a:latin typeface="Vijaya" pitchFamily="34" charset="0"/>
              <a:cs typeface="Vijay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depositphotos_19444549-Bacterial-colony-picking-for-DNA-cloning.jpg"/>
          <p:cNvPicPr>
            <a:picLocks noChangeAspect="1" noChangeArrowheads="1"/>
          </p:cNvPicPr>
          <p:nvPr/>
        </p:nvPicPr>
        <p:blipFill>
          <a:blip r:embed="rId2"/>
          <a:srcRect/>
          <a:stretch>
            <a:fillRect/>
          </a:stretch>
        </p:blipFill>
        <p:spPr bwMode="auto">
          <a:xfrm>
            <a:off x="0" y="27384"/>
            <a:ext cx="9001156" cy="6858000"/>
          </a:xfrm>
          <a:prstGeom prst="rect">
            <a:avLst/>
          </a:prstGeom>
          <a:noFill/>
        </p:spPr>
      </p:pic>
      <p:sp>
        <p:nvSpPr>
          <p:cNvPr id="5" name="Rectangle 4"/>
          <p:cNvSpPr/>
          <p:nvPr/>
        </p:nvSpPr>
        <p:spPr>
          <a:xfrm>
            <a:off x="159070" y="335845"/>
            <a:ext cx="9001156" cy="4832092"/>
          </a:xfrm>
          <a:prstGeom prst="rect">
            <a:avLst/>
          </a:prstGeom>
        </p:spPr>
        <p:txBody>
          <a:bodyPr wrap="square">
            <a:spAutoFit/>
          </a:bodyPr>
          <a:lstStyle/>
          <a:p>
            <a:r>
              <a:rPr lang="fr-FR" sz="2800" b="1" dirty="0" smtClean="0">
                <a:solidFill>
                  <a:schemeClr val="accent3">
                    <a:lumMod val="50000"/>
                  </a:schemeClr>
                </a:solidFill>
                <a:latin typeface="Vijaya" pitchFamily="34" charset="0"/>
                <a:cs typeface="Vijaya" pitchFamily="34" charset="0"/>
              </a:rPr>
              <a:t>Le fragment de </a:t>
            </a:r>
            <a:r>
              <a:rPr lang="fr-FR" sz="2800" b="1" dirty="0" err="1" smtClean="0">
                <a:solidFill>
                  <a:schemeClr val="accent3">
                    <a:lumMod val="50000"/>
                  </a:schemeClr>
                </a:solidFill>
                <a:latin typeface="Vijaya" pitchFamily="34" charset="0"/>
                <a:cs typeface="Vijaya" pitchFamily="34" charset="0"/>
              </a:rPr>
              <a:t>Klenow</a:t>
            </a:r>
            <a:r>
              <a:rPr lang="fr-FR" sz="2800" b="1" dirty="0" smtClean="0">
                <a:solidFill>
                  <a:schemeClr val="accent3">
                    <a:lumMod val="50000"/>
                  </a:schemeClr>
                </a:solidFill>
                <a:latin typeface="Vijaya" pitchFamily="34" charset="0"/>
                <a:cs typeface="Vijaya" pitchFamily="34" charset="0"/>
              </a:rPr>
              <a:t> est utilisé pour :</a:t>
            </a:r>
          </a:p>
          <a:p>
            <a:pPr lvl="1">
              <a:buFont typeface="Wingdings" pitchFamily="2" charset="2"/>
              <a:buChar char="Ø"/>
            </a:pPr>
            <a:r>
              <a:rPr lang="fr-FR" sz="2800" b="1" dirty="0" smtClean="0">
                <a:solidFill>
                  <a:schemeClr val="accent3">
                    <a:lumMod val="50000"/>
                  </a:schemeClr>
                </a:solidFill>
                <a:latin typeface="Vijaya" pitchFamily="34" charset="0"/>
                <a:cs typeface="Vijaya" pitchFamily="34" charset="0"/>
              </a:rPr>
              <a:t>la synthèse du deuxième brin, complémentaire d’un </a:t>
            </a:r>
            <a:r>
              <a:rPr lang="fr-FR" sz="2800" b="1" dirty="0" err="1" smtClean="0">
                <a:solidFill>
                  <a:schemeClr val="accent3">
                    <a:lumMod val="50000"/>
                  </a:schemeClr>
                </a:solidFill>
                <a:latin typeface="Vijaya" pitchFamily="34" charset="0"/>
                <a:cs typeface="Vijaya" pitchFamily="34" charset="0"/>
              </a:rPr>
              <a:t>cDNA</a:t>
            </a:r>
            <a:r>
              <a:rPr lang="fr-FR" sz="2800" b="1" dirty="0" smtClean="0">
                <a:solidFill>
                  <a:schemeClr val="accent3">
                    <a:lumMod val="50000"/>
                  </a:schemeClr>
                </a:solidFill>
                <a:latin typeface="Vijaya" pitchFamily="34" charset="0"/>
                <a:cs typeface="Vijaya" pitchFamily="34" charset="0"/>
              </a:rPr>
              <a:t> ;</a:t>
            </a:r>
          </a:p>
          <a:p>
            <a:pPr lvl="1">
              <a:buFont typeface="Wingdings" pitchFamily="2" charset="2"/>
              <a:buChar char="Ø"/>
            </a:pPr>
            <a:r>
              <a:rPr lang="fr-FR" sz="2800" b="1" dirty="0" smtClean="0">
                <a:solidFill>
                  <a:schemeClr val="accent3">
                    <a:lumMod val="50000"/>
                  </a:schemeClr>
                </a:solidFill>
                <a:latin typeface="Vijaya" pitchFamily="34" charset="0"/>
                <a:cs typeface="Vijaya" pitchFamily="34" charset="0"/>
              </a:rPr>
              <a:t>le marquage des extrémités 5’ sortantes du DNA double brin ;</a:t>
            </a:r>
          </a:p>
          <a:p>
            <a:pPr lvl="1">
              <a:buFont typeface="Wingdings" pitchFamily="2" charset="2"/>
              <a:buChar char="Ø"/>
            </a:pPr>
            <a:r>
              <a:rPr lang="fr-FR" sz="2800" b="1" dirty="0" smtClean="0">
                <a:solidFill>
                  <a:schemeClr val="accent3">
                    <a:lumMod val="50000"/>
                  </a:schemeClr>
                </a:solidFill>
                <a:latin typeface="Vijaya" pitchFamily="34" charset="0"/>
                <a:cs typeface="Vijaya" pitchFamily="34" charset="0"/>
              </a:rPr>
              <a:t>le marquage du DNA par la technique des amorces aléatoires ;</a:t>
            </a:r>
          </a:p>
          <a:p>
            <a:pPr lvl="1">
              <a:buFont typeface="Wingdings" pitchFamily="2" charset="2"/>
              <a:buChar char="Ø"/>
            </a:pPr>
            <a:r>
              <a:rPr lang="fr-FR" sz="2800" b="1" dirty="0" smtClean="0">
                <a:solidFill>
                  <a:schemeClr val="accent3">
                    <a:lumMod val="50000"/>
                  </a:schemeClr>
                </a:solidFill>
                <a:latin typeface="Vijaya" pitchFamily="34" charset="0"/>
                <a:cs typeface="Vijaya" pitchFamily="34" charset="0"/>
              </a:rPr>
              <a:t>le séquençage du DNA par la technique des </a:t>
            </a:r>
            <a:r>
              <a:rPr lang="fr-FR" sz="2800" b="1" dirty="0" err="1" smtClean="0">
                <a:solidFill>
                  <a:schemeClr val="accent3">
                    <a:lumMod val="50000"/>
                  </a:schemeClr>
                </a:solidFill>
                <a:latin typeface="Vijaya" pitchFamily="34" charset="0"/>
                <a:cs typeface="Vijaya" pitchFamily="34" charset="0"/>
              </a:rPr>
              <a:t>didésoxynucléotides</a:t>
            </a:r>
            <a:r>
              <a:rPr lang="fr-FR" sz="2800" b="1" dirty="0" smtClean="0">
                <a:solidFill>
                  <a:schemeClr val="accent3">
                    <a:lumMod val="50000"/>
                  </a:schemeClr>
                </a:solidFill>
                <a:latin typeface="Vijaya" pitchFamily="34" charset="0"/>
                <a:cs typeface="Vijaya" pitchFamily="34" charset="0"/>
              </a:rPr>
              <a:t> ;</a:t>
            </a:r>
          </a:p>
          <a:p>
            <a:pPr lvl="1">
              <a:buFont typeface="Wingdings" pitchFamily="2" charset="2"/>
              <a:buChar char="Ø"/>
            </a:pPr>
            <a:r>
              <a:rPr lang="fr-FR" sz="2800" b="1" dirty="0" smtClean="0">
                <a:solidFill>
                  <a:schemeClr val="accent3">
                    <a:lumMod val="50000"/>
                  </a:schemeClr>
                </a:solidFill>
                <a:latin typeface="Vijaya" pitchFamily="34" charset="0"/>
                <a:cs typeface="Vijaya" pitchFamily="34" charset="0"/>
              </a:rPr>
              <a:t>la mutagénèse dirigée à partir d’</a:t>
            </a:r>
            <a:r>
              <a:rPr lang="fr-FR" sz="2800" b="1" dirty="0" err="1" smtClean="0">
                <a:solidFill>
                  <a:schemeClr val="accent3">
                    <a:lumMod val="50000"/>
                  </a:schemeClr>
                </a:solidFill>
                <a:latin typeface="Vijaya" pitchFamily="34" charset="0"/>
                <a:cs typeface="Vijaya" pitchFamily="34" charset="0"/>
              </a:rPr>
              <a:t>oligonucléotides</a:t>
            </a:r>
            <a:r>
              <a:rPr lang="fr-FR" sz="2800" b="1" dirty="0" smtClean="0">
                <a:solidFill>
                  <a:schemeClr val="accent3">
                    <a:lumMod val="50000"/>
                  </a:schemeClr>
                </a:solidFill>
                <a:latin typeface="Vijaya" pitchFamily="34" charset="0"/>
                <a:cs typeface="Vijaya" pitchFamily="34" charset="0"/>
              </a:rPr>
              <a:t> synthétiques</a:t>
            </a:r>
            <a:endParaRPr lang="fr-FR"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lok\Desktop\depositphotos_19444549-Bacterial-colony-picking-for-DNA-cloning.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5" name="Rectangle 4"/>
          <p:cNvSpPr/>
          <p:nvPr/>
        </p:nvSpPr>
        <p:spPr>
          <a:xfrm>
            <a:off x="428596" y="428604"/>
            <a:ext cx="8715404" cy="6370975"/>
          </a:xfrm>
          <a:prstGeom prst="rect">
            <a:avLst/>
          </a:prstGeom>
        </p:spPr>
        <p:txBody>
          <a:bodyPr wrap="square">
            <a:spAutoFit/>
          </a:bodyPr>
          <a:lstStyle/>
          <a:p>
            <a:r>
              <a:rPr lang="fr-FR" sz="2400" b="1" dirty="0" smtClean="0">
                <a:solidFill>
                  <a:srgbClr val="FFFF00"/>
                </a:solidFill>
                <a:latin typeface="Times New Roman" pitchFamily="18" charset="0"/>
                <a:cs typeface="Times New Roman" pitchFamily="18" charset="0"/>
              </a:rPr>
              <a:t>3. Enzymes modifiant l'ADN</a:t>
            </a:r>
          </a:p>
          <a:p>
            <a:r>
              <a:rPr lang="fr-FR" sz="2400" b="1" dirty="0" smtClean="0">
                <a:solidFill>
                  <a:schemeClr val="bg1"/>
                </a:solidFill>
                <a:latin typeface="Times New Roman" pitchFamily="18" charset="0"/>
                <a:cs typeface="Times New Roman" pitchFamily="18" charset="0"/>
              </a:rPr>
              <a:t>De nombreuses enzymes modifient l'ADN par addition ou suppression de groupes chimiques spécifiques. </a:t>
            </a:r>
          </a:p>
          <a:p>
            <a:endParaRPr lang="fr-FR" sz="2400" b="1" dirty="0" smtClean="0">
              <a:solidFill>
                <a:schemeClr val="bg1"/>
              </a:solidFill>
              <a:latin typeface="Times New Roman" pitchFamily="18" charset="0"/>
              <a:cs typeface="Times New Roman" pitchFamily="18" charset="0"/>
            </a:endParaRPr>
          </a:p>
          <a:p>
            <a:r>
              <a:rPr lang="fr-FR" sz="2400" b="1" dirty="0" smtClean="0">
                <a:solidFill>
                  <a:srgbClr val="FF0000"/>
                </a:solidFill>
                <a:latin typeface="Times New Roman" pitchFamily="18" charset="0"/>
                <a:cs typeface="Times New Roman" pitchFamily="18" charset="0"/>
              </a:rPr>
              <a:t>1- les enzymes enlevant les groupes phosphates</a:t>
            </a:r>
            <a:endParaRPr lang="fr-FR" sz="2400" b="1" dirty="0" smtClean="0">
              <a:solidFill>
                <a:schemeClr val="bg1"/>
              </a:solidFill>
              <a:latin typeface="Times New Roman" pitchFamily="18" charset="0"/>
              <a:cs typeface="Times New Roman" pitchFamily="18" charset="0"/>
            </a:endParaRPr>
          </a:p>
          <a:p>
            <a:r>
              <a:rPr lang="fr-FR" sz="2400" b="1" dirty="0" smtClean="0">
                <a:solidFill>
                  <a:schemeClr val="bg1"/>
                </a:solidFill>
                <a:latin typeface="Times New Roman" pitchFamily="18" charset="0"/>
                <a:cs typeface="Times New Roman" pitchFamily="18" charset="0"/>
              </a:rPr>
              <a:t>– </a:t>
            </a:r>
            <a:r>
              <a:rPr lang="fr-FR" sz="2400" b="1" dirty="0" smtClean="0">
                <a:solidFill>
                  <a:srgbClr val="00FFFF"/>
                </a:solidFill>
                <a:latin typeface="Times New Roman" pitchFamily="18" charset="0"/>
                <a:cs typeface="Times New Roman" pitchFamily="18" charset="0"/>
              </a:rPr>
              <a:t>la phosphatase alcaline </a:t>
            </a:r>
            <a:r>
              <a:rPr lang="fr-FR" sz="2400" b="1" dirty="0" smtClean="0">
                <a:solidFill>
                  <a:schemeClr val="bg1"/>
                </a:solidFill>
                <a:latin typeface="Times New Roman" pitchFamily="18" charset="0"/>
                <a:cs typeface="Times New Roman" pitchFamily="18" charset="0"/>
              </a:rPr>
              <a:t>: elle retire le phosphate en 5' sur l'ADN, l'ARN et les nucléotides libres. L'</a:t>
            </a:r>
            <a:r>
              <a:rPr lang="fr-FR" sz="2400" b="1" dirty="0" err="1" smtClean="0">
                <a:solidFill>
                  <a:schemeClr val="bg1"/>
                </a:solidFill>
                <a:latin typeface="Times New Roman" pitchFamily="18" charset="0"/>
                <a:cs typeface="Times New Roman" pitchFamily="18" charset="0"/>
              </a:rPr>
              <a:t>elimination</a:t>
            </a:r>
            <a:r>
              <a:rPr lang="fr-FR" sz="2400" b="1" dirty="0" smtClean="0">
                <a:solidFill>
                  <a:schemeClr val="bg1"/>
                </a:solidFill>
                <a:latin typeface="Times New Roman" pitchFamily="18" charset="0"/>
                <a:cs typeface="Times New Roman" pitchFamily="18" charset="0"/>
              </a:rPr>
              <a:t> des phosphates en 5' empêche toute action des ligases.</a:t>
            </a:r>
          </a:p>
          <a:p>
            <a:r>
              <a:rPr lang="fr-FR" sz="2400" b="1" dirty="0" smtClean="0">
                <a:solidFill>
                  <a:srgbClr val="FF0000"/>
                </a:solidFill>
                <a:latin typeface="Times New Roman" pitchFamily="18" charset="0"/>
                <a:cs typeface="Times New Roman" pitchFamily="18" charset="0"/>
              </a:rPr>
              <a:t>2- les enzymes ajoutant les groupes phosphates</a:t>
            </a:r>
            <a:endParaRPr lang="fr-FR" sz="2400" b="1" dirty="0" smtClean="0">
              <a:solidFill>
                <a:srgbClr val="7030A0"/>
              </a:solidFill>
              <a:latin typeface="Times New Roman" pitchFamily="18" charset="0"/>
              <a:cs typeface="Times New Roman" pitchFamily="18" charset="0"/>
            </a:endParaRPr>
          </a:p>
          <a:p>
            <a:endParaRPr lang="fr-FR" sz="2400" b="1" dirty="0" smtClean="0">
              <a:solidFill>
                <a:srgbClr val="00FFFF"/>
              </a:solidFill>
              <a:latin typeface="Times New Roman" pitchFamily="18" charset="0"/>
              <a:cs typeface="Times New Roman" pitchFamily="18" charset="0"/>
            </a:endParaRPr>
          </a:p>
          <a:p>
            <a:r>
              <a:rPr lang="fr-FR" sz="2400" b="1" dirty="0" smtClean="0">
                <a:solidFill>
                  <a:srgbClr val="00FFFF"/>
                </a:solidFill>
                <a:latin typeface="Times New Roman" pitchFamily="18" charset="0"/>
                <a:cs typeface="Times New Roman" pitchFamily="18" charset="0"/>
              </a:rPr>
              <a:t>– la T4 </a:t>
            </a:r>
            <a:r>
              <a:rPr lang="fr-FR" sz="2400" b="1" dirty="0" err="1" smtClean="0">
                <a:solidFill>
                  <a:srgbClr val="00FFFF"/>
                </a:solidFill>
                <a:latin typeface="Times New Roman" pitchFamily="18" charset="0"/>
                <a:cs typeface="Times New Roman" pitchFamily="18" charset="0"/>
              </a:rPr>
              <a:t>polynucleotide</a:t>
            </a:r>
            <a:r>
              <a:rPr lang="fr-FR" sz="2400" b="1" dirty="0" smtClean="0">
                <a:solidFill>
                  <a:srgbClr val="00FFFF"/>
                </a:solidFill>
                <a:latin typeface="Times New Roman" pitchFamily="18" charset="0"/>
                <a:cs typeface="Times New Roman" pitchFamily="18" charset="0"/>
              </a:rPr>
              <a:t> kinase </a:t>
            </a:r>
            <a:r>
              <a:rPr lang="fr-FR" sz="2400" b="1" dirty="0" smtClean="0">
                <a:solidFill>
                  <a:schemeClr val="bg1"/>
                </a:solidFill>
                <a:latin typeface="Times New Roman" pitchFamily="18" charset="0"/>
                <a:cs typeface="Times New Roman" pitchFamily="18" charset="0"/>
              </a:rPr>
              <a:t>: elle transfère le phosphate d'un ATP sur le phosphate en 5' d'un </a:t>
            </a:r>
            <a:r>
              <a:rPr lang="fr-FR" sz="2400" b="1" dirty="0" err="1" smtClean="0">
                <a:solidFill>
                  <a:schemeClr val="bg1"/>
                </a:solidFill>
                <a:latin typeface="Times New Roman" pitchFamily="18" charset="0"/>
                <a:cs typeface="Times New Roman" pitchFamily="18" charset="0"/>
              </a:rPr>
              <a:t>polynucleotide</a:t>
            </a:r>
            <a:r>
              <a:rPr lang="fr-FR" sz="2400" b="1" dirty="0" smtClean="0">
                <a:solidFill>
                  <a:schemeClr val="bg1"/>
                </a:solidFill>
                <a:latin typeface="Times New Roman" pitchFamily="18" charset="0"/>
                <a:cs typeface="Times New Roman" pitchFamily="18" charset="0"/>
              </a:rPr>
              <a:t>.</a:t>
            </a:r>
          </a:p>
          <a:p>
            <a:endParaRPr lang="fr-FR" sz="2400" b="1" dirty="0" smtClean="0">
              <a:solidFill>
                <a:srgbClr val="00FFFF"/>
              </a:solidFill>
              <a:latin typeface="Times New Roman" pitchFamily="18" charset="0"/>
              <a:cs typeface="Times New Roman" pitchFamily="18" charset="0"/>
            </a:endParaRPr>
          </a:p>
          <a:p>
            <a:r>
              <a:rPr lang="fr-FR" sz="2400" b="1" dirty="0" smtClean="0">
                <a:solidFill>
                  <a:srgbClr val="00FFFF"/>
                </a:solidFill>
                <a:latin typeface="Times New Roman" pitchFamily="18" charset="0"/>
                <a:cs typeface="Times New Roman" pitchFamily="18" charset="0"/>
              </a:rPr>
              <a:t>– les </a:t>
            </a:r>
            <a:r>
              <a:rPr lang="fr-FR" sz="2400" b="1" dirty="0" err="1" smtClean="0">
                <a:solidFill>
                  <a:srgbClr val="00FFFF"/>
                </a:solidFill>
                <a:latin typeface="Times New Roman" pitchFamily="18" charset="0"/>
                <a:cs typeface="Times New Roman" pitchFamily="18" charset="0"/>
              </a:rPr>
              <a:t>topopisomerases</a:t>
            </a:r>
            <a:r>
              <a:rPr lang="fr-FR" sz="2400" b="1" dirty="0" smtClean="0">
                <a:solidFill>
                  <a:srgbClr val="00FFFF"/>
                </a:solidFill>
                <a:latin typeface="Times New Roman" pitchFamily="18" charset="0"/>
                <a:cs typeface="Times New Roman" pitchFamily="18" charset="0"/>
              </a:rPr>
              <a:t> : </a:t>
            </a:r>
            <a:r>
              <a:rPr lang="fr-FR" sz="2400" b="1" dirty="0" smtClean="0">
                <a:solidFill>
                  <a:schemeClr val="bg1"/>
                </a:solidFill>
                <a:latin typeface="Times New Roman" pitchFamily="18" charset="0"/>
                <a:cs typeface="Times New Roman" pitchFamily="18" charset="0"/>
              </a:rPr>
              <a:t>Les topo isomérases sont capables de changer  la conformation  de l’ADN. </a:t>
            </a:r>
          </a:p>
          <a:p>
            <a:endParaRPr lang="fr-FR" sz="2400" b="1" dirty="0" smtClean="0">
              <a:solidFill>
                <a:schemeClr val="bg1"/>
              </a:solidFill>
              <a:latin typeface="Times New Roman" pitchFamily="18" charset="0"/>
              <a:cs typeface="Times New Roman" pitchFamily="18" charset="0"/>
            </a:endParaRPr>
          </a:p>
          <a:p>
            <a:pPr>
              <a:buFontTx/>
              <a:buChar char="-"/>
            </a:pPr>
            <a:r>
              <a:rPr lang="fr-FR" sz="2400" b="1" dirty="0" smtClean="0">
                <a:solidFill>
                  <a:srgbClr val="00FFFF"/>
                </a:solidFill>
                <a:latin typeface="Times New Roman" pitchFamily="18" charset="0"/>
                <a:cs typeface="Times New Roman" pitchFamily="18" charset="0"/>
              </a:rPr>
              <a:t> Les </a:t>
            </a:r>
            <a:r>
              <a:rPr lang="fr-FR" sz="2400" b="1" dirty="0" err="1" smtClean="0">
                <a:solidFill>
                  <a:srgbClr val="00FFFF"/>
                </a:solidFill>
                <a:latin typeface="Times New Roman" pitchFamily="18" charset="0"/>
                <a:cs typeface="Times New Roman" pitchFamily="18" charset="0"/>
              </a:rPr>
              <a:t>méthylases</a:t>
            </a:r>
            <a:r>
              <a:rPr lang="fr-FR" sz="2400" b="1" dirty="0" smtClean="0">
                <a:solidFill>
                  <a:srgbClr val="00FFFF"/>
                </a:solidFill>
                <a:latin typeface="Times New Roman" pitchFamily="18" charset="0"/>
                <a:cs typeface="Times New Roman" pitchFamily="18" charset="0"/>
              </a:rPr>
              <a:t> : </a:t>
            </a:r>
            <a:endParaRPr lang="fr-F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5">
                                            <p:txEl>
                                              <p:pRg st="1" end="1"/>
                                            </p:txEl>
                                          </p:spTgt>
                                        </p:tgtEl>
                                      </p:cBhvr>
                                    </p:animEffect>
                                    <p:set>
                                      <p:cBhvr>
                                        <p:cTn id="21" dur="1" fill="hold">
                                          <p:stCondLst>
                                            <p:cond delay="499"/>
                                          </p:stCondLst>
                                        </p:cTn>
                                        <p:tgtEl>
                                          <p:spTgt spid="5">
                                            <p:txEl>
                                              <p:pRg st="1" end="1"/>
                                            </p:txEl>
                                          </p:spTgt>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
                                            <p:txEl>
                                              <p:pRg st="3" end="3"/>
                                            </p:txEl>
                                          </p:spTgt>
                                        </p:tgtEl>
                                      </p:cBhvr>
                                    </p:animEffect>
                                    <p:set>
                                      <p:cBhvr>
                                        <p:cTn id="24"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linds(horizontal)">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blinds(horizontal)">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5">
                                            <p:txEl>
                                              <p:pRg st="4" end="4"/>
                                            </p:txEl>
                                          </p:spTgt>
                                        </p:tgtEl>
                                      </p:cBhvr>
                                    </p:animEffect>
                                    <p:set>
                                      <p:cBhvr>
                                        <p:cTn id="39"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5">
                                            <p:txEl>
                                              <p:pRg st="5" end="5"/>
                                            </p:txEl>
                                          </p:spTgt>
                                        </p:tgtEl>
                                      </p:cBhvr>
                                    </p:animEffect>
                                    <p:set>
                                      <p:cBhvr>
                                        <p:cTn id="44"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blinds(horizontal)">
                                      <p:cBhvr>
                                        <p:cTn id="49" dur="5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5">
                                            <p:txEl>
                                              <p:pRg st="7" end="7"/>
                                            </p:txEl>
                                          </p:spTgt>
                                        </p:tgtEl>
                                      </p:cBhvr>
                                    </p:animEffect>
                                    <p:set>
                                      <p:cBhvr>
                                        <p:cTn id="54" dur="1" fill="hold">
                                          <p:stCondLst>
                                            <p:cond delay="499"/>
                                          </p:stCondLst>
                                        </p:cTn>
                                        <p:tgtEl>
                                          <p:spTgt spid="5">
                                            <p:txEl>
                                              <p:pRg st="7" end="7"/>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checkerboard(across)">
                                      <p:cBhvr>
                                        <p:cTn id="59" dur="500"/>
                                        <p:tgtEl>
                                          <p:spTgt spid="5">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nodeType="clickEffect">
                                  <p:stCondLst>
                                    <p:cond delay="0"/>
                                  </p:stCondLst>
                                  <p:childTnLst>
                                    <p:animEffect transition="out" filter="checkerboard(across)">
                                      <p:cBhvr>
                                        <p:cTn id="63" dur="500"/>
                                        <p:tgtEl>
                                          <p:spTgt spid="5">
                                            <p:txEl>
                                              <p:pRg st="9" end="9"/>
                                            </p:txEl>
                                          </p:spTgt>
                                        </p:tgtEl>
                                      </p:cBhvr>
                                    </p:animEffect>
                                    <p:set>
                                      <p:cBhvr>
                                        <p:cTn id="64" dur="1" fill="hold">
                                          <p:stCondLst>
                                            <p:cond delay="499"/>
                                          </p:stCondLst>
                                        </p:cTn>
                                        <p:tgtEl>
                                          <p:spTgt spid="5">
                                            <p:txEl>
                                              <p:pRg st="9" end="9"/>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Effect transition="in" filter="checkerboard(across)">
                                      <p:cBhvr>
                                        <p:cTn id="69" dur="500"/>
                                        <p:tgtEl>
                                          <p:spTgt spid="5">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nodeType="clickEffect">
                                  <p:stCondLst>
                                    <p:cond delay="0"/>
                                  </p:stCondLst>
                                  <p:childTnLst>
                                    <p:animEffect transition="out" filter="checkerboard(across)">
                                      <p:cBhvr>
                                        <p:cTn id="73" dur="500"/>
                                        <p:tgtEl>
                                          <p:spTgt spid="5">
                                            <p:txEl>
                                              <p:pRg st="11" end="11"/>
                                            </p:txEl>
                                          </p:spTgt>
                                        </p:tgtEl>
                                      </p:cBhvr>
                                    </p:animEffect>
                                    <p:set>
                                      <p:cBhvr>
                                        <p:cTn id="74" dur="1" fill="hold">
                                          <p:stCondLst>
                                            <p:cond delay="499"/>
                                          </p:stCondLst>
                                        </p:cTn>
                                        <p:tgtEl>
                                          <p:spTgt spid="5">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6" name="Rectangle 5"/>
          <p:cNvSpPr/>
          <p:nvPr/>
        </p:nvSpPr>
        <p:spPr>
          <a:xfrm>
            <a:off x="285720" y="474345"/>
            <a:ext cx="8358246" cy="6001643"/>
          </a:xfrm>
          <a:prstGeom prst="rect">
            <a:avLst/>
          </a:prstGeom>
        </p:spPr>
        <p:txBody>
          <a:bodyPr wrap="square">
            <a:spAutoFit/>
          </a:bodyPr>
          <a:lstStyle/>
          <a:p>
            <a:r>
              <a:rPr lang="fr-FR" sz="2400" b="1" dirty="0" smtClean="0">
                <a:solidFill>
                  <a:srgbClr val="FFFF00"/>
                </a:solidFill>
                <a:latin typeface="Times New Roman" pitchFamily="18" charset="0"/>
                <a:cs typeface="Times New Roman" pitchFamily="18" charset="0"/>
              </a:rPr>
              <a:t>4. Ligases</a:t>
            </a:r>
          </a:p>
          <a:p>
            <a:endParaRPr lang="fr-FR" sz="2400" b="1" dirty="0" smtClean="0">
              <a:solidFill>
                <a:srgbClr val="FFFF00"/>
              </a:solidFill>
              <a:latin typeface="Times New Roman" pitchFamily="18" charset="0"/>
              <a:cs typeface="Times New Roman" pitchFamily="18" charset="0"/>
            </a:endParaRPr>
          </a:p>
          <a:p>
            <a:r>
              <a:rPr lang="fr-FR" sz="2400" b="1" dirty="0" smtClean="0">
                <a:solidFill>
                  <a:schemeClr val="bg1"/>
                </a:solidFill>
                <a:latin typeface="Times New Roman" pitchFamily="18" charset="0"/>
                <a:cs typeface="Times New Roman" pitchFamily="18" charset="0"/>
              </a:rPr>
              <a:t>Ce type d'enzyme permet de relier les 2 fragments d'ADN double brins</a:t>
            </a:r>
          </a:p>
          <a:p>
            <a:r>
              <a:rPr lang="fr-FR" sz="2400" b="1" dirty="0" smtClean="0">
                <a:solidFill>
                  <a:schemeClr val="bg1"/>
                </a:solidFill>
                <a:latin typeface="Times New Roman" pitchFamily="18" charset="0"/>
                <a:cs typeface="Times New Roman" pitchFamily="18" charset="0"/>
              </a:rPr>
              <a:t>C'est une enzyme capitale puisqu'elle permet la construction de molécules d'ADN recombinées.</a:t>
            </a:r>
          </a:p>
          <a:p>
            <a:endParaRPr lang="fr-FR" sz="2400" b="1" dirty="0" smtClean="0">
              <a:solidFill>
                <a:schemeClr val="bg1"/>
              </a:solidFill>
              <a:latin typeface="Times New Roman" pitchFamily="18" charset="0"/>
              <a:cs typeface="Times New Roman" pitchFamily="18" charset="0"/>
            </a:endParaRPr>
          </a:p>
          <a:p>
            <a:r>
              <a:rPr lang="fr-FR" sz="2400" b="1" i="1" dirty="0" smtClean="0">
                <a:solidFill>
                  <a:srgbClr val="FF0000"/>
                </a:solidFill>
                <a:latin typeface="Times New Roman" pitchFamily="18" charset="0"/>
                <a:cs typeface="Times New Roman" pitchFamily="18" charset="0"/>
              </a:rPr>
              <a:t>4.1. ADN ligase</a:t>
            </a:r>
          </a:p>
          <a:p>
            <a:r>
              <a:rPr lang="fr-FR" sz="2400" b="1" dirty="0" smtClean="0">
                <a:solidFill>
                  <a:schemeClr val="bg1"/>
                </a:solidFill>
                <a:latin typeface="Times New Roman" pitchFamily="18" charset="0"/>
                <a:cs typeface="Times New Roman" pitchFamily="18" charset="0"/>
              </a:rPr>
              <a:t>L'enzyme n'agit que si les 2 ADN sont associes par des extrémités cohésives.</a:t>
            </a:r>
          </a:p>
          <a:p>
            <a:r>
              <a:rPr lang="fr-FR" sz="2400" b="1" dirty="0" smtClean="0">
                <a:solidFill>
                  <a:schemeClr val="bg1"/>
                </a:solidFill>
                <a:latin typeface="Times New Roman" pitchFamily="18" charset="0"/>
                <a:cs typeface="Times New Roman" pitchFamily="18" charset="0"/>
              </a:rPr>
              <a:t>Cette ligase assure la formation des liaisons </a:t>
            </a:r>
            <a:r>
              <a:rPr lang="fr-FR" sz="2400" b="1" dirty="0" err="1" smtClean="0">
                <a:solidFill>
                  <a:schemeClr val="bg1"/>
                </a:solidFill>
                <a:latin typeface="Times New Roman" pitchFamily="18" charset="0"/>
                <a:cs typeface="Times New Roman" pitchFamily="18" charset="0"/>
              </a:rPr>
              <a:t>phosphodiesters</a:t>
            </a:r>
            <a:r>
              <a:rPr lang="fr-FR" sz="2400" b="1" dirty="0" smtClean="0">
                <a:solidFill>
                  <a:schemeClr val="bg1"/>
                </a:solidFill>
                <a:latin typeface="Times New Roman" pitchFamily="18" charset="0"/>
                <a:cs typeface="Times New Roman" pitchFamily="18" charset="0"/>
              </a:rPr>
              <a:t> entre une extrémité 3'OH et une extrémité 5' phosphate.</a:t>
            </a:r>
          </a:p>
          <a:p>
            <a:endParaRPr lang="fr-FR" sz="2400" b="1" dirty="0" smtClean="0">
              <a:solidFill>
                <a:schemeClr val="bg1"/>
              </a:solidFill>
              <a:latin typeface="Times New Roman" pitchFamily="18" charset="0"/>
              <a:cs typeface="Times New Roman" pitchFamily="18" charset="0"/>
            </a:endParaRPr>
          </a:p>
          <a:p>
            <a:r>
              <a:rPr lang="fr-FR" sz="2400" b="1" i="1" dirty="0" smtClean="0">
                <a:solidFill>
                  <a:srgbClr val="FF0000"/>
                </a:solidFill>
                <a:latin typeface="Times New Roman" pitchFamily="18" charset="0"/>
                <a:cs typeface="Times New Roman" pitchFamily="18" charset="0"/>
              </a:rPr>
              <a:t>4.2. T4 ADN ligase</a:t>
            </a:r>
          </a:p>
          <a:p>
            <a:r>
              <a:rPr lang="fr-FR" sz="2400" b="1" dirty="0" smtClean="0">
                <a:solidFill>
                  <a:schemeClr val="bg1"/>
                </a:solidFill>
                <a:latin typeface="Times New Roman" pitchFamily="18" charset="0"/>
                <a:cs typeface="Times New Roman" pitchFamily="18" charset="0"/>
              </a:rPr>
              <a:t>Elle est capable d'effectuer des </a:t>
            </a:r>
            <a:r>
              <a:rPr lang="fr-FR" sz="2400" b="1" dirty="0" err="1" smtClean="0">
                <a:solidFill>
                  <a:schemeClr val="bg1"/>
                </a:solidFill>
                <a:latin typeface="Times New Roman" pitchFamily="18" charset="0"/>
                <a:cs typeface="Times New Roman" pitchFamily="18" charset="0"/>
              </a:rPr>
              <a:t>ligations</a:t>
            </a:r>
            <a:r>
              <a:rPr lang="fr-FR" sz="2400" b="1" dirty="0" smtClean="0">
                <a:solidFill>
                  <a:schemeClr val="bg1"/>
                </a:solidFill>
                <a:latin typeface="Times New Roman" pitchFamily="18" charset="0"/>
                <a:cs typeface="Times New Roman" pitchFamily="18" charset="0"/>
              </a:rPr>
              <a:t> entre 2 ADN a bouts francs.</a:t>
            </a:r>
            <a:endParaRPr lang="fr-FR"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heckerboard(across)">
                                      <p:cBhvr>
                                        <p:cTn id="10" dur="500"/>
                                        <p:tgtEl>
                                          <p:spTgt spid="6">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checkerboard(across)">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500"/>
                                        <p:tgtEl>
                                          <p:spTgt spid="6">
                                            <p:txEl>
                                              <p:pRg st="0" end="0"/>
                                            </p:txEl>
                                          </p:spTgt>
                                        </p:tgtEl>
                                      </p:cBhvr>
                                    </p:animEffect>
                                    <p:set>
                                      <p:cBhvr>
                                        <p:cTn id="18" dur="1" fill="hold">
                                          <p:stCondLst>
                                            <p:cond delay="499"/>
                                          </p:stCondLst>
                                        </p:cTn>
                                        <p:tgtEl>
                                          <p:spTgt spid="6">
                                            <p:txEl>
                                              <p:pRg st="0" end="0"/>
                                            </p:txEl>
                                          </p:spTgt>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6">
                                            <p:txEl>
                                              <p:pRg st="2" end="2"/>
                                            </p:txEl>
                                          </p:spTgt>
                                        </p:tgtEl>
                                      </p:cBhvr>
                                    </p:animEffect>
                                    <p:set>
                                      <p:cBhvr>
                                        <p:cTn id="21" dur="1" fill="hold">
                                          <p:stCondLst>
                                            <p:cond delay="499"/>
                                          </p:stCondLst>
                                        </p:cTn>
                                        <p:tgtEl>
                                          <p:spTgt spid="6">
                                            <p:txEl>
                                              <p:pRg st="2" end="2"/>
                                            </p:txEl>
                                          </p:spTgt>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6">
                                            <p:txEl>
                                              <p:pRg st="3" end="3"/>
                                            </p:txEl>
                                          </p:spTgt>
                                        </p:tgtEl>
                                      </p:cBhvr>
                                    </p:animEffect>
                                    <p:set>
                                      <p:cBhvr>
                                        <p:cTn id="24"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checkerboard(across)">
                                      <p:cBhvr>
                                        <p:cTn id="29" dur="500"/>
                                        <p:tgtEl>
                                          <p:spTgt spid="6">
                                            <p:txEl>
                                              <p:pRg st="5" end="5"/>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checkerboard(across)">
                                      <p:cBhvr>
                                        <p:cTn id="32" dur="500"/>
                                        <p:tgtEl>
                                          <p:spTgt spid="6">
                                            <p:txEl>
                                              <p:pRg st="6" end="6"/>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checkerboard(across)">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6">
                                            <p:txEl>
                                              <p:pRg st="5" end="5"/>
                                            </p:txEl>
                                          </p:spTgt>
                                        </p:tgtEl>
                                      </p:cBhvr>
                                    </p:animEffect>
                                    <p:set>
                                      <p:cBhvr>
                                        <p:cTn id="40" dur="1" fill="hold">
                                          <p:stCondLst>
                                            <p:cond delay="499"/>
                                          </p:stCondLst>
                                        </p:cTn>
                                        <p:tgtEl>
                                          <p:spTgt spid="6">
                                            <p:txEl>
                                              <p:pRg st="5" end="5"/>
                                            </p:txEl>
                                          </p:spTgt>
                                        </p:tgtEl>
                                        <p:attrNameLst>
                                          <p:attrName>style.visibility</p:attrName>
                                        </p:attrNameLst>
                                      </p:cBhvr>
                                      <p:to>
                                        <p:strVal val="hidden"/>
                                      </p:to>
                                    </p:set>
                                  </p:childTnLst>
                                </p:cTn>
                              </p:par>
                              <p:par>
                                <p:cTn id="41" presetID="5" presetClass="exit" presetSubtype="10" fill="hold" nodeType="withEffect">
                                  <p:stCondLst>
                                    <p:cond delay="0"/>
                                  </p:stCondLst>
                                  <p:childTnLst>
                                    <p:animEffect transition="out" filter="checkerboard(across)">
                                      <p:cBhvr>
                                        <p:cTn id="42" dur="500"/>
                                        <p:tgtEl>
                                          <p:spTgt spid="6">
                                            <p:txEl>
                                              <p:pRg st="6" end="6"/>
                                            </p:txEl>
                                          </p:spTgt>
                                        </p:tgtEl>
                                      </p:cBhvr>
                                    </p:animEffect>
                                    <p:set>
                                      <p:cBhvr>
                                        <p:cTn id="43" dur="1" fill="hold">
                                          <p:stCondLst>
                                            <p:cond delay="499"/>
                                          </p:stCondLst>
                                        </p:cTn>
                                        <p:tgtEl>
                                          <p:spTgt spid="6">
                                            <p:txEl>
                                              <p:pRg st="6" end="6"/>
                                            </p:txEl>
                                          </p:spTgt>
                                        </p:tgtEl>
                                        <p:attrNameLst>
                                          <p:attrName>style.visibility</p:attrName>
                                        </p:attrNameLst>
                                      </p:cBhvr>
                                      <p:to>
                                        <p:strVal val="hidden"/>
                                      </p:to>
                                    </p:set>
                                  </p:childTnLst>
                                </p:cTn>
                              </p:par>
                              <p:par>
                                <p:cTn id="44" presetID="5" presetClass="exit" presetSubtype="10" fill="hold" nodeType="withEffect">
                                  <p:stCondLst>
                                    <p:cond delay="0"/>
                                  </p:stCondLst>
                                  <p:childTnLst>
                                    <p:animEffect transition="out" filter="checkerboard(across)">
                                      <p:cBhvr>
                                        <p:cTn id="45" dur="500"/>
                                        <p:tgtEl>
                                          <p:spTgt spid="6">
                                            <p:txEl>
                                              <p:pRg st="7" end="7"/>
                                            </p:txEl>
                                          </p:spTgt>
                                        </p:tgtEl>
                                      </p:cBhvr>
                                    </p:animEffect>
                                    <p:set>
                                      <p:cBhvr>
                                        <p:cTn id="46" dur="1" fill="hold">
                                          <p:stCondLst>
                                            <p:cond delay="499"/>
                                          </p:stCondLst>
                                        </p:cTn>
                                        <p:tgtEl>
                                          <p:spTgt spid="6">
                                            <p:txEl>
                                              <p:pRg st="7" end="7"/>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checkerboard(across)">
                                      <p:cBhvr>
                                        <p:cTn id="51" dur="500"/>
                                        <p:tgtEl>
                                          <p:spTgt spid="6">
                                            <p:txEl>
                                              <p:pRg st="9" end="9"/>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54" dur="500"/>
                                        <p:tgtEl>
                                          <p:spTgt spid="6">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xit" presetSubtype="10" fill="hold" nodeType="clickEffect">
                                  <p:stCondLst>
                                    <p:cond delay="0"/>
                                  </p:stCondLst>
                                  <p:childTnLst>
                                    <p:animEffect transition="out" filter="checkerboard(across)">
                                      <p:cBhvr>
                                        <p:cTn id="58" dur="500"/>
                                        <p:tgtEl>
                                          <p:spTgt spid="6">
                                            <p:txEl>
                                              <p:pRg st="9" end="9"/>
                                            </p:txEl>
                                          </p:spTgt>
                                        </p:tgtEl>
                                      </p:cBhvr>
                                    </p:animEffect>
                                    <p:set>
                                      <p:cBhvr>
                                        <p:cTn id="59" dur="1" fill="hold">
                                          <p:stCondLst>
                                            <p:cond delay="499"/>
                                          </p:stCondLst>
                                        </p:cTn>
                                        <p:tgtEl>
                                          <p:spTgt spid="6">
                                            <p:txEl>
                                              <p:pRg st="9" end="9"/>
                                            </p:txEl>
                                          </p:spTgt>
                                        </p:tgtEl>
                                        <p:attrNameLst>
                                          <p:attrName>style.visibility</p:attrName>
                                        </p:attrNameLst>
                                      </p:cBhvr>
                                      <p:to>
                                        <p:strVal val="hidden"/>
                                      </p:to>
                                    </p:set>
                                  </p:childTnLst>
                                </p:cTn>
                              </p:par>
                              <p:par>
                                <p:cTn id="60" presetID="5" presetClass="exit" presetSubtype="10" fill="hold" nodeType="withEffect">
                                  <p:stCondLst>
                                    <p:cond delay="0"/>
                                  </p:stCondLst>
                                  <p:childTnLst>
                                    <p:animEffect transition="out" filter="checkerboard(across)">
                                      <p:cBhvr>
                                        <p:cTn id="61" dur="500"/>
                                        <p:tgtEl>
                                          <p:spTgt spid="6">
                                            <p:txEl>
                                              <p:pRg st="10" end="10"/>
                                            </p:txEl>
                                          </p:spTgt>
                                        </p:tgtEl>
                                      </p:cBhvr>
                                    </p:animEffect>
                                    <p:set>
                                      <p:cBhvr>
                                        <p:cTn id="62" dur="1" fill="hold">
                                          <p:stCondLst>
                                            <p:cond delay="499"/>
                                          </p:stCondLst>
                                        </p:cTn>
                                        <p:tgtEl>
                                          <p:spTgt spid="6">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CARTE DE RESTRICTION</a:t>
            </a:r>
            <a:endParaRPr lang="fr-FR" dirty="0"/>
          </a:p>
        </p:txBody>
      </p:sp>
      <p:sp>
        <p:nvSpPr>
          <p:cNvPr id="3" name="Espace réservé du contenu 2"/>
          <p:cNvSpPr>
            <a:spLocks noGrp="1"/>
          </p:cNvSpPr>
          <p:nvPr>
            <p:ph idx="1"/>
          </p:nvPr>
        </p:nvSpPr>
        <p:spPr/>
        <p:txBody>
          <a:bodyPr/>
          <a:lstStyle/>
          <a:p>
            <a:pPr algn="ctr"/>
            <a:r>
              <a:rPr lang="fr-FR" dirty="0">
                <a:solidFill>
                  <a:srgbClr val="FF0000"/>
                </a:solidFill>
                <a:latin typeface="Baskerville Old Face" panose="02020602080505020303" pitchFamily="18" charset="0"/>
              </a:rPr>
              <a:t>Une carte de restriction montre l'arrangement linéaire des sites de reconnaissance de l’</a:t>
            </a:r>
            <a:r>
              <a:rPr lang="fr-FR" dirty="0" err="1">
                <a:solidFill>
                  <a:srgbClr val="FF0000"/>
                </a:solidFill>
                <a:latin typeface="Baskerville Old Face" panose="02020602080505020303" pitchFamily="18" charset="0"/>
              </a:rPr>
              <a:t>endonucléase</a:t>
            </a:r>
            <a:r>
              <a:rPr lang="fr-FR" dirty="0">
                <a:solidFill>
                  <a:srgbClr val="FF0000"/>
                </a:solidFill>
                <a:latin typeface="Baskerville Old Face" panose="02020602080505020303" pitchFamily="18" charset="0"/>
              </a:rPr>
              <a:t> de restriction le long d’une molécule d’ADN.</a:t>
            </a:r>
          </a:p>
          <a:p>
            <a:pPr marL="0" indent="0">
              <a:buNone/>
            </a:pPr>
            <a:endParaRPr lang="fr-FR" dirty="0"/>
          </a:p>
        </p:txBody>
      </p:sp>
    </p:spTree>
    <p:extLst>
      <p:ext uri="{BB962C8B-B14F-4D97-AF65-F5344CB8AC3E}">
        <p14:creationId xmlns:p14="http://schemas.microsoft.com/office/powerpoint/2010/main" val="1461786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457200" y="500042"/>
            <a:ext cx="7467600" cy="5973910"/>
          </a:xfrm>
        </p:spPr>
        <p:txBody>
          <a:bodyPr>
            <a:normAutofit fontScale="77500" lnSpcReduction="20000"/>
          </a:bodyPr>
          <a:lstStyle/>
          <a:p>
            <a:pPr algn="just"/>
            <a:r>
              <a:rPr lang="fr-FR" b="1" dirty="0" smtClean="0"/>
              <a:t>Carte de restriction de l’ADN. </a:t>
            </a:r>
          </a:p>
          <a:p>
            <a:pPr algn="just">
              <a:buNone/>
            </a:pPr>
            <a:r>
              <a:rPr lang="fr-FR" dirty="0" smtClean="0"/>
              <a:t>Les enzymes de restriction coupent l’ADN au niveau de séquences parfaitement définies. Il est donc possible d’établir une véritable carte d’un gène donné. Cette carte porte le nom de carte de restriction.</a:t>
            </a:r>
          </a:p>
          <a:p>
            <a:pPr algn="just">
              <a:buNone/>
            </a:pPr>
            <a:r>
              <a:rPr lang="fr-FR" dirty="0" smtClean="0"/>
              <a:t>En pratique, l’ADN à étudier est réparti en différentes fractions. Chaque fraction est traitée par une enzyme de restriction ou un couple d’enzymes de restriction. Ainsi dans l’illustration ci-dessous. Dans le puits 1, on dépose l’ADN digéré par </a:t>
            </a:r>
            <a:r>
              <a:rPr lang="fr-FR" dirty="0" err="1" smtClean="0"/>
              <a:t>PstI</a:t>
            </a:r>
            <a:r>
              <a:rPr lang="fr-FR" dirty="0" smtClean="0"/>
              <a:t> seule; dans le puits 2, on dépose l’ADN digéré par </a:t>
            </a:r>
            <a:r>
              <a:rPr lang="fr-FR" dirty="0" err="1" smtClean="0"/>
              <a:t>EcoRI</a:t>
            </a:r>
            <a:r>
              <a:rPr lang="fr-FR" dirty="0" smtClean="0"/>
              <a:t> seule et dans le puits 3, l’ADN digéré par Eco RI et </a:t>
            </a:r>
            <a:r>
              <a:rPr lang="fr-FR" dirty="0" err="1" smtClean="0"/>
              <a:t>PstI</a:t>
            </a:r>
            <a:r>
              <a:rPr lang="fr-FR" dirty="0" smtClean="0"/>
              <a:t>. La détection des différents fragments est réalisée à l’aide d’une sonde marquée du gène étudié. </a:t>
            </a:r>
          </a:p>
          <a:p>
            <a:pPr algn="just">
              <a:buNone/>
            </a:pPr>
            <a:r>
              <a:rPr lang="fr-FR" dirty="0" smtClean="0"/>
              <a:t> </a:t>
            </a:r>
          </a:p>
          <a:p>
            <a:pPr>
              <a:buNone/>
            </a:pPr>
            <a:r>
              <a:rPr lang="fr-FR"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sp>
        <p:nvSpPr>
          <p:cNvPr id="5" name="Rectangle 4"/>
          <p:cNvSpPr/>
          <p:nvPr/>
        </p:nvSpPr>
        <p:spPr>
          <a:xfrm>
            <a:off x="571472" y="571480"/>
            <a:ext cx="8286807" cy="2000548"/>
          </a:xfrm>
          <a:prstGeom prst="rect">
            <a:avLst/>
          </a:prstGeom>
        </p:spPr>
        <p:txBody>
          <a:bodyPr wrap="square">
            <a:spAutoFit/>
          </a:bodyPr>
          <a:lstStyle/>
          <a:p>
            <a:pPr algn="ctr"/>
            <a:r>
              <a:rPr lang="fr-FR" sz="2800" b="1" u="sng" dirty="0" smtClean="0">
                <a:solidFill>
                  <a:srgbClr val="FFFF00"/>
                </a:solidFill>
                <a:latin typeface="Times New Roman" pitchFamily="18" charset="0"/>
                <a:cs typeface="Times New Roman" pitchFamily="18" charset="0"/>
              </a:rPr>
              <a:t>I- Préparation des acides nucléiques.</a:t>
            </a:r>
          </a:p>
          <a:p>
            <a:r>
              <a:rPr lang="fr-FR" sz="2400" b="1" dirty="0" smtClean="0">
                <a:solidFill>
                  <a:schemeClr val="accent2">
                    <a:lumMod val="20000"/>
                    <a:lumOff val="80000"/>
                  </a:schemeClr>
                </a:solidFill>
                <a:latin typeface="Times New Roman" pitchFamily="18" charset="0"/>
                <a:cs typeface="Times New Roman" pitchFamily="18" charset="0"/>
              </a:rPr>
              <a:t>1-1 extraction de l’ADN</a:t>
            </a:r>
          </a:p>
          <a:p>
            <a:endParaRPr lang="fr-FR" sz="2400" b="1" dirty="0">
              <a:solidFill>
                <a:schemeClr val="accent2">
                  <a:lumMod val="20000"/>
                  <a:lumOff val="80000"/>
                </a:schemeClr>
              </a:solidFill>
              <a:latin typeface="Times New Roman" pitchFamily="18" charset="0"/>
              <a:cs typeface="Times New Roman" pitchFamily="18" charset="0"/>
            </a:endParaRPr>
          </a:p>
          <a:p>
            <a:endParaRPr lang="fr-FR" sz="2400" b="1" dirty="0" smtClean="0">
              <a:solidFill>
                <a:schemeClr val="accent2">
                  <a:lumMod val="20000"/>
                  <a:lumOff val="80000"/>
                </a:schemeClr>
              </a:solidFill>
              <a:latin typeface="Times New Roman" pitchFamily="18" charset="0"/>
              <a:cs typeface="Times New Roman" pitchFamily="18" charset="0"/>
            </a:endParaRPr>
          </a:p>
          <a:p>
            <a:endParaRPr lang="fr-FR" sz="2400" b="1" dirty="0" smtClean="0">
              <a:solidFill>
                <a:srgbClr val="FFFF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srcRect/>
          <a:stretch>
            <a:fillRect/>
          </a:stretch>
        </p:blipFill>
        <p:spPr bwMode="auto">
          <a:xfrm>
            <a:off x="571472" y="1714488"/>
            <a:ext cx="8286750"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7467600" cy="785818"/>
          </a:xfrm>
        </p:spPr>
        <p:txBody>
          <a:bodyPr>
            <a:noAutofit/>
          </a:bodyPr>
          <a:lstStyle/>
          <a:p>
            <a:r>
              <a:rPr lang="fr-FR" sz="1600" dirty="0" smtClean="0"/>
              <a:t/>
            </a:r>
            <a:br>
              <a:rPr lang="fr-FR" sz="1600" dirty="0" smtClean="0"/>
            </a:br>
            <a:r>
              <a:rPr lang="fr-FR" sz="1600" dirty="0" smtClean="0"/>
              <a:t/>
            </a:r>
            <a:br>
              <a:rPr lang="fr-FR" sz="1600" dirty="0" smtClean="0"/>
            </a:br>
            <a:r>
              <a:rPr lang="fr-FR" sz="1600" dirty="0" smtClean="0"/>
              <a:t> </a:t>
            </a:r>
            <a:br>
              <a:rPr lang="fr-FR" sz="1600" dirty="0" smtClean="0"/>
            </a:br>
            <a:r>
              <a:rPr lang="fr-FR" sz="1600" dirty="0" smtClean="0"/>
              <a:t> </a:t>
            </a:r>
            <a:br>
              <a:rPr lang="fr-FR" sz="1600" dirty="0" smtClean="0"/>
            </a:br>
            <a:r>
              <a:rPr lang="fr-FR" sz="1600" dirty="0" smtClean="0"/>
              <a:t>Illustration des fragments après migration </a:t>
            </a:r>
            <a:endParaRPr lang="fr-FR" sz="1600" dirty="0"/>
          </a:p>
        </p:txBody>
      </p:sp>
      <p:pic>
        <p:nvPicPr>
          <p:cNvPr id="6" name="Espace réservé du contenu 5"/>
          <p:cNvPicPr>
            <a:picLocks noGrp="1"/>
          </p:cNvPicPr>
          <p:nvPr>
            <p:ph sz="quarter" idx="1"/>
          </p:nvPr>
        </p:nvPicPr>
        <p:blipFill>
          <a:blip r:embed="rId2"/>
          <a:srcRect/>
          <a:stretch>
            <a:fillRect/>
          </a:stretch>
        </p:blipFill>
        <p:spPr bwMode="auto">
          <a:xfrm>
            <a:off x="714348" y="1285860"/>
            <a:ext cx="5254652" cy="3883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654164"/>
          </a:xfrm>
        </p:spPr>
        <p:txBody>
          <a:bodyPr>
            <a:noAutofit/>
          </a:bodyPr>
          <a:lstStyle/>
          <a:p>
            <a:endParaRPr lang="fr-FR" sz="1800" dirty="0"/>
          </a:p>
        </p:txBody>
      </p:sp>
      <p:pic>
        <p:nvPicPr>
          <p:cNvPr id="6" name="Espace réservé du contenu 5"/>
          <p:cNvPicPr>
            <a:picLocks noGrp="1"/>
          </p:cNvPicPr>
          <p:nvPr>
            <p:ph sz="quarter" idx="1"/>
          </p:nvPr>
        </p:nvPicPr>
        <p:blipFill>
          <a:blip r:embed="rId2"/>
          <a:srcRect/>
          <a:stretch>
            <a:fillRect/>
          </a:stretch>
        </p:blipFill>
        <p:spPr bwMode="auto">
          <a:xfrm>
            <a:off x="857225" y="2571744"/>
            <a:ext cx="5899176" cy="2063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pPr>
              <a:buNone/>
            </a:pPr>
            <a:r>
              <a:rPr lang="fr-FR" b="1" u="sng" dirty="0" smtClean="0"/>
              <a:t>Exercice01</a:t>
            </a:r>
            <a:r>
              <a:rPr lang="fr-FR" b="1" dirty="0" smtClean="0"/>
              <a:t>:</a:t>
            </a:r>
            <a:endParaRPr lang="fr-FR" dirty="0" smtClean="0"/>
          </a:p>
          <a:p>
            <a:pPr>
              <a:buNone/>
            </a:pPr>
            <a:r>
              <a:rPr lang="fr-FR" dirty="0" smtClean="0"/>
              <a:t>Un des plasmides recombinants contenant le gène M (appelé pBM1) est digéré par les enzymes de restriction </a:t>
            </a:r>
            <a:r>
              <a:rPr lang="fr-FR" i="1" dirty="0" smtClean="0"/>
              <a:t>Bam </a:t>
            </a:r>
            <a:r>
              <a:rPr lang="fr-FR" dirty="0" smtClean="0"/>
              <a:t>HI et </a:t>
            </a:r>
            <a:r>
              <a:rPr lang="fr-FR" i="1" dirty="0" smtClean="0"/>
              <a:t>Eco </a:t>
            </a:r>
            <a:r>
              <a:rPr lang="fr-FR" dirty="0" smtClean="0"/>
              <a:t>RI. Après migration et séparation des fragments d'ADN sur gel d'agarose puis coloration au bromure d'</a:t>
            </a:r>
            <a:r>
              <a:rPr lang="fr-FR" dirty="0" err="1" smtClean="0"/>
              <a:t>éthidium</a:t>
            </a:r>
            <a:r>
              <a:rPr lang="fr-FR" dirty="0" smtClean="0"/>
              <a:t>, on obtient les profils de restriction suivants:</a:t>
            </a:r>
          </a:p>
          <a:p>
            <a:endParaRPr lang="fr-FR" dirty="0" smtClean="0"/>
          </a:p>
          <a:p>
            <a:pPr>
              <a:buNone/>
            </a:pPr>
            <a:r>
              <a:rPr lang="fr-FR" b="1" dirty="0" smtClean="0"/>
              <a:t>Donnez la carte de restriction du plasmide recombinant pBM1.</a:t>
            </a:r>
            <a:r>
              <a:rPr lang="fr-FR" dirty="0" smtClean="0"/>
              <a:t> </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sz="quarter" idx="1"/>
          </p:nvPr>
        </p:nvPicPr>
        <p:blipFill>
          <a:blip r:embed="rId2"/>
          <a:srcRect/>
          <a:stretch>
            <a:fillRect/>
          </a:stretch>
        </p:blipFill>
        <p:spPr bwMode="auto">
          <a:xfrm>
            <a:off x="1428728" y="1928802"/>
            <a:ext cx="4591072" cy="337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42844" y="500042"/>
            <a:ext cx="8715435" cy="5626121"/>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img.over-blog-kiwi.com/0/43/90/72/20150103/ob_e97621_adn-synthetique-science-vie-etranger1.jpg"/>
          <p:cNvPicPr>
            <a:picLocks noChangeAspect="1" noChangeArrowheads="1"/>
          </p:cNvPicPr>
          <p:nvPr/>
        </p:nvPicPr>
        <p:blipFill>
          <a:blip r:embed="rId2"/>
          <a:srcRect/>
          <a:stretch>
            <a:fillRect/>
          </a:stretch>
        </p:blipFill>
        <p:spPr bwMode="auto">
          <a:xfrm>
            <a:off x="0" y="142852"/>
            <a:ext cx="9144000" cy="65008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C:\Users\lok\Pictures\Image1.jpg"/>
          <p:cNvPicPr>
            <a:picLocks noChangeAspect="1" noChangeArrowheads="1"/>
          </p:cNvPicPr>
          <p:nvPr/>
        </p:nvPicPr>
        <p:blipFill>
          <a:blip r:embed="rId2">
            <a:lum contrast="-40000"/>
          </a:blip>
          <a:srcRect/>
          <a:stretch>
            <a:fillRect/>
          </a:stretch>
        </p:blipFill>
        <p:spPr bwMode="auto">
          <a:xfrm>
            <a:off x="0" y="142852"/>
            <a:ext cx="9144000" cy="6715148"/>
          </a:xfrm>
          <a:prstGeom prst="rect">
            <a:avLst/>
          </a:prstGeom>
          <a:noFill/>
        </p:spPr>
      </p:pic>
      <p:pic>
        <p:nvPicPr>
          <p:cNvPr id="2050" name="Picture 2"/>
          <p:cNvPicPr>
            <a:picLocks noChangeAspect="1" noChangeArrowheads="1"/>
          </p:cNvPicPr>
          <p:nvPr/>
        </p:nvPicPr>
        <p:blipFill>
          <a:blip r:embed="rId3"/>
          <a:srcRect t="13386"/>
          <a:stretch>
            <a:fillRect/>
          </a:stretch>
        </p:blipFill>
        <p:spPr bwMode="auto">
          <a:xfrm>
            <a:off x="161925" y="1214422"/>
            <a:ext cx="8820150" cy="5238766"/>
          </a:xfrm>
          <a:prstGeom prst="rect">
            <a:avLst/>
          </a:prstGeom>
          <a:noFill/>
          <a:ln w="9525">
            <a:noFill/>
            <a:miter lim="800000"/>
            <a:headEnd/>
            <a:tailEnd/>
          </a:ln>
          <a:effectLst/>
        </p:spPr>
      </p:pic>
      <p:sp>
        <p:nvSpPr>
          <p:cNvPr id="6" name="ZoneTexte 5"/>
          <p:cNvSpPr txBox="1"/>
          <p:nvPr/>
        </p:nvSpPr>
        <p:spPr>
          <a:xfrm>
            <a:off x="0" y="214290"/>
            <a:ext cx="8786842" cy="584775"/>
          </a:xfrm>
          <a:prstGeom prst="rect">
            <a:avLst/>
          </a:prstGeom>
          <a:noFill/>
        </p:spPr>
        <p:txBody>
          <a:bodyPr wrap="square" rtlCol="0">
            <a:spAutoFit/>
          </a:bodyPr>
          <a:lstStyle/>
          <a:p>
            <a:r>
              <a:rPr lang="fr-FR" sz="3200" b="1" u="sng" dirty="0" smtClean="0">
                <a:solidFill>
                  <a:srgbClr val="00FFFF"/>
                </a:solidFill>
                <a:latin typeface="Times New Roman" pitchFamily="18" charset="0"/>
                <a:cs typeface="Times New Roman" pitchFamily="18" charset="0"/>
              </a:rPr>
              <a:t>2- Les outils enzymatiques pour étudier les ADN  </a:t>
            </a:r>
            <a:endParaRPr lang="fr-FR" sz="3200" b="1" u="sng" dirty="0">
              <a:solidFill>
                <a:srgbClr val="00FF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endParaRPr lang="fr-FR" dirty="0"/>
          </a:p>
        </p:txBody>
      </p:sp>
      <p:pic>
        <p:nvPicPr>
          <p:cNvPr id="4" name="Picture 4" descr="http://img.over-blog-kiwi.com/0/43/90/72/20150103/ob_e97621_adn-synthetique-science-vie-etranger1.jpg"/>
          <p:cNvPicPr>
            <a:picLocks noGrp="1" noChangeAspect="1" noChangeArrowheads="1"/>
          </p:cNvPicPr>
          <p:nvPr>
            <p:ph idx="1"/>
          </p:nvPr>
        </p:nvPicPr>
        <p:blipFill>
          <a:blip r:embed="rId2"/>
          <a:srcRect/>
          <a:stretch>
            <a:fillRect/>
          </a:stretch>
        </p:blipFill>
        <p:spPr bwMode="auto">
          <a:xfrm>
            <a:off x="142844" y="357166"/>
            <a:ext cx="9144000" cy="6858000"/>
          </a:xfrm>
          <a:prstGeom prst="rect">
            <a:avLst/>
          </a:prstGeom>
          <a:noFill/>
        </p:spPr>
      </p:pic>
      <p:sp>
        <p:nvSpPr>
          <p:cNvPr id="6" name="ZoneTexte 5"/>
          <p:cNvSpPr txBox="1"/>
          <p:nvPr/>
        </p:nvSpPr>
        <p:spPr>
          <a:xfrm>
            <a:off x="714348" y="928670"/>
            <a:ext cx="6000792" cy="1354217"/>
          </a:xfrm>
          <a:prstGeom prst="rect">
            <a:avLst/>
          </a:prstGeom>
          <a:noFill/>
        </p:spPr>
        <p:txBody>
          <a:bodyPr wrap="square" rtlCol="0">
            <a:spAutoFit/>
          </a:bodyPr>
          <a:lstStyle/>
          <a:p>
            <a:r>
              <a:rPr lang="fr-FR" sz="3200" b="1" dirty="0" smtClean="0">
                <a:solidFill>
                  <a:srgbClr val="00FFFF"/>
                </a:solidFill>
                <a:latin typeface="Times New Roman" pitchFamily="18" charset="0"/>
                <a:cs typeface="Times New Roman" pitchFamily="18" charset="0"/>
              </a:rPr>
              <a:t>Plan:</a:t>
            </a:r>
          </a:p>
          <a:p>
            <a:endParaRPr lang="fr-FR" sz="3200" b="1" dirty="0" smtClean="0">
              <a:solidFill>
                <a:srgbClr val="00FFFF"/>
              </a:solidFill>
              <a:latin typeface="Times New Roman" pitchFamily="18" charset="0"/>
              <a:cs typeface="Times New Roman" pitchFamily="18" charset="0"/>
            </a:endParaRPr>
          </a:p>
          <a:p>
            <a:r>
              <a:rPr lang="fr-FR" dirty="0" smtClean="0"/>
              <a:t> </a:t>
            </a:r>
            <a:endParaRPr lang="fr-FR" dirty="0"/>
          </a:p>
        </p:txBody>
      </p:sp>
      <p:sp>
        <p:nvSpPr>
          <p:cNvPr id="7" name="Rectangle 6"/>
          <p:cNvSpPr/>
          <p:nvPr/>
        </p:nvSpPr>
        <p:spPr>
          <a:xfrm>
            <a:off x="285720" y="1785926"/>
            <a:ext cx="2643206"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latin typeface="Rockwell Extra Bold" pitchFamily="18" charset="0"/>
              </a:rPr>
              <a:t>1- Les </a:t>
            </a:r>
            <a:r>
              <a:rPr lang="fr-FR" sz="2000" dirty="0" err="1" smtClean="0">
                <a:latin typeface="Rockwell Extra Bold" pitchFamily="18" charset="0"/>
              </a:rPr>
              <a:t>nuleases</a:t>
            </a:r>
            <a:endParaRPr lang="fr-FR" sz="2000" dirty="0">
              <a:latin typeface="Rockwell Extra Bold" pitchFamily="18" charset="0"/>
            </a:endParaRPr>
          </a:p>
        </p:txBody>
      </p:sp>
      <p:sp>
        <p:nvSpPr>
          <p:cNvPr id="8" name="Flèche angle droit à deux pointes 7"/>
          <p:cNvSpPr/>
          <p:nvPr/>
        </p:nvSpPr>
        <p:spPr>
          <a:xfrm rot="7223363">
            <a:off x="3024308" y="1348351"/>
            <a:ext cx="1285884" cy="121444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143372" y="642918"/>
            <a:ext cx="3929090" cy="7858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rgbClr val="0070C0"/>
                </a:solidFill>
                <a:latin typeface="Rockwell Extra Bold" pitchFamily="18" charset="0"/>
              </a:rPr>
              <a:t>Les </a:t>
            </a:r>
            <a:r>
              <a:rPr lang="fr-FR" dirty="0" err="1" smtClean="0">
                <a:solidFill>
                  <a:srgbClr val="0070C0"/>
                </a:solidFill>
                <a:latin typeface="Rockwell Extra Bold" pitchFamily="18" charset="0"/>
              </a:rPr>
              <a:t>exonucléases</a:t>
            </a:r>
            <a:endParaRPr lang="fr-FR" dirty="0">
              <a:solidFill>
                <a:srgbClr val="0070C0"/>
              </a:solidFill>
              <a:latin typeface="Rockwell Extra Bold" pitchFamily="18" charset="0"/>
            </a:endParaRPr>
          </a:p>
        </p:txBody>
      </p:sp>
      <p:sp>
        <p:nvSpPr>
          <p:cNvPr id="10" name="Rectangle 9"/>
          <p:cNvSpPr/>
          <p:nvPr/>
        </p:nvSpPr>
        <p:spPr>
          <a:xfrm>
            <a:off x="4143372" y="3071810"/>
            <a:ext cx="3929090" cy="7143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ckwell Extra Bold" pitchFamily="18" charset="0"/>
              </a:rPr>
              <a:t>les enzymes de restriction</a:t>
            </a: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ckwell Extra Bold" pitchFamily="18" charset="0"/>
            </a:endParaRPr>
          </a:p>
        </p:txBody>
      </p:sp>
      <p:sp>
        <p:nvSpPr>
          <p:cNvPr id="11" name="Rectangle avec flèche vers le bas 10"/>
          <p:cNvSpPr/>
          <p:nvPr/>
        </p:nvSpPr>
        <p:spPr>
          <a:xfrm>
            <a:off x="4214810" y="1714488"/>
            <a:ext cx="3786214" cy="1357322"/>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rgbClr val="0070C0"/>
                </a:solidFill>
                <a:latin typeface="Rockwell Extra Bold" pitchFamily="18" charset="0"/>
              </a:rPr>
              <a:t>Les </a:t>
            </a:r>
            <a:r>
              <a:rPr lang="fr-FR" dirty="0" err="1" smtClean="0">
                <a:solidFill>
                  <a:srgbClr val="0070C0"/>
                </a:solidFill>
                <a:latin typeface="Rockwell Extra Bold" pitchFamily="18" charset="0"/>
              </a:rPr>
              <a:t>endonucléases</a:t>
            </a:r>
            <a:endParaRPr lang="fr-FR" dirty="0" smtClean="0">
              <a:solidFill>
                <a:srgbClr val="0070C0"/>
              </a:solidFill>
              <a:latin typeface="Rockwell Extra Bold" pitchFamily="18" charset="0"/>
            </a:endParaRPr>
          </a:p>
          <a:p>
            <a:pPr algn="ctr"/>
            <a:endParaRPr lang="fr-FR" dirty="0"/>
          </a:p>
        </p:txBody>
      </p:sp>
      <p:sp>
        <p:nvSpPr>
          <p:cNvPr id="13" name="Rectangle à coins arrondis 12"/>
          <p:cNvSpPr/>
          <p:nvPr/>
        </p:nvSpPr>
        <p:spPr>
          <a:xfrm>
            <a:off x="928662" y="3857628"/>
            <a:ext cx="328614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latin typeface="Rockwell Extra Bold" pitchFamily="18" charset="0"/>
              </a:rPr>
              <a:t>2- Les polymérases</a:t>
            </a:r>
            <a:endParaRPr lang="fr-FR" sz="2000" dirty="0">
              <a:latin typeface="Rockwell Extra Bold" pitchFamily="18" charset="0"/>
            </a:endParaRPr>
          </a:p>
        </p:txBody>
      </p:sp>
      <p:sp>
        <p:nvSpPr>
          <p:cNvPr id="14" name="Organigramme : Alternative 13"/>
          <p:cNvSpPr/>
          <p:nvPr/>
        </p:nvSpPr>
        <p:spPr>
          <a:xfrm>
            <a:off x="2357422" y="4786322"/>
            <a:ext cx="4929222" cy="8572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dirty="0" smtClean="0">
                <a:solidFill>
                  <a:schemeClr val="tx1"/>
                </a:solidFill>
                <a:latin typeface="Rockwell Extra Bold" pitchFamily="18" charset="0"/>
              </a:rPr>
              <a:t>3- </a:t>
            </a:r>
            <a:r>
              <a:rPr lang="fr-FR" sz="2000" b="1" dirty="0" smtClean="0">
                <a:solidFill>
                  <a:schemeClr val="tx1"/>
                </a:solidFill>
                <a:latin typeface="Rockwell Extra Bold" pitchFamily="18" charset="0"/>
                <a:cs typeface="Times New Roman" pitchFamily="18" charset="0"/>
              </a:rPr>
              <a:t> Enzymes modifiant l'ADN </a:t>
            </a:r>
            <a:r>
              <a:rPr lang="fr-FR" sz="2000" dirty="0" smtClean="0">
                <a:solidFill>
                  <a:schemeClr val="tx1"/>
                </a:solidFill>
                <a:latin typeface="Rockwell Extra Bold" pitchFamily="18" charset="0"/>
              </a:rPr>
              <a:t> </a:t>
            </a:r>
            <a:endParaRPr lang="fr-FR" sz="2000" dirty="0">
              <a:solidFill>
                <a:schemeClr val="tx1"/>
              </a:solidFill>
              <a:latin typeface="Rockwell Extra Bold" pitchFamily="18" charset="0"/>
            </a:endParaRPr>
          </a:p>
        </p:txBody>
      </p:sp>
      <p:sp>
        <p:nvSpPr>
          <p:cNvPr id="15" name="Organigramme : Alternative 14"/>
          <p:cNvSpPr/>
          <p:nvPr/>
        </p:nvSpPr>
        <p:spPr>
          <a:xfrm>
            <a:off x="5572132" y="5857892"/>
            <a:ext cx="3357586" cy="100010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smtClean="0">
                <a:latin typeface="Rockwell Extra Bold" pitchFamily="18" charset="0"/>
              </a:rPr>
              <a:t>Les ligase</a:t>
            </a:r>
            <a:endParaRPr lang="fr-FR" sz="2400" dirty="0">
              <a:latin typeface="Rockwell Extra Bol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2225668"/>
          </a:xfrm>
        </p:spPr>
        <p:txBody>
          <a:bodyPr>
            <a:normAutofit fontScale="90000"/>
          </a:bodyPr>
          <a:lstStyle/>
          <a:p>
            <a:r>
              <a:rPr lang="fr-FR" b="1" dirty="0" smtClean="0"/>
              <a:t>II- Les outils enzymatiques du génie génétique</a:t>
            </a:r>
            <a:br>
              <a:rPr lang="fr-FR" b="1" dirty="0" smtClean="0"/>
            </a:br>
            <a:r>
              <a:rPr lang="fr-FR" dirty="0" smtClean="0"/>
              <a:t/>
            </a:r>
            <a:br>
              <a:rPr lang="fr-FR" dirty="0" smtClean="0"/>
            </a:br>
            <a:r>
              <a:rPr lang="fr-FR" dirty="0" smtClean="0"/>
              <a:t>1-  les enzymes de restriction</a:t>
            </a:r>
            <a:endParaRPr lang="fr-FR" dirty="0"/>
          </a:p>
        </p:txBody>
      </p:sp>
      <p:sp>
        <p:nvSpPr>
          <p:cNvPr id="3" name="Espace réservé du contenu 2"/>
          <p:cNvSpPr>
            <a:spLocks noGrp="1"/>
          </p:cNvSpPr>
          <p:nvPr>
            <p:ph sz="quarter" idx="1"/>
          </p:nvPr>
        </p:nvSpPr>
        <p:spPr>
          <a:xfrm>
            <a:off x="457200" y="2643182"/>
            <a:ext cx="7467600" cy="3830770"/>
          </a:xfrm>
        </p:spPr>
        <p:txBody>
          <a:bodyPr/>
          <a:lstStyle/>
          <a:p>
            <a:pPr>
              <a:buNone/>
            </a:pPr>
            <a:r>
              <a:rPr lang="fr-FR" b="1" u="sng" dirty="0" smtClean="0"/>
              <a:t>Généralités</a:t>
            </a:r>
          </a:p>
          <a:p>
            <a:r>
              <a:rPr lang="fr-FR" dirty="0" smtClean="0"/>
              <a:t>Découvertes à partir de 1973. Les enzymes de restriction sont capables de reconnaître spécifiquement une courte séquence, de 4 à 10pb, et de cliver l'ADN au site reconnu.</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lgn="just">
              <a:buNone/>
            </a:pPr>
            <a:r>
              <a:rPr lang="fr-FR" dirty="0" smtClean="0"/>
              <a:t>Les enzymes de restriction appartiennent à la classe des </a:t>
            </a:r>
            <a:r>
              <a:rPr lang="fr-FR" dirty="0" err="1" smtClean="0"/>
              <a:t>endonucléases</a:t>
            </a:r>
            <a:r>
              <a:rPr lang="fr-FR" dirty="0" smtClean="0"/>
              <a:t>, c’est-à-dire des enzymes capables de cliver les liaisons </a:t>
            </a:r>
            <a:r>
              <a:rPr lang="fr-FR" dirty="0" err="1" smtClean="0"/>
              <a:t>phosphodiester</a:t>
            </a:r>
            <a:r>
              <a:rPr lang="fr-FR" dirty="0" smtClean="0"/>
              <a:t> entre deux nucléotides à l’intérieur d’un acide nucléique. Les </a:t>
            </a:r>
            <a:r>
              <a:rPr lang="fr-FR" dirty="0" err="1" smtClean="0"/>
              <a:t>endonucléases</a:t>
            </a:r>
            <a:r>
              <a:rPr lang="fr-FR" dirty="0" smtClean="0"/>
              <a:t> se différencient des </a:t>
            </a:r>
            <a:r>
              <a:rPr lang="fr-FR" dirty="0" err="1" smtClean="0"/>
              <a:t>exonucléases</a:t>
            </a:r>
            <a:r>
              <a:rPr lang="fr-FR" dirty="0" smtClean="0"/>
              <a:t> qui dégradent la molécule d’ADN à partir de l’une de ses extrémités (3’ ou 5’).</a:t>
            </a:r>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654164"/>
          </a:xfrm>
        </p:spPr>
        <p:txBody>
          <a:bodyPr>
            <a:normAutofit/>
          </a:bodyPr>
          <a:lstStyle/>
          <a:p>
            <a:r>
              <a:rPr lang="fr-FR" dirty="0" smtClean="0"/>
              <a:t/>
            </a:r>
            <a:br>
              <a:rPr lang="fr-FR" dirty="0" smtClean="0"/>
            </a:br>
            <a:endParaRPr lang="fr-FR" dirty="0"/>
          </a:p>
        </p:txBody>
      </p:sp>
      <p:pic>
        <p:nvPicPr>
          <p:cNvPr id="4" name="Picture 6">
            <a:hlinkClick r:id="rId2"/>
          </p:cNvPr>
          <p:cNvPicPr>
            <a:picLocks noGrp="1" noChangeAspect="1" noChangeArrowheads="1"/>
          </p:cNvPicPr>
          <p:nvPr>
            <p:ph sz="quarter" idx="1"/>
          </p:nvPr>
        </p:nvPicPr>
        <p:blipFill>
          <a:blip r:embed="rId3"/>
          <a:srcRect l="31250" t="21875" r="33594" b="38542"/>
          <a:stretch>
            <a:fillRect/>
          </a:stretch>
        </p:blipFill>
        <p:spPr bwMode="auto">
          <a:xfrm>
            <a:off x="4643438" y="3500438"/>
            <a:ext cx="3428547" cy="2895214"/>
          </a:xfrm>
          <a:prstGeom prst="rect">
            <a:avLst/>
          </a:prstGeom>
          <a:noFill/>
          <a:ln w="9525">
            <a:noFill/>
            <a:miter lim="800000"/>
            <a:headEnd/>
            <a:tailEnd/>
          </a:ln>
          <a:effectLst/>
        </p:spPr>
      </p:pic>
      <p:sp>
        <p:nvSpPr>
          <p:cNvPr id="5" name="ZoneTexte 4"/>
          <p:cNvSpPr txBox="1"/>
          <p:nvPr/>
        </p:nvSpPr>
        <p:spPr>
          <a:xfrm>
            <a:off x="428596" y="642918"/>
            <a:ext cx="4357718" cy="3139321"/>
          </a:xfrm>
          <a:prstGeom prst="rect">
            <a:avLst/>
          </a:prstGeom>
          <a:noFill/>
        </p:spPr>
        <p:txBody>
          <a:bodyPr wrap="square" rtlCol="0">
            <a:spAutoFit/>
          </a:bodyPr>
          <a:lstStyle/>
          <a:p>
            <a:pPr algn="just"/>
            <a:r>
              <a:rPr lang="fr-FR" u="sng" dirty="0">
                <a:solidFill>
                  <a:srgbClr val="FF0000"/>
                </a:solidFill>
              </a:rPr>
              <a:t>Origine des enzymes de restriction</a:t>
            </a:r>
            <a:r>
              <a:rPr lang="fr-FR" u="sng" dirty="0" smtClean="0">
                <a:solidFill>
                  <a:srgbClr val="FF0000"/>
                </a:solidFill>
              </a:rPr>
              <a:t>.</a:t>
            </a:r>
          </a:p>
          <a:p>
            <a:pPr algn="just"/>
            <a:endParaRPr lang="fr-FR" u="sng" dirty="0" smtClean="0"/>
          </a:p>
          <a:p>
            <a:pPr algn="just"/>
            <a:endParaRPr lang="fr-FR" dirty="0"/>
          </a:p>
          <a:p>
            <a:pPr algn="just"/>
            <a:r>
              <a:rPr lang="fr-FR" dirty="0"/>
              <a:t>Les enzymes de restriction sont extraites de micro-organismes, le plus souvent des bactéries. Les bactéries peuvent être parasitées par des virus à ADN. Les bactéries fabriquent des enzymes de restriction qui sont capables de cliver les ADN étrangers.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500034" y="357166"/>
            <a:ext cx="8229600" cy="4525963"/>
          </a:xfrm>
        </p:spPr>
        <p:txBody>
          <a:bodyPr/>
          <a:lstStyle/>
          <a:p>
            <a:pPr>
              <a:buNone/>
            </a:pPr>
            <a:r>
              <a:rPr lang="fr-FR" u="sng" dirty="0" smtClean="0">
                <a:solidFill>
                  <a:srgbClr val="FF0000"/>
                </a:solidFill>
              </a:rPr>
              <a:t>Séquences d’</a:t>
            </a:r>
            <a:r>
              <a:rPr lang="fr-FR" u="sng" dirty="0" err="1" smtClean="0">
                <a:solidFill>
                  <a:srgbClr val="FF0000"/>
                </a:solidFill>
              </a:rPr>
              <a:t>adn</a:t>
            </a:r>
            <a:r>
              <a:rPr lang="fr-FR" u="sng" dirty="0" smtClean="0">
                <a:solidFill>
                  <a:srgbClr val="FF0000"/>
                </a:solidFill>
              </a:rPr>
              <a:t> reconnues par les enzymes de restriction.</a:t>
            </a:r>
            <a:endParaRPr lang="fr-FR" dirty="0" smtClean="0">
              <a:solidFill>
                <a:srgbClr val="FF0000"/>
              </a:solidFill>
            </a:endParaRPr>
          </a:p>
          <a:p>
            <a:r>
              <a:rPr lang="fr-FR" dirty="0" smtClean="0"/>
              <a:t>Les séquences de nucléotides reconnues par les enzymes de restriction sont habituellement des séquences dites palindromiques. Ces séquences palindromiques sont le plus souvent constituées de 4, 5 ou 6 paires de bases. </a:t>
            </a:r>
          </a:p>
          <a:p>
            <a:pPr>
              <a:buNone/>
            </a:pPr>
            <a:endParaRPr lang="fr-FR" dirty="0"/>
          </a:p>
        </p:txBody>
      </p:sp>
      <p:pic>
        <p:nvPicPr>
          <p:cNvPr id="2051" name="Picture 3"/>
          <p:cNvPicPr>
            <a:picLocks noChangeAspect="1" noChangeArrowheads="1"/>
          </p:cNvPicPr>
          <p:nvPr/>
        </p:nvPicPr>
        <p:blipFill>
          <a:blip r:embed="rId2"/>
          <a:srcRect/>
          <a:stretch>
            <a:fillRect/>
          </a:stretch>
        </p:blipFill>
        <p:spPr bwMode="auto">
          <a:xfrm>
            <a:off x="5000628" y="4929198"/>
            <a:ext cx="3681423" cy="1738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3212</TotalTime>
  <Words>1512</Words>
  <Application>Microsoft Office PowerPoint</Application>
  <PresentationFormat>Affichage à l'écran (4:3)</PresentationFormat>
  <Paragraphs>187</Paragraphs>
  <Slides>35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Arial</vt:lpstr>
      <vt:lpstr>Baskerville Old Face</vt:lpstr>
      <vt:lpstr>Calibri</vt:lpstr>
      <vt:lpstr>Comic Sans MS</vt:lpstr>
      <vt:lpstr>Rockwell Extra Bold</vt:lpstr>
      <vt:lpstr>Times New Roman</vt:lpstr>
      <vt:lpstr>Vijaya</vt:lpstr>
      <vt:lpstr>Wingdings</vt:lpstr>
      <vt:lpstr>Thème Office</vt:lpstr>
      <vt:lpstr>Présentation PowerPoint</vt:lpstr>
      <vt:lpstr>Présentation PowerPoint</vt:lpstr>
      <vt:lpstr>Présentation PowerPoint</vt:lpstr>
      <vt:lpstr>Présentation PowerPoint</vt:lpstr>
      <vt:lpstr>Présentation PowerPoint</vt:lpstr>
      <vt:lpstr>II- Les outils enzymatiques du génie génétique  1-  les enzymes de restriction</vt:lpstr>
      <vt:lpstr>Présentation PowerPoint</vt:lpstr>
      <vt:lpstr> </vt:lpstr>
      <vt:lpstr>Présentation PowerPoint</vt:lpstr>
      <vt:lpstr>Nomenclature des enzymes de restriction.  les enzymes de restriction présentent une nomenclature bien précise</vt:lpstr>
      <vt:lpstr>Différents types de coupure</vt:lpstr>
      <vt:lpstr>Présentation PowerPoint</vt:lpstr>
      <vt:lpstr>Méthylation des sites de restriction et inactivation des enzymes de restriction. </vt:lpstr>
      <vt:lpstr>Les types des enzymes de restriction</vt:lpstr>
      <vt:lpstr>Présentation PowerPoint</vt:lpstr>
      <vt:lpstr>Présentation PowerPoint</vt:lpstr>
      <vt:lpstr>2- Les outils enzymatiques autres que les enzymes de restriction </vt:lpstr>
      <vt:lpstr>Présentation PowerPoint</vt:lpstr>
      <vt:lpstr>les exonucléases</vt:lpstr>
      <vt:lpstr>Présentation PowerPoint</vt:lpstr>
      <vt:lpstr>Présentation PowerPoint</vt:lpstr>
      <vt:lpstr>Les polymérases: </vt:lpstr>
      <vt:lpstr>Présentation PowerPoint</vt:lpstr>
      <vt:lpstr>Présentation PowerPoint</vt:lpstr>
      <vt:lpstr>Présentation PowerPoint</vt:lpstr>
      <vt:lpstr>Présentation PowerPoint</vt:lpstr>
      <vt:lpstr>Présentation PowerPoint</vt:lpstr>
      <vt:lpstr>LA CARTE DE RESTRICTION</vt:lpstr>
      <vt:lpstr>Présentation PowerPoint</vt:lpstr>
      <vt:lpstr>      Illustration des fragments après migration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lok</dc:creator>
  <cp:lastModifiedBy>Utilisateur Windows</cp:lastModifiedBy>
  <cp:revision>230</cp:revision>
  <dcterms:created xsi:type="dcterms:W3CDTF">2015-03-30T16:12:35Z</dcterms:created>
  <dcterms:modified xsi:type="dcterms:W3CDTF">2020-09-12T19:06:39Z</dcterms:modified>
</cp:coreProperties>
</file>