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70" r:id="rId9"/>
    <p:sldId id="263" r:id="rId10"/>
    <p:sldId id="264" r:id="rId11"/>
    <p:sldId id="272" r:id="rId12"/>
    <p:sldId id="271" r:id="rId13"/>
    <p:sldId id="265" r:id="rId14"/>
    <p:sldId id="266" r:id="rId15"/>
    <p:sldId id="268" r:id="rId16"/>
    <p:sldId id="269" r:id="rId1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95" d="100"/>
          <a:sy n="95" d="100"/>
        </p:scale>
        <p:origin x="178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png"/><Relationship Id="rId3" Type="http://schemas.openxmlformats.org/officeDocument/2006/relationships/image" Target="../media/image41.png"/><Relationship Id="rId7" Type="http://schemas.openxmlformats.org/officeDocument/2006/relationships/image" Target="../media/image45.png"/><Relationship Id="rId2" Type="http://schemas.openxmlformats.org/officeDocument/2006/relationships/image" Target="../media/image40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4.png"/><Relationship Id="rId5" Type="http://schemas.openxmlformats.org/officeDocument/2006/relationships/image" Target="../media/image43.png"/><Relationship Id="rId4" Type="http://schemas.openxmlformats.org/officeDocument/2006/relationships/image" Target="../media/image4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1.png"/><Relationship Id="rId2" Type="http://schemas.openxmlformats.org/officeDocument/2006/relationships/image" Target="../media/image4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7.png"/><Relationship Id="rId5" Type="http://schemas.openxmlformats.org/officeDocument/2006/relationships/image" Target="../media/image45.png"/><Relationship Id="rId4" Type="http://schemas.openxmlformats.org/officeDocument/2006/relationships/image" Target="../media/image43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7.png"/><Relationship Id="rId3" Type="http://schemas.openxmlformats.org/officeDocument/2006/relationships/image" Target="../media/image41.png"/><Relationship Id="rId7" Type="http://schemas.openxmlformats.org/officeDocument/2006/relationships/image" Target="../media/image17.png"/><Relationship Id="rId2" Type="http://schemas.openxmlformats.org/officeDocument/2006/relationships/image" Target="../media/image46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5.png"/><Relationship Id="rId5" Type="http://schemas.openxmlformats.org/officeDocument/2006/relationships/image" Target="../media/image43.png"/><Relationship Id="rId4" Type="http://schemas.openxmlformats.org/officeDocument/2006/relationships/image" Target="../media/image42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8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9.jp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54.jpg"/><Relationship Id="rId3" Type="http://schemas.openxmlformats.org/officeDocument/2006/relationships/image" Target="../media/image50.png"/><Relationship Id="rId7" Type="http://schemas.openxmlformats.org/officeDocument/2006/relationships/image" Target="../media/image53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3.png"/><Relationship Id="rId5" Type="http://schemas.openxmlformats.org/officeDocument/2006/relationships/image" Target="../media/image52.png"/><Relationship Id="rId4" Type="http://schemas.openxmlformats.org/officeDocument/2006/relationships/image" Target="../media/image51.png"/><Relationship Id="rId9" Type="http://schemas.openxmlformats.org/officeDocument/2006/relationships/image" Target="../media/image55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image" Target="../media/image55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7.png"/><Relationship Id="rId4" Type="http://schemas.openxmlformats.org/officeDocument/2006/relationships/image" Target="../media/image56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9.png"/><Relationship Id="rId2" Type="http://schemas.openxmlformats.org/officeDocument/2006/relationships/image" Target="../media/image58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7.jpg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7" Type="http://schemas.openxmlformats.org/officeDocument/2006/relationships/image" Target="../media/image13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8.jpg"/><Relationship Id="rId5" Type="http://schemas.openxmlformats.org/officeDocument/2006/relationships/image" Target="../media/image17.png"/><Relationship Id="rId4" Type="http://schemas.openxmlformats.org/officeDocument/2006/relationships/image" Target="../media/image16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png"/><Relationship Id="rId3" Type="http://schemas.openxmlformats.org/officeDocument/2006/relationships/image" Target="../media/image19.png"/><Relationship Id="rId7" Type="http://schemas.openxmlformats.org/officeDocument/2006/relationships/image" Target="../media/image23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2.png"/><Relationship Id="rId5" Type="http://schemas.openxmlformats.org/officeDocument/2006/relationships/image" Target="../media/image21.png"/><Relationship Id="rId4" Type="http://schemas.openxmlformats.org/officeDocument/2006/relationships/image" Target="../media/image20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png"/><Relationship Id="rId3" Type="http://schemas.openxmlformats.org/officeDocument/2006/relationships/image" Target="../media/image26.png"/><Relationship Id="rId7" Type="http://schemas.openxmlformats.org/officeDocument/2006/relationships/image" Target="../media/image30.png"/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9.png"/><Relationship Id="rId5" Type="http://schemas.openxmlformats.org/officeDocument/2006/relationships/image" Target="../media/image28.png"/><Relationship Id="rId4" Type="http://schemas.openxmlformats.org/officeDocument/2006/relationships/image" Target="../media/image27.png"/><Relationship Id="rId9" Type="http://schemas.openxmlformats.org/officeDocument/2006/relationships/image" Target="../media/image31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38.jpg"/><Relationship Id="rId3" Type="http://schemas.openxmlformats.org/officeDocument/2006/relationships/image" Target="../media/image33.png"/><Relationship Id="rId7" Type="http://schemas.openxmlformats.org/officeDocument/2006/relationships/image" Target="../media/image37.png"/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6.png"/><Relationship Id="rId5" Type="http://schemas.openxmlformats.org/officeDocument/2006/relationships/image" Target="../media/image35.png"/><Relationship Id="rId4" Type="http://schemas.openxmlformats.org/officeDocument/2006/relationships/image" Target="../media/image34.png"/><Relationship Id="rId9" Type="http://schemas.openxmlformats.org/officeDocument/2006/relationships/image" Target="../media/image3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9376D">
              <a:alpha val="85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2009724" y="2371725"/>
            <a:ext cx="8162720" cy="73342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ctr">
              <a:lnSpc>
                <a:spcPts val="4940"/>
              </a:lnSpc>
              <a:spcBef>
                <a:spcPts val="0"/>
              </a:spcBef>
              <a:spcAft>
                <a:spcPts val="1560"/>
              </a:spcAft>
            </a:pPr>
            <a:r>
              <a:rPr sz="3827" b="1">
                <a:solidFill>
                  <a:srgbClr val="FFFFFF"/>
                </a:solidFill>
              </a:rPr>
              <a:t>Introduction to Business Plans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009724" y="3333749"/>
            <a:ext cx="8162720" cy="342900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ctr">
              <a:spcBef>
                <a:spcPts val="0"/>
              </a:spcBef>
              <a:spcAft>
                <a:spcPts val="2600"/>
              </a:spcAft>
            </a:pPr>
            <a:r>
              <a:rPr sz="1674" b="0">
                <a:solidFill>
                  <a:srgbClr val="FFFFFF"/>
                </a:solidFill>
              </a:rPr>
              <a:t>Writing &amp; Presenting Effective Business Plans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222129" y="4219800"/>
            <a:ext cx="1737912" cy="29482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sz="1196" b="0" dirty="0">
                <a:solidFill>
                  <a:srgbClr val="FFFFFF"/>
                </a:solidFill>
              </a:rPr>
              <a:t>Session Length: </a:t>
            </a:r>
            <a:r>
              <a:rPr lang="en-US" sz="1196" b="1" dirty="0">
                <a:solidFill>
                  <a:srgbClr val="64B5F6"/>
                </a:solidFill>
              </a:rPr>
              <a:t>1.5 </a:t>
            </a:r>
            <a:r>
              <a:rPr sz="1196" b="1" dirty="0">
                <a:solidFill>
                  <a:srgbClr val="64B5F6"/>
                </a:solidFill>
              </a:rPr>
              <a:t>hours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857250"/>
          </a:xfrm>
          <a:prstGeom prst="rect">
            <a:avLst/>
          </a:prstGeom>
          <a:solidFill>
            <a:srgbClr val="19376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666733" y="190499"/>
            <a:ext cx="10858228" cy="47624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2392" b="1">
                <a:solidFill>
                  <a:srgbClr val="FFFFFF"/>
                </a:solidFill>
              </a:rPr>
              <a:t>Analytical Frameworks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484160" y="1355312"/>
            <a:ext cx="3305092" cy="4708731"/>
          </a:xfrm>
          <a:prstGeom prst="roundRect">
            <a:avLst>
              <a:gd name="adj" fmla="val 4610"/>
            </a:avLst>
          </a:prstGeom>
          <a:solidFill>
            <a:srgbClr val="F8F9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5" name="Round Same Side Corner Rectangle 14"/>
          <p:cNvSpPr/>
          <p:nvPr/>
        </p:nvSpPr>
        <p:spPr>
          <a:xfrm rot="16200000">
            <a:off x="-1813056" y="3652528"/>
            <a:ext cx="4708730" cy="114297"/>
          </a:xfrm>
          <a:prstGeom prst="round2SameRect">
            <a:avLst>
              <a:gd name="adj1" fmla="val 50000"/>
              <a:gd name="adj2" fmla="val 0"/>
            </a:avLst>
          </a:prstGeom>
          <a:solidFill>
            <a:srgbClr val="19376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16" name="Picture 15" descr="image.png"/>
          <p:cNvPicPr>
            <a:picLocks noChangeAspect="1"/>
          </p:cNvPicPr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712754" y="1623255"/>
            <a:ext cx="419089" cy="264215"/>
          </a:xfrm>
          <a:prstGeom prst="rect">
            <a:avLst/>
          </a:prstGeom>
        </p:spPr>
      </p:pic>
      <p:sp>
        <p:nvSpPr>
          <p:cNvPr id="17" name="TextBox 16"/>
          <p:cNvSpPr txBox="1"/>
          <p:nvPr/>
        </p:nvSpPr>
        <p:spPr>
          <a:xfrm>
            <a:off x="1246140" y="1622013"/>
            <a:ext cx="1314417" cy="26669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315" b="1">
                <a:solidFill>
                  <a:srgbClr val="19376D"/>
                </a:solidFill>
              </a:rPr>
              <a:t>SWOT Analysis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712754" y="2079212"/>
            <a:ext cx="2886002" cy="247649"/>
          </a:xfrm>
          <a:prstGeom prst="rect">
            <a:avLst/>
          </a:prstGeom>
          <a:noFill/>
        </p:spPr>
        <p:txBody>
          <a:bodyPr wrap="none" lIns="182880" tIns="54864" rIns="73152" bIns="54864" anchor="ctr">
            <a:spAutoFit/>
          </a:bodyPr>
          <a:lstStyle/>
          <a:p>
            <a:pPr algn="l">
              <a:lnSpc>
                <a:spcPts val="1690"/>
              </a:lnSpc>
              <a:spcBef>
                <a:spcPts val="0"/>
              </a:spcBef>
              <a:spcAft>
                <a:spcPts val="520"/>
              </a:spcAft>
            </a:pPr>
            <a:r>
              <a:rPr sz="1104"/>
              <a:t>  </a:t>
            </a:r>
            <a:r>
              <a:rPr sz="1196" b="1">
                <a:solidFill>
                  <a:srgbClr val="19376D"/>
                </a:solidFill>
              </a:rPr>
              <a:t>Strengths</a:t>
            </a:r>
            <a:r>
              <a:rPr sz="1196" b="0">
                <a:solidFill>
                  <a:srgbClr val="000000"/>
                </a:solidFill>
              </a:rPr>
              <a:t> &amp; </a:t>
            </a:r>
            <a:r>
              <a:rPr sz="1196" b="1">
                <a:solidFill>
                  <a:srgbClr val="19376D"/>
                </a:solidFill>
              </a:rPr>
              <a:t>Weaknesses</a:t>
            </a:r>
            <a:r>
              <a:rPr sz="1196" b="0">
                <a:solidFill>
                  <a:srgbClr val="000000"/>
                </a:solidFill>
              </a:rPr>
              <a:t> (internal)</a:t>
            </a:r>
          </a:p>
        </p:txBody>
      </p:sp>
      <p:pic>
        <p:nvPicPr>
          <p:cNvPr id="19" name="Picture 18" descr="image.png"/>
          <p:cNvPicPr>
            <a:picLocks noChangeAspect="1"/>
          </p:cNvPicPr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12754" y="2120692"/>
            <a:ext cx="171445" cy="88490"/>
          </a:xfrm>
          <a:prstGeom prst="rect">
            <a:avLst/>
          </a:prstGeom>
        </p:spPr>
      </p:pic>
      <p:sp>
        <p:nvSpPr>
          <p:cNvPr id="20" name="TextBox 19"/>
          <p:cNvSpPr txBox="1"/>
          <p:nvPr/>
        </p:nvSpPr>
        <p:spPr>
          <a:xfrm>
            <a:off x="712754" y="2403063"/>
            <a:ext cx="2886002" cy="247649"/>
          </a:xfrm>
          <a:prstGeom prst="rect">
            <a:avLst/>
          </a:prstGeom>
          <a:noFill/>
        </p:spPr>
        <p:txBody>
          <a:bodyPr wrap="none" lIns="182880" tIns="54864" rIns="73152" bIns="54864" anchor="ctr">
            <a:spAutoFit/>
          </a:bodyPr>
          <a:lstStyle/>
          <a:p>
            <a:pPr algn="l">
              <a:lnSpc>
                <a:spcPts val="1690"/>
              </a:lnSpc>
              <a:spcBef>
                <a:spcPts val="0"/>
              </a:spcBef>
              <a:spcAft>
                <a:spcPts val="520"/>
              </a:spcAft>
            </a:pPr>
            <a:r>
              <a:rPr sz="1104"/>
              <a:t>  </a:t>
            </a:r>
            <a:r>
              <a:rPr sz="1196" b="1">
                <a:solidFill>
                  <a:srgbClr val="19376D"/>
                </a:solidFill>
              </a:rPr>
              <a:t>Opportunities</a:t>
            </a:r>
            <a:r>
              <a:rPr sz="1196" b="0">
                <a:solidFill>
                  <a:srgbClr val="000000"/>
                </a:solidFill>
              </a:rPr>
              <a:t> &amp; </a:t>
            </a:r>
            <a:r>
              <a:rPr sz="1196" b="1">
                <a:solidFill>
                  <a:srgbClr val="19376D"/>
                </a:solidFill>
              </a:rPr>
              <a:t>Threats</a:t>
            </a:r>
            <a:r>
              <a:rPr sz="1196" b="0">
                <a:solidFill>
                  <a:srgbClr val="000000"/>
                </a:solidFill>
              </a:rPr>
              <a:t> (external)</a:t>
            </a:r>
          </a:p>
        </p:txBody>
      </p:sp>
      <p:pic>
        <p:nvPicPr>
          <p:cNvPr id="21" name="Picture 20" descr="image.png"/>
          <p:cNvPicPr>
            <a:picLocks noChangeAspect="1"/>
          </p:cNvPicPr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12754" y="2444542"/>
            <a:ext cx="171445" cy="88490"/>
          </a:xfrm>
          <a:prstGeom prst="rect">
            <a:avLst/>
          </a:prstGeom>
        </p:spPr>
      </p:pic>
      <p:sp>
        <p:nvSpPr>
          <p:cNvPr id="22" name="TextBox 21"/>
          <p:cNvSpPr txBox="1"/>
          <p:nvPr/>
        </p:nvSpPr>
        <p:spPr>
          <a:xfrm>
            <a:off x="712754" y="2726913"/>
            <a:ext cx="2886002" cy="247649"/>
          </a:xfrm>
          <a:prstGeom prst="rect">
            <a:avLst/>
          </a:prstGeom>
          <a:noFill/>
        </p:spPr>
        <p:txBody>
          <a:bodyPr wrap="none" lIns="182880" tIns="54864" rIns="73152" bIns="54864" anchor="ctr">
            <a:spAutoFit/>
          </a:bodyPr>
          <a:lstStyle/>
          <a:p>
            <a:pPr algn="l">
              <a:lnSpc>
                <a:spcPts val="1690"/>
              </a:lnSpc>
              <a:spcBef>
                <a:spcPts val="0"/>
              </a:spcBef>
              <a:spcAft>
                <a:spcPts val="520"/>
              </a:spcAft>
            </a:pPr>
            <a:r>
              <a:rPr sz="1104"/>
              <a:t>  </a:t>
            </a:r>
            <a:r>
              <a:rPr sz="1196" b="0">
                <a:solidFill>
                  <a:srgbClr val="000000"/>
                </a:solidFill>
              </a:rPr>
              <a:t>Summarizes internal/external fit</a:t>
            </a:r>
          </a:p>
        </p:txBody>
      </p:sp>
      <p:pic>
        <p:nvPicPr>
          <p:cNvPr id="23" name="Picture 22" descr="image.png"/>
          <p:cNvPicPr>
            <a:picLocks noChangeAspect="1"/>
          </p:cNvPicPr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12754" y="2768392"/>
            <a:ext cx="171445" cy="88490"/>
          </a:xfrm>
          <a:prstGeom prst="rect">
            <a:avLst/>
          </a:prstGeom>
        </p:spPr>
      </p:pic>
      <p:sp>
        <p:nvSpPr>
          <p:cNvPr id="24" name="Rounded Rectangle 23"/>
          <p:cNvSpPr/>
          <p:nvPr/>
        </p:nvSpPr>
        <p:spPr>
          <a:xfrm>
            <a:off x="666733" y="7181849"/>
            <a:ext cx="3543211" cy="5467349"/>
          </a:xfrm>
          <a:prstGeom prst="roundRect">
            <a:avLst>
              <a:gd name="adj" fmla="val 4301"/>
            </a:avLst>
          </a:prstGeom>
          <a:solidFill>
            <a:srgbClr val="F8F9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5" name="Round Same Side Corner Rectangle 24"/>
          <p:cNvSpPr/>
          <p:nvPr/>
        </p:nvSpPr>
        <p:spPr>
          <a:xfrm rot="16200000">
            <a:off x="-2000901" y="9849483"/>
            <a:ext cx="5467349" cy="132080"/>
          </a:xfrm>
          <a:prstGeom prst="round2SameRect">
            <a:avLst>
              <a:gd name="adj1" fmla="val 50000"/>
              <a:gd name="adj2" fmla="val 0"/>
            </a:avLst>
          </a:prstGeom>
          <a:solidFill>
            <a:srgbClr val="19376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26" name="Picture 25" descr="image.png"/>
          <p:cNvPicPr>
            <a:picLocks noChangeAspect="1"/>
          </p:cNvPicPr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895327" y="7404238"/>
            <a:ext cx="419089" cy="355323"/>
          </a:xfrm>
          <a:prstGeom prst="rect">
            <a:avLst/>
          </a:prstGeom>
        </p:spPr>
      </p:pic>
      <p:sp>
        <p:nvSpPr>
          <p:cNvPr id="27" name="TextBox 26"/>
          <p:cNvSpPr txBox="1"/>
          <p:nvPr/>
        </p:nvSpPr>
        <p:spPr>
          <a:xfrm>
            <a:off x="1428714" y="7448549"/>
            <a:ext cx="1457288" cy="26669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315" b="1">
                <a:solidFill>
                  <a:srgbClr val="19376D"/>
                </a:solidFill>
              </a:rPr>
              <a:t>PESTEL Analysis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895327" y="7905749"/>
            <a:ext cx="3124121" cy="247649"/>
          </a:xfrm>
          <a:prstGeom prst="rect">
            <a:avLst/>
          </a:prstGeom>
          <a:noFill/>
        </p:spPr>
        <p:txBody>
          <a:bodyPr wrap="none" lIns="182880" tIns="54864" rIns="73152" bIns="54864" anchor="ctr">
            <a:spAutoFit/>
          </a:bodyPr>
          <a:lstStyle/>
          <a:p>
            <a:pPr algn="l">
              <a:lnSpc>
                <a:spcPts val="1690"/>
              </a:lnSpc>
              <a:spcBef>
                <a:spcPts val="0"/>
              </a:spcBef>
              <a:spcAft>
                <a:spcPts val="520"/>
              </a:spcAft>
            </a:pPr>
            <a:r>
              <a:rPr sz="1104"/>
              <a:t>  </a:t>
            </a:r>
            <a:r>
              <a:rPr sz="1196" b="1">
                <a:solidFill>
                  <a:srgbClr val="19376D"/>
                </a:solidFill>
              </a:rPr>
              <a:t>Political</a:t>
            </a:r>
            <a:r>
              <a:rPr sz="1196" b="0">
                <a:solidFill>
                  <a:srgbClr val="000000"/>
                </a:solidFill>
              </a:rPr>
              <a:t>, </a:t>
            </a:r>
            <a:r>
              <a:rPr sz="1196" b="1">
                <a:solidFill>
                  <a:srgbClr val="19376D"/>
                </a:solidFill>
              </a:rPr>
              <a:t>Economic</a:t>
            </a:r>
            <a:r>
              <a:rPr sz="1196" b="0">
                <a:solidFill>
                  <a:srgbClr val="000000"/>
                </a:solidFill>
              </a:rPr>
              <a:t>, </a:t>
            </a:r>
            <a:r>
              <a:rPr sz="1196" b="1">
                <a:solidFill>
                  <a:srgbClr val="19376D"/>
                </a:solidFill>
              </a:rPr>
              <a:t>Social</a:t>
            </a:r>
          </a:p>
        </p:txBody>
      </p:sp>
      <p:pic>
        <p:nvPicPr>
          <p:cNvPr id="29" name="Picture 28" descr="image.png"/>
          <p:cNvPicPr>
            <a:picLocks noChangeAspect="1"/>
          </p:cNvPicPr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95327" y="7947229"/>
            <a:ext cx="171445" cy="88490"/>
          </a:xfrm>
          <a:prstGeom prst="rect">
            <a:avLst/>
          </a:prstGeom>
        </p:spPr>
      </p:pic>
      <p:sp>
        <p:nvSpPr>
          <p:cNvPr id="30" name="TextBox 29"/>
          <p:cNvSpPr txBox="1"/>
          <p:nvPr/>
        </p:nvSpPr>
        <p:spPr>
          <a:xfrm>
            <a:off x="895327" y="8229600"/>
            <a:ext cx="3124121" cy="247649"/>
          </a:xfrm>
          <a:prstGeom prst="rect">
            <a:avLst/>
          </a:prstGeom>
          <a:noFill/>
        </p:spPr>
        <p:txBody>
          <a:bodyPr wrap="none" lIns="182880" tIns="54864" rIns="73152" bIns="54864" anchor="ctr">
            <a:spAutoFit/>
          </a:bodyPr>
          <a:lstStyle/>
          <a:p>
            <a:pPr algn="l">
              <a:lnSpc>
                <a:spcPts val="1690"/>
              </a:lnSpc>
              <a:spcBef>
                <a:spcPts val="0"/>
              </a:spcBef>
              <a:spcAft>
                <a:spcPts val="520"/>
              </a:spcAft>
            </a:pPr>
            <a:r>
              <a:rPr sz="1104"/>
              <a:t>  </a:t>
            </a:r>
            <a:r>
              <a:rPr sz="1196" b="1">
                <a:solidFill>
                  <a:srgbClr val="19376D"/>
                </a:solidFill>
              </a:rPr>
              <a:t>Technological</a:t>
            </a:r>
            <a:r>
              <a:rPr sz="1196" b="0">
                <a:solidFill>
                  <a:srgbClr val="000000"/>
                </a:solidFill>
              </a:rPr>
              <a:t>, </a:t>
            </a:r>
            <a:r>
              <a:rPr sz="1196" b="1">
                <a:solidFill>
                  <a:srgbClr val="19376D"/>
                </a:solidFill>
              </a:rPr>
              <a:t>Environmental</a:t>
            </a:r>
            <a:r>
              <a:rPr sz="1196" b="0">
                <a:solidFill>
                  <a:srgbClr val="000000"/>
                </a:solidFill>
              </a:rPr>
              <a:t>, </a:t>
            </a:r>
            <a:r>
              <a:rPr sz="1196" b="1">
                <a:solidFill>
                  <a:srgbClr val="19376D"/>
                </a:solidFill>
              </a:rPr>
              <a:t>Legal</a:t>
            </a:r>
          </a:p>
        </p:txBody>
      </p:sp>
      <p:pic>
        <p:nvPicPr>
          <p:cNvPr id="31" name="Picture 30" descr="image.png"/>
          <p:cNvPicPr>
            <a:picLocks noChangeAspect="1"/>
          </p:cNvPicPr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95327" y="8271079"/>
            <a:ext cx="171445" cy="88490"/>
          </a:xfrm>
          <a:prstGeom prst="rect">
            <a:avLst/>
          </a:prstGeom>
        </p:spPr>
      </p:pic>
      <p:sp>
        <p:nvSpPr>
          <p:cNvPr id="32" name="TextBox 31"/>
          <p:cNvSpPr txBox="1"/>
          <p:nvPr/>
        </p:nvSpPr>
        <p:spPr>
          <a:xfrm>
            <a:off x="895327" y="8553450"/>
            <a:ext cx="3124121" cy="495299"/>
          </a:xfrm>
          <a:prstGeom prst="rect">
            <a:avLst/>
          </a:prstGeom>
          <a:noFill/>
        </p:spPr>
        <p:txBody>
          <a:bodyPr wrap="square" lIns="182880" tIns="54864" rIns="73152" bIns="54864" anchor="ctr">
            <a:spAutoFit/>
          </a:bodyPr>
          <a:lstStyle/>
          <a:p>
            <a:pPr algn="l">
              <a:lnSpc>
                <a:spcPts val="1690"/>
              </a:lnSpc>
              <a:spcBef>
                <a:spcPts val="0"/>
              </a:spcBef>
              <a:spcAft>
                <a:spcPts val="520"/>
              </a:spcAft>
            </a:pPr>
            <a:r>
              <a:rPr sz="1104"/>
              <a:t>  </a:t>
            </a:r>
            <a:r>
              <a:rPr sz="1196" b="0">
                <a:solidFill>
                  <a:srgbClr val="000000"/>
                </a:solidFill>
              </a:rPr>
              <a:t>Identifies macro risks &amp; regulatory considerations</a:t>
            </a:r>
          </a:p>
        </p:txBody>
      </p:sp>
      <p:pic>
        <p:nvPicPr>
          <p:cNvPr id="33" name="Picture 32" descr="image.png"/>
          <p:cNvPicPr>
            <a:picLocks noChangeAspect="1"/>
          </p:cNvPicPr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95327" y="8594929"/>
            <a:ext cx="171445" cy="88490"/>
          </a:xfrm>
          <a:prstGeom prst="rect">
            <a:avLst/>
          </a:prstGeom>
        </p:spPr>
      </p:pic>
      <p:sp>
        <p:nvSpPr>
          <p:cNvPr id="34" name="Rounded Rectangle 33"/>
          <p:cNvSpPr/>
          <p:nvPr/>
        </p:nvSpPr>
        <p:spPr>
          <a:xfrm>
            <a:off x="4438539" y="7181849"/>
            <a:ext cx="3305092" cy="5467349"/>
          </a:xfrm>
          <a:prstGeom prst="roundRect">
            <a:avLst>
              <a:gd name="adj" fmla="val 4610"/>
            </a:avLst>
          </a:prstGeom>
          <a:solidFill>
            <a:srgbClr val="F8F9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5" name="Round Same Side Corner Rectangle 34"/>
          <p:cNvSpPr/>
          <p:nvPr/>
        </p:nvSpPr>
        <p:spPr>
          <a:xfrm rot="16200000">
            <a:off x="1770905" y="9849483"/>
            <a:ext cx="5467349" cy="132080"/>
          </a:xfrm>
          <a:prstGeom prst="round2SameRect">
            <a:avLst>
              <a:gd name="adj1" fmla="val 50000"/>
              <a:gd name="adj2" fmla="val 0"/>
            </a:avLst>
          </a:prstGeom>
          <a:solidFill>
            <a:srgbClr val="19376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36" name="Picture 35" descr="image.png"/>
          <p:cNvPicPr>
            <a:picLocks noChangeAspect="1"/>
          </p:cNvPicPr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4667133" y="7379183"/>
            <a:ext cx="419089" cy="405433"/>
          </a:xfrm>
          <a:prstGeom prst="rect">
            <a:avLst/>
          </a:prstGeom>
        </p:spPr>
      </p:pic>
      <p:sp>
        <p:nvSpPr>
          <p:cNvPr id="37" name="TextBox 36"/>
          <p:cNvSpPr txBox="1"/>
          <p:nvPr/>
        </p:nvSpPr>
        <p:spPr>
          <a:xfrm>
            <a:off x="5200519" y="7448549"/>
            <a:ext cx="1752556" cy="26669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315" b="1">
                <a:solidFill>
                  <a:srgbClr val="19376D"/>
                </a:solidFill>
              </a:rPr>
              <a:t>Porter's Five Forces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4667133" y="7905749"/>
            <a:ext cx="2886002" cy="495299"/>
          </a:xfrm>
          <a:prstGeom prst="rect">
            <a:avLst/>
          </a:prstGeom>
          <a:noFill/>
        </p:spPr>
        <p:txBody>
          <a:bodyPr wrap="square" lIns="182880" tIns="54864" rIns="73152" bIns="54864" anchor="ctr">
            <a:spAutoFit/>
          </a:bodyPr>
          <a:lstStyle/>
          <a:p>
            <a:pPr algn="l">
              <a:lnSpc>
                <a:spcPts val="1690"/>
              </a:lnSpc>
              <a:spcBef>
                <a:spcPts val="0"/>
              </a:spcBef>
              <a:spcAft>
                <a:spcPts val="520"/>
              </a:spcAft>
            </a:pPr>
            <a:r>
              <a:rPr sz="1104"/>
              <a:t>  </a:t>
            </a:r>
            <a:r>
              <a:rPr sz="1196" b="1">
                <a:solidFill>
                  <a:srgbClr val="19376D"/>
                </a:solidFill>
              </a:rPr>
              <a:t>Threat of new entrants</a:t>
            </a:r>
            <a:r>
              <a:rPr sz="1196" b="0">
                <a:solidFill>
                  <a:srgbClr val="000000"/>
                </a:solidFill>
              </a:rPr>
              <a:t>, </a:t>
            </a:r>
            <a:r>
              <a:rPr sz="1196" b="1">
                <a:solidFill>
                  <a:srgbClr val="19376D"/>
                </a:solidFill>
              </a:rPr>
              <a:t>buyer power</a:t>
            </a:r>
          </a:p>
        </p:txBody>
      </p:sp>
      <p:pic>
        <p:nvPicPr>
          <p:cNvPr id="39" name="Picture 38" descr="image.png"/>
          <p:cNvPicPr>
            <a:picLocks noChangeAspect="1"/>
          </p:cNvPicPr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667133" y="7947229"/>
            <a:ext cx="171445" cy="88490"/>
          </a:xfrm>
          <a:prstGeom prst="rect">
            <a:avLst/>
          </a:prstGeom>
        </p:spPr>
      </p:pic>
      <p:sp>
        <p:nvSpPr>
          <p:cNvPr id="40" name="TextBox 39"/>
          <p:cNvSpPr txBox="1"/>
          <p:nvPr/>
        </p:nvSpPr>
        <p:spPr>
          <a:xfrm>
            <a:off x="4667133" y="8477249"/>
            <a:ext cx="2886002" cy="495299"/>
          </a:xfrm>
          <a:prstGeom prst="rect">
            <a:avLst/>
          </a:prstGeom>
          <a:noFill/>
        </p:spPr>
        <p:txBody>
          <a:bodyPr wrap="square" lIns="182880" tIns="54864" rIns="73152" bIns="54864" anchor="ctr">
            <a:spAutoFit/>
          </a:bodyPr>
          <a:lstStyle/>
          <a:p>
            <a:pPr algn="l">
              <a:lnSpc>
                <a:spcPts val="1690"/>
              </a:lnSpc>
              <a:spcBef>
                <a:spcPts val="0"/>
              </a:spcBef>
              <a:spcAft>
                <a:spcPts val="520"/>
              </a:spcAft>
            </a:pPr>
            <a:r>
              <a:rPr sz="1104"/>
              <a:t>  </a:t>
            </a:r>
            <a:r>
              <a:rPr sz="1196" b="1">
                <a:solidFill>
                  <a:srgbClr val="19376D"/>
                </a:solidFill>
              </a:rPr>
              <a:t>Supplier power</a:t>
            </a:r>
            <a:r>
              <a:rPr sz="1196" b="0">
                <a:solidFill>
                  <a:srgbClr val="000000"/>
                </a:solidFill>
              </a:rPr>
              <a:t>, </a:t>
            </a:r>
            <a:r>
              <a:rPr sz="1196" b="1">
                <a:solidFill>
                  <a:srgbClr val="19376D"/>
                </a:solidFill>
              </a:rPr>
              <a:t>threat of substitutes</a:t>
            </a:r>
          </a:p>
        </p:txBody>
      </p:sp>
      <p:pic>
        <p:nvPicPr>
          <p:cNvPr id="41" name="Picture 40" descr="image.png"/>
          <p:cNvPicPr>
            <a:picLocks noChangeAspect="1"/>
          </p:cNvPicPr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667133" y="8518729"/>
            <a:ext cx="171445" cy="88490"/>
          </a:xfrm>
          <a:prstGeom prst="rect">
            <a:avLst/>
          </a:prstGeom>
        </p:spPr>
      </p:pic>
      <p:sp>
        <p:nvSpPr>
          <p:cNvPr id="42" name="TextBox 41"/>
          <p:cNvSpPr txBox="1"/>
          <p:nvPr/>
        </p:nvSpPr>
        <p:spPr>
          <a:xfrm>
            <a:off x="4667133" y="9048749"/>
            <a:ext cx="2886002" cy="247649"/>
          </a:xfrm>
          <a:prstGeom prst="rect">
            <a:avLst/>
          </a:prstGeom>
          <a:noFill/>
        </p:spPr>
        <p:txBody>
          <a:bodyPr wrap="none" lIns="182880" tIns="54864" rIns="73152" bIns="54864" anchor="ctr">
            <a:spAutoFit/>
          </a:bodyPr>
          <a:lstStyle/>
          <a:p>
            <a:pPr algn="l">
              <a:lnSpc>
                <a:spcPts val="1690"/>
              </a:lnSpc>
              <a:spcBef>
                <a:spcPts val="0"/>
              </a:spcBef>
              <a:spcAft>
                <a:spcPts val="520"/>
              </a:spcAft>
            </a:pPr>
            <a:r>
              <a:rPr sz="1104"/>
              <a:t>  </a:t>
            </a:r>
            <a:r>
              <a:rPr sz="1196" b="1">
                <a:solidFill>
                  <a:srgbClr val="19376D"/>
                </a:solidFill>
              </a:rPr>
              <a:t>Competitive rivalry</a:t>
            </a:r>
          </a:p>
        </p:txBody>
      </p:sp>
      <p:pic>
        <p:nvPicPr>
          <p:cNvPr id="43" name="Picture 42" descr="image.png"/>
          <p:cNvPicPr>
            <a:picLocks noChangeAspect="1"/>
          </p:cNvPicPr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667133" y="9090229"/>
            <a:ext cx="171445" cy="88490"/>
          </a:xfrm>
          <a:prstGeom prst="rect">
            <a:avLst/>
          </a:prstGeom>
        </p:spPr>
      </p:pic>
      <p:sp>
        <p:nvSpPr>
          <p:cNvPr id="45" name="Rounded Rectangle 44"/>
          <p:cNvSpPr/>
          <p:nvPr/>
        </p:nvSpPr>
        <p:spPr>
          <a:xfrm>
            <a:off x="4876677" y="1123949"/>
            <a:ext cx="5558712" cy="5316955"/>
          </a:xfrm>
          <a:prstGeom prst="roundRect">
            <a:avLst/>
          </a:prstGeom>
          <a:blipFill>
            <a:blip r:embed="rId6"/>
            <a:stretch>
              <a:fillRect/>
            </a:stretch>
          </a:blip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6" name="Rounded Rectangle 45"/>
          <p:cNvSpPr/>
          <p:nvPr/>
        </p:nvSpPr>
        <p:spPr>
          <a:xfrm>
            <a:off x="8124621" y="7534274"/>
            <a:ext cx="3400339" cy="3276599"/>
          </a:xfrm>
          <a:prstGeom prst="roundRect">
            <a:avLst/>
          </a:prstGeom>
          <a:blipFill>
            <a:blip r:embed="rId7"/>
            <a:stretch>
              <a:fillRect/>
            </a:stretch>
          </a:blip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7" name="Rounded Rectangle 46"/>
          <p:cNvSpPr/>
          <p:nvPr/>
        </p:nvSpPr>
        <p:spPr>
          <a:xfrm>
            <a:off x="8124621" y="11001375"/>
            <a:ext cx="3400339" cy="1638299"/>
          </a:xfrm>
          <a:prstGeom prst="roundRect">
            <a:avLst>
              <a:gd name="adj" fmla="val 9302"/>
            </a:avLst>
          </a:prstGeom>
          <a:solidFill>
            <a:srgbClr val="19376D">
              <a:alpha val="8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8" name="Round Same Side Corner Rectangle 47"/>
          <p:cNvSpPr/>
          <p:nvPr/>
        </p:nvSpPr>
        <p:spPr>
          <a:xfrm rot="16200000">
            <a:off x="7371512" y="11754484"/>
            <a:ext cx="1638299" cy="132080"/>
          </a:xfrm>
          <a:prstGeom prst="round2SameRect">
            <a:avLst>
              <a:gd name="adj1" fmla="val 50000"/>
              <a:gd name="adj2" fmla="val 0"/>
            </a:avLst>
          </a:prstGeom>
          <a:solidFill>
            <a:srgbClr val="64B5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9" name="TextBox 48"/>
          <p:cNvSpPr txBox="1"/>
          <p:nvPr/>
        </p:nvSpPr>
        <p:spPr>
          <a:xfrm>
            <a:off x="8315117" y="11153775"/>
            <a:ext cx="3057448" cy="26669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520"/>
              </a:spcAft>
            </a:pPr>
            <a:r>
              <a:rPr sz="1104"/>
              <a:t>  </a:t>
            </a:r>
            <a:r>
              <a:rPr sz="1315" b="1">
                <a:solidFill>
                  <a:srgbClr val="19376D"/>
                </a:solidFill>
              </a:rPr>
              <a:t> Practical Tip</a:t>
            </a:r>
          </a:p>
        </p:txBody>
      </p:sp>
      <p:pic>
        <p:nvPicPr>
          <p:cNvPr id="50" name="Picture 49" descr="image.png"/>
          <p:cNvPicPr>
            <a:picLocks noChangeAspect="1"/>
          </p:cNvPicPr>
          <p:nvPr/>
        </p:nvPicPr>
        <p:blipFill>
          <a:blip r:embed="rId8">
            <a:alphaModFix/>
          </a:blip>
          <a:stretch>
            <a:fillRect/>
          </a:stretch>
        </p:blipFill>
        <p:spPr>
          <a:xfrm>
            <a:off x="8315117" y="11189969"/>
            <a:ext cx="228594" cy="194309"/>
          </a:xfrm>
          <a:prstGeom prst="rect">
            <a:avLst/>
          </a:prstGeom>
        </p:spPr>
      </p:pic>
      <p:sp>
        <p:nvSpPr>
          <p:cNvPr id="51" name="TextBox 50"/>
          <p:cNvSpPr txBox="1"/>
          <p:nvPr/>
        </p:nvSpPr>
        <p:spPr>
          <a:xfrm>
            <a:off x="8315117" y="11496675"/>
            <a:ext cx="3057448" cy="990599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l">
              <a:lnSpc>
                <a:spcPts val="1690"/>
              </a:lnSpc>
              <a:spcBef>
                <a:spcPts val="0"/>
              </a:spcBef>
              <a:spcAft>
                <a:spcPts val="0"/>
              </a:spcAft>
            </a:pPr>
            <a:r>
              <a:rPr sz="1196" b="0">
                <a:solidFill>
                  <a:srgbClr val="000000"/>
                </a:solidFill>
              </a:rPr>
              <a:t>Convert each framework into specific bullets that feed sections of the plan (e.g., PESTEL points → Risk Analysis; BMC → Business Model &amp; Marketing)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857250"/>
          </a:xfrm>
          <a:prstGeom prst="rect">
            <a:avLst/>
          </a:prstGeom>
          <a:solidFill>
            <a:srgbClr val="19376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666733" y="190499"/>
            <a:ext cx="10858228" cy="47624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2392" b="1">
                <a:solidFill>
                  <a:srgbClr val="FFFFFF"/>
                </a:solidFill>
              </a:rPr>
              <a:t>Analytical Frameworks</a:t>
            </a:r>
          </a:p>
        </p:txBody>
      </p:sp>
      <p:sp>
        <p:nvSpPr>
          <p:cNvPr id="24" name="Rounded Rectangle 23"/>
          <p:cNvSpPr/>
          <p:nvPr/>
        </p:nvSpPr>
        <p:spPr>
          <a:xfrm>
            <a:off x="247642" y="1142495"/>
            <a:ext cx="3543211" cy="2579273"/>
          </a:xfrm>
          <a:prstGeom prst="roundRect">
            <a:avLst>
              <a:gd name="adj" fmla="val 4301"/>
            </a:avLst>
          </a:prstGeom>
          <a:solidFill>
            <a:srgbClr val="F8F9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5" name="Round Same Side Corner Rectangle 24"/>
          <p:cNvSpPr/>
          <p:nvPr/>
        </p:nvSpPr>
        <p:spPr>
          <a:xfrm rot="16200000">
            <a:off x="-975954" y="2366091"/>
            <a:ext cx="2579273" cy="132080"/>
          </a:xfrm>
          <a:prstGeom prst="round2SameRect">
            <a:avLst>
              <a:gd name="adj1" fmla="val 50000"/>
              <a:gd name="adj2" fmla="val 0"/>
            </a:avLst>
          </a:prstGeom>
          <a:solidFill>
            <a:srgbClr val="19376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26" name="Picture 25" descr="image.png"/>
          <p:cNvPicPr>
            <a:picLocks noChangeAspect="1"/>
          </p:cNvPicPr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476236" y="1364884"/>
            <a:ext cx="419089" cy="355323"/>
          </a:xfrm>
          <a:prstGeom prst="rect">
            <a:avLst/>
          </a:prstGeom>
        </p:spPr>
      </p:pic>
      <p:sp>
        <p:nvSpPr>
          <p:cNvPr id="27" name="TextBox 26"/>
          <p:cNvSpPr txBox="1"/>
          <p:nvPr/>
        </p:nvSpPr>
        <p:spPr>
          <a:xfrm>
            <a:off x="1009623" y="1409195"/>
            <a:ext cx="1457288" cy="26669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315" b="1">
                <a:solidFill>
                  <a:srgbClr val="19376D"/>
                </a:solidFill>
              </a:rPr>
              <a:t>PESTEL Analysis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476236" y="1866395"/>
            <a:ext cx="3124121" cy="247649"/>
          </a:xfrm>
          <a:prstGeom prst="rect">
            <a:avLst/>
          </a:prstGeom>
          <a:noFill/>
        </p:spPr>
        <p:txBody>
          <a:bodyPr wrap="none" lIns="182880" tIns="54864" rIns="73152" bIns="54864" anchor="ctr">
            <a:spAutoFit/>
          </a:bodyPr>
          <a:lstStyle/>
          <a:p>
            <a:pPr algn="l">
              <a:lnSpc>
                <a:spcPts val="1690"/>
              </a:lnSpc>
              <a:spcBef>
                <a:spcPts val="0"/>
              </a:spcBef>
              <a:spcAft>
                <a:spcPts val="520"/>
              </a:spcAft>
            </a:pPr>
            <a:r>
              <a:rPr sz="1104"/>
              <a:t>  </a:t>
            </a:r>
            <a:r>
              <a:rPr sz="1196" b="1">
                <a:solidFill>
                  <a:srgbClr val="19376D"/>
                </a:solidFill>
              </a:rPr>
              <a:t>Political</a:t>
            </a:r>
            <a:r>
              <a:rPr sz="1196" b="0">
                <a:solidFill>
                  <a:srgbClr val="000000"/>
                </a:solidFill>
              </a:rPr>
              <a:t>, </a:t>
            </a:r>
            <a:r>
              <a:rPr sz="1196" b="1">
                <a:solidFill>
                  <a:srgbClr val="19376D"/>
                </a:solidFill>
              </a:rPr>
              <a:t>Economic</a:t>
            </a:r>
            <a:r>
              <a:rPr sz="1196" b="0">
                <a:solidFill>
                  <a:srgbClr val="000000"/>
                </a:solidFill>
              </a:rPr>
              <a:t>, </a:t>
            </a:r>
            <a:r>
              <a:rPr sz="1196" b="1">
                <a:solidFill>
                  <a:srgbClr val="19376D"/>
                </a:solidFill>
              </a:rPr>
              <a:t>Social</a:t>
            </a:r>
          </a:p>
        </p:txBody>
      </p:sp>
      <p:pic>
        <p:nvPicPr>
          <p:cNvPr id="29" name="Picture 28" descr="image.png"/>
          <p:cNvPicPr>
            <a:picLocks noChangeAspect="1"/>
          </p:cNvPicPr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76236" y="1907875"/>
            <a:ext cx="171445" cy="88490"/>
          </a:xfrm>
          <a:prstGeom prst="rect">
            <a:avLst/>
          </a:prstGeom>
        </p:spPr>
      </p:pic>
      <p:sp>
        <p:nvSpPr>
          <p:cNvPr id="30" name="TextBox 29"/>
          <p:cNvSpPr txBox="1"/>
          <p:nvPr/>
        </p:nvSpPr>
        <p:spPr>
          <a:xfrm>
            <a:off x="476236" y="2190246"/>
            <a:ext cx="3124121" cy="247649"/>
          </a:xfrm>
          <a:prstGeom prst="rect">
            <a:avLst/>
          </a:prstGeom>
          <a:noFill/>
        </p:spPr>
        <p:txBody>
          <a:bodyPr wrap="none" lIns="182880" tIns="54864" rIns="73152" bIns="54864" anchor="ctr">
            <a:spAutoFit/>
          </a:bodyPr>
          <a:lstStyle/>
          <a:p>
            <a:pPr algn="l">
              <a:lnSpc>
                <a:spcPts val="1690"/>
              </a:lnSpc>
              <a:spcBef>
                <a:spcPts val="0"/>
              </a:spcBef>
              <a:spcAft>
                <a:spcPts val="520"/>
              </a:spcAft>
            </a:pPr>
            <a:r>
              <a:rPr sz="1104"/>
              <a:t>  </a:t>
            </a:r>
            <a:r>
              <a:rPr sz="1196" b="1">
                <a:solidFill>
                  <a:srgbClr val="19376D"/>
                </a:solidFill>
              </a:rPr>
              <a:t>Technological</a:t>
            </a:r>
            <a:r>
              <a:rPr sz="1196" b="0">
                <a:solidFill>
                  <a:srgbClr val="000000"/>
                </a:solidFill>
              </a:rPr>
              <a:t>, </a:t>
            </a:r>
            <a:r>
              <a:rPr sz="1196" b="1">
                <a:solidFill>
                  <a:srgbClr val="19376D"/>
                </a:solidFill>
              </a:rPr>
              <a:t>Environmental</a:t>
            </a:r>
            <a:r>
              <a:rPr sz="1196" b="0">
                <a:solidFill>
                  <a:srgbClr val="000000"/>
                </a:solidFill>
              </a:rPr>
              <a:t>, </a:t>
            </a:r>
            <a:r>
              <a:rPr sz="1196" b="1">
                <a:solidFill>
                  <a:srgbClr val="19376D"/>
                </a:solidFill>
              </a:rPr>
              <a:t>Legal</a:t>
            </a:r>
          </a:p>
        </p:txBody>
      </p:sp>
      <p:pic>
        <p:nvPicPr>
          <p:cNvPr id="31" name="Picture 30" descr="image.png"/>
          <p:cNvPicPr>
            <a:picLocks noChangeAspect="1"/>
          </p:cNvPicPr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76236" y="2231725"/>
            <a:ext cx="171445" cy="88490"/>
          </a:xfrm>
          <a:prstGeom prst="rect">
            <a:avLst/>
          </a:prstGeom>
        </p:spPr>
      </p:pic>
      <p:sp>
        <p:nvSpPr>
          <p:cNvPr id="32" name="TextBox 31"/>
          <p:cNvSpPr txBox="1"/>
          <p:nvPr/>
        </p:nvSpPr>
        <p:spPr>
          <a:xfrm>
            <a:off x="476236" y="2514096"/>
            <a:ext cx="3124121" cy="495299"/>
          </a:xfrm>
          <a:prstGeom prst="rect">
            <a:avLst/>
          </a:prstGeom>
          <a:noFill/>
        </p:spPr>
        <p:txBody>
          <a:bodyPr wrap="square" lIns="182880" tIns="54864" rIns="73152" bIns="54864" anchor="ctr">
            <a:spAutoFit/>
          </a:bodyPr>
          <a:lstStyle/>
          <a:p>
            <a:pPr algn="l">
              <a:lnSpc>
                <a:spcPts val="1690"/>
              </a:lnSpc>
              <a:spcBef>
                <a:spcPts val="0"/>
              </a:spcBef>
              <a:spcAft>
                <a:spcPts val="520"/>
              </a:spcAft>
            </a:pPr>
            <a:r>
              <a:rPr sz="1104"/>
              <a:t>  </a:t>
            </a:r>
            <a:r>
              <a:rPr sz="1196" b="0">
                <a:solidFill>
                  <a:srgbClr val="000000"/>
                </a:solidFill>
              </a:rPr>
              <a:t>Identifies macro risks &amp; regulatory considerations</a:t>
            </a:r>
          </a:p>
        </p:txBody>
      </p:sp>
      <p:pic>
        <p:nvPicPr>
          <p:cNvPr id="33" name="Picture 32" descr="image.png"/>
          <p:cNvPicPr>
            <a:picLocks noChangeAspect="1"/>
          </p:cNvPicPr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76236" y="2555575"/>
            <a:ext cx="171445" cy="88490"/>
          </a:xfrm>
          <a:prstGeom prst="rect">
            <a:avLst/>
          </a:prstGeom>
        </p:spPr>
      </p:pic>
      <p:sp>
        <p:nvSpPr>
          <p:cNvPr id="34" name="Rounded Rectangle 33"/>
          <p:cNvSpPr/>
          <p:nvPr/>
        </p:nvSpPr>
        <p:spPr>
          <a:xfrm>
            <a:off x="247641" y="3988468"/>
            <a:ext cx="3543211" cy="2579273"/>
          </a:xfrm>
          <a:prstGeom prst="roundRect">
            <a:avLst>
              <a:gd name="adj" fmla="val 4610"/>
            </a:avLst>
          </a:prstGeom>
          <a:solidFill>
            <a:srgbClr val="F8F9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5" name="Round Same Side Corner Rectangle 34"/>
          <p:cNvSpPr/>
          <p:nvPr/>
        </p:nvSpPr>
        <p:spPr>
          <a:xfrm rot="16200000">
            <a:off x="-971196" y="5207306"/>
            <a:ext cx="2579273" cy="141596"/>
          </a:xfrm>
          <a:prstGeom prst="round2SameRect">
            <a:avLst>
              <a:gd name="adj1" fmla="val 50000"/>
              <a:gd name="adj2" fmla="val 0"/>
            </a:avLst>
          </a:prstGeom>
          <a:solidFill>
            <a:srgbClr val="19376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36" name="Picture 35" descr="image.png"/>
          <p:cNvPicPr>
            <a:picLocks noChangeAspect="1"/>
          </p:cNvPicPr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476236" y="4185802"/>
            <a:ext cx="449283" cy="405433"/>
          </a:xfrm>
          <a:prstGeom prst="rect">
            <a:avLst/>
          </a:prstGeom>
        </p:spPr>
      </p:pic>
      <p:sp>
        <p:nvSpPr>
          <p:cNvPr id="37" name="TextBox 36"/>
          <p:cNvSpPr txBox="1"/>
          <p:nvPr/>
        </p:nvSpPr>
        <p:spPr>
          <a:xfrm>
            <a:off x="1009621" y="4231936"/>
            <a:ext cx="1878821" cy="313163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315" b="1">
                <a:solidFill>
                  <a:srgbClr val="19376D"/>
                </a:solidFill>
              </a:rPr>
              <a:t>Porter's Five Forces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476235" y="4802634"/>
            <a:ext cx="3093927" cy="314766"/>
          </a:xfrm>
          <a:prstGeom prst="rect">
            <a:avLst/>
          </a:prstGeom>
          <a:noFill/>
        </p:spPr>
        <p:txBody>
          <a:bodyPr wrap="square" lIns="182880" tIns="54864" rIns="73152" bIns="54864" anchor="ctr">
            <a:spAutoFit/>
          </a:bodyPr>
          <a:lstStyle/>
          <a:p>
            <a:pPr algn="l">
              <a:lnSpc>
                <a:spcPts val="1690"/>
              </a:lnSpc>
              <a:spcBef>
                <a:spcPts val="0"/>
              </a:spcBef>
              <a:spcAft>
                <a:spcPts val="520"/>
              </a:spcAft>
            </a:pPr>
            <a:r>
              <a:rPr sz="1104"/>
              <a:t>  </a:t>
            </a:r>
            <a:r>
              <a:rPr sz="1196" b="1">
                <a:solidFill>
                  <a:srgbClr val="19376D"/>
                </a:solidFill>
              </a:rPr>
              <a:t>Threat of new entrants</a:t>
            </a:r>
            <a:r>
              <a:rPr sz="1196" b="0">
                <a:solidFill>
                  <a:srgbClr val="000000"/>
                </a:solidFill>
              </a:rPr>
              <a:t>, </a:t>
            </a:r>
            <a:r>
              <a:rPr sz="1196" b="1">
                <a:solidFill>
                  <a:srgbClr val="19376D"/>
                </a:solidFill>
              </a:rPr>
              <a:t>buyer power</a:t>
            </a:r>
          </a:p>
        </p:txBody>
      </p:sp>
      <p:pic>
        <p:nvPicPr>
          <p:cNvPr id="39" name="Picture 38" descr="image.png"/>
          <p:cNvPicPr>
            <a:picLocks noChangeAspect="1"/>
          </p:cNvPicPr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76236" y="4753848"/>
            <a:ext cx="183797" cy="88490"/>
          </a:xfrm>
          <a:prstGeom prst="rect">
            <a:avLst/>
          </a:prstGeom>
        </p:spPr>
      </p:pic>
      <p:sp>
        <p:nvSpPr>
          <p:cNvPr id="40" name="TextBox 39"/>
          <p:cNvSpPr txBox="1"/>
          <p:nvPr/>
        </p:nvSpPr>
        <p:spPr>
          <a:xfrm>
            <a:off x="476235" y="5374134"/>
            <a:ext cx="3093927" cy="314766"/>
          </a:xfrm>
          <a:prstGeom prst="rect">
            <a:avLst/>
          </a:prstGeom>
          <a:noFill/>
        </p:spPr>
        <p:txBody>
          <a:bodyPr wrap="square" lIns="182880" tIns="54864" rIns="73152" bIns="54864" anchor="ctr">
            <a:spAutoFit/>
          </a:bodyPr>
          <a:lstStyle/>
          <a:p>
            <a:pPr algn="l">
              <a:lnSpc>
                <a:spcPts val="1690"/>
              </a:lnSpc>
              <a:spcBef>
                <a:spcPts val="0"/>
              </a:spcBef>
              <a:spcAft>
                <a:spcPts val="520"/>
              </a:spcAft>
            </a:pPr>
            <a:r>
              <a:rPr sz="1104"/>
              <a:t>  </a:t>
            </a:r>
            <a:r>
              <a:rPr sz="1196" b="1">
                <a:solidFill>
                  <a:srgbClr val="19376D"/>
                </a:solidFill>
              </a:rPr>
              <a:t>Supplier power</a:t>
            </a:r>
            <a:r>
              <a:rPr sz="1196" b="0">
                <a:solidFill>
                  <a:srgbClr val="000000"/>
                </a:solidFill>
              </a:rPr>
              <a:t>, </a:t>
            </a:r>
            <a:r>
              <a:rPr sz="1196" b="1">
                <a:solidFill>
                  <a:srgbClr val="19376D"/>
                </a:solidFill>
              </a:rPr>
              <a:t>threat of substitutes</a:t>
            </a:r>
          </a:p>
        </p:txBody>
      </p:sp>
      <p:pic>
        <p:nvPicPr>
          <p:cNvPr id="41" name="Picture 40" descr="image.png"/>
          <p:cNvPicPr>
            <a:picLocks noChangeAspect="1"/>
          </p:cNvPicPr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76236" y="5325348"/>
            <a:ext cx="183797" cy="88490"/>
          </a:xfrm>
          <a:prstGeom prst="rect">
            <a:avLst/>
          </a:prstGeom>
        </p:spPr>
      </p:pic>
      <p:sp>
        <p:nvSpPr>
          <p:cNvPr id="42" name="TextBox 41"/>
          <p:cNvSpPr txBox="1"/>
          <p:nvPr/>
        </p:nvSpPr>
        <p:spPr>
          <a:xfrm>
            <a:off x="476235" y="5821810"/>
            <a:ext cx="3093927" cy="314766"/>
          </a:xfrm>
          <a:prstGeom prst="rect">
            <a:avLst/>
          </a:prstGeom>
          <a:noFill/>
        </p:spPr>
        <p:txBody>
          <a:bodyPr wrap="square" lIns="182880" tIns="54864" rIns="73152" bIns="54864" anchor="ctr">
            <a:spAutoFit/>
          </a:bodyPr>
          <a:lstStyle/>
          <a:p>
            <a:pPr algn="l">
              <a:lnSpc>
                <a:spcPts val="1690"/>
              </a:lnSpc>
              <a:spcBef>
                <a:spcPts val="0"/>
              </a:spcBef>
              <a:spcAft>
                <a:spcPts val="520"/>
              </a:spcAft>
            </a:pPr>
            <a:r>
              <a:rPr sz="1104"/>
              <a:t>  </a:t>
            </a:r>
            <a:r>
              <a:rPr sz="1196" b="1">
                <a:solidFill>
                  <a:srgbClr val="19376D"/>
                </a:solidFill>
              </a:rPr>
              <a:t>Competitive rivalry</a:t>
            </a:r>
          </a:p>
        </p:txBody>
      </p:sp>
      <p:pic>
        <p:nvPicPr>
          <p:cNvPr id="43" name="Picture 42" descr="image.png"/>
          <p:cNvPicPr>
            <a:picLocks noChangeAspect="1"/>
          </p:cNvPicPr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76236" y="5896848"/>
            <a:ext cx="183797" cy="88490"/>
          </a:xfrm>
          <a:prstGeom prst="rect">
            <a:avLst/>
          </a:prstGeom>
        </p:spPr>
      </p:pic>
      <p:sp>
        <p:nvSpPr>
          <p:cNvPr id="46" name="Rounded Rectangle 45"/>
          <p:cNvSpPr/>
          <p:nvPr/>
        </p:nvSpPr>
        <p:spPr>
          <a:xfrm>
            <a:off x="4395677" y="1142495"/>
            <a:ext cx="4595923" cy="4231639"/>
          </a:xfrm>
          <a:prstGeom prst="roundRect">
            <a:avLst/>
          </a:prstGeom>
          <a:blipFill>
            <a:blip r:embed="rId5"/>
            <a:stretch>
              <a:fillRect/>
            </a:stretch>
          </a:blip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7" name="Rounded Rectangle 46"/>
          <p:cNvSpPr/>
          <p:nvPr/>
        </p:nvSpPr>
        <p:spPr>
          <a:xfrm>
            <a:off x="8752541" y="5219701"/>
            <a:ext cx="3400339" cy="1638299"/>
          </a:xfrm>
          <a:prstGeom prst="roundRect">
            <a:avLst>
              <a:gd name="adj" fmla="val 9302"/>
            </a:avLst>
          </a:prstGeom>
          <a:solidFill>
            <a:srgbClr val="19376D">
              <a:alpha val="8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8" name="Round Same Side Corner Rectangle 47"/>
          <p:cNvSpPr/>
          <p:nvPr/>
        </p:nvSpPr>
        <p:spPr>
          <a:xfrm rot="16200000">
            <a:off x="7982685" y="5972810"/>
            <a:ext cx="1638299" cy="132080"/>
          </a:xfrm>
          <a:prstGeom prst="round2SameRect">
            <a:avLst>
              <a:gd name="adj1" fmla="val 50000"/>
              <a:gd name="adj2" fmla="val 0"/>
            </a:avLst>
          </a:prstGeom>
          <a:solidFill>
            <a:srgbClr val="64B5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9" name="TextBox 48"/>
          <p:cNvSpPr txBox="1"/>
          <p:nvPr/>
        </p:nvSpPr>
        <p:spPr>
          <a:xfrm>
            <a:off x="8993878" y="5414204"/>
            <a:ext cx="3057448" cy="26669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520"/>
              </a:spcAft>
            </a:pPr>
            <a:r>
              <a:rPr sz="1104"/>
              <a:t>  </a:t>
            </a:r>
            <a:r>
              <a:rPr sz="1315" b="1">
                <a:solidFill>
                  <a:srgbClr val="19376D"/>
                </a:solidFill>
              </a:rPr>
              <a:t> Practical Tip</a:t>
            </a:r>
          </a:p>
        </p:txBody>
      </p:sp>
      <p:pic>
        <p:nvPicPr>
          <p:cNvPr id="50" name="Picture 49" descr="image.png"/>
          <p:cNvPicPr>
            <a:picLocks noChangeAspect="1"/>
          </p:cNvPicPr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8937730" y="5429570"/>
            <a:ext cx="228594" cy="194309"/>
          </a:xfrm>
          <a:prstGeom prst="rect">
            <a:avLst/>
          </a:prstGeom>
        </p:spPr>
      </p:pic>
      <p:sp>
        <p:nvSpPr>
          <p:cNvPr id="51" name="TextBox 50"/>
          <p:cNvSpPr txBox="1"/>
          <p:nvPr/>
        </p:nvSpPr>
        <p:spPr>
          <a:xfrm>
            <a:off x="8993878" y="5757104"/>
            <a:ext cx="3057448" cy="990599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l">
              <a:lnSpc>
                <a:spcPts val="1690"/>
              </a:lnSpc>
              <a:spcBef>
                <a:spcPts val="0"/>
              </a:spcBef>
              <a:spcAft>
                <a:spcPts val="0"/>
              </a:spcAft>
            </a:pPr>
            <a:r>
              <a:rPr sz="1196" b="0" dirty="0">
                <a:solidFill>
                  <a:srgbClr val="000000"/>
                </a:solidFill>
              </a:rPr>
              <a:t>Convert each framework into specific bullets that feed sections of the plan (e.g., PESTEL points → Risk Analysis; BMC → Business Model &amp; Marketing)</a:t>
            </a:r>
          </a:p>
        </p:txBody>
      </p:sp>
    </p:spTree>
    <p:extLst>
      <p:ext uri="{BB962C8B-B14F-4D97-AF65-F5344CB8AC3E}">
        <p14:creationId xmlns:p14="http://schemas.microsoft.com/office/powerpoint/2010/main" val="149467913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857250"/>
          </a:xfrm>
          <a:prstGeom prst="rect">
            <a:avLst/>
          </a:prstGeom>
          <a:solidFill>
            <a:srgbClr val="19376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666733" y="190499"/>
            <a:ext cx="10858228" cy="47624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2392" b="1">
                <a:solidFill>
                  <a:srgbClr val="FFFFFF"/>
                </a:solidFill>
              </a:rPr>
              <a:t>Analytical Frameworks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666733" y="1238249"/>
            <a:ext cx="3543211" cy="5715000"/>
          </a:xfrm>
          <a:prstGeom prst="roundRect">
            <a:avLst>
              <a:gd name="adj" fmla="val 4301"/>
            </a:avLst>
          </a:prstGeom>
          <a:solidFill>
            <a:srgbClr val="F8F9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Round Same Side Corner Rectangle 4"/>
          <p:cNvSpPr/>
          <p:nvPr/>
        </p:nvSpPr>
        <p:spPr>
          <a:xfrm rot="16200000">
            <a:off x="-2124727" y="4029709"/>
            <a:ext cx="5715000" cy="132080"/>
          </a:xfrm>
          <a:prstGeom prst="round2SameRect">
            <a:avLst>
              <a:gd name="adj1" fmla="val 50000"/>
              <a:gd name="adj2" fmla="val 0"/>
            </a:avLst>
          </a:prstGeom>
          <a:solidFill>
            <a:srgbClr val="19376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6" name="Picture 5" descr="image.png"/>
          <p:cNvPicPr>
            <a:picLocks noChangeAspect="1"/>
          </p:cNvPicPr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895327" y="1474304"/>
            <a:ext cx="419089" cy="327991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1428714" y="1504950"/>
            <a:ext cx="2066873" cy="26669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315" b="1">
                <a:solidFill>
                  <a:srgbClr val="19376D"/>
                </a:solidFill>
              </a:rPr>
              <a:t>Business Model Canvas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95327" y="1962149"/>
            <a:ext cx="3124121" cy="495299"/>
          </a:xfrm>
          <a:prstGeom prst="rect">
            <a:avLst/>
          </a:prstGeom>
          <a:noFill/>
        </p:spPr>
        <p:txBody>
          <a:bodyPr wrap="square" lIns="182880" tIns="54864" rIns="73152" bIns="54864" anchor="ctr">
            <a:spAutoFit/>
          </a:bodyPr>
          <a:lstStyle/>
          <a:p>
            <a:pPr algn="l">
              <a:lnSpc>
                <a:spcPts val="1690"/>
              </a:lnSpc>
              <a:spcBef>
                <a:spcPts val="0"/>
              </a:spcBef>
              <a:spcAft>
                <a:spcPts val="520"/>
              </a:spcAft>
            </a:pPr>
            <a:r>
              <a:rPr sz="1104"/>
              <a:t>  </a:t>
            </a:r>
            <a:r>
              <a:rPr sz="1196" b="1">
                <a:solidFill>
                  <a:srgbClr val="19376D"/>
                </a:solidFill>
              </a:rPr>
              <a:t>9 blocks</a:t>
            </a:r>
            <a:r>
              <a:rPr sz="1196" b="0">
                <a:solidFill>
                  <a:srgbClr val="000000"/>
                </a:solidFill>
              </a:rPr>
              <a:t> covering key business elements</a:t>
            </a:r>
          </a:p>
        </p:txBody>
      </p:sp>
      <p:pic>
        <p:nvPicPr>
          <p:cNvPr id="9" name="Picture 8" descr="image.png"/>
          <p:cNvPicPr>
            <a:picLocks noChangeAspect="1"/>
          </p:cNvPicPr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95327" y="2003629"/>
            <a:ext cx="171445" cy="88490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895327" y="2533649"/>
            <a:ext cx="3124121" cy="495299"/>
          </a:xfrm>
          <a:prstGeom prst="rect">
            <a:avLst/>
          </a:prstGeom>
          <a:noFill/>
        </p:spPr>
        <p:txBody>
          <a:bodyPr wrap="square" lIns="182880" tIns="54864" rIns="73152" bIns="54864" anchor="ctr">
            <a:spAutoFit/>
          </a:bodyPr>
          <a:lstStyle/>
          <a:p>
            <a:pPr algn="l">
              <a:lnSpc>
                <a:spcPts val="1690"/>
              </a:lnSpc>
              <a:spcBef>
                <a:spcPts val="0"/>
              </a:spcBef>
              <a:spcAft>
                <a:spcPts val="520"/>
              </a:spcAft>
            </a:pPr>
            <a:r>
              <a:rPr sz="1104"/>
              <a:t>  </a:t>
            </a:r>
            <a:r>
              <a:rPr sz="1196" b="0">
                <a:solidFill>
                  <a:srgbClr val="000000"/>
                </a:solidFill>
              </a:rPr>
              <a:t>Customer segments, value propositions, channels</a:t>
            </a:r>
          </a:p>
        </p:txBody>
      </p:sp>
      <p:pic>
        <p:nvPicPr>
          <p:cNvPr id="11" name="Picture 10" descr="image.png"/>
          <p:cNvPicPr>
            <a:picLocks noChangeAspect="1"/>
          </p:cNvPicPr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95327" y="2575129"/>
            <a:ext cx="171445" cy="88490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895327" y="3105149"/>
            <a:ext cx="3124121" cy="495299"/>
          </a:xfrm>
          <a:prstGeom prst="rect">
            <a:avLst/>
          </a:prstGeom>
          <a:noFill/>
        </p:spPr>
        <p:txBody>
          <a:bodyPr wrap="square" lIns="182880" tIns="54864" rIns="73152" bIns="54864" anchor="ctr">
            <a:spAutoFit/>
          </a:bodyPr>
          <a:lstStyle/>
          <a:p>
            <a:pPr algn="l">
              <a:lnSpc>
                <a:spcPts val="1690"/>
              </a:lnSpc>
              <a:spcBef>
                <a:spcPts val="0"/>
              </a:spcBef>
              <a:spcAft>
                <a:spcPts val="520"/>
              </a:spcAft>
            </a:pPr>
            <a:r>
              <a:rPr sz="1104"/>
              <a:t>  </a:t>
            </a:r>
            <a:r>
              <a:rPr sz="1196" b="0">
                <a:solidFill>
                  <a:srgbClr val="000000"/>
                </a:solidFill>
              </a:rPr>
              <a:t>Revenue streams, key resources, cost structure</a:t>
            </a:r>
          </a:p>
        </p:txBody>
      </p:sp>
      <p:pic>
        <p:nvPicPr>
          <p:cNvPr id="13" name="Picture 12" descr="image.png"/>
          <p:cNvPicPr>
            <a:picLocks noChangeAspect="1"/>
          </p:cNvPicPr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95327" y="3146629"/>
            <a:ext cx="171445" cy="88490"/>
          </a:xfrm>
          <a:prstGeom prst="rect">
            <a:avLst/>
          </a:prstGeom>
        </p:spPr>
      </p:pic>
      <p:sp>
        <p:nvSpPr>
          <p:cNvPr id="24" name="Rounded Rectangle 23"/>
          <p:cNvSpPr/>
          <p:nvPr/>
        </p:nvSpPr>
        <p:spPr>
          <a:xfrm>
            <a:off x="666733" y="7181849"/>
            <a:ext cx="3543211" cy="5467349"/>
          </a:xfrm>
          <a:prstGeom prst="roundRect">
            <a:avLst>
              <a:gd name="adj" fmla="val 4301"/>
            </a:avLst>
          </a:prstGeom>
          <a:solidFill>
            <a:srgbClr val="F8F9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5" name="Round Same Side Corner Rectangle 24"/>
          <p:cNvSpPr/>
          <p:nvPr/>
        </p:nvSpPr>
        <p:spPr>
          <a:xfrm rot="16200000">
            <a:off x="-2000901" y="9849483"/>
            <a:ext cx="5467349" cy="132080"/>
          </a:xfrm>
          <a:prstGeom prst="round2SameRect">
            <a:avLst>
              <a:gd name="adj1" fmla="val 50000"/>
              <a:gd name="adj2" fmla="val 0"/>
            </a:avLst>
          </a:prstGeom>
          <a:solidFill>
            <a:srgbClr val="19376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26" name="Picture 25" descr="image.png"/>
          <p:cNvPicPr>
            <a:picLocks noChangeAspect="1"/>
          </p:cNvPicPr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895327" y="7404238"/>
            <a:ext cx="419089" cy="355323"/>
          </a:xfrm>
          <a:prstGeom prst="rect">
            <a:avLst/>
          </a:prstGeom>
        </p:spPr>
      </p:pic>
      <p:sp>
        <p:nvSpPr>
          <p:cNvPr id="27" name="TextBox 26"/>
          <p:cNvSpPr txBox="1"/>
          <p:nvPr/>
        </p:nvSpPr>
        <p:spPr>
          <a:xfrm>
            <a:off x="1428714" y="7448549"/>
            <a:ext cx="1457288" cy="26669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315" b="1">
                <a:solidFill>
                  <a:srgbClr val="19376D"/>
                </a:solidFill>
              </a:rPr>
              <a:t>PESTEL Analysis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895327" y="7905749"/>
            <a:ext cx="3124121" cy="247649"/>
          </a:xfrm>
          <a:prstGeom prst="rect">
            <a:avLst/>
          </a:prstGeom>
          <a:noFill/>
        </p:spPr>
        <p:txBody>
          <a:bodyPr wrap="none" lIns="182880" tIns="54864" rIns="73152" bIns="54864" anchor="ctr">
            <a:spAutoFit/>
          </a:bodyPr>
          <a:lstStyle/>
          <a:p>
            <a:pPr algn="l">
              <a:lnSpc>
                <a:spcPts val="1690"/>
              </a:lnSpc>
              <a:spcBef>
                <a:spcPts val="0"/>
              </a:spcBef>
              <a:spcAft>
                <a:spcPts val="520"/>
              </a:spcAft>
            </a:pPr>
            <a:r>
              <a:rPr sz="1104"/>
              <a:t>  </a:t>
            </a:r>
            <a:r>
              <a:rPr sz="1196" b="1">
                <a:solidFill>
                  <a:srgbClr val="19376D"/>
                </a:solidFill>
              </a:rPr>
              <a:t>Political</a:t>
            </a:r>
            <a:r>
              <a:rPr sz="1196" b="0">
                <a:solidFill>
                  <a:srgbClr val="000000"/>
                </a:solidFill>
              </a:rPr>
              <a:t>, </a:t>
            </a:r>
            <a:r>
              <a:rPr sz="1196" b="1">
                <a:solidFill>
                  <a:srgbClr val="19376D"/>
                </a:solidFill>
              </a:rPr>
              <a:t>Economic</a:t>
            </a:r>
            <a:r>
              <a:rPr sz="1196" b="0">
                <a:solidFill>
                  <a:srgbClr val="000000"/>
                </a:solidFill>
              </a:rPr>
              <a:t>, </a:t>
            </a:r>
            <a:r>
              <a:rPr sz="1196" b="1">
                <a:solidFill>
                  <a:srgbClr val="19376D"/>
                </a:solidFill>
              </a:rPr>
              <a:t>Social</a:t>
            </a:r>
          </a:p>
        </p:txBody>
      </p:sp>
      <p:pic>
        <p:nvPicPr>
          <p:cNvPr id="29" name="Picture 28" descr="image.png"/>
          <p:cNvPicPr>
            <a:picLocks noChangeAspect="1"/>
          </p:cNvPicPr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95327" y="7947229"/>
            <a:ext cx="171445" cy="88490"/>
          </a:xfrm>
          <a:prstGeom prst="rect">
            <a:avLst/>
          </a:prstGeom>
        </p:spPr>
      </p:pic>
      <p:sp>
        <p:nvSpPr>
          <p:cNvPr id="30" name="TextBox 29"/>
          <p:cNvSpPr txBox="1"/>
          <p:nvPr/>
        </p:nvSpPr>
        <p:spPr>
          <a:xfrm>
            <a:off x="895327" y="8229600"/>
            <a:ext cx="3124121" cy="247649"/>
          </a:xfrm>
          <a:prstGeom prst="rect">
            <a:avLst/>
          </a:prstGeom>
          <a:noFill/>
        </p:spPr>
        <p:txBody>
          <a:bodyPr wrap="none" lIns="182880" tIns="54864" rIns="73152" bIns="54864" anchor="ctr">
            <a:spAutoFit/>
          </a:bodyPr>
          <a:lstStyle/>
          <a:p>
            <a:pPr algn="l">
              <a:lnSpc>
                <a:spcPts val="1690"/>
              </a:lnSpc>
              <a:spcBef>
                <a:spcPts val="0"/>
              </a:spcBef>
              <a:spcAft>
                <a:spcPts val="520"/>
              </a:spcAft>
            </a:pPr>
            <a:r>
              <a:rPr sz="1104"/>
              <a:t>  </a:t>
            </a:r>
            <a:r>
              <a:rPr sz="1196" b="1">
                <a:solidFill>
                  <a:srgbClr val="19376D"/>
                </a:solidFill>
              </a:rPr>
              <a:t>Technological</a:t>
            </a:r>
            <a:r>
              <a:rPr sz="1196" b="0">
                <a:solidFill>
                  <a:srgbClr val="000000"/>
                </a:solidFill>
              </a:rPr>
              <a:t>, </a:t>
            </a:r>
            <a:r>
              <a:rPr sz="1196" b="1">
                <a:solidFill>
                  <a:srgbClr val="19376D"/>
                </a:solidFill>
              </a:rPr>
              <a:t>Environmental</a:t>
            </a:r>
            <a:r>
              <a:rPr sz="1196" b="0">
                <a:solidFill>
                  <a:srgbClr val="000000"/>
                </a:solidFill>
              </a:rPr>
              <a:t>, </a:t>
            </a:r>
            <a:r>
              <a:rPr sz="1196" b="1">
                <a:solidFill>
                  <a:srgbClr val="19376D"/>
                </a:solidFill>
              </a:rPr>
              <a:t>Legal</a:t>
            </a:r>
          </a:p>
        </p:txBody>
      </p:sp>
      <p:pic>
        <p:nvPicPr>
          <p:cNvPr id="31" name="Picture 30" descr="image.png"/>
          <p:cNvPicPr>
            <a:picLocks noChangeAspect="1"/>
          </p:cNvPicPr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95327" y="8271079"/>
            <a:ext cx="171445" cy="88490"/>
          </a:xfrm>
          <a:prstGeom prst="rect">
            <a:avLst/>
          </a:prstGeom>
        </p:spPr>
      </p:pic>
      <p:sp>
        <p:nvSpPr>
          <p:cNvPr id="32" name="TextBox 31"/>
          <p:cNvSpPr txBox="1"/>
          <p:nvPr/>
        </p:nvSpPr>
        <p:spPr>
          <a:xfrm>
            <a:off x="895327" y="8553450"/>
            <a:ext cx="3124121" cy="495299"/>
          </a:xfrm>
          <a:prstGeom prst="rect">
            <a:avLst/>
          </a:prstGeom>
          <a:noFill/>
        </p:spPr>
        <p:txBody>
          <a:bodyPr wrap="square" lIns="182880" tIns="54864" rIns="73152" bIns="54864" anchor="ctr">
            <a:spAutoFit/>
          </a:bodyPr>
          <a:lstStyle/>
          <a:p>
            <a:pPr algn="l">
              <a:lnSpc>
                <a:spcPts val="1690"/>
              </a:lnSpc>
              <a:spcBef>
                <a:spcPts val="0"/>
              </a:spcBef>
              <a:spcAft>
                <a:spcPts val="520"/>
              </a:spcAft>
            </a:pPr>
            <a:r>
              <a:rPr sz="1104"/>
              <a:t>  </a:t>
            </a:r>
            <a:r>
              <a:rPr sz="1196" b="0">
                <a:solidFill>
                  <a:srgbClr val="000000"/>
                </a:solidFill>
              </a:rPr>
              <a:t>Identifies macro risks &amp; regulatory considerations</a:t>
            </a:r>
          </a:p>
        </p:txBody>
      </p:sp>
      <p:pic>
        <p:nvPicPr>
          <p:cNvPr id="33" name="Picture 32" descr="image.png"/>
          <p:cNvPicPr>
            <a:picLocks noChangeAspect="1"/>
          </p:cNvPicPr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95327" y="8594929"/>
            <a:ext cx="171445" cy="88490"/>
          </a:xfrm>
          <a:prstGeom prst="rect">
            <a:avLst/>
          </a:prstGeom>
        </p:spPr>
      </p:pic>
      <p:sp>
        <p:nvSpPr>
          <p:cNvPr id="34" name="Rounded Rectangle 33"/>
          <p:cNvSpPr/>
          <p:nvPr/>
        </p:nvSpPr>
        <p:spPr>
          <a:xfrm>
            <a:off x="4438539" y="7181849"/>
            <a:ext cx="3305092" cy="5467349"/>
          </a:xfrm>
          <a:prstGeom prst="roundRect">
            <a:avLst>
              <a:gd name="adj" fmla="val 4610"/>
            </a:avLst>
          </a:prstGeom>
          <a:solidFill>
            <a:srgbClr val="F8F9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5" name="Round Same Side Corner Rectangle 34"/>
          <p:cNvSpPr/>
          <p:nvPr/>
        </p:nvSpPr>
        <p:spPr>
          <a:xfrm rot="16200000">
            <a:off x="1770905" y="9849483"/>
            <a:ext cx="5467349" cy="132080"/>
          </a:xfrm>
          <a:prstGeom prst="round2SameRect">
            <a:avLst>
              <a:gd name="adj1" fmla="val 50000"/>
              <a:gd name="adj2" fmla="val 0"/>
            </a:avLst>
          </a:prstGeom>
          <a:solidFill>
            <a:srgbClr val="19376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36" name="Picture 35" descr="image.png"/>
          <p:cNvPicPr>
            <a:picLocks noChangeAspect="1"/>
          </p:cNvPicPr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4667133" y="7379183"/>
            <a:ext cx="419089" cy="405433"/>
          </a:xfrm>
          <a:prstGeom prst="rect">
            <a:avLst/>
          </a:prstGeom>
        </p:spPr>
      </p:pic>
      <p:sp>
        <p:nvSpPr>
          <p:cNvPr id="37" name="TextBox 36"/>
          <p:cNvSpPr txBox="1"/>
          <p:nvPr/>
        </p:nvSpPr>
        <p:spPr>
          <a:xfrm>
            <a:off x="5200519" y="7448549"/>
            <a:ext cx="1752556" cy="26669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315" b="1">
                <a:solidFill>
                  <a:srgbClr val="19376D"/>
                </a:solidFill>
              </a:rPr>
              <a:t>Porter's Five Forces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4667133" y="7905749"/>
            <a:ext cx="2886002" cy="495299"/>
          </a:xfrm>
          <a:prstGeom prst="rect">
            <a:avLst/>
          </a:prstGeom>
          <a:noFill/>
        </p:spPr>
        <p:txBody>
          <a:bodyPr wrap="square" lIns="182880" tIns="54864" rIns="73152" bIns="54864" anchor="ctr">
            <a:spAutoFit/>
          </a:bodyPr>
          <a:lstStyle/>
          <a:p>
            <a:pPr algn="l">
              <a:lnSpc>
                <a:spcPts val="1690"/>
              </a:lnSpc>
              <a:spcBef>
                <a:spcPts val="0"/>
              </a:spcBef>
              <a:spcAft>
                <a:spcPts val="520"/>
              </a:spcAft>
            </a:pPr>
            <a:r>
              <a:rPr sz="1104"/>
              <a:t>  </a:t>
            </a:r>
            <a:r>
              <a:rPr sz="1196" b="1">
                <a:solidFill>
                  <a:srgbClr val="19376D"/>
                </a:solidFill>
              </a:rPr>
              <a:t>Threat of new entrants</a:t>
            </a:r>
            <a:r>
              <a:rPr sz="1196" b="0">
                <a:solidFill>
                  <a:srgbClr val="000000"/>
                </a:solidFill>
              </a:rPr>
              <a:t>, </a:t>
            </a:r>
            <a:r>
              <a:rPr sz="1196" b="1">
                <a:solidFill>
                  <a:srgbClr val="19376D"/>
                </a:solidFill>
              </a:rPr>
              <a:t>buyer power</a:t>
            </a:r>
          </a:p>
        </p:txBody>
      </p:sp>
      <p:pic>
        <p:nvPicPr>
          <p:cNvPr id="39" name="Picture 38" descr="image.png"/>
          <p:cNvPicPr>
            <a:picLocks noChangeAspect="1"/>
          </p:cNvPicPr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667133" y="7947229"/>
            <a:ext cx="171445" cy="88490"/>
          </a:xfrm>
          <a:prstGeom prst="rect">
            <a:avLst/>
          </a:prstGeom>
        </p:spPr>
      </p:pic>
      <p:sp>
        <p:nvSpPr>
          <p:cNvPr id="40" name="TextBox 39"/>
          <p:cNvSpPr txBox="1"/>
          <p:nvPr/>
        </p:nvSpPr>
        <p:spPr>
          <a:xfrm>
            <a:off x="4667133" y="8477249"/>
            <a:ext cx="2886002" cy="495299"/>
          </a:xfrm>
          <a:prstGeom prst="rect">
            <a:avLst/>
          </a:prstGeom>
          <a:noFill/>
        </p:spPr>
        <p:txBody>
          <a:bodyPr wrap="square" lIns="182880" tIns="54864" rIns="73152" bIns="54864" anchor="ctr">
            <a:spAutoFit/>
          </a:bodyPr>
          <a:lstStyle/>
          <a:p>
            <a:pPr algn="l">
              <a:lnSpc>
                <a:spcPts val="1690"/>
              </a:lnSpc>
              <a:spcBef>
                <a:spcPts val="0"/>
              </a:spcBef>
              <a:spcAft>
                <a:spcPts val="520"/>
              </a:spcAft>
            </a:pPr>
            <a:r>
              <a:rPr sz="1104"/>
              <a:t>  </a:t>
            </a:r>
            <a:r>
              <a:rPr sz="1196" b="1">
                <a:solidFill>
                  <a:srgbClr val="19376D"/>
                </a:solidFill>
              </a:rPr>
              <a:t>Supplier power</a:t>
            </a:r>
            <a:r>
              <a:rPr sz="1196" b="0">
                <a:solidFill>
                  <a:srgbClr val="000000"/>
                </a:solidFill>
              </a:rPr>
              <a:t>, </a:t>
            </a:r>
            <a:r>
              <a:rPr sz="1196" b="1">
                <a:solidFill>
                  <a:srgbClr val="19376D"/>
                </a:solidFill>
              </a:rPr>
              <a:t>threat of substitutes</a:t>
            </a:r>
          </a:p>
        </p:txBody>
      </p:sp>
      <p:pic>
        <p:nvPicPr>
          <p:cNvPr id="41" name="Picture 40" descr="image.png"/>
          <p:cNvPicPr>
            <a:picLocks noChangeAspect="1"/>
          </p:cNvPicPr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667133" y="8518729"/>
            <a:ext cx="171445" cy="88490"/>
          </a:xfrm>
          <a:prstGeom prst="rect">
            <a:avLst/>
          </a:prstGeom>
        </p:spPr>
      </p:pic>
      <p:sp>
        <p:nvSpPr>
          <p:cNvPr id="42" name="TextBox 41"/>
          <p:cNvSpPr txBox="1"/>
          <p:nvPr/>
        </p:nvSpPr>
        <p:spPr>
          <a:xfrm>
            <a:off x="4667133" y="9048749"/>
            <a:ext cx="2886002" cy="247649"/>
          </a:xfrm>
          <a:prstGeom prst="rect">
            <a:avLst/>
          </a:prstGeom>
          <a:noFill/>
        </p:spPr>
        <p:txBody>
          <a:bodyPr wrap="none" lIns="182880" tIns="54864" rIns="73152" bIns="54864" anchor="ctr">
            <a:spAutoFit/>
          </a:bodyPr>
          <a:lstStyle/>
          <a:p>
            <a:pPr algn="l">
              <a:lnSpc>
                <a:spcPts val="1690"/>
              </a:lnSpc>
              <a:spcBef>
                <a:spcPts val="0"/>
              </a:spcBef>
              <a:spcAft>
                <a:spcPts val="520"/>
              </a:spcAft>
            </a:pPr>
            <a:r>
              <a:rPr sz="1104"/>
              <a:t>  </a:t>
            </a:r>
            <a:r>
              <a:rPr sz="1196" b="1">
                <a:solidFill>
                  <a:srgbClr val="19376D"/>
                </a:solidFill>
              </a:rPr>
              <a:t>Competitive rivalry</a:t>
            </a:r>
          </a:p>
        </p:txBody>
      </p:sp>
      <p:pic>
        <p:nvPicPr>
          <p:cNvPr id="43" name="Picture 42" descr="image.png"/>
          <p:cNvPicPr>
            <a:picLocks noChangeAspect="1"/>
          </p:cNvPicPr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667133" y="9090229"/>
            <a:ext cx="171445" cy="88490"/>
          </a:xfrm>
          <a:prstGeom prst="rect">
            <a:avLst/>
          </a:prstGeom>
        </p:spPr>
      </p:pic>
      <p:sp>
        <p:nvSpPr>
          <p:cNvPr id="46" name="Rounded Rectangle 45"/>
          <p:cNvSpPr/>
          <p:nvPr/>
        </p:nvSpPr>
        <p:spPr>
          <a:xfrm>
            <a:off x="8124621" y="7534274"/>
            <a:ext cx="3400339" cy="3276599"/>
          </a:xfrm>
          <a:prstGeom prst="roundRect">
            <a:avLst/>
          </a:prstGeom>
          <a:blipFill>
            <a:blip r:embed="rId6"/>
            <a:stretch>
              <a:fillRect/>
            </a:stretch>
          </a:blip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7" name="Rounded Rectangle 46"/>
          <p:cNvSpPr/>
          <p:nvPr/>
        </p:nvSpPr>
        <p:spPr>
          <a:xfrm>
            <a:off x="8124621" y="11001375"/>
            <a:ext cx="3400339" cy="1638299"/>
          </a:xfrm>
          <a:prstGeom prst="roundRect">
            <a:avLst>
              <a:gd name="adj" fmla="val 9302"/>
            </a:avLst>
          </a:prstGeom>
          <a:solidFill>
            <a:srgbClr val="19376D">
              <a:alpha val="8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8" name="Round Same Side Corner Rectangle 47"/>
          <p:cNvSpPr/>
          <p:nvPr/>
        </p:nvSpPr>
        <p:spPr>
          <a:xfrm rot="16200000">
            <a:off x="7371512" y="11754484"/>
            <a:ext cx="1638299" cy="132080"/>
          </a:xfrm>
          <a:prstGeom prst="round2SameRect">
            <a:avLst>
              <a:gd name="adj1" fmla="val 50000"/>
              <a:gd name="adj2" fmla="val 0"/>
            </a:avLst>
          </a:prstGeom>
          <a:solidFill>
            <a:srgbClr val="64B5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9" name="TextBox 48"/>
          <p:cNvSpPr txBox="1"/>
          <p:nvPr/>
        </p:nvSpPr>
        <p:spPr>
          <a:xfrm>
            <a:off x="8315117" y="11153775"/>
            <a:ext cx="3057448" cy="26669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520"/>
              </a:spcAft>
            </a:pPr>
            <a:r>
              <a:rPr sz="1104"/>
              <a:t>  </a:t>
            </a:r>
            <a:r>
              <a:rPr sz="1315" b="1">
                <a:solidFill>
                  <a:srgbClr val="19376D"/>
                </a:solidFill>
              </a:rPr>
              <a:t> Practical Tip</a:t>
            </a:r>
          </a:p>
        </p:txBody>
      </p:sp>
      <p:pic>
        <p:nvPicPr>
          <p:cNvPr id="50" name="Picture 49" descr="image.png"/>
          <p:cNvPicPr>
            <a:picLocks noChangeAspect="1"/>
          </p:cNvPicPr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8315117" y="11189969"/>
            <a:ext cx="228594" cy="194309"/>
          </a:xfrm>
          <a:prstGeom prst="rect">
            <a:avLst/>
          </a:prstGeom>
        </p:spPr>
      </p:pic>
      <p:sp>
        <p:nvSpPr>
          <p:cNvPr id="51" name="TextBox 50"/>
          <p:cNvSpPr txBox="1"/>
          <p:nvPr/>
        </p:nvSpPr>
        <p:spPr>
          <a:xfrm>
            <a:off x="8315117" y="11496675"/>
            <a:ext cx="3057448" cy="990599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l">
              <a:lnSpc>
                <a:spcPts val="1690"/>
              </a:lnSpc>
              <a:spcBef>
                <a:spcPts val="0"/>
              </a:spcBef>
              <a:spcAft>
                <a:spcPts val="0"/>
              </a:spcAft>
            </a:pPr>
            <a:r>
              <a:rPr sz="1196" b="0">
                <a:solidFill>
                  <a:srgbClr val="000000"/>
                </a:solidFill>
              </a:rPr>
              <a:t>Convert each framework into specific bullets that feed sections of the plan (e.g., PESTEL points → Risk Analysis; BMC → Business Model &amp; Marketing)</a:t>
            </a:r>
          </a:p>
        </p:txBody>
      </p:sp>
      <p:sp>
        <p:nvSpPr>
          <p:cNvPr id="52" name="Rounded Rectangle 38">
            <a:extLst>
              <a:ext uri="{FF2B5EF4-FFF2-40B4-BE49-F238E27FC236}">
                <a16:creationId xmlns:a16="http://schemas.microsoft.com/office/drawing/2014/main" id="{1160C6B7-D312-799B-0C01-5AEDAA50789E}"/>
              </a:ext>
            </a:extLst>
          </p:cNvPr>
          <p:cNvSpPr/>
          <p:nvPr/>
        </p:nvSpPr>
        <p:spPr>
          <a:xfrm>
            <a:off x="4209944" y="885822"/>
            <a:ext cx="7797572" cy="5429252"/>
          </a:xfrm>
          <a:prstGeom prst="roundRect">
            <a:avLst/>
          </a:prstGeom>
          <a:blipFill>
            <a:blip r:embed="rId8"/>
            <a:stretch>
              <a:fillRect/>
            </a:stretch>
          </a:blip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  <p:extLst>
      <p:ext uri="{BB962C8B-B14F-4D97-AF65-F5344CB8AC3E}">
        <p14:creationId xmlns:p14="http://schemas.microsoft.com/office/powerpoint/2010/main" val="210496934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857250"/>
          </a:xfrm>
          <a:prstGeom prst="rect">
            <a:avLst/>
          </a:prstGeom>
          <a:solidFill>
            <a:srgbClr val="19376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666733" y="190499"/>
            <a:ext cx="10858228" cy="47624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2392" b="1">
                <a:solidFill>
                  <a:srgbClr val="FFFFFF"/>
                </a:solidFill>
              </a:rPr>
              <a:t>Evidence-Based Guidance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666733" y="1238249"/>
            <a:ext cx="6286342" cy="1543050"/>
          </a:xfrm>
          <a:prstGeom prst="roundRect">
            <a:avLst>
              <a:gd name="adj" fmla="val 9876"/>
            </a:avLst>
          </a:prstGeom>
          <a:solidFill>
            <a:srgbClr val="F8F9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Round Same Side Corner Rectangle 4"/>
          <p:cNvSpPr/>
          <p:nvPr/>
        </p:nvSpPr>
        <p:spPr>
          <a:xfrm rot="16200000">
            <a:off x="-38752" y="1943734"/>
            <a:ext cx="1543050" cy="132080"/>
          </a:xfrm>
          <a:prstGeom prst="round2SameRect">
            <a:avLst>
              <a:gd name="adj1" fmla="val 50000"/>
              <a:gd name="adj2" fmla="val 0"/>
            </a:avLst>
          </a:prstGeom>
          <a:solidFill>
            <a:srgbClr val="19376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6" name="Picture 5" descr="image.png"/>
          <p:cNvPicPr>
            <a:picLocks noChangeAspect="1"/>
          </p:cNvPicPr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933426" y="1571210"/>
            <a:ext cx="457188" cy="248478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1543011" y="1443617"/>
            <a:ext cx="2006640" cy="313163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520"/>
              </a:spcAft>
            </a:pPr>
            <a:r>
              <a:rPr lang="en-US" sz="1315" b="1" dirty="0">
                <a:solidFill>
                  <a:srgbClr val="19376D"/>
                </a:solidFill>
              </a:rPr>
              <a:t>Marketing &amp; sales strategy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543011" y="1914837"/>
            <a:ext cx="5181470" cy="532775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l">
              <a:lnSpc>
                <a:spcPts val="1690"/>
              </a:lnSpc>
              <a:spcBef>
                <a:spcPts val="0"/>
              </a:spcBef>
              <a:spcAft>
                <a:spcPts val="0"/>
              </a:spcAft>
            </a:pPr>
            <a:r>
              <a:rPr lang="en-GB" sz="1196" b="0" dirty="0">
                <a:solidFill>
                  <a:srgbClr val="000000"/>
                </a:solidFill>
              </a:rPr>
              <a:t>•	Positioning, brand, channels, sales cycle, promotions, partnerships, 6–12 month launch plan.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58712" y="3143749"/>
            <a:ext cx="6286342" cy="2011279"/>
          </a:xfrm>
          <a:prstGeom prst="roundRect">
            <a:avLst>
              <a:gd name="adj" fmla="val 11764"/>
            </a:avLst>
          </a:prstGeom>
          <a:solidFill>
            <a:srgbClr val="F8F9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Round Same Side Corner Rectangle 9"/>
          <p:cNvSpPr/>
          <p:nvPr/>
        </p:nvSpPr>
        <p:spPr>
          <a:xfrm rot="16200000">
            <a:off x="-280887" y="4083349"/>
            <a:ext cx="2011280" cy="132080"/>
          </a:xfrm>
          <a:prstGeom prst="round2SameRect">
            <a:avLst>
              <a:gd name="adj1" fmla="val 50000"/>
              <a:gd name="adj2" fmla="val 0"/>
            </a:avLst>
          </a:prstGeom>
          <a:solidFill>
            <a:srgbClr val="19376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TextBox 11"/>
          <p:cNvSpPr txBox="1"/>
          <p:nvPr/>
        </p:nvSpPr>
        <p:spPr>
          <a:xfrm>
            <a:off x="1534990" y="3414590"/>
            <a:ext cx="5253205" cy="1453218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520"/>
              </a:spcAft>
            </a:pPr>
            <a:r>
              <a:rPr lang="en-GB" sz="1315" b="1" dirty="0">
                <a:solidFill>
                  <a:srgbClr val="19376D"/>
                </a:solidFill>
              </a:rPr>
              <a:t>Financial plan</a:t>
            </a:r>
          </a:p>
          <a:p>
            <a:pPr algn="l">
              <a:spcBef>
                <a:spcPts val="0"/>
              </a:spcBef>
              <a:spcAft>
                <a:spcPts val="520"/>
              </a:spcAft>
            </a:pPr>
            <a:r>
              <a:rPr lang="en-GB" sz="1315" b="1" dirty="0">
                <a:solidFill>
                  <a:srgbClr val="19376D"/>
                </a:solidFill>
              </a:rPr>
              <a:t>•	3-year (minimum) pro forma</a:t>
            </a:r>
            <a:r>
              <a:rPr lang="en-GB" sz="1315" dirty="0">
                <a:solidFill>
                  <a:srgbClr val="19376D"/>
                </a:solidFill>
              </a:rPr>
              <a:t>: </a:t>
            </a:r>
            <a:r>
              <a:rPr lang="en-GB" sz="1315" dirty="0"/>
              <a:t>income statement, cash-flow, balance sheet (top-level), unit economics, break-even analysis, sensitivity scenarios (best / base / worst).</a:t>
            </a:r>
          </a:p>
          <a:p>
            <a:pPr algn="l">
              <a:spcBef>
                <a:spcPts val="0"/>
              </a:spcBef>
              <a:spcAft>
                <a:spcPts val="520"/>
              </a:spcAft>
            </a:pPr>
            <a:r>
              <a:rPr lang="en-GB" sz="1315" b="1" dirty="0">
                <a:solidFill>
                  <a:srgbClr val="19376D"/>
                </a:solidFill>
              </a:rPr>
              <a:t>•	State assumptions explicitly </a:t>
            </a:r>
            <a:r>
              <a:rPr lang="en-GB" sz="1315" dirty="0"/>
              <a:t>(how price, volume, and working capital were derived).</a:t>
            </a:r>
          </a:p>
        </p:txBody>
      </p:sp>
      <p:sp>
        <p:nvSpPr>
          <p:cNvPr id="24" name="Rounded Rectangle 23"/>
          <p:cNvSpPr/>
          <p:nvPr/>
        </p:nvSpPr>
        <p:spPr>
          <a:xfrm>
            <a:off x="7334066" y="1238249"/>
            <a:ext cx="4190895" cy="2362199"/>
          </a:xfrm>
          <a:prstGeom prst="roundRect">
            <a:avLst/>
          </a:prstGeom>
          <a:blipFill>
            <a:blip r:embed="rId3"/>
            <a:stretch>
              <a:fillRect/>
            </a:stretch>
          </a:blip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5" name="Rounded Rectangle 24"/>
          <p:cNvSpPr/>
          <p:nvPr/>
        </p:nvSpPr>
        <p:spPr>
          <a:xfrm>
            <a:off x="7334066" y="3790949"/>
            <a:ext cx="4190895" cy="2276474"/>
          </a:xfrm>
          <a:prstGeom prst="roundRect">
            <a:avLst/>
          </a:prstGeom>
          <a:blipFill>
            <a:blip r:embed="rId4"/>
            <a:stretch>
              <a:fillRect/>
            </a:stretch>
          </a:blip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26" name="Picture 25" descr="image.png">
            <a:extLst>
              <a:ext uri="{FF2B5EF4-FFF2-40B4-BE49-F238E27FC236}">
                <a16:creationId xmlns:a16="http://schemas.microsoft.com/office/drawing/2014/main" id="{42FB8E6E-82F5-3EBD-A2DC-79395B078D52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887307" y="3498851"/>
            <a:ext cx="457188" cy="248478"/>
          </a:xfrm>
          <a:prstGeom prst="rect">
            <a:avLst/>
          </a:prstGeo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857250"/>
          </a:xfrm>
          <a:prstGeom prst="rect">
            <a:avLst/>
          </a:prstGeom>
          <a:solidFill>
            <a:srgbClr val="19376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666733" y="190499"/>
            <a:ext cx="10858228" cy="47624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2392" b="1">
                <a:solidFill>
                  <a:srgbClr val="FFFFFF"/>
                </a:solidFill>
              </a:rPr>
              <a:t>Common Mistakes &amp; Red Flags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666733" y="1238249"/>
            <a:ext cx="3047923" cy="1733550"/>
          </a:xfrm>
          <a:prstGeom prst="roundRect">
            <a:avLst>
              <a:gd name="adj" fmla="val 8791"/>
            </a:avLst>
          </a:prstGeom>
          <a:solidFill>
            <a:srgbClr val="F8F9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Round Same Side Corner Rectangle 4"/>
          <p:cNvSpPr/>
          <p:nvPr/>
        </p:nvSpPr>
        <p:spPr>
          <a:xfrm rot="16200000">
            <a:off x="-134002" y="2038984"/>
            <a:ext cx="1733550" cy="132080"/>
          </a:xfrm>
          <a:prstGeom prst="round2SameRect">
            <a:avLst>
              <a:gd name="adj1" fmla="val 50000"/>
              <a:gd name="adj2" fmla="val 0"/>
            </a:avLst>
          </a:prstGeom>
          <a:solidFill>
            <a:srgbClr val="19376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6" name="Picture 5" descr="image.png"/>
          <p:cNvPicPr>
            <a:picLocks noChangeAspect="1"/>
          </p:cNvPicPr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895327" y="1533110"/>
            <a:ext cx="457188" cy="248478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1504912" y="1428750"/>
            <a:ext cx="2019249" cy="53339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520"/>
              </a:spcAft>
            </a:pPr>
            <a:r>
              <a:rPr sz="1315" b="1">
                <a:solidFill>
                  <a:srgbClr val="19376D"/>
                </a:solidFill>
              </a:rPr>
              <a:t>Over-optimistic Projections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504912" y="2038349"/>
            <a:ext cx="2019249" cy="742950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l">
              <a:lnSpc>
                <a:spcPts val="1690"/>
              </a:lnSpc>
              <a:spcBef>
                <a:spcPts val="0"/>
              </a:spcBef>
              <a:spcAft>
                <a:spcPts val="0"/>
              </a:spcAft>
            </a:pPr>
            <a:r>
              <a:rPr sz="1196" b="0">
                <a:solidFill>
                  <a:srgbClr val="000000"/>
                </a:solidFill>
              </a:rPr>
              <a:t>Revenue forecasts without </a:t>
            </a:r>
            <a:r>
              <a:rPr sz="1196" b="1">
                <a:solidFill>
                  <a:srgbClr val="19376D"/>
                </a:solidFill>
              </a:rPr>
              <a:t>evidence</a:t>
            </a:r>
            <a:r>
              <a:rPr sz="1196" b="0">
                <a:solidFill>
                  <a:srgbClr val="000000"/>
                </a:solidFill>
              </a:rPr>
              <a:t> or justification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3905152" y="1238249"/>
            <a:ext cx="3047923" cy="1733550"/>
          </a:xfrm>
          <a:prstGeom prst="roundRect">
            <a:avLst>
              <a:gd name="adj" fmla="val 8791"/>
            </a:avLst>
          </a:prstGeom>
          <a:solidFill>
            <a:srgbClr val="F8F9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Round Same Side Corner Rectangle 9"/>
          <p:cNvSpPr/>
          <p:nvPr/>
        </p:nvSpPr>
        <p:spPr>
          <a:xfrm rot="16200000">
            <a:off x="3104417" y="2038984"/>
            <a:ext cx="1733550" cy="132080"/>
          </a:xfrm>
          <a:prstGeom prst="round2SameRect">
            <a:avLst>
              <a:gd name="adj1" fmla="val 50000"/>
              <a:gd name="adj2" fmla="val 0"/>
            </a:avLst>
          </a:prstGeom>
          <a:solidFill>
            <a:srgbClr val="19376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11" name="Picture 10" descr="image.png"/>
          <p:cNvPicPr>
            <a:picLocks noChangeAspect="1"/>
          </p:cNvPicPr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133746" y="1493354"/>
            <a:ext cx="457188" cy="327991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4743331" y="1428750"/>
            <a:ext cx="2019249" cy="53339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520"/>
              </a:spcAft>
            </a:pPr>
            <a:r>
              <a:rPr sz="1315" b="1">
                <a:solidFill>
                  <a:srgbClr val="19376D"/>
                </a:solidFill>
              </a:rPr>
              <a:t>Inconsistent Assumptions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743331" y="2038349"/>
            <a:ext cx="2019249" cy="742950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l">
              <a:lnSpc>
                <a:spcPts val="1690"/>
              </a:lnSpc>
              <a:spcBef>
                <a:spcPts val="0"/>
              </a:spcBef>
              <a:spcAft>
                <a:spcPts val="0"/>
              </a:spcAft>
            </a:pPr>
            <a:r>
              <a:rPr sz="1196" b="0">
                <a:solidFill>
                  <a:srgbClr val="000000"/>
                </a:solidFill>
              </a:rPr>
              <a:t>Growth rate not matching </a:t>
            </a:r>
            <a:r>
              <a:rPr sz="1196" b="1">
                <a:solidFill>
                  <a:srgbClr val="19376D"/>
                </a:solidFill>
              </a:rPr>
              <a:t>market size</a:t>
            </a:r>
            <a:r>
              <a:rPr sz="1196" b="0">
                <a:solidFill>
                  <a:srgbClr val="000000"/>
                </a:solidFill>
              </a:rPr>
              <a:t> or constraints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666733" y="3162299"/>
            <a:ext cx="3047923" cy="1733550"/>
          </a:xfrm>
          <a:prstGeom prst="roundRect">
            <a:avLst>
              <a:gd name="adj" fmla="val 8791"/>
            </a:avLst>
          </a:prstGeom>
          <a:solidFill>
            <a:srgbClr val="F8F9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5" name="Round Same Side Corner Rectangle 14"/>
          <p:cNvSpPr/>
          <p:nvPr/>
        </p:nvSpPr>
        <p:spPr>
          <a:xfrm rot="16200000">
            <a:off x="-134002" y="3963034"/>
            <a:ext cx="1733550" cy="132080"/>
          </a:xfrm>
          <a:prstGeom prst="round2SameRect">
            <a:avLst>
              <a:gd name="adj1" fmla="val 50000"/>
              <a:gd name="adj2" fmla="val 0"/>
            </a:avLst>
          </a:prstGeom>
          <a:solidFill>
            <a:srgbClr val="19376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16" name="Picture 15" descr="image.png"/>
          <p:cNvPicPr>
            <a:picLocks noChangeAspect="1"/>
          </p:cNvPicPr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895327" y="3402495"/>
            <a:ext cx="457188" cy="357808"/>
          </a:xfrm>
          <a:prstGeom prst="rect">
            <a:avLst/>
          </a:prstGeom>
        </p:spPr>
      </p:pic>
      <p:sp>
        <p:nvSpPr>
          <p:cNvPr id="17" name="TextBox 16"/>
          <p:cNvSpPr txBox="1"/>
          <p:nvPr/>
        </p:nvSpPr>
        <p:spPr>
          <a:xfrm>
            <a:off x="1504912" y="3352800"/>
            <a:ext cx="2019249" cy="53339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520"/>
              </a:spcAft>
            </a:pPr>
            <a:r>
              <a:rPr sz="1315" b="1">
                <a:solidFill>
                  <a:srgbClr val="19376D"/>
                </a:solidFill>
              </a:rPr>
              <a:t>No Clear Unit Economics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504912" y="3962399"/>
            <a:ext cx="2019249" cy="742950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l">
              <a:lnSpc>
                <a:spcPts val="1690"/>
              </a:lnSpc>
              <a:spcBef>
                <a:spcPts val="0"/>
              </a:spcBef>
              <a:spcAft>
                <a:spcPts val="0"/>
              </a:spcAft>
            </a:pPr>
            <a:r>
              <a:rPr sz="1196" b="0">
                <a:solidFill>
                  <a:srgbClr val="000000"/>
                </a:solidFill>
              </a:rPr>
              <a:t>Missing </a:t>
            </a:r>
            <a:r>
              <a:rPr sz="1196" b="1">
                <a:solidFill>
                  <a:srgbClr val="19376D"/>
                </a:solidFill>
              </a:rPr>
              <a:t>cash flow</a:t>
            </a:r>
            <a:r>
              <a:rPr sz="1196" b="0">
                <a:solidFill>
                  <a:srgbClr val="000000"/>
                </a:solidFill>
              </a:rPr>
              <a:t> analysis or profitability metrics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3905152" y="3162299"/>
            <a:ext cx="3047923" cy="1733550"/>
          </a:xfrm>
          <a:prstGeom prst="roundRect">
            <a:avLst>
              <a:gd name="adj" fmla="val 8791"/>
            </a:avLst>
          </a:prstGeom>
          <a:solidFill>
            <a:srgbClr val="F8F9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0" name="Round Same Side Corner Rectangle 19"/>
          <p:cNvSpPr/>
          <p:nvPr/>
        </p:nvSpPr>
        <p:spPr>
          <a:xfrm rot="16200000">
            <a:off x="3104417" y="3963034"/>
            <a:ext cx="1733550" cy="132080"/>
          </a:xfrm>
          <a:prstGeom prst="round2SameRect">
            <a:avLst>
              <a:gd name="adj1" fmla="val 50000"/>
              <a:gd name="adj2" fmla="val 0"/>
            </a:avLst>
          </a:prstGeom>
          <a:solidFill>
            <a:srgbClr val="19376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21" name="Picture 20" descr="image.png"/>
          <p:cNvPicPr>
            <a:picLocks noChangeAspect="1"/>
          </p:cNvPicPr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4133746" y="3417404"/>
            <a:ext cx="457188" cy="327991"/>
          </a:xfrm>
          <a:prstGeom prst="rect">
            <a:avLst/>
          </a:prstGeom>
        </p:spPr>
      </p:pic>
      <p:sp>
        <p:nvSpPr>
          <p:cNvPr id="22" name="TextBox 21"/>
          <p:cNvSpPr txBox="1"/>
          <p:nvPr/>
        </p:nvSpPr>
        <p:spPr>
          <a:xfrm>
            <a:off x="4743331" y="3352800"/>
            <a:ext cx="2019249" cy="53339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520"/>
              </a:spcAft>
            </a:pPr>
            <a:r>
              <a:rPr sz="1315" b="1">
                <a:solidFill>
                  <a:srgbClr val="19376D"/>
                </a:solidFill>
              </a:rPr>
              <a:t>Ignoring Customer Costs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4743331" y="3962399"/>
            <a:ext cx="2019249" cy="495299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l">
              <a:lnSpc>
                <a:spcPts val="1690"/>
              </a:lnSpc>
              <a:spcBef>
                <a:spcPts val="0"/>
              </a:spcBef>
              <a:spcAft>
                <a:spcPts val="0"/>
              </a:spcAft>
            </a:pPr>
            <a:r>
              <a:rPr sz="1196" b="0">
                <a:solidFill>
                  <a:srgbClr val="000000"/>
                </a:solidFill>
              </a:rPr>
              <a:t>No consideration of </a:t>
            </a:r>
            <a:r>
              <a:rPr sz="1196" b="1">
                <a:solidFill>
                  <a:srgbClr val="19376D"/>
                </a:solidFill>
              </a:rPr>
              <a:t>CAC</a:t>
            </a:r>
            <a:r>
              <a:rPr sz="1196" b="0">
                <a:solidFill>
                  <a:srgbClr val="000000"/>
                </a:solidFill>
              </a:rPr>
              <a:t> or channel constraints</a:t>
            </a:r>
          </a:p>
        </p:txBody>
      </p:sp>
      <p:sp>
        <p:nvSpPr>
          <p:cNvPr id="24" name="Rounded Rectangle 23"/>
          <p:cNvSpPr/>
          <p:nvPr/>
        </p:nvSpPr>
        <p:spPr>
          <a:xfrm>
            <a:off x="666733" y="5086350"/>
            <a:ext cx="3047923" cy="1466849"/>
          </a:xfrm>
          <a:prstGeom prst="roundRect">
            <a:avLst>
              <a:gd name="adj" fmla="val 10389"/>
            </a:avLst>
          </a:prstGeom>
          <a:solidFill>
            <a:srgbClr val="F8F9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5" name="Round Same Side Corner Rectangle 24"/>
          <p:cNvSpPr/>
          <p:nvPr/>
        </p:nvSpPr>
        <p:spPr>
          <a:xfrm rot="16200000">
            <a:off x="-651" y="5753734"/>
            <a:ext cx="1466849" cy="132080"/>
          </a:xfrm>
          <a:prstGeom prst="round2SameRect">
            <a:avLst>
              <a:gd name="adj1" fmla="val 50000"/>
              <a:gd name="adj2" fmla="val 0"/>
            </a:avLst>
          </a:prstGeom>
          <a:solidFill>
            <a:srgbClr val="19376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26" name="Picture 25" descr="image.png"/>
          <p:cNvPicPr>
            <a:picLocks noChangeAspect="1"/>
          </p:cNvPicPr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895327" y="5381210"/>
            <a:ext cx="457188" cy="248478"/>
          </a:xfrm>
          <a:prstGeom prst="rect">
            <a:avLst/>
          </a:prstGeom>
        </p:spPr>
      </p:pic>
      <p:sp>
        <p:nvSpPr>
          <p:cNvPr id="27" name="TextBox 26"/>
          <p:cNvSpPr txBox="1"/>
          <p:nvPr/>
        </p:nvSpPr>
        <p:spPr>
          <a:xfrm>
            <a:off x="1504912" y="5276850"/>
            <a:ext cx="2019249" cy="26669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520"/>
              </a:spcAft>
            </a:pPr>
            <a:r>
              <a:rPr sz="1315" b="1">
                <a:solidFill>
                  <a:srgbClr val="19376D"/>
                </a:solidFill>
              </a:rPr>
              <a:t>Lack of Credible Team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1504912" y="5619750"/>
            <a:ext cx="2019249" cy="495299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l">
              <a:lnSpc>
                <a:spcPts val="1690"/>
              </a:lnSpc>
              <a:spcBef>
                <a:spcPts val="0"/>
              </a:spcBef>
              <a:spcAft>
                <a:spcPts val="0"/>
              </a:spcAft>
            </a:pPr>
            <a:r>
              <a:rPr sz="1196" b="0">
                <a:solidFill>
                  <a:srgbClr val="000000"/>
                </a:solidFill>
              </a:rPr>
              <a:t>Missing </a:t>
            </a:r>
            <a:r>
              <a:rPr sz="1196" b="1">
                <a:solidFill>
                  <a:srgbClr val="19376D"/>
                </a:solidFill>
              </a:rPr>
              <a:t>governance</a:t>
            </a:r>
            <a:r>
              <a:rPr sz="1196" b="0">
                <a:solidFill>
                  <a:srgbClr val="000000"/>
                </a:solidFill>
              </a:rPr>
              <a:t> plan or relevant experience</a:t>
            </a:r>
          </a:p>
        </p:txBody>
      </p:sp>
      <p:sp>
        <p:nvSpPr>
          <p:cNvPr id="29" name="Rounded Rectangle 28"/>
          <p:cNvSpPr/>
          <p:nvPr/>
        </p:nvSpPr>
        <p:spPr>
          <a:xfrm>
            <a:off x="3905152" y="5086350"/>
            <a:ext cx="3047923" cy="1466849"/>
          </a:xfrm>
          <a:prstGeom prst="roundRect">
            <a:avLst>
              <a:gd name="adj" fmla="val 10389"/>
            </a:avLst>
          </a:prstGeom>
          <a:solidFill>
            <a:srgbClr val="F8F9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0" name="Round Same Side Corner Rectangle 29"/>
          <p:cNvSpPr/>
          <p:nvPr/>
        </p:nvSpPr>
        <p:spPr>
          <a:xfrm rot="16200000">
            <a:off x="3237768" y="5753734"/>
            <a:ext cx="1466849" cy="132080"/>
          </a:xfrm>
          <a:prstGeom prst="round2SameRect">
            <a:avLst>
              <a:gd name="adj1" fmla="val 50000"/>
              <a:gd name="adj2" fmla="val 0"/>
            </a:avLst>
          </a:prstGeom>
          <a:solidFill>
            <a:srgbClr val="19376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31" name="Picture 30" descr="image.png"/>
          <p:cNvPicPr>
            <a:picLocks noChangeAspect="1"/>
          </p:cNvPicPr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4133746" y="5351393"/>
            <a:ext cx="457188" cy="308113"/>
          </a:xfrm>
          <a:prstGeom prst="rect">
            <a:avLst/>
          </a:prstGeom>
        </p:spPr>
      </p:pic>
      <p:sp>
        <p:nvSpPr>
          <p:cNvPr id="32" name="TextBox 31"/>
          <p:cNvSpPr txBox="1"/>
          <p:nvPr/>
        </p:nvSpPr>
        <p:spPr>
          <a:xfrm>
            <a:off x="4743331" y="5276850"/>
            <a:ext cx="2019249" cy="26669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520"/>
              </a:spcAft>
            </a:pPr>
            <a:r>
              <a:rPr sz="1315" b="1">
                <a:solidFill>
                  <a:srgbClr val="19376D"/>
                </a:solidFill>
              </a:rPr>
              <a:t>Excessive Jargon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4743331" y="5619750"/>
            <a:ext cx="2019249" cy="742950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l">
              <a:lnSpc>
                <a:spcPts val="1690"/>
              </a:lnSpc>
              <a:spcBef>
                <a:spcPts val="0"/>
              </a:spcBef>
              <a:spcAft>
                <a:spcPts val="0"/>
              </a:spcAft>
            </a:pPr>
            <a:r>
              <a:rPr sz="1196" b="0">
                <a:solidFill>
                  <a:srgbClr val="000000"/>
                </a:solidFill>
              </a:rPr>
              <a:t>Complex language without </a:t>
            </a:r>
            <a:r>
              <a:rPr sz="1196" b="1">
                <a:solidFill>
                  <a:srgbClr val="19376D"/>
                </a:solidFill>
              </a:rPr>
              <a:t>evidence citations</a:t>
            </a:r>
          </a:p>
        </p:txBody>
      </p:sp>
      <p:sp>
        <p:nvSpPr>
          <p:cNvPr id="34" name="Rounded Rectangle 33"/>
          <p:cNvSpPr/>
          <p:nvPr/>
        </p:nvSpPr>
        <p:spPr>
          <a:xfrm>
            <a:off x="7334066" y="1238249"/>
            <a:ext cx="4190895" cy="2790824"/>
          </a:xfrm>
          <a:prstGeom prst="roundRect">
            <a:avLst/>
          </a:prstGeom>
          <a:blipFill>
            <a:blip r:embed="rId8"/>
            <a:stretch>
              <a:fillRect/>
            </a:stretch>
          </a:blip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5" name="Rounded Rectangle 34"/>
          <p:cNvSpPr/>
          <p:nvPr/>
        </p:nvSpPr>
        <p:spPr>
          <a:xfrm>
            <a:off x="7334066" y="5048250"/>
            <a:ext cx="4190895" cy="1504950"/>
          </a:xfrm>
          <a:prstGeom prst="roundRect">
            <a:avLst>
              <a:gd name="adj" fmla="val 10126"/>
            </a:avLst>
          </a:prstGeom>
          <a:solidFill>
            <a:srgbClr val="19376D">
              <a:alpha val="8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6" name="Round Same Side Corner Rectangle 35"/>
          <p:cNvSpPr/>
          <p:nvPr/>
        </p:nvSpPr>
        <p:spPr>
          <a:xfrm rot="16200000">
            <a:off x="6647631" y="5734685"/>
            <a:ext cx="1504950" cy="132080"/>
          </a:xfrm>
          <a:prstGeom prst="round2SameRect">
            <a:avLst>
              <a:gd name="adj1" fmla="val 50000"/>
              <a:gd name="adj2" fmla="val 0"/>
            </a:avLst>
          </a:prstGeom>
          <a:solidFill>
            <a:srgbClr val="64B5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7" name="TextBox 36"/>
          <p:cNvSpPr txBox="1"/>
          <p:nvPr/>
        </p:nvSpPr>
        <p:spPr>
          <a:xfrm>
            <a:off x="7562660" y="5238749"/>
            <a:ext cx="3771805" cy="26669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780"/>
              </a:spcAft>
            </a:pPr>
            <a:r>
              <a:rPr sz="1104"/>
              <a:t>  </a:t>
            </a:r>
            <a:r>
              <a:rPr sz="1315" b="1">
                <a:solidFill>
                  <a:srgbClr val="19376D"/>
                </a:solidFill>
              </a:rPr>
              <a:t> Instructor Activity</a:t>
            </a:r>
          </a:p>
        </p:txBody>
      </p:sp>
      <p:pic>
        <p:nvPicPr>
          <p:cNvPr id="38" name="Picture 37" descr="image.png"/>
          <p:cNvPicPr>
            <a:picLocks noChangeAspect="1"/>
          </p:cNvPicPr>
          <p:nvPr/>
        </p:nvPicPr>
        <p:blipFill>
          <a:blip r:embed="rId9">
            <a:alphaModFix/>
          </a:blip>
          <a:stretch>
            <a:fillRect/>
          </a:stretch>
        </p:blipFill>
        <p:spPr>
          <a:xfrm>
            <a:off x="7562660" y="5273516"/>
            <a:ext cx="228594" cy="197167"/>
          </a:xfrm>
          <a:prstGeom prst="rect">
            <a:avLst/>
          </a:prstGeom>
        </p:spPr>
      </p:pic>
      <p:sp>
        <p:nvSpPr>
          <p:cNvPr id="39" name="TextBox 38"/>
          <p:cNvSpPr txBox="1"/>
          <p:nvPr/>
        </p:nvSpPr>
        <p:spPr>
          <a:xfrm>
            <a:off x="7562660" y="5619750"/>
            <a:ext cx="3771805" cy="742950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l">
              <a:lnSpc>
                <a:spcPts val="1690"/>
              </a:lnSpc>
              <a:spcBef>
                <a:spcPts val="0"/>
              </a:spcBef>
              <a:spcAft>
                <a:spcPts val="0"/>
              </a:spcAft>
            </a:pPr>
            <a:r>
              <a:rPr sz="1196" b="0">
                <a:solidFill>
                  <a:srgbClr val="000000"/>
                </a:solidFill>
              </a:rPr>
              <a:t>Provide 3 anonymized sample bad plan excerpts. Have students identify errors and rewrite one paragraph.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857250"/>
          </a:xfrm>
          <a:prstGeom prst="rect">
            <a:avLst/>
          </a:prstGeom>
          <a:solidFill>
            <a:srgbClr val="19376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666733" y="190499"/>
            <a:ext cx="10858228" cy="47624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2392" b="1">
                <a:solidFill>
                  <a:srgbClr val="FFFFFF"/>
                </a:solidFill>
              </a:rPr>
              <a:t>Assignment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697629" y="1267826"/>
            <a:ext cx="6286342" cy="2352675"/>
          </a:xfrm>
          <a:prstGeom prst="roundRect">
            <a:avLst>
              <a:gd name="adj" fmla="val 5031"/>
            </a:avLst>
          </a:prstGeom>
          <a:solidFill>
            <a:srgbClr val="F8F9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Round Same Side Corner Rectangle 4"/>
          <p:cNvSpPr/>
          <p:nvPr/>
        </p:nvSpPr>
        <p:spPr>
          <a:xfrm rot="16200000">
            <a:off x="-412669" y="2378124"/>
            <a:ext cx="2352675" cy="132080"/>
          </a:xfrm>
          <a:prstGeom prst="round2SameRect">
            <a:avLst>
              <a:gd name="adj1" fmla="val 50000"/>
              <a:gd name="adj2" fmla="val 0"/>
            </a:avLst>
          </a:prstGeom>
          <a:solidFill>
            <a:srgbClr val="19376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TextBox 5"/>
          <p:cNvSpPr txBox="1"/>
          <p:nvPr/>
        </p:nvSpPr>
        <p:spPr>
          <a:xfrm>
            <a:off x="1053397" y="1448672"/>
            <a:ext cx="1829283" cy="33162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1040"/>
              </a:spcAft>
            </a:pPr>
            <a:r>
              <a:rPr sz="1104" dirty="0"/>
              <a:t>  </a:t>
            </a:r>
            <a:r>
              <a:rPr sz="1435" b="1" dirty="0">
                <a:solidFill>
                  <a:srgbClr val="19376D"/>
                </a:solidFill>
              </a:rPr>
              <a:t> Deliverables (</a:t>
            </a:r>
            <a:r>
              <a:rPr lang="en-US" sz="1435" b="1" dirty="0">
                <a:solidFill>
                  <a:srgbClr val="19376D"/>
                </a:solidFill>
              </a:rPr>
              <a:t>Group</a:t>
            </a:r>
            <a:r>
              <a:rPr sz="1435" b="1" dirty="0">
                <a:solidFill>
                  <a:srgbClr val="19376D"/>
                </a:solidFill>
              </a:rPr>
              <a:t>)</a:t>
            </a:r>
          </a:p>
        </p:txBody>
      </p:sp>
      <p:pic>
        <p:nvPicPr>
          <p:cNvPr id="7" name="Picture 6" descr="image.png"/>
          <p:cNvPicPr>
            <a:picLocks noChangeAspect="1"/>
          </p:cNvPicPr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933426" y="1520666"/>
            <a:ext cx="228594" cy="197167"/>
          </a:xfrm>
          <a:prstGeom prst="rect">
            <a:avLst/>
          </a:prstGeom>
        </p:spPr>
      </p:pic>
      <p:pic>
        <p:nvPicPr>
          <p:cNvPr id="8" name="Picture 7" descr="image.png"/>
          <p:cNvPicPr>
            <a:picLocks noChangeAspect="1"/>
          </p:cNvPicPr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933426" y="1957387"/>
            <a:ext cx="380990" cy="295274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1466813" y="1914525"/>
            <a:ext cx="4648083" cy="23812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260"/>
              </a:spcAft>
            </a:pPr>
            <a:r>
              <a:rPr sz="1196" b="1">
                <a:solidFill>
                  <a:srgbClr val="19376D"/>
                </a:solidFill>
              </a:rPr>
              <a:t>Executive Summary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466813" y="2157191"/>
            <a:ext cx="1810047" cy="314766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lnSpc>
                <a:spcPts val="1690"/>
              </a:lnSpc>
              <a:spcBef>
                <a:spcPts val="0"/>
              </a:spcBef>
              <a:spcAft>
                <a:spcPts val="0"/>
              </a:spcAft>
            </a:pPr>
            <a:r>
              <a:rPr sz="1196" b="0" dirty="0">
                <a:solidFill>
                  <a:srgbClr val="000000"/>
                </a:solidFill>
              </a:rPr>
              <a:t>One page / </a:t>
            </a:r>
            <a:r>
              <a:rPr sz="1196" b="1" dirty="0">
                <a:solidFill>
                  <a:srgbClr val="19376D"/>
                </a:solidFill>
              </a:rPr>
              <a:t>300-400 words</a:t>
            </a:r>
            <a:endParaRPr sz="1196" b="0" dirty="0">
              <a:solidFill>
                <a:srgbClr val="000000"/>
              </a:solidFill>
            </a:endParaRPr>
          </a:p>
        </p:txBody>
      </p:sp>
      <p:pic>
        <p:nvPicPr>
          <p:cNvPr id="11" name="Picture 10" descr="image.png"/>
          <p:cNvPicPr>
            <a:picLocks noChangeAspect="1"/>
          </p:cNvPicPr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933426" y="2633662"/>
            <a:ext cx="380990" cy="295274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1466813" y="2562449"/>
            <a:ext cx="1507079" cy="29482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260"/>
              </a:spcAft>
            </a:pPr>
            <a:r>
              <a:rPr lang="en-US" sz="1196" b="1" dirty="0">
                <a:solidFill>
                  <a:srgbClr val="19376D"/>
                </a:solidFill>
              </a:rPr>
              <a:t>Company Description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466813" y="2833467"/>
            <a:ext cx="790537" cy="314766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lnSpc>
                <a:spcPts val="1690"/>
              </a:lnSpc>
              <a:spcBef>
                <a:spcPts val="0"/>
              </a:spcBef>
              <a:spcAft>
                <a:spcPts val="0"/>
              </a:spcAft>
            </a:pPr>
            <a:r>
              <a:rPr sz="1196" b="0" dirty="0">
                <a:solidFill>
                  <a:srgbClr val="000000"/>
                </a:solidFill>
              </a:rPr>
              <a:t>One-page </a:t>
            </a:r>
            <a:endParaRPr sz="1196" b="1" dirty="0">
              <a:solidFill>
                <a:srgbClr val="19376D"/>
              </a:solidFill>
            </a:endParaRPr>
          </a:p>
        </p:txBody>
      </p:sp>
      <p:sp>
        <p:nvSpPr>
          <p:cNvPr id="17" name="Rounded Rectangle 16"/>
          <p:cNvSpPr/>
          <p:nvPr/>
        </p:nvSpPr>
        <p:spPr>
          <a:xfrm>
            <a:off x="770795" y="4001502"/>
            <a:ext cx="9247288" cy="2286000"/>
          </a:xfrm>
          <a:prstGeom prst="roundRect">
            <a:avLst>
              <a:gd name="adj" fmla="val 6666"/>
            </a:avLst>
          </a:prstGeom>
          <a:solidFill>
            <a:srgbClr val="19376D">
              <a:alpha val="8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8" name="Round Same Side Corner Rectangle 17"/>
          <p:cNvSpPr/>
          <p:nvPr/>
        </p:nvSpPr>
        <p:spPr>
          <a:xfrm rot="16200000">
            <a:off x="-306165" y="5078462"/>
            <a:ext cx="2286000" cy="132080"/>
          </a:xfrm>
          <a:prstGeom prst="round2SameRect">
            <a:avLst>
              <a:gd name="adj1" fmla="val 50000"/>
              <a:gd name="adj2" fmla="val 0"/>
            </a:avLst>
          </a:prstGeom>
          <a:solidFill>
            <a:srgbClr val="64B5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9" name="TextBox 18"/>
          <p:cNvSpPr txBox="1"/>
          <p:nvPr/>
        </p:nvSpPr>
        <p:spPr>
          <a:xfrm>
            <a:off x="1037488" y="4230102"/>
            <a:ext cx="5791055" cy="29527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1040"/>
              </a:spcAft>
            </a:pPr>
            <a:r>
              <a:rPr sz="1104" dirty="0"/>
              <a:t>  </a:t>
            </a:r>
            <a:r>
              <a:rPr sz="1435" b="1" dirty="0">
                <a:solidFill>
                  <a:srgbClr val="19376D"/>
                </a:solidFill>
              </a:rPr>
              <a:t> Grading Rubric</a:t>
            </a:r>
          </a:p>
        </p:txBody>
      </p:sp>
      <p:pic>
        <p:nvPicPr>
          <p:cNvPr id="20" name="Picture 19" descr="image.png"/>
          <p:cNvPicPr>
            <a:picLocks noChangeAspect="1"/>
          </p:cNvPicPr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992080" y="4263441"/>
            <a:ext cx="228594" cy="185737"/>
          </a:xfrm>
          <a:prstGeom prst="rect">
            <a:avLst/>
          </a:prstGeom>
        </p:spPr>
      </p:pic>
      <p:sp>
        <p:nvSpPr>
          <p:cNvPr id="21" name="Rounded Rectangle 20"/>
          <p:cNvSpPr/>
          <p:nvPr/>
        </p:nvSpPr>
        <p:spPr>
          <a:xfrm>
            <a:off x="1037488" y="4677778"/>
            <a:ext cx="2819329" cy="523874"/>
          </a:xfrm>
          <a:prstGeom prst="roundRect">
            <a:avLst>
              <a:gd name="adj" fmla="val 21818"/>
            </a:avLst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2" name="TextBox 21"/>
          <p:cNvSpPr txBox="1"/>
          <p:nvPr/>
        </p:nvSpPr>
        <p:spPr>
          <a:xfrm>
            <a:off x="1081261" y="4773901"/>
            <a:ext cx="617285" cy="33162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en-US" sz="1435" b="1" dirty="0">
                <a:solidFill>
                  <a:srgbClr val="19376D"/>
                </a:solidFill>
              </a:rPr>
              <a:t>2 </a:t>
            </a:r>
            <a:r>
              <a:rPr lang="en-US" sz="1435" b="1" dirty="0" err="1">
                <a:solidFill>
                  <a:srgbClr val="19376D"/>
                </a:solidFill>
              </a:rPr>
              <a:t>pnts</a:t>
            </a:r>
            <a:endParaRPr sz="1435" b="1" dirty="0">
              <a:solidFill>
                <a:srgbClr val="19376D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1742321" y="4820653"/>
            <a:ext cx="1571585" cy="23812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196" b="0" dirty="0">
                <a:solidFill>
                  <a:srgbClr val="000000"/>
                </a:solidFill>
              </a:rPr>
              <a:t>Executive Summary</a:t>
            </a:r>
          </a:p>
        </p:txBody>
      </p:sp>
      <p:sp>
        <p:nvSpPr>
          <p:cNvPr id="24" name="Rounded Rectangle 23"/>
          <p:cNvSpPr/>
          <p:nvPr/>
        </p:nvSpPr>
        <p:spPr>
          <a:xfrm>
            <a:off x="4009214" y="4677778"/>
            <a:ext cx="2819329" cy="523874"/>
          </a:xfrm>
          <a:prstGeom prst="roundRect">
            <a:avLst>
              <a:gd name="adj" fmla="val 21818"/>
            </a:avLst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5" name="TextBox 24"/>
          <p:cNvSpPr txBox="1"/>
          <p:nvPr/>
        </p:nvSpPr>
        <p:spPr>
          <a:xfrm>
            <a:off x="4052987" y="4773901"/>
            <a:ext cx="617285" cy="33162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en-US" sz="1435" b="1" dirty="0">
                <a:solidFill>
                  <a:srgbClr val="19376D"/>
                </a:solidFill>
              </a:rPr>
              <a:t>4 </a:t>
            </a:r>
            <a:r>
              <a:rPr lang="en-US" sz="1435" b="1" dirty="0" err="1">
                <a:solidFill>
                  <a:srgbClr val="19376D"/>
                </a:solidFill>
              </a:rPr>
              <a:t>pnts</a:t>
            </a:r>
            <a:endParaRPr sz="1435" b="1" dirty="0">
              <a:solidFill>
                <a:srgbClr val="19376D"/>
              </a:solidFill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4714046" y="4792303"/>
            <a:ext cx="1370824" cy="29482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lang="en-US" sz="1196" b="0" dirty="0">
                <a:solidFill>
                  <a:srgbClr val="000000"/>
                </a:solidFill>
              </a:rPr>
              <a:t>Group presentation</a:t>
            </a:r>
            <a:endParaRPr sz="1196" b="0" dirty="0">
              <a:solidFill>
                <a:srgbClr val="000000"/>
              </a:solidFill>
            </a:endParaRPr>
          </a:p>
        </p:txBody>
      </p:sp>
      <p:sp>
        <p:nvSpPr>
          <p:cNvPr id="27" name="Rounded Rectangle 26"/>
          <p:cNvSpPr/>
          <p:nvPr/>
        </p:nvSpPr>
        <p:spPr>
          <a:xfrm>
            <a:off x="1037488" y="5354053"/>
            <a:ext cx="2819329" cy="523875"/>
          </a:xfrm>
          <a:prstGeom prst="roundRect">
            <a:avLst>
              <a:gd name="adj" fmla="val 16216"/>
            </a:avLst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8" name="TextBox 27"/>
          <p:cNvSpPr txBox="1"/>
          <p:nvPr/>
        </p:nvSpPr>
        <p:spPr>
          <a:xfrm>
            <a:off x="1081261" y="5478752"/>
            <a:ext cx="617285" cy="33162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en-US" sz="1435" b="1" dirty="0">
                <a:solidFill>
                  <a:srgbClr val="19376D"/>
                </a:solidFill>
              </a:rPr>
              <a:t>5 </a:t>
            </a:r>
            <a:r>
              <a:rPr lang="en-US" sz="1435" b="1" dirty="0" err="1">
                <a:solidFill>
                  <a:srgbClr val="19376D"/>
                </a:solidFill>
              </a:rPr>
              <a:t>pnts</a:t>
            </a:r>
            <a:endParaRPr sz="1435" b="1" dirty="0">
              <a:solidFill>
                <a:srgbClr val="19376D"/>
              </a:solidFill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1742321" y="5487308"/>
            <a:ext cx="1801583" cy="295466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lang="en-US" sz="1200" b="0" i="0" dirty="0">
                <a:solidFill>
                  <a:srgbClr val="001D35"/>
                </a:solidFill>
                <a:effectLst/>
                <a:latin typeface="Google Sans"/>
              </a:rPr>
              <a:t>attendance for the session</a:t>
            </a:r>
            <a:endParaRPr sz="1196" b="0" dirty="0">
              <a:solidFill>
                <a:srgbClr val="000000"/>
              </a:solidFill>
            </a:endParaRPr>
          </a:p>
        </p:txBody>
      </p:sp>
      <p:sp>
        <p:nvSpPr>
          <p:cNvPr id="30" name="Rounded Rectangle 29"/>
          <p:cNvSpPr/>
          <p:nvPr/>
        </p:nvSpPr>
        <p:spPr>
          <a:xfrm>
            <a:off x="4009214" y="5354053"/>
            <a:ext cx="2819329" cy="523875"/>
          </a:xfrm>
          <a:prstGeom prst="roundRect">
            <a:avLst>
              <a:gd name="adj" fmla="val 16216"/>
            </a:avLst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1" name="TextBox 30"/>
          <p:cNvSpPr txBox="1"/>
          <p:nvPr/>
        </p:nvSpPr>
        <p:spPr>
          <a:xfrm>
            <a:off x="4052987" y="5478752"/>
            <a:ext cx="617285" cy="33162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en-US" sz="1435" b="1" dirty="0">
                <a:solidFill>
                  <a:srgbClr val="19376D"/>
                </a:solidFill>
              </a:rPr>
              <a:t>4 </a:t>
            </a:r>
            <a:r>
              <a:rPr lang="en-US" sz="1435" b="1" dirty="0" err="1">
                <a:solidFill>
                  <a:srgbClr val="19376D"/>
                </a:solidFill>
              </a:rPr>
              <a:t>pnts</a:t>
            </a:r>
            <a:endParaRPr sz="1435" b="1" dirty="0">
              <a:solidFill>
                <a:srgbClr val="19376D"/>
              </a:solidFill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4714046" y="5492391"/>
            <a:ext cx="2000199" cy="294824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lang="en-US" sz="1196" dirty="0">
                <a:solidFill>
                  <a:srgbClr val="000000"/>
                </a:solidFill>
              </a:rPr>
              <a:t>BP Document</a:t>
            </a:r>
            <a:endParaRPr sz="1196" b="0" dirty="0">
              <a:solidFill>
                <a:srgbClr val="000000"/>
              </a:solidFill>
            </a:endParaRPr>
          </a:p>
        </p:txBody>
      </p:sp>
      <p:sp>
        <p:nvSpPr>
          <p:cNvPr id="44" name="Rounded Rectangle 20">
            <a:extLst>
              <a:ext uri="{FF2B5EF4-FFF2-40B4-BE49-F238E27FC236}">
                <a16:creationId xmlns:a16="http://schemas.microsoft.com/office/drawing/2014/main" id="{5E983FC2-72F9-9BEC-88D3-255084E8C97A}"/>
              </a:ext>
            </a:extLst>
          </p:cNvPr>
          <p:cNvSpPr/>
          <p:nvPr/>
        </p:nvSpPr>
        <p:spPr>
          <a:xfrm>
            <a:off x="7035990" y="4677778"/>
            <a:ext cx="2819329" cy="523874"/>
          </a:xfrm>
          <a:prstGeom prst="roundRect">
            <a:avLst>
              <a:gd name="adj" fmla="val 21818"/>
            </a:avLst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AC289670-3474-612F-40DA-8F43DEBA2E30}"/>
              </a:ext>
            </a:extLst>
          </p:cNvPr>
          <p:cNvSpPr txBox="1"/>
          <p:nvPr/>
        </p:nvSpPr>
        <p:spPr>
          <a:xfrm>
            <a:off x="7079763" y="4773901"/>
            <a:ext cx="617285" cy="33162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en-US" sz="1435" b="1" dirty="0">
                <a:solidFill>
                  <a:srgbClr val="19376D"/>
                </a:solidFill>
              </a:rPr>
              <a:t>4 </a:t>
            </a:r>
            <a:r>
              <a:rPr lang="en-US" sz="1435" b="1" dirty="0" err="1">
                <a:solidFill>
                  <a:srgbClr val="19376D"/>
                </a:solidFill>
              </a:rPr>
              <a:t>pnts</a:t>
            </a:r>
            <a:endParaRPr sz="1435" b="1" dirty="0">
              <a:solidFill>
                <a:srgbClr val="19376D"/>
              </a:solidFill>
            </a:endParaRP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65F692E3-7EB7-CB4A-2F2C-C18172EDC81A}"/>
              </a:ext>
            </a:extLst>
          </p:cNvPr>
          <p:cNvSpPr txBox="1"/>
          <p:nvPr/>
        </p:nvSpPr>
        <p:spPr>
          <a:xfrm>
            <a:off x="7740823" y="4792303"/>
            <a:ext cx="856260" cy="29482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lang="en-US" sz="1196" b="0" dirty="0">
                <a:solidFill>
                  <a:srgbClr val="000000"/>
                </a:solidFill>
              </a:rPr>
              <a:t>Short exa</a:t>
            </a:r>
            <a:r>
              <a:rPr lang="en-US" sz="1196" dirty="0">
                <a:solidFill>
                  <a:srgbClr val="000000"/>
                </a:solidFill>
              </a:rPr>
              <a:t>m</a:t>
            </a:r>
            <a:endParaRPr sz="1196" b="0" dirty="0">
              <a:solidFill>
                <a:srgbClr val="000000"/>
              </a:solidFill>
            </a:endParaRPr>
          </a:p>
        </p:txBody>
      </p:sp>
      <p:sp>
        <p:nvSpPr>
          <p:cNvPr id="47" name="Rounded Rectangle 20">
            <a:extLst>
              <a:ext uri="{FF2B5EF4-FFF2-40B4-BE49-F238E27FC236}">
                <a16:creationId xmlns:a16="http://schemas.microsoft.com/office/drawing/2014/main" id="{B53256BA-F9EB-DE3A-E8AE-6BE4EF50F08F}"/>
              </a:ext>
            </a:extLst>
          </p:cNvPr>
          <p:cNvSpPr/>
          <p:nvPr/>
        </p:nvSpPr>
        <p:spPr>
          <a:xfrm>
            <a:off x="7021669" y="5400806"/>
            <a:ext cx="2819329" cy="523874"/>
          </a:xfrm>
          <a:prstGeom prst="roundRect">
            <a:avLst>
              <a:gd name="adj" fmla="val 21818"/>
            </a:avLst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DF61BB90-934F-49B1-6898-8BA972D1789A}"/>
              </a:ext>
            </a:extLst>
          </p:cNvPr>
          <p:cNvSpPr txBox="1"/>
          <p:nvPr/>
        </p:nvSpPr>
        <p:spPr>
          <a:xfrm>
            <a:off x="7065442" y="5496929"/>
            <a:ext cx="617285" cy="33162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en-US" sz="1435" b="1" dirty="0">
                <a:solidFill>
                  <a:srgbClr val="19376D"/>
                </a:solidFill>
              </a:rPr>
              <a:t>1 </a:t>
            </a:r>
            <a:r>
              <a:rPr lang="en-US" sz="1435" b="1" dirty="0" err="1">
                <a:solidFill>
                  <a:srgbClr val="19376D"/>
                </a:solidFill>
              </a:rPr>
              <a:t>pnts</a:t>
            </a:r>
            <a:endParaRPr sz="1435" b="1" dirty="0">
              <a:solidFill>
                <a:srgbClr val="19376D"/>
              </a:solidFill>
            </a:endParaRP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F464506B-E470-F458-BD74-7E4ACBE5773B}"/>
              </a:ext>
            </a:extLst>
          </p:cNvPr>
          <p:cNvSpPr txBox="1"/>
          <p:nvPr/>
        </p:nvSpPr>
        <p:spPr>
          <a:xfrm>
            <a:off x="7726502" y="5515010"/>
            <a:ext cx="965649" cy="295466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lang="en-US" sz="1200" b="1" i="0" dirty="0">
                <a:solidFill>
                  <a:srgbClr val="001D35"/>
                </a:solidFill>
                <a:effectLst/>
                <a:latin typeface="Google Sans"/>
              </a:rPr>
              <a:t>Participation</a:t>
            </a:r>
            <a:endParaRPr sz="1196" b="0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9376D">
              <a:alpha val="85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3028874" y="990599"/>
            <a:ext cx="6133946" cy="73342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ctr">
              <a:lnSpc>
                <a:spcPts val="4940"/>
              </a:lnSpc>
              <a:spcBef>
                <a:spcPts val="0"/>
              </a:spcBef>
              <a:spcAft>
                <a:spcPts val="2600"/>
              </a:spcAft>
            </a:pPr>
            <a:r>
              <a:rPr sz="3827" b="1">
                <a:solidFill>
                  <a:srgbClr val="FFFFFF"/>
                </a:solidFill>
              </a:rPr>
              <a:t>Thank You &amp; Questions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400439" y="2105024"/>
            <a:ext cx="3381290" cy="342900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ctr">
              <a:spcBef>
                <a:spcPts val="0"/>
              </a:spcBef>
              <a:spcAft>
                <a:spcPts val="3900"/>
              </a:spcAft>
            </a:pPr>
            <a:r>
              <a:rPr sz="1674" b="0">
                <a:solidFill>
                  <a:srgbClr val="FFFFFF"/>
                </a:solidFill>
              </a:rPr>
              <a:t>Introduction to Business Plans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2324041" y="3400425"/>
            <a:ext cx="7543611" cy="1247775"/>
          </a:xfrm>
          <a:prstGeom prst="roundRect">
            <a:avLst>
              <a:gd name="adj" fmla="val 12213"/>
            </a:avLst>
          </a:prstGeom>
          <a:solidFill>
            <a:srgbClr val="FFFFFF">
              <a:alpha val="10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TextBox 5"/>
          <p:cNvSpPr txBox="1"/>
          <p:nvPr/>
        </p:nvSpPr>
        <p:spPr>
          <a:xfrm>
            <a:off x="2705032" y="3629025"/>
            <a:ext cx="6781630" cy="342900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ctr">
              <a:spcBef>
                <a:spcPts val="0"/>
              </a:spcBef>
              <a:spcAft>
                <a:spcPts val="1040"/>
              </a:spcAft>
            </a:pPr>
            <a:r>
              <a:rPr sz="1674" b="1">
                <a:solidFill>
                  <a:srgbClr val="64B5F6"/>
                </a:solidFill>
              </a:rPr>
              <a:t>Next Steps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871537" y="4098131"/>
            <a:ext cx="6291283" cy="347659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ctr">
              <a:lnSpc>
                <a:spcPts val="1950"/>
              </a:lnSpc>
              <a:spcBef>
                <a:spcPts val="0"/>
              </a:spcBef>
              <a:spcAft>
                <a:spcPts val="0"/>
              </a:spcAft>
            </a:pPr>
            <a:r>
              <a:rPr sz="1315" b="0" dirty="0">
                <a:solidFill>
                  <a:srgbClr val="FFFFFF"/>
                </a:solidFill>
              </a:rPr>
              <a:t>Complete your </a:t>
            </a:r>
            <a:r>
              <a:rPr sz="1315" b="1" dirty="0">
                <a:solidFill>
                  <a:srgbClr val="64B5F6"/>
                </a:solidFill>
              </a:rPr>
              <a:t>Executive Summary</a:t>
            </a:r>
            <a:r>
              <a:rPr sz="1315" b="0" dirty="0">
                <a:solidFill>
                  <a:srgbClr val="FFFFFF"/>
                </a:solidFill>
              </a:rPr>
              <a:t> and </a:t>
            </a:r>
            <a:r>
              <a:rPr lang="en-US" sz="1315" b="1" dirty="0">
                <a:solidFill>
                  <a:srgbClr val="64B5F6"/>
                </a:solidFill>
              </a:rPr>
              <a:t>Company Description </a:t>
            </a:r>
            <a:r>
              <a:rPr sz="1315" b="0" dirty="0">
                <a:solidFill>
                  <a:srgbClr val="FFFFFF"/>
                </a:solidFill>
              </a:rPr>
              <a:t>by next week</a:t>
            </a:r>
          </a:p>
        </p:txBody>
      </p:sp>
      <p:pic>
        <p:nvPicPr>
          <p:cNvPr id="8" name="Picture 7" descr="image.png"/>
          <p:cNvPicPr>
            <a:picLocks noChangeAspect="1"/>
          </p:cNvPicPr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790955" y="5079682"/>
            <a:ext cx="228594" cy="165734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5014678" y="5005968"/>
            <a:ext cx="2505238" cy="313163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en-US" sz="1315" b="0" dirty="0">
                <a:solidFill>
                  <a:srgbClr val="FFFFFF"/>
                </a:solidFill>
              </a:rPr>
              <a:t>Benzouai.med.cherif</a:t>
            </a:r>
            <a:r>
              <a:rPr sz="1315" b="0" dirty="0">
                <a:solidFill>
                  <a:srgbClr val="FFFFFF"/>
                </a:solidFill>
              </a:rPr>
              <a:t>@univ</a:t>
            </a:r>
            <a:r>
              <a:rPr lang="en-US" sz="1315" b="0" dirty="0">
                <a:solidFill>
                  <a:srgbClr val="FFFFFF"/>
                </a:solidFill>
              </a:rPr>
              <a:t>-oeb</a:t>
            </a:r>
            <a:r>
              <a:rPr sz="1315" b="0" dirty="0">
                <a:solidFill>
                  <a:srgbClr val="FFFFFF"/>
                </a:solidFill>
              </a:rPr>
              <a:t>.</a:t>
            </a:r>
            <a:r>
              <a:rPr lang="en-US" sz="1315" b="0" dirty="0">
                <a:solidFill>
                  <a:srgbClr val="FFFFFF"/>
                </a:solidFill>
              </a:rPr>
              <a:t>dz</a:t>
            </a:r>
            <a:endParaRPr sz="1315" b="0" dirty="0">
              <a:solidFill>
                <a:srgbClr val="FFFFFF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857250"/>
          </a:xfrm>
          <a:prstGeom prst="rect">
            <a:avLst/>
          </a:prstGeom>
          <a:solidFill>
            <a:srgbClr val="19376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666733" y="190499"/>
            <a:ext cx="10858228" cy="47624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2392" b="1">
                <a:solidFill>
                  <a:srgbClr val="FFFFFF"/>
                </a:solidFill>
              </a:rPr>
              <a:t>Learning Outcomes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66733" y="1238249"/>
            <a:ext cx="6981650" cy="26669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650"/>
              </a:spcAft>
            </a:pPr>
            <a:r>
              <a:rPr sz="1315" b="0">
                <a:solidFill>
                  <a:srgbClr val="000000"/>
                </a:solidFill>
              </a:rPr>
              <a:t>By the end of this session, students will be able to: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66733" y="1695449"/>
            <a:ext cx="6981650" cy="238124"/>
          </a:xfrm>
          <a:prstGeom prst="rect">
            <a:avLst/>
          </a:prstGeom>
          <a:noFill/>
        </p:spPr>
        <p:txBody>
          <a:bodyPr wrap="none" lIns="182880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1560"/>
              </a:spcAft>
            </a:pPr>
            <a:r>
              <a:rPr sz="1196" b="0">
                <a:solidFill>
                  <a:srgbClr val="000000"/>
                </a:solidFill>
              </a:rPr>
              <a:t> </a:t>
            </a:r>
            <a:r>
              <a:rPr sz="1104"/>
              <a:t>  </a:t>
            </a:r>
            <a:r>
              <a:rPr sz="1196" b="0">
                <a:solidFill>
                  <a:srgbClr val="000000"/>
                </a:solidFill>
              </a:rPr>
              <a:t> Give a </a:t>
            </a:r>
            <a:r>
              <a:rPr sz="1196" b="1">
                <a:solidFill>
                  <a:srgbClr val="19376D"/>
                </a:solidFill>
              </a:rPr>
              <a:t>precise, multi-dimensional definition</a:t>
            </a:r>
            <a:r>
              <a:rPr sz="1196" b="0">
                <a:solidFill>
                  <a:srgbClr val="000000"/>
                </a:solidFill>
              </a:rPr>
              <a:t> of a business plan </a:t>
            </a:r>
          </a:p>
        </p:txBody>
      </p:sp>
      <p:pic>
        <p:nvPicPr>
          <p:cNvPr id="6" name="Picture 5" descr="image.png"/>
          <p:cNvPicPr>
            <a:picLocks noChangeAspect="1"/>
          </p:cNvPicPr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666733" y="1712595"/>
            <a:ext cx="228594" cy="194309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666733" y="2162174"/>
            <a:ext cx="6981650" cy="238124"/>
          </a:xfrm>
          <a:prstGeom prst="rect">
            <a:avLst/>
          </a:prstGeom>
          <a:noFill/>
        </p:spPr>
        <p:txBody>
          <a:bodyPr wrap="none" lIns="182880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1560"/>
              </a:spcAft>
            </a:pPr>
            <a:r>
              <a:rPr sz="1196" b="0">
                <a:solidFill>
                  <a:srgbClr val="000000"/>
                </a:solidFill>
              </a:rPr>
              <a:t> </a:t>
            </a:r>
            <a:r>
              <a:rPr sz="1104"/>
              <a:t>  </a:t>
            </a:r>
            <a:r>
              <a:rPr sz="1196" b="0">
                <a:solidFill>
                  <a:srgbClr val="000000"/>
                </a:solidFill>
              </a:rPr>
              <a:t> Explain the </a:t>
            </a:r>
            <a:r>
              <a:rPr sz="1196" b="1">
                <a:solidFill>
                  <a:srgbClr val="19376D"/>
                </a:solidFill>
              </a:rPr>
              <a:t>main functions</a:t>
            </a:r>
            <a:r>
              <a:rPr sz="1196" b="0">
                <a:solidFill>
                  <a:srgbClr val="000000"/>
                </a:solidFill>
              </a:rPr>
              <a:t> of business planning </a:t>
            </a:r>
          </a:p>
        </p:txBody>
      </p:sp>
      <p:pic>
        <p:nvPicPr>
          <p:cNvPr id="8" name="Picture 7" descr="image.png"/>
          <p:cNvPicPr>
            <a:picLocks noChangeAspect="1"/>
          </p:cNvPicPr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666733" y="2179320"/>
            <a:ext cx="228594" cy="194309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666733" y="2628900"/>
            <a:ext cx="6981650" cy="238124"/>
          </a:xfrm>
          <a:prstGeom prst="rect">
            <a:avLst/>
          </a:prstGeom>
          <a:noFill/>
        </p:spPr>
        <p:txBody>
          <a:bodyPr wrap="none" lIns="182880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1560"/>
              </a:spcAft>
            </a:pPr>
            <a:r>
              <a:rPr sz="1196" b="0">
                <a:solidFill>
                  <a:srgbClr val="000000"/>
                </a:solidFill>
              </a:rPr>
              <a:t> </a:t>
            </a:r>
            <a:r>
              <a:rPr sz="1104"/>
              <a:t>  </a:t>
            </a:r>
            <a:r>
              <a:rPr sz="1196" b="0">
                <a:solidFill>
                  <a:srgbClr val="000000"/>
                </a:solidFill>
              </a:rPr>
              <a:t> Differentiate </a:t>
            </a:r>
            <a:r>
              <a:rPr sz="1196" b="1">
                <a:solidFill>
                  <a:srgbClr val="19376D"/>
                </a:solidFill>
              </a:rPr>
              <a:t>types of business plans</a:t>
            </a:r>
            <a:r>
              <a:rPr sz="1196" b="0">
                <a:solidFill>
                  <a:srgbClr val="000000"/>
                </a:solidFill>
              </a:rPr>
              <a:t> and map to stakeholder expectations </a:t>
            </a:r>
          </a:p>
        </p:txBody>
      </p:sp>
      <p:pic>
        <p:nvPicPr>
          <p:cNvPr id="10" name="Picture 9" descr="image.png"/>
          <p:cNvPicPr>
            <a:picLocks noChangeAspect="1"/>
          </p:cNvPicPr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666733" y="2646045"/>
            <a:ext cx="228594" cy="194309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666733" y="3095625"/>
            <a:ext cx="6981650" cy="238124"/>
          </a:xfrm>
          <a:prstGeom prst="rect">
            <a:avLst/>
          </a:prstGeom>
          <a:noFill/>
        </p:spPr>
        <p:txBody>
          <a:bodyPr wrap="none" lIns="182880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1560"/>
              </a:spcAft>
            </a:pPr>
            <a:r>
              <a:rPr sz="1196" b="0">
                <a:solidFill>
                  <a:srgbClr val="000000"/>
                </a:solidFill>
              </a:rPr>
              <a:t> </a:t>
            </a:r>
            <a:r>
              <a:rPr sz="1104"/>
              <a:t>  </a:t>
            </a:r>
            <a:r>
              <a:rPr sz="1196" b="0">
                <a:solidFill>
                  <a:srgbClr val="000000"/>
                </a:solidFill>
              </a:rPr>
              <a:t> Describe the </a:t>
            </a:r>
            <a:r>
              <a:rPr sz="1196" b="1">
                <a:solidFill>
                  <a:srgbClr val="19376D"/>
                </a:solidFill>
              </a:rPr>
              <a:t>full anatomy</a:t>
            </a:r>
            <a:r>
              <a:rPr sz="1196" b="0">
                <a:solidFill>
                  <a:srgbClr val="000000"/>
                </a:solidFill>
              </a:rPr>
              <a:t> of a professional business plan </a:t>
            </a:r>
          </a:p>
        </p:txBody>
      </p:sp>
      <p:pic>
        <p:nvPicPr>
          <p:cNvPr id="12" name="Picture 11" descr="image.png"/>
          <p:cNvPicPr>
            <a:picLocks noChangeAspect="1"/>
          </p:cNvPicPr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666733" y="3112770"/>
            <a:ext cx="228594" cy="194309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666733" y="3562349"/>
            <a:ext cx="6981650" cy="238124"/>
          </a:xfrm>
          <a:prstGeom prst="rect">
            <a:avLst/>
          </a:prstGeom>
          <a:noFill/>
        </p:spPr>
        <p:txBody>
          <a:bodyPr wrap="none" lIns="182880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1560"/>
              </a:spcAft>
            </a:pPr>
            <a:r>
              <a:rPr sz="1196" b="0">
                <a:solidFill>
                  <a:srgbClr val="000000"/>
                </a:solidFill>
              </a:rPr>
              <a:t> </a:t>
            </a:r>
            <a:r>
              <a:rPr sz="1104"/>
              <a:t>  </a:t>
            </a:r>
            <a:r>
              <a:rPr sz="1196" b="0">
                <a:solidFill>
                  <a:srgbClr val="000000"/>
                </a:solidFill>
              </a:rPr>
              <a:t> Use </a:t>
            </a:r>
            <a:r>
              <a:rPr sz="1196" b="1">
                <a:solidFill>
                  <a:srgbClr val="19376D"/>
                </a:solidFill>
              </a:rPr>
              <a:t>analytical frameworks</a:t>
            </a:r>
            <a:r>
              <a:rPr sz="1196" b="0">
                <a:solidFill>
                  <a:srgbClr val="000000"/>
                </a:solidFill>
              </a:rPr>
              <a:t> (BMC, SWOT, Porter's Five Forces) </a:t>
            </a:r>
          </a:p>
        </p:txBody>
      </p:sp>
      <p:pic>
        <p:nvPicPr>
          <p:cNvPr id="14" name="Picture 13" descr="image.png"/>
          <p:cNvPicPr>
            <a:picLocks noChangeAspect="1"/>
          </p:cNvPicPr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666733" y="3579495"/>
            <a:ext cx="228594" cy="194309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666733" y="4029075"/>
            <a:ext cx="6981650" cy="238124"/>
          </a:xfrm>
          <a:prstGeom prst="rect">
            <a:avLst/>
          </a:prstGeom>
          <a:noFill/>
        </p:spPr>
        <p:txBody>
          <a:bodyPr wrap="none" lIns="182880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1560"/>
              </a:spcAft>
            </a:pPr>
            <a:r>
              <a:rPr sz="1196" b="0">
                <a:solidFill>
                  <a:srgbClr val="000000"/>
                </a:solidFill>
              </a:rPr>
              <a:t> </a:t>
            </a:r>
            <a:r>
              <a:rPr sz="1104"/>
              <a:t>  </a:t>
            </a:r>
            <a:r>
              <a:rPr sz="1196" b="0">
                <a:solidFill>
                  <a:srgbClr val="000000"/>
                </a:solidFill>
              </a:rPr>
              <a:t> Produce a concise </a:t>
            </a:r>
            <a:r>
              <a:rPr sz="1196" b="1">
                <a:solidFill>
                  <a:srgbClr val="19376D"/>
                </a:solidFill>
              </a:rPr>
              <a:t>executive summary</a:t>
            </a:r>
            <a:r>
              <a:rPr sz="1196" b="0">
                <a:solidFill>
                  <a:srgbClr val="000000"/>
                </a:solidFill>
              </a:rPr>
              <a:t> and Business Model Canvas </a:t>
            </a:r>
          </a:p>
        </p:txBody>
      </p:sp>
      <p:pic>
        <p:nvPicPr>
          <p:cNvPr id="16" name="Picture 15" descr="image.png"/>
          <p:cNvPicPr>
            <a:picLocks noChangeAspect="1"/>
          </p:cNvPicPr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666733" y="4046220"/>
            <a:ext cx="228594" cy="194309"/>
          </a:xfrm>
          <a:prstGeom prst="rect">
            <a:avLst/>
          </a:prstGeom>
        </p:spPr>
      </p:pic>
      <p:sp>
        <p:nvSpPr>
          <p:cNvPr id="17" name="Rounded Rectangle 16"/>
          <p:cNvSpPr/>
          <p:nvPr/>
        </p:nvSpPr>
        <p:spPr>
          <a:xfrm>
            <a:off x="8029374" y="2762249"/>
            <a:ext cx="3495587" cy="2181225"/>
          </a:xfrm>
          <a:prstGeom prst="roundRect">
            <a:avLst/>
          </a:prstGeom>
          <a:blipFill>
            <a:blip r:embed="rId3"/>
            <a:stretch>
              <a:fillRect/>
            </a:stretch>
          </a:blip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857250"/>
          </a:xfrm>
          <a:prstGeom prst="rect">
            <a:avLst/>
          </a:prstGeom>
          <a:solidFill>
            <a:srgbClr val="19376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666733" y="190499"/>
            <a:ext cx="10858228" cy="47624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2392" b="1">
                <a:solidFill>
                  <a:srgbClr val="FFFFFF"/>
                </a:solidFill>
              </a:rPr>
              <a:t>What is a Business Plan?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666733" y="1466849"/>
            <a:ext cx="6286342" cy="1257300"/>
          </a:xfrm>
          <a:prstGeom prst="roundRect">
            <a:avLst>
              <a:gd name="adj" fmla="val 12121"/>
            </a:avLst>
          </a:prstGeom>
          <a:solidFill>
            <a:srgbClr val="F8F9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Round Same Side Corner Rectangle 4"/>
          <p:cNvSpPr/>
          <p:nvPr/>
        </p:nvSpPr>
        <p:spPr>
          <a:xfrm rot="16200000">
            <a:off x="120633" y="2012949"/>
            <a:ext cx="1257300" cy="165100"/>
          </a:xfrm>
          <a:prstGeom prst="round2SameRect">
            <a:avLst>
              <a:gd name="adj1" fmla="val 50000"/>
              <a:gd name="adj2" fmla="val 0"/>
            </a:avLst>
          </a:prstGeom>
          <a:solidFill>
            <a:srgbClr val="19376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6" name="Picture 5" descr="image.png"/>
          <p:cNvPicPr>
            <a:picLocks noChangeAspect="1"/>
          </p:cNvPicPr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904852" y="1695449"/>
            <a:ext cx="495287" cy="41910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1552536" y="1657350"/>
            <a:ext cx="5210044" cy="26669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520"/>
              </a:spcAft>
            </a:pPr>
            <a:r>
              <a:rPr sz="1315" b="1">
                <a:solidFill>
                  <a:srgbClr val="19376D"/>
                </a:solidFill>
              </a:rPr>
              <a:t>Written Document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552536" y="2000250"/>
            <a:ext cx="5210044" cy="533399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l">
              <a:lnSpc>
                <a:spcPts val="1820"/>
              </a:lnSpc>
              <a:spcBef>
                <a:spcPts val="0"/>
              </a:spcBef>
              <a:spcAft>
                <a:spcPts val="0"/>
              </a:spcAft>
            </a:pPr>
            <a:r>
              <a:rPr sz="1196" b="0">
                <a:solidFill>
                  <a:srgbClr val="000000"/>
                </a:solidFill>
              </a:rPr>
              <a:t>Organizes and communicates </a:t>
            </a:r>
            <a:r>
              <a:rPr sz="1196" b="1">
                <a:solidFill>
                  <a:srgbClr val="19376D"/>
                </a:solidFill>
              </a:rPr>
              <a:t>strategy, market, operations</a:t>
            </a:r>
            <a:r>
              <a:rPr sz="1196" b="0">
                <a:solidFill>
                  <a:srgbClr val="000000"/>
                </a:solidFill>
              </a:rPr>
              <a:t> and </a:t>
            </a:r>
            <a:r>
              <a:rPr sz="1196" b="1">
                <a:solidFill>
                  <a:srgbClr val="19376D"/>
                </a:solidFill>
              </a:rPr>
              <a:t>financial expectations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66733" y="3009900"/>
            <a:ext cx="6286342" cy="1257300"/>
          </a:xfrm>
          <a:prstGeom prst="roundRect">
            <a:avLst>
              <a:gd name="adj" fmla="val 12121"/>
            </a:avLst>
          </a:prstGeom>
          <a:solidFill>
            <a:srgbClr val="F8F9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Round Same Side Corner Rectangle 9"/>
          <p:cNvSpPr/>
          <p:nvPr/>
        </p:nvSpPr>
        <p:spPr>
          <a:xfrm rot="16200000">
            <a:off x="120633" y="3556000"/>
            <a:ext cx="1257300" cy="165100"/>
          </a:xfrm>
          <a:prstGeom prst="round2SameRect">
            <a:avLst>
              <a:gd name="adj1" fmla="val 50000"/>
              <a:gd name="adj2" fmla="val 0"/>
            </a:avLst>
          </a:prstGeom>
          <a:solidFill>
            <a:srgbClr val="19376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11" name="Picture 10" descr="image.png"/>
          <p:cNvPicPr>
            <a:picLocks noChangeAspect="1"/>
          </p:cNvPicPr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904852" y="3214687"/>
            <a:ext cx="495287" cy="466724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1552536" y="3200400"/>
            <a:ext cx="5210044" cy="26669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520"/>
              </a:spcAft>
            </a:pPr>
            <a:r>
              <a:rPr sz="1315" b="1">
                <a:solidFill>
                  <a:srgbClr val="19376D"/>
                </a:solidFill>
              </a:rPr>
              <a:t>Planning Process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552536" y="3543300"/>
            <a:ext cx="5210044" cy="533399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l">
              <a:lnSpc>
                <a:spcPts val="1820"/>
              </a:lnSpc>
              <a:spcBef>
                <a:spcPts val="0"/>
              </a:spcBef>
              <a:spcAft>
                <a:spcPts val="0"/>
              </a:spcAft>
            </a:pPr>
            <a:r>
              <a:rPr sz="1196" b="0">
                <a:solidFill>
                  <a:srgbClr val="000000"/>
                </a:solidFill>
              </a:rPr>
              <a:t>Forces founders to </a:t>
            </a:r>
            <a:r>
              <a:rPr sz="1196" b="1">
                <a:solidFill>
                  <a:srgbClr val="19376D"/>
                </a:solidFill>
              </a:rPr>
              <a:t>test assumptions</a:t>
            </a:r>
            <a:r>
              <a:rPr sz="1196" b="0">
                <a:solidFill>
                  <a:srgbClr val="000000"/>
                </a:solidFill>
              </a:rPr>
              <a:t>, collect evidence, and make choices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666733" y="4552949"/>
            <a:ext cx="6286342" cy="990599"/>
          </a:xfrm>
          <a:prstGeom prst="roundRect">
            <a:avLst>
              <a:gd name="adj" fmla="val 15384"/>
            </a:avLst>
          </a:prstGeom>
          <a:solidFill>
            <a:srgbClr val="F8F9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5" name="Round Same Side Corner Rectangle 14"/>
          <p:cNvSpPr/>
          <p:nvPr/>
        </p:nvSpPr>
        <p:spPr>
          <a:xfrm rot="16200000">
            <a:off x="253984" y="4965698"/>
            <a:ext cx="990599" cy="165100"/>
          </a:xfrm>
          <a:prstGeom prst="round2SameRect">
            <a:avLst>
              <a:gd name="adj1" fmla="val 50000"/>
              <a:gd name="adj2" fmla="val 0"/>
            </a:avLst>
          </a:prstGeom>
          <a:solidFill>
            <a:srgbClr val="19376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16" name="Picture 15" descr="image.png"/>
          <p:cNvPicPr>
            <a:picLocks noChangeAspect="1"/>
          </p:cNvPicPr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904852" y="4800600"/>
            <a:ext cx="495287" cy="380999"/>
          </a:xfrm>
          <a:prstGeom prst="rect">
            <a:avLst/>
          </a:prstGeom>
        </p:spPr>
      </p:pic>
      <p:sp>
        <p:nvSpPr>
          <p:cNvPr id="17" name="TextBox 16"/>
          <p:cNvSpPr txBox="1"/>
          <p:nvPr/>
        </p:nvSpPr>
        <p:spPr>
          <a:xfrm>
            <a:off x="1552536" y="4743450"/>
            <a:ext cx="5133846" cy="26669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520"/>
              </a:spcAft>
            </a:pPr>
            <a:r>
              <a:rPr sz="1315" b="1">
                <a:solidFill>
                  <a:srgbClr val="19376D"/>
                </a:solidFill>
              </a:rPr>
              <a:t>Communication Signal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552536" y="5086350"/>
            <a:ext cx="5133846" cy="26669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lnSpc>
                <a:spcPts val="1820"/>
              </a:lnSpc>
              <a:spcBef>
                <a:spcPts val="0"/>
              </a:spcBef>
              <a:spcAft>
                <a:spcPts val="0"/>
              </a:spcAft>
            </a:pPr>
            <a:r>
              <a:rPr sz="1196" b="0">
                <a:solidFill>
                  <a:srgbClr val="000000"/>
                </a:solidFill>
              </a:rPr>
              <a:t>Conveys </a:t>
            </a:r>
            <a:r>
              <a:rPr sz="1196" b="1">
                <a:solidFill>
                  <a:srgbClr val="19376D"/>
                </a:solidFill>
              </a:rPr>
              <a:t>legitimacy, capacity</a:t>
            </a:r>
            <a:r>
              <a:rPr sz="1196" b="0">
                <a:solidFill>
                  <a:srgbClr val="000000"/>
                </a:solidFill>
              </a:rPr>
              <a:t> and intent to external stakeholders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66733" y="6019800"/>
            <a:ext cx="6286342" cy="21907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ctr">
              <a:spcBef>
                <a:spcPts val="1300"/>
              </a:spcBef>
              <a:spcAft>
                <a:spcPts val="0"/>
              </a:spcAft>
            </a:pPr>
            <a:r>
              <a:rPr sz="1076" b="0">
                <a:solidFill>
                  <a:srgbClr val="666666"/>
                </a:solidFill>
              </a:rPr>
              <a:t>Good plans combine persuasive narrative with defensible data and clear assumptions</a:t>
            </a:r>
          </a:p>
        </p:txBody>
      </p:sp>
      <p:sp>
        <p:nvSpPr>
          <p:cNvPr id="20" name="Rounded Rectangle 19"/>
          <p:cNvSpPr/>
          <p:nvPr/>
        </p:nvSpPr>
        <p:spPr>
          <a:xfrm>
            <a:off x="7334066" y="2457450"/>
            <a:ext cx="4190895" cy="2790824"/>
          </a:xfrm>
          <a:prstGeom prst="roundRect">
            <a:avLst/>
          </a:prstGeom>
          <a:blipFill>
            <a:blip r:embed="rId5"/>
            <a:stretch>
              <a:fillRect/>
            </a:stretch>
          </a:blip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857250"/>
          </a:xfrm>
          <a:prstGeom prst="rect">
            <a:avLst/>
          </a:prstGeom>
          <a:solidFill>
            <a:srgbClr val="19376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666733" y="190499"/>
            <a:ext cx="10858228" cy="47624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2392" b="1">
                <a:solidFill>
                  <a:srgbClr val="FFFFFF"/>
                </a:solidFill>
              </a:rPr>
              <a:t>Main Purposes and Functions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666733" y="1314450"/>
            <a:ext cx="3028874" cy="1485900"/>
          </a:xfrm>
          <a:prstGeom prst="roundRect">
            <a:avLst>
              <a:gd name="adj" fmla="val 10256"/>
            </a:avLst>
          </a:prstGeom>
          <a:solidFill>
            <a:srgbClr val="F8F9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Round Same Side Corner Rectangle 4"/>
          <p:cNvSpPr/>
          <p:nvPr/>
        </p:nvSpPr>
        <p:spPr>
          <a:xfrm rot="16200000">
            <a:off x="-10177" y="1991360"/>
            <a:ext cx="1485900" cy="132080"/>
          </a:xfrm>
          <a:prstGeom prst="round2SameRect">
            <a:avLst>
              <a:gd name="adj1" fmla="val 50000"/>
              <a:gd name="adj2" fmla="val 0"/>
            </a:avLst>
          </a:prstGeom>
          <a:solidFill>
            <a:srgbClr val="19376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6" name="Picture 5" descr="image.png"/>
          <p:cNvPicPr>
            <a:picLocks noChangeAspect="1"/>
          </p:cNvPicPr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895327" y="1609310"/>
            <a:ext cx="457188" cy="248478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1504912" y="1504950"/>
            <a:ext cx="2000199" cy="53339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520"/>
              </a:spcAft>
            </a:pPr>
            <a:r>
              <a:rPr sz="1315" b="1">
                <a:solidFill>
                  <a:srgbClr val="19376D"/>
                </a:solidFill>
              </a:rPr>
              <a:t>Planning &amp; Decision-making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504912" y="2114550"/>
            <a:ext cx="2000199" cy="495299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l">
              <a:lnSpc>
                <a:spcPts val="1690"/>
              </a:lnSpc>
              <a:spcBef>
                <a:spcPts val="0"/>
              </a:spcBef>
              <a:spcAft>
                <a:spcPts val="0"/>
              </a:spcAft>
            </a:pPr>
            <a:r>
              <a:rPr sz="1196" b="0">
                <a:solidFill>
                  <a:srgbClr val="000000"/>
                </a:solidFill>
              </a:rPr>
              <a:t>Clarify </a:t>
            </a:r>
            <a:r>
              <a:rPr sz="1196" b="1">
                <a:solidFill>
                  <a:srgbClr val="19376D"/>
                </a:solidFill>
              </a:rPr>
              <a:t>goals</a:t>
            </a:r>
            <a:r>
              <a:rPr sz="1196" b="0">
                <a:solidFill>
                  <a:srgbClr val="000000"/>
                </a:solidFill>
              </a:rPr>
              <a:t>, milestones, resource needs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3924201" y="1314450"/>
            <a:ext cx="3028874" cy="1485900"/>
          </a:xfrm>
          <a:prstGeom prst="roundRect">
            <a:avLst>
              <a:gd name="adj" fmla="val 10256"/>
            </a:avLst>
          </a:prstGeom>
          <a:solidFill>
            <a:srgbClr val="F8F9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Round Same Side Corner Rectangle 9"/>
          <p:cNvSpPr/>
          <p:nvPr/>
        </p:nvSpPr>
        <p:spPr>
          <a:xfrm rot="16200000">
            <a:off x="3247291" y="1991360"/>
            <a:ext cx="1485900" cy="132080"/>
          </a:xfrm>
          <a:prstGeom prst="round2SameRect">
            <a:avLst>
              <a:gd name="adj1" fmla="val 50000"/>
              <a:gd name="adj2" fmla="val 0"/>
            </a:avLst>
          </a:prstGeom>
          <a:solidFill>
            <a:srgbClr val="19376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11" name="Picture 10" descr="image.png"/>
          <p:cNvPicPr>
            <a:picLocks noChangeAspect="1"/>
          </p:cNvPicPr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152796" y="1529797"/>
            <a:ext cx="457188" cy="407504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4762380" y="1504950"/>
            <a:ext cx="2000199" cy="53339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520"/>
              </a:spcAft>
            </a:pPr>
            <a:r>
              <a:rPr sz="1315" b="1">
                <a:solidFill>
                  <a:srgbClr val="19376D"/>
                </a:solidFill>
              </a:rPr>
              <a:t>Resource Mobilization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762380" y="2114550"/>
            <a:ext cx="2000199" cy="495299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l">
              <a:lnSpc>
                <a:spcPts val="1690"/>
              </a:lnSpc>
              <a:spcBef>
                <a:spcPts val="0"/>
              </a:spcBef>
              <a:spcAft>
                <a:spcPts val="0"/>
              </a:spcAft>
            </a:pPr>
            <a:r>
              <a:rPr sz="1196" b="0">
                <a:solidFill>
                  <a:srgbClr val="000000"/>
                </a:solidFill>
              </a:rPr>
              <a:t>Show how funds will be </a:t>
            </a:r>
            <a:r>
              <a:rPr sz="1196" b="1">
                <a:solidFill>
                  <a:srgbClr val="19376D"/>
                </a:solidFill>
              </a:rPr>
              <a:t>used</a:t>
            </a:r>
            <a:r>
              <a:rPr sz="1196" b="0">
                <a:solidFill>
                  <a:srgbClr val="000000"/>
                </a:solidFill>
              </a:rPr>
              <a:t> and </a:t>
            </a:r>
            <a:r>
              <a:rPr sz="1196" b="1">
                <a:solidFill>
                  <a:srgbClr val="19376D"/>
                </a:solidFill>
              </a:rPr>
              <a:t>repaid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666733" y="3028950"/>
            <a:ext cx="3028874" cy="1733550"/>
          </a:xfrm>
          <a:prstGeom prst="roundRect">
            <a:avLst>
              <a:gd name="adj" fmla="val 8791"/>
            </a:avLst>
          </a:prstGeom>
          <a:solidFill>
            <a:srgbClr val="F8F9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5" name="Round Same Side Corner Rectangle 14"/>
          <p:cNvSpPr/>
          <p:nvPr/>
        </p:nvSpPr>
        <p:spPr>
          <a:xfrm rot="16200000">
            <a:off x="-134002" y="3829685"/>
            <a:ext cx="1733550" cy="132080"/>
          </a:xfrm>
          <a:prstGeom prst="round2SameRect">
            <a:avLst>
              <a:gd name="adj1" fmla="val 50000"/>
              <a:gd name="adj2" fmla="val 0"/>
            </a:avLst>
          </a:prstGeom>
          <a:solidFill>
            <a:srgbClr val="19376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16" name="Picture 15" descr="image.png"/>
          <p:cNvPicPr>
            <a:picLocks noChangeAspect="1"/>
          </p:cNvPicPr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895327" y="3244297"/>
            <a:ext cx="457188" cy="407504"/>
          </a:xfrm>
          <a:prstGeom prst="rect">
            <a:avLst/>
          </a:prstGeom>
        </p:spPr>
      </p:pic>
      <p:sp>
        <p:nvSpPr>
          <p:cNvPr id="17" name="TextBox 16"/>
          <p:cNvSpPr txBox="1"/>
          <p:nvPr/>
        </p:nvSpPr>
        <p:spPr>
          <a:xfrm>
            <a:off x="1504912" y="3219449"/>
            <a:ext cx="2000199" cy="53339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520"/>
              </a:spcAft>
            </a:pPr>
            <a:r>
              <a:rPr sz="1315" b="1">
                <a:solidFill>
                  <a:srgbClr val="19376D"/>
                </a:solidFill>
              </a:rPr>
              <a:t>Signaling &amp; Legitimacy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504912" y="3829050"/>
            <a:ext cx="2000199" cy="742950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l">
              <a:lnSpc>
                <a:spcPts val="1690"/>
              </a:lnSpc>
              <a:spcBef>
                <a:spcPts val="0"/>
              </a:spcBef>
              <a:spcAft>
                <a:spcPts val="0"/>
              </a:spcAft>
            </a:pPr>
            <a:r>
              <a:rPr sz="1196" b="0">
                <a:solidFill>
                  <a:srgbClr val="000000"/>
                </a:solidFill>
              </a:rPr>
              <a:t>Provide evidence of </a:t>
            </a:r>
            <a:r>
              <a:rPr sz="1196" b="1">
                <a:solidFill>
                  <a:srgbClr val="19376D"/>
                </a:solidFill>
              </a:rPr>
              <a:t>competence</a:t>
            </a:r>
            <a:r>
              <a:rPr sz="1196" b="0">
                <a:solidFill>
                  <a:srgbClr val="000000"/>
                </a:solidFill>
              </a:rPr>
              <a:t> and market knowledge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3924201" y="3028950"/>
            <a:ext cx="3028874" cy="1733550"/>
          </a:xfrm>
          <a:prstGeom prst="roundRect">
            <a:avLst>
              <a:gd name="adj" fmla="val 8791"/>
            </a:avLst>
          </a:prstGeom>
          <a:solidFill>
            <a:srgbClr val="F8F9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0" name="Round Same Side Corner Rectangle 19"/>
          <p:cNvSpPr/>
          <p:nvPr/>
        </p:nvSpPr>
        <p:spPr>
          <a:xfrm rot="16200000">
            <a:off x="3123466" y="3829685"/>
            <a:ext cx="1733550" cy="132080"/>
          </a:xfrm>
          <a:prstGeom prst="round2SameRect">
            <a:avLst>
              <a:gd name="adj1" fmla="val 50000"/>
              <a:gd name="adj2" fmla="val 0"/>
            </a:avLst>
          </a:prstGeom>
          <a:solidFill>
            <a:srgbClr val="19376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21" name="Picture 20" descr="image.png"/>
          <p:cNvPicPr>
            <a:picLocks noChangeAspect="1"/>
          </p:cNvPicPr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4152796" y="3269145"/>
            <a:ext cx="457188" cy="357808"/>
          </a:xfrm>
          <a:prstGeom prst="rect">
            <a:avLst/>
          </a:prstGeom>
        </p:spPr>
      </p:pic>
      <p:sp>
        <p:nvSpPr>
          <p:cNvPr id="22" name="TextBox 21"/>
          <p:cNvSpPr txBox="1"/>
          <p:nvPr/>
        </p:nvSpPr>
        <p:spPr>
          <a:xfrm>
            <a:off x="4762380" y="3219449"/>
            <a:ext cx="2000199" cy="53339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520"/>
              </a:spcAft>
            </a:pPr>
            <a:r>
              <a:rPr sz="1315" b="1">
                <a:solidFill>
                  <a:srgbClr val="19376D"/>
                </a:solidFill>
              </a:rPr>
              <a:t>Performance Monitoring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4762380" y="3829050"/>
            <a:ext cx="2000199" cy="495299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l">
              <a:lnSpc>
                <a:spcPts val="1690"/>
              </a:lnSpc>
              <a:spcBef>
                <a:spcPts val="0"/>
              </a:spcBef>
              <a:spcAft>
                <a:spcPts val="0"/>
              </a:spcAft>
            </a:pPr>
            <a:r>
              <a:rPr sz="1196" b="0">
                <a:solidFill>
                  <a:srgbClr val="000000"/>
                </a:solidFill>
              </a:rPr>
              <a:t>Set </a:t>
            </a:r>
            <a:r>
              <a:rPr sz="1196" b="1">
                <a:solidFill>
                  <a:srgbClr val="19376D"/>
                </a:solidFill>
              </a:rPr>
              <a:t>KPIs</a:t>
            </a:r>
            <a:r>
              <a:rPr sz="1196" b="0">
                <a:solidFill>
                  <a:srgbClr val="000000"/>
                </a:solidFill>
              </a:rPr>
              <a:t>, budgets and milestones</a:t>
            </a:r>
          </a:p>
        </p:txBody>
      </p:sp>
      <p:sp>
        <p:nvSpPr>
          <p:cNvPr id="24" name="Rounded Rectangle 23"/>
          <p:cNvSpPr/>
          <p:nvPr/>
        </p:nvSpPr>
        <p:spPr>
          <a:xfrm>
            <a:off x="666733" y="4991100"/>
            <a:ext cx="6286342" cy="971550"/>
          </a:xfrm>
          <a:prstGeom prst="roundRect">
            <a:avLst>
              <a:gd name="adj" fmla="val 15686"/>
            </a:avLst>
          </a:prstGeom>
          <a:solidFill>
            <a:srgbClr val="F8F9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5" name="Round Same Side Corner Rectangle 24"/>
          <p:cNvSpPr/>
          <p:nvPr/>
        </p:nvSpPr>
        <p:spPr>
          <a:xfrm rot="16200000">
            <a:off x="246998" y="5410835"/>
            <a:ext cx="971550" cy="132080"/>
          </a:xfrm>
          <a:prstGeom prst="round2SameRect">
            <a:avLst>
              <a:gd name="adj1" fmla="val 50000"/>
              <a:gd name="adj2" fmla="val 0"/>
            </a:avLst>
          </a:prstGeom>
          <a:solidFill>
            <a:srgbClr val="19376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26" name="Picture 25" descr="image.png"/>
          <p:cNvPicPr>
            <a:picLocks noChangeAspect="1"/>
          </p:cNvPicPr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895327" y="5231295"/>
            <a:ext cx="457188" cy="357808"/>
          </a:xfrm>
          <a:prstGeom prst="rect">
            <a:avLst/>
          </a:prstGeom>
        </p:spPr>
      </p:pic>
      <p:sp>
        <p:nvSpPr>
          <p:cNvPr id="27" name="TextBox 26"/>
          <p:cNvSpPr txBox="1"/>
          <p:nvPr/>
        </p:nvSpPr>
        <p:spPr>
          <a:xfrm>
            <a:off x="1504912" y="5181599"/>
            <a:ext cx="4257568" cy="26669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520"/>
              </a:spcAft>
            </a:pPr>
            <a:r>
              <a:rPr sz="1315" b="1">
                <a:solidFill>
                  <a:srgbClr val="19376D"/>
                </a:solidFill>
              </a:rPr>
              <a:t>Learning &amp; Adaptation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1504912" y="5524499"/>
            <a:ext cx="4257568" cy="24764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lnSpc>
                <a:spcPts val="1690"/>
              </a:lnSpc>
              <a:spcBef>
                <a:spcPts val="0"/>
              </a:spcBef>
              <a:spcAft>
                <a:spcPts val="0"/>
              </a:spcAft>
            </a:pPr>
            <a:r>
              <a:rPr sz="1196" b="0">
                <a:solidFill>
                  <a:srgbClr val="000000"/>
                </a:solidFill>
              </a:rPr>
              <a:t>Document assumptions and enable structured testing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666733" y="6191250"/>
            <a:ext cx="6286342" cy="21907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ctr">
              <a:spcBef>
                <a:spcPts val="1560"/>
              </a:spcBef>
              <a:spcAft>
                <a:spcPts val="0"/>
              </a:spcAft>
            </a:pPr>
            <a:r>
              <a:rPr sz="1076" b="0">
                <a:solidFill>
                  <a:srgbClr val="666666"/>
                </a:solidFill>
              </a:rPr>
              <a:t>Which functions matter most for early-stage startups? For established firms?</a:t>
            </a:r>
          </a:p>
        </p:txBody>
      </p:sp>
      <p:sp>
        <p:nvSpPr>
          <p:cNvPr id="30" name="Rounded Rectangle 29"/>
          <p:cNvSpPr/>
          <p:nvPr/>
        </p:nvSpPr>
        <p:spPr>
          <a:xfrm>
            <a:off x="7334066" y="2381250"/>
            <a:ext cx="4190895" cy="2962274"/>
          </a:xfrm>
          <a:prstGeom prst="roundRect">
            <a:avLst/>
          </a:prstGeom>
          <a:blipFill>
            <a:blip r:embed="rId7"/>
            <a:stretch>
              <a:fillRect/>
            </a:stretch>
          </a:blip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857250"/>
          </a:xfrm>
          <a:prstGeom prst="rect">
            <a:avLst/>
          </a:prstGeom>
          <a:solidFill>
            <a:srgbClr val="19376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666733" y="190499"/>
            <a:ext cx="10858228" cy="47624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2392" b="1">
                <a:solidFill>
                  <a:srgbClr val="FFFFFF"/>
                </a:solidFill>
              </a:rPr>
              <a:t>Theoretical Perspectives &amp; Empirical Evidence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666733" y="1238249"/>
            <a:ext cx="6286342" cy="971550"/>
          </a:xfrm>
          <a:prstGeom prst="roundRect">
            <a:avLst>
              <a:gd name="adj" fmla="val 15686"/>
            </a:avLst>
          </a:prstGeom>
          <a:solidFill>
            <a:srgbClr val="F8F9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Round Same Side Corner Rectangle 4"/>
          <p:cNvSpPr/>
          <p:nvPr/>
        </p:nvSpPr>
        <p:spPr>
          <a:xfrm rot="16200000">
            <a:off x="246998" y="1657984"/>
            <a:ext cx="971550" cy="132080"/>
          </a:xfrm>
          <a:prstGeom prst="round2SameRect">
            <a:avLst>
              <a:gd name="adj1" fmla="val 50000"/>
              <a:gd name="adj2" fmla="val 0"/>
            </a:avLst>
          </a:prstGeom>
          <a:solidFill>
            <a:srgbClr val="19376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6" name="Picture 5" descr="image.png"/>
          <p:cNvPicPr>
            <a:picLocks noChangeAspect="1"/>
          </p:cNvPicPr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895327" y="1513232"/>
            <a:ext cx="457188" cy="288234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1504912" y="1428750"/>
            <a:ext cx="4886202" cy="26669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520"/>
              </a:spcAft>
            </a:pPr>
            <a:r>
              <a:rPr sz="1315" b="1">
                <a:solidFill>
                  <a:srgbClr val="19376D"/>
                </a:solidFill>
              </a:rPr>
              <a:t>Causation vs Effectuation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504912" y="1771650"/>
            <a:ext cx="4886202" cy="24764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lnSpc>
                <a:spcPts val="1690"/>
              </a:lnSpc>
              <a:spcBef>
                <a:spcPts val="0"/>
              </a:spcBef>
              <a:spcAft>
                <a:spcPts val="0"/>
              </a:spcAft>
            </a:pPr>
            <a:r>
              <a:rPr sz="1196" b="0">
                <a:solidFill>
                  <a:srgbClr val="000000"/>
                </a:solidFill>
              </a:rPr>
              <a:t>Sarasvathy (2001): </a:t>
            </a:r>
            <a:r>
              <a:rPr sz="1196" b="1">
                <a:solidFill>
                  <a:srgbClr val="19376D"/>
                </a:solidFill>
              </a:rPr>
              <a:t>Goal-first</a:t>
            </a:r>
            <a:r>
              <a:rPr sz="1196" b="0">
                <a:solidFill>
                  <a:srgbClr val="000000"/>
                </a:solidFill>
              </a:rPr>
              <a:t> planning vs </a:t>
            </a:r>
            <a:r>
              <a:rPr sz="1196" b="1">
                <a:solidFill>
                  <a:srgbClr val="19376D"/>
                </a:solidFill>
              </a:rPr>
              <a:t>means-first</a:t>
            </a:r>
            <a:r>
              <a:rPr sz="1196" b="0">
                <a:solidFill>
                  <a:srgbClr val="000000"/>
                </a:solidFill>
              </a:rPr>
              <a:t> iteration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66733" y="2571750"/>
            <a:ext cx="6286342" cy="971550"/>
          </a:xfrm>
          <a:prstGeom prst="roundRect">
            <a:avLst>
              <a:gd name="adj" fmla="val 15686"/>
            </a:avLst>
          </a:prstGeom>
          <a:solidFill>
            <a:srgbClr val="F8F9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Round Same Side Corner Rectangle 9"/>
          <p:cNvSpPr/>
          <p:nvPr/>
        </p:nvSpPr>
        <p:spPr>
          <a:xfrm rot="16200000">
            <a:off x="246998" y="2991485"/>
            <a:ext cx="971550" cy="132080"/>
          </a:xfrm>
          <a:prstGeom prst="round2SameRect">
            <a:avLst>
              <a:gd name="adj1" fmla="val 50000"/>
              <a:gd name="adj2" fmla="val 0"/>
            </a:avLst>
          </a:prstGeom>
          <a:solidFill>
            <a:srgbClr val="19376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11" name="Picture 10" descr="image.png"/>
          <p:cNvPicPr>
            <a:picLocks noChangeAspect="1"/>
          </p:cNvPicPr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95327" y="2829339"/>
            <a:ext cx="457188" cy="323021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1504912" y="2762249"/>
            <a:ext cx="4571885" cy="26669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520"/>
              </a:spcAft>
            </a:pPr>
            <a:r>
              <a:rPr sz="1315" b="1">
                <a:solidFill>
                  <a:srgbClr val="19376D"/>
                </a:solidFill>
              </a:rPr>
              <a:t>Lean Startup Perspective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504912" y="3105149"/>
            <a:ext cx="4571885" cy="24764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lnSpc>
                <a:spcPts val="1690"/>
              </a:lnSpc>
              <a:spcBef>
                <a:spcPts val="0"/>
              </a:spcBef>
              <a:spcAft>
                <a:spcPts val="0"/>
              </a:spcAft>
            </a:pPr>
            <a:r>
              <a:rPr sz="1196" b="0">
                <a:solidFill>
                  <a:srgbClr val="000000"/>
                </a:solidFill>
              </a:rPr>
              <a:t>Ries (2011): </a:t>
            </a:r>
            <a:r>
              <a:rPr sz="1196" b="1">
                <a:solidFill>
                  <a:srgbClr val="19376D"/>
                </a:solidFill>
              </a:rPr>
              <a:t>Hypothesis-driven</a:t>
            </a:r>
            <a:r>
              <a:rPr sz="1196" b="0">
                <a:solidFill>
                  <a:srgbClr val="000000"/>
                </a:solidFill>
              </a:rPr>
              <a:t> iterative testing with MVPs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666733" y="3905249"/>
            <a:ext cx="6286342" cy="1219200"/>
          </a:xfrm>
          <a:prstGeom prst="roundRect">
            <a:avLst>
              <a:gd name="adj" fmla="val 12500"/>
            </a:avLst>
          </a:prstGeom>
          <a:solidFill>
            <a:srgbClr val="F8F9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5" name="Round Same Side Corner Rectangle 14"/>
          <p:cNvSpPr/>
          <p:nvPr/>
        </p:nvSpPr>
        <p:spPr>
          <a:xfrm rot="16200000">
            <a:off x="123173" y="4448809"/>
            <a:ext cx="1219200" cy="132080"/>
          </a:xfrm>
          <a:prstGeom prst="round2SameRect">
            <a:avLst>
              <a:gd name="adj1" fmla="val 50000"/>
              <a:gd name="adj2" fmla="val 0"/>
            </a:avLst>
          </a:prstGeom>
          <a:solidFill>
            <a:srgbClr val="19376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16" name="Picture 15" descr="image.png"/>
          <p:cNvPicPr>
            <a:picLocks noChangeAspect="1"/>
          </p:cNvPicPr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895327" y="4152899"/>
            <a:ext cx="457188" cy="342900"/>
          </a:xfrm>
          <a:prstGeom prst="rect">
            <a:avLst/>
          </a:prstGeom>
        </p:spPr>
      </p:pic>
      <p:sp>
        <p:nvSpPr>
          <p:cNvPr id="17" name="TextBox 16"/>
          <p:cNvSpPr txBox="1"/>
          <p:nvPr/>
        </p:nvSpPr>
        <p:spPr>
          <a:xfrm>
            <a:off x="1504912" y="4095749"/>
            <a:ext cx="5257668" cy="26669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520"/>
              </a:spcAft>
            </a:pPr>
            <a:r>
              <a:rPr sz="1315" b="1">
                <a:solidFill>
                  <a:srgbClr val="19376D"/>
                </a:solidFill>
              </a:rPr>
              <a:t>Planning-Performance Evidence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504912" y="4438649"/>
            <a:ext cx="5257668" cy="495299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l">
              <a:lnSpc>
                <a:spcPts val="1690"/>
              </a:lnSpc>
              <a:spcBef>
                <a:spcPts val="0"/>
              </a:spcBef>
              <a:spcAft>
                <a:spcPts val="0"/>
              </a:spcAft>
            </a:pPr>
            <a:r>
              <a:rPr sz="1196" b="0">
                <a:solidFill>
                  <a:srgbClr val="000000"/>
                </a:solidFill>
              </a:rPr>
              <a:t>Brinckmann et al. (2010): </a:t>
            </a:r>
            <a:r>
              <a:rPr sz="1196" b="1">
                <a:solidFill>
                  <a:srgbClr val="19376D"/>
                </a:solidFill>
              </a:rPr>
              <a:t>Positive link</a:t>
            </a:r>
            <a:r>
              <a:rPr sz="1196" b="0">
                <a:solidFill>
                  <a:srgbClr val="000000"/>
                </a:solidFill>
              </a:rPr>
              <a:t> between formal planning and venture performance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666733" y="5581649"/>
            <a:ext cx="6286342" cy="895350"/>
          </a:xfrm>
          <a:prstGeom prst="roundRect">
            <a:avLst>
              <a:gd name="adj" fmla="val 17021"/>
            </a:avLst>
          </a:prstGeom>
          <a:solidFill>
            <a:srgbClr val="19376D">
              <a:alpha val="8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0" name="Round Same Side Corner Rectangle 19"/>
          <p:cNvSpPr/>
          <p:nvPr/>
        </p:nvSpPr>
        <p:spPr>
          <a:xfrm rot="16200000">
            <a:off x="285098" y="5963284"/>
            <a:ext cx="895350" cy="132080"/>
          </a:xfrm>
          <a:prstGeom prst="round2SameRect">
            <a:avLst>
              <a:gd name="adj1" fmla="val 50000"/>
              <a:gd name="adj2" fmla="val 0"/>
            </a:avLst>
          </a:prstGeom>
          <a:solidFill>
            <a:srgbClr val="64B5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1" name="TextBox 20"/>
          <p:cNvSpPr txBox="1"/>
          <p:nvPr/>
        </p:nvSpPr>
        <p:spPr>
          <a:xfrm>
            <a:off x="857228" y="5734050"/>
            <a:ext cx="5943451" cy="26669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520"/>
              </a:spcAft>
            </a:pPr>
            <a:r>
              <a:rPr sz="1104"/>
              <a:t>  </a:t>
            </a:r>
            <a:r>
              <a:rPr sz="1315" b="1">
                <a:solidFill>
                  <a:srgbClr val="19376D"/>
                </a:solidFill>
              </a:rPr>
              <a:t> Practical Implication</a:t>
            </a:r>
          </a:p>
        </p:txBody>
      </p:sp>
      <p:pic>
        <p:nvPicPr>
          <p:cNvPr id="22" name="Picture 21" descr="image.png"/>
          <p:cNvPicPr>
            <a:picLocks noChangeAspect="1"/>
          </p:cNvPicPr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857228" y="5770244"/>
            <a:ext cx="228594" cy="194309"/>
          </a:xfrm>
          <a:prstGeom prst="rect">
            <a:avLst/>
          </a:prstGeom>
        </p:spPr>
      </p:pic>
      <p:sp>
        <p:nvSpPr>
          <p:cNvPr id="23" name="TextBox 22"/>
          <p:cNvSpPr txBox="1"/>
          <p:nvPr/>
        </p:nvSpPr>
        <p:spPr>
          <a:xfrm>
            <a:off x="857228" y="6076950"/>
            <a:ext cx="5943451" cy="24764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lnSpc>
                <a:spcPts val="1690"/>
              </a:lnSpc>
              <a:spcBef>
                <a:spcPts val="0"/>
              </a:spcBef>
              <a:spcAft>
                <a:spcPts val="0"/>
              </a:spcAft>
            </a:pPr>
            <a:r>
              <a:rPr sz="1196" b="0">
                <a:solidFill>
                  <a:srgbClr val="000000"/>
                </a:solidFill>
              </a:rPr>
              <a:t>Create </a:t>
            </a:r>
            <a:r>
              <a:rPr sz="1196" b="1">
                <a:solidFill>
                  <a:srgbClr val="19376D"/>
                </a:solidFill>
              </a:rPr>
              <a:t>evidence-based</a:t>
            </a:r>
            <a:r>
              <a:rPr sz="1196" b="0">
                <a:solidFill>
                  <a:srgbClr val="000000"/>
                </a:solidFill>
              </a:rPr>
              <a:t>, </a:t>
            </a:r>
            <a:r>
              <a:rPr sz="1196" b="1">
                <a:solidFill>
                  <a:srgbClr val="19376D"/>
                </a:solidFill>
              </a:rPr>
              <a:t>assumption-explicit</a:t>
            </a:r>
            <a:r>
              <a:rPr sz="1196" b="0">
                <a:solidFill>
                  <a:srgbClr val="000000"/>
                </a:solidFill>
              </a:rPr>
              <a:t>, and </a:t>
            </a:r>
            <a:r>
              <a:rPr sz="1196" b="1">
                <a:solidFill>
                  <a:srgbClr val="19376D"/>
                </a:solidFill>
              </a:rPr>
              <a:t>revision-friendly</a:t>
            </a:r>
            <a:r>
              <a:rPr sz="1196" b="0">
                <a:solidFill>
                  <a:srgbClr val="000000"/>
                </a:solidFill>
              </a:rPr>
              <a:t> plans</a:t>
            </a:r>
          </a:p>
        </p:txBody>
      </p:sp>
      <p:sp>
        <p:nvSpPr>
          <p:cNvPr id="24" name="Rounded Rectangle 23"/>
          <p:cNvSpPr/>
          <p:nvPr/>
        </p:nvSpPr>
        <p:spPr>
          <a:xfrm>
            <a:off x="7334066" y="2390774"/>
            <a:ext cx="4190895" cy="2933699"/>
          </a:xfrm>
          <a:prstGeom prst="roundRect">
            <a:avLst/>
          </a:prstGeom>
          <a:blipFill>
            <a:blip r:embed="rId6"/>
            <a:stretch>
              <a:fillRect/>
            </a:stretch>
          </a:blip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857250"/>
          </a:xfrm>
          <a:prstGeom prst="rect">
            <a:avLst/>
          </a:prstGeom>
          <a:solidFill>
            <a:srgbClr val="19376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666733" y="190499"/>
            <a:ext cx="10858228" cy="47624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2392" b="1">
                <a:solidFill>
                  <a:srgbClr val="FFFFFF"/>
                </a:solidFill>
              </a:rPr>
              <a:t>Types of Business Plans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666733" y="1087808"/>
            <a:ext cx="3028874" cy="2228850"/>
          </a:xfrm>
          <a:prstGeom prst="roundRect">
            <a:avLst>
              <a:gd name="adj" fmla="val 6837"/>
            </a:avLst>
          </a:prstGeom>
          <a:solidFill>
            <a:srgbClr val="F8F9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Round Same Side Corner Rectangle 4"/>
          <p:cNvSpPr/>
          <p:nvPr/>
        </p:nvSpPr>
        <p:spPr>
          <a:xfrm rot="16200000">
            <a:off x="-381652" y="2136193"/>
            <a:ext cx="2228850" cy="132080"/>
          </a:xfrm>
          <a:prstGeom prst="round2SameRect">
            <a:avLst>
              <a:gd name="adj1" fmla="val 50000"/>
              <a:gd name="adj2" fmla="val 0"/>
            </a:avLst>
          </a:prstGeom>
          <a:solidFill>
            <a:srgbClr val="19376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6" name="Picture 5" descr="image.png"/>
          <p:cNvPicPr>
            <a:picLocks noChangeAspect="1"/>
          </p:cNvPicPr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895327" y="1382669"/>
            <a:ext cx="457188" cy="248478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1504912" y="1278309"/>
            <a:ext cx="2000199" cy="26669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520"/>
              </a:spcAft>
            </a:pPr>
            <a:r>
              <a:rPr sz="1315" b="1">
                <a:solidFill>
                  <a:srgbClr val="19376D"/>
                </a:solidFill>
              </a:rPr>
              <a:t>Startup/Investor Plan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504912" y="1621209"/>
            <a:ext cx="2000199" cy="495299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l">
              <a:lnSpc>
                <a:spcPts val="1690"/>
              </a:lnSpc>
              <a:spcBef>
                <a:spcPts val="0"/>
              </a:spcBef>
              <a:spcAft>
                <a:spcPts val="0"/>
              </a:spcAft>
            </a:pPr>
            <a:r>
              <a:rPr sz="1196" b="1">
                <a:solidFill>
                  <a:srgbClr val="19376D"/>
                </a:solidFill>
              </a:rPr>
              <a:t>Detailed</a:t>
            </a:r>
            <a:r>
              <a:rPr sz="1196" b="0">
                <a:solidFill>
                  <a:srgbClr val="000000"/>
                </a:solidFill>
              </a:rPr>
              <a:t> market/financials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504912" y="2116509"/>
            <a:ext cx="2000199" cy="495299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l">
              <a:lnSpc>
                <a:spcPts val="1690"/>
              </a:lnSpc>
              <a:spcBef>
                <a:spcPts val="0"/>
              </a:spcBef>
              <a:spcAft>
                <a:spcPts val="0"/>
              </a:spcAft>
            </a:pPr>
            <a:r>
              <a:rPr sz="1196" b="0">
                <a:solidFill>
                  <a:srgbClr val="000000"/>
                </a:solidFill>
              </a:rPr>
              <a:t>Used to raise </a:t>
            </a:r>
            <a:r>
              <a:rPr sz="1196" b="1">
                <a:solidFill>
                  <a:srgbClr val="19376D"/>
                </a:solidFill>
              </a:rPr>
              <a:t>external equity</a:t>
            </a:r>
            <a:r>
              <a:rPr sz="1196" b="0">
                <a:solidFill>
                  <a:srgbClr val="000000"/>
                </a:solidFill>
              </a:rPr>
              <a:t> or VC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3924201" y="1087808"/>
            <a:ext cx="3028874" cy="2228850"/>
          </a:xfrm>
          <a:prstGeom prst="roundRect">
            <a:avLst>
              <a:gd name="adj" fmla="val 6837"/>
            </a:avLst>
          </a:prstGeom>
          <a:solidFill>
            <a:srgbClr val="F8F9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Round Same Side Corner Rectangle 10"/>
          <p:cNvSpPr/>
          <p:nvPr/>
        </p:nvSpPr>
        <p:spPr>
          <a:xfrm rot="16200000">
            <a:off x="2875816" y="2136193"/>
            <a:ext cx="2228850" cy="132080"/>
          </a:xfrm>
          <a:prstGeom prst="round2SameRect">
            <a:avLst>
              <a:gd name="adj1" fmla="val 50000"/>
              <a:gd name="adj2" fmla="val 0"/>
            </a:avLst>
          </a:prstGeom>
          <a:solidFill>
            <a:srgbClr val="19376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12" name="Picture 11" descr="image.png"/>
          <p:cNvPicPr>
            <a:picLocks noChangeAspect="1"/>
          </p:cNvPicPr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152796" y="1313095"/>
            <a:ext cx="457188" cy="387626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4762380" y="1278309"/>
            <a:ext cx="2000199" cy="53339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520"/>
              </a:spcAft>
            </a:pPr>
            <a:r>
              <a:rPr sz="1315" b="1">
                <a:solidFill>
                  <a:srgbClr val="19376D"/>
                </a:solidFill>
              </a:rPr>
              <a:t>Operational/Internal Plan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762380" y="1887908"/>
            <a:ext cx="2000199" cy="495299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l">
              <a:lnSpc>
                <a:spcPts val="1690"/>
              </a:lnSpc>
              <a:spcBef>
                <a:spcPts val="0"/>
              </a:spcBef>
              <a:spcAft>
                <a:spcPts val="0"/>
              </a:spcAft>
            </a:pPr>
            <a:r>
              <a:rPr sz="1196" b="0">
                <a:solidFill>
                  <a:srgbClr val="000000"/>
                </a:solidFill>
              </a:rPr>
              <a:t>Focus on </a:t>
            </a:r>
            <a:r>
              <a:rPr sz="1196" b="1">
                <a:solidFill>
                  <a:srgbClr val="19376D"/>
                </a:solidFill>
              </a:rPr>
              <a:t>processes</a:t>
            </a:r>
            <a:r>
              <a:rPr sz="1196" b="0">
                <a:solidFill>
                  <a:srgbClr val="000000"/>
                </a:solidFill>
              </a:rPr>
              <a:t>, staffing, KPIs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762380" y="2383208"/>
            <a:ext cx="2000199" cy="742950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l">
              <a:lnSpc>
                <a:spcPts val="1690"/>
              </a:lnSpc>
              <a:spcBef>
                <a:spcPts val="0"/>
              </a:spcBef>
              <a:spcAft>
                <a:spcPts val="0"/>
              </a:spcAft>
            </a:pPr>
            <a:r>
              <a:rPr sz="1196" b="0">
                <a:solidFill>
                  <a:srgbClr val="000000"/>
                </a:solidFill>
              </a:rPr>
              <a:t>Used to guide </a:t>
            </a:r>
            <a:r>
              <a:rPr sz="1196" b="1">
                <a:solidFill>
                  <a:srgbClr val="19376D"/>
                </a:solidFill>
              </a:rPr>
              <a:t>operations</a:t>
            </a:r>
            <a:r>
              <a:rPr sz="1196" b="0">
                <a:solidFill>
                  <a:srgbClr val="000000"/>
                </a:solidFill>
              </a:rPr>
              <a:t> and resource allocation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666733" y="3513336"/>
            <a:ext cx="3028874" cy="1714500"/>
          </a:xfrm>
          <a:prstGeom prst="roundRect">
            <a:avLst>
              <a:gd name="adj" fmla="val 8888"/>
            </a:avLst>
          </a:prstGeom>
          <a:solidFill>
            <a:srgbClr val="F8F9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7" name="Round Same Side Corner Rectangle 16"/>
          <p:cNvSpPr/>
          <p:nvPr/>
        </p:nvSpPr>
        <p:spPr>
          <a:xfrm rot="16200000">
            <a:off x="-124477" y="4304546"/>
            <a:ext cx="1714500" cy="132080"/>
          </a:xfrm>
          <a:prstGeom prst="round2SameRect">
            <a:avLst>
              <a:gd name="adj1" fmla="val 50000"/>
              <a:gd name="adj2" fmla="val 0"/>
            </a:avLst>
          </a:prstGeom>
          <a:solidFill>
            <a:srgbClr val="19376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18" name="Picture 17" descr="image.png"/>
          <p:cNvPicPr>
            <a:picLocks noChangeAspect="1"/>
          </p:cNvPicPr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895327" y="3778380"/>
            <a:ext cx="457188" cy="308113"/>
          </a:xfrm>
          <a:prstGeom prst="rect">
            <a:avLst/>
          </a:prstGeom>
        </p:spPr>
      </p:pic>
      <p:sp>
        <p:nvSpPr>
          <p:cNvPr id="19" name="TextBox 18"/>
          <p:cNvSpPr txBox="1"/>
          <p:nvPr/>
        </p:nvSpPr>
        <p:spPr>
          <a:xfrm>
            <a:off x="1504912" y="3703837"/>
            <a:ext cx="2000199" cy="26669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520"/>
              </a:spcAft>
            </a:pPr>
            <a:r>
              <a:rPr sz="1315" b="1">
                <a:solidFill>
                  <a:srgbClr val="19376D"/>
                </a:solidFill>
              </a:rPr>
              <a:t>Strategic Plan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504912" y="4046737"/>
            <a:ext cx="2000199" cy="495299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l">
              <a:lnSpc>
                <a:spcPts val="1690"/>
              </a:lnSpc>
              <a:spcBef>
                <a:spcPts val="0"/>
              </a:spcBef>
              <a:spcAft>
                <a:spcPts val="0"/>
              </a:spcAft>
            </a:pPr>
            <a:r>
              <a:rPr sz="1196" b="1">
                <a:solidFill>
                  <a:srgbClr val="19376D"/>
                </a:solidFill>
              </a:rPr>
              <a:t>Long-term</a:t>
            </a:r>
            <a:r>
              <a:rPr sz="1196" b="0">
                <a:solidFill>
                  <a:srgbClr val="000000"/>
                </a:solidFill>
              </a:rPr>
              <a:t> goals, major initiatives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1504912" y="4542036"/>
            <a:ext cx="2000199" cy="495299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l">
              <a:lnSpc>
                <a:spcPts val="1690"/>
              </a:lnSpc>
              <a:spcBef>
                <a:spcPts val="0"/>
              </a:spcBef>
              <a:spcAft>
                <a:spcPts val="0"/>
              </a:spcAft>
            </a:pPr>
            <a:r>
              <a:rPr sz="1196" b="0">
                <a:solidFill>
                  <a:srgbClr val="000000"/>
                </a:solidFill>
              </a:rPr>
              <a:t>Used at </a:t>
            </a:r>
            <a:r>
              <a:rPr sz="1196" b="1">
                <a:solidFill>
                  <a:srgbClr val="19376D"/>
                </a:solidFill>
              </a:rPr>
              <a:t>corporate level</a:t>
            </a:r>
            <a:r>
              <a:rPr sz="1196" b="0">
                <a:solidFill>
                  <a:srgbClr val="000000"/>
                </a:solidFill>
              </a:rPr>
              <a:t> for direction-setting</a:t>
            </a:r>
          </a:p>
        </p:txBody>
      </p:sp>
      <p:sp>
        <p:nvSpPr>
          <p:cNvPr id="22" name="Rounded Rectangle 21"/>
          <p:cNvSpPr/>
          <p:nvPr/>
        </p:nvSpPr>
        <p:spPr>
          <a:xfrm>
            <a:off x="3924201" y="3513336"/>
            <a:ext cx="3028874" cy="1714500"/>
          </a:xfrm>
          <a:prstGeom prst="roundRect">
            <a:avLst>
              <a:gd name="adj" fmla="val 8888"/>
            </a:avLst>
          </a:prstGeom>
          <a:solidFill>
            <a:srgbClr val="F8F9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3" name="Round Same Side Corner Rectangle 22"/>
          <p:cNvSpPr/>
          <p:nvPr/>
        </p:nvSpPr>
        <p:spPr>
          <a:xfrm rot="16200000">
            <a:off x="3132991" y="4304546"/>
            <a:ext cx="1714500" cy="132080"/>
          </a:xfrm>
          <a:prstGeom prst="round2SameRect">
            <a:avLst>
              <a:gd name="adj1" fmla="val 50000"/>
              <a:gd name="adj2" fmla="val 0"/>
            </a:avLst>
          </a:prstGeom>
          <a:solidFill>
            <a:srgbClr val="19376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24" name="Picture 23" descr="image.png"/>
          <p:cNvPicPr>
            <a:picLocks noChangeAspect="1"/>
          </p:cNvPicPr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4152796" y="3738623"/>
            <a:ext cx="457188" cy="387626"/>
          </a:xfrm>
          <a:prstGeom prst="rect">
            <a:avLst/>
          </a:prstGeom>
        </p:spPr>
      </p:pic>
      <p:sp>
        <p:nvSpPr>
          <p:cNvPr id="25" name="TextBox 24"/>
          <p:cNvSpPr txBox="1"/>
          <p:nvPr/>
        </p:nvSpPr>
        <p:spPr>
          <a:xfrm>
            <a:off x="4762380" y="3703837"/>
            <a:ext cx="2000199" cy="26669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520"/>
              </a:spcAft>
            </a:pPr>
            <a:r>
              <a:rPr sz="1315" b="1">
                <a:solidFill>
                  <a:srgbClr val="19376D"/>
                </a:solidFill>
              </a:rPr>
              <a:t>Feasibility Plan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4762380" y="4046737"/>
            <a:ext cx="2000199" cy="24764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lnSpc>
                <a:spcPts val="1690"/>
              </a:lnSpc>
              <a:spcBef>
                <a:spcPts val="0"/>
              </a:spcBef>
              <a:spcAft>
                <a:spcPts val="0"/>
              </a:spcAft>
            </a:pPr>
            <a:r>
              <a:rPr sz="1196" b="1">
                <a:solidFill>
                  <a:srgbClr val="19376D"/>
                </a:solidFill>
              </a:rPr>
              <a:t>Short</a:t>
            </a:r>
            <a:r>
              <a:rPr sz="1196" b="0">
                <a:solidFill>
                  <a:srgbClr val="000000"/>
                </a:solidFill>
              </a:rPr>
              <a:t>, targeted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4762380" y="4294387"/>
            <a:ext cx="2000199" cy="742950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l">
              <a:lnSpc>
                <a:spcPts val="1690"/>
              </a:lnSpc>
              <a:spcBef>
                <a:spcPts val="0"/>
              </a:spcBef>
              <a:spcAft>
                <a:spcPts val="0"/>
              </a:spcAft>
            </a:pPr>
            <a:r>
              <a:rPr sz="1196" b="0">
                <a:solidFill>
                  <a:srgbClr val="000000"/>
                </a:solidFill>
              </a:rPr>
              <a:t>Used to test if a concept is </a:t>
            </a:r>
            <a:r>
              <a:rPr sz="1196" b="1">
                <a:solidFill>
                  <a:srgbClr val="19376D"/>
                </a:solidFill>
              </a:rPr>
              <a:t>viable</a:t>
            </a:r>
            <a:r>
              <a:rPr sz="1196" b="0">
                <a:solidFill>
                  <a:srgbClr val="000000"/>
                </a:solidFill>
              </a:rPr>
              <a:t> before investment</a:t>
            </a:r>
          </a:p>
        </p:txBody>
      </p:sp>
      <p:sp>
        <p:nvSpPr>
          <p:cNvPr id="28" name="Rounded Rectangle 27"/>
          <p:cNvSpPr/>
          <p:nvPr/>
        </p:nvSpPr>
        <p:spPr>
          <a:xfrm>
            <a:off x="666733" y="5418337"/>
            <a:ext cx="6286342" cy="1219200"/>
          </a:xfrm>
          <a:prstGeom prst="roundRect">
            <a:avLst>
              <a:gd name="adj" fmla="val 12500"/>
            </a:avLst>
          </a:prstGeom>
          <a:solidFill>
            <a:srgbClr val="F8F9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9" name="Round Same Side Corner Rectangle 28"/>
          <p:cNvSpPr/>
          <p:nvPr/>
        </p:nvSpPr>
        <p:spPr>
          <a:xfrm rot="16200000">
            <a:off x="123173" y="5961897"/>
            <a:ext cx="1219200" cy="132080"/>
          </a:xfrm>
          <a:prstGeom prst="round2SameRect">
            <a:avLst>
              <a:gd name="adj1" fmla="val 50000"/>
              <a:gd name="adj2" fmla="val 0"/>
            </a:avLst>
          </a:prstGeom>
          <a:solidFill>
            <a:srgbClr val="19376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30" name="Picture 29" descr="image.png"/>
          <p:cNvPicPr>
            <a:picLocks noChangeAspect="1"/>
          </p:cNvPicPr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895327" y="5658533"/>
            <a:ext cx="457188" cy="357808"/>
          </a:xfrm>
          <a:prstGeom prst="rect">
            <a:avLst/>
          </a:prstGeom>
        </p:spPr>
      </p:pic>
      <p:sp>
        <p:nvSpPr>
          <p:cNvPr id="31" name="TextBox 30"/>
          <p:cNvSpPr txBox="1"/>
          <p:nvPr/>
        </p:nvSpPr>
        <p:spPr>
          <a:xfrm>
            <a:off x="1504912" y="5608838"/>
            <a:ext cx="3895627" cy="26669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520"/>
              </a:spcAft>
            </a:pPr>
            <a:r>
              <a:rPr sz="1315" b="1">
                <a:solidFill>
                  <a:srgbClr val="19376D"/>
                </a:solidFill>
              </a:rPr>
              <a:t>Pitch/Executive Summary + Deck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1504912" y="5951738"/>
            <a:ext cx="3895627" cy="24764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lnSpc>
                <a:spcPts val="1690"/>
              </a:lnSpc>
              <a:spcBef>
                <a:spcPts val="0"/>
              </a:spcBef>
              <a:spcAft>
                <a:spcPts val="0"/>
              </a:spcAft>
            </a:pPr>
            <a:r>
              <a:rPr sz="1196" b="1">
                <a:solidFill>
                  <a:srgbClr val="19376D"/>
                </a:solidFill>
              </a:rPr>
              <a:t>Condensed</a:t>
            </a:r>
            <a:r>
              <a:rPr sz="1196" b="0">
                <a:solidFill>
                  <a:srgbClr val="000000"/>
                </a:solidFill>
              </a:rPr>
              <a:t>, persuasive format for presentations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1504912" y="6199388"/>
            <a:ext cx="3895627" cy="24764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lnSpc>
                <a:spcPts val="1690"/>
              </a:lnSpc>
              <a:spcBef>
                <a:spcPts val="0"/>
              </a:spcBef>
              <a:spcAft>
                <a:spcPts val="0"/>
              </a:spcAft>
            </a:pPr>
            <a:r>
              <a:rPr sz="1196" b="0">
                <a:solidFill>
                  <a:srgbClr val="000000"/>
                </a:solidFill>
              </a:rPr>
              <a:t>High-impact visual elements with key data points</a:t>
            </a:r>
          </a:p>
        </p:txBody>
      </p:sp>
      <p:sp>
        <p:nvSpPr>
          <p:cNvPr id="34" name="Rounded Rectangle 33"/>
          <p:cNvSpPr/>
          <p:nvPr/>
        </p:nvSpPr>
        <p:spPr>
          <a:xfrm>
            <a:off x="7468678" y="4863208"/>
            <a:ext cx="4284582" cy="800100"/>
          </a:xfrm>
          <a:prstGeom prst="roundRect">
            <a:avLst>
              <a:gd name="adj" fmla="val 19047"/>
            </a:avLst>
          </a:prstGeom>
          <a:solidFill>
            <a:srgbClr val="19376D">
              <a:alpha val="8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5" name="Round Same Side Corner Rectangle 34"/>
          <p:cNvSpPr/>
          <p:nvPr/>
        </p:nvSpPr>
        <p:spPr>
          <a:xfrm rot="16200000">
            <a:off x="7113639" y="5218247"/>
            <a:ext cx="800100" cy="90022"/>
          </a:xfrm>
          <a:prstGeom prst="round2SameRect">
            <a:avLst>
              <a:gd name="adj1" fmla="val 50000"/>
              <a:gd name="adj2" fmla="val 0"/>
            </a:avLst>
          </a:prstGeom>
          <a:solidFill>
            <a:srgbClr val="64B5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36" name="Picture 35" descr="image.png"/>
          <p:cNvPicPr>
            <a:picLocks noChangeAspect="1"/>
          </p:cNvPicPr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7659174" y="5190785"/>
            <a:ext cx="181770" cy="144945"/>
          </a:xfrm>
          <a:prstGeom prst="rect">
            <a:avLst/>
          </a:prstGeom>
        </p:spPr>
      </p:pic>
      <p:sp>
        <p:nvSpPr>
          <p:cNvPr id="37" name="TextBox 36"/>
          <p:cNvSpPr txBox="1"/>
          <p:nvPr/>
        </p:nvSpPr>
        <p:spPr>
          <a:xfrm>
            <a:off x="8078263" y="4996869"/>
            <a:ext cx="3765239" cy="532775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l">
              <a:lnSpc>
                <a:spcPts val="1690"/>
              </a:lnSpc>
              <a:spcBef>
                <a:spcPts val="0"/>
              </a:spcBef>
              <a:spcAft>
                <a:spcPts val="0"/>
              </a:spcAft>
            </a:pPr>
            <a:r>
              <a:rPr sz="1196" b="1" dirty="0">
                <a:solidFill>
                  <a:srgbClr val="19376D"/>
                </a:solidFill>
              </a:rPr>
              <a:t>Class Activity:</a:t>
            </a:r>
            <a:r>
              <a:rPr sz="1196" b="0" dirty="0">
                <a:solidFill>
                  <a:srgbClr val="000000"/>
                </a:solidFill>
              </a:rPr>
              <a:t> Pair up — list one real-world example where each plan type would be the best choice</a:t>
            </a:r>
          </a:p>
        </p:txBody>
      </p:sp>
      <p:sp>
        <p:nvSpPr>
          <p:cNvPr id="38" name="Rounded Rectangle 37"/>
          <p:cNvSpPr/>
          <p:nvPr/>
        </p:nvSpPr>
        <p:spPr>
          <a:xfrm>
            <a:off x="7399969" y="1346338"/>
            <a:ext cx="4190895" cy="2962274"/>
          </a:xfrm>
          <a:prstGeom prst="roundRect">
            <a:avLst/>
          </a:prstGeom>
          <a:blipFill>
            <a:blip r:embed="rId8"/>
            <a:stretch>
              <a:fillRect/>
            </a:stretch>
          </a:blip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857250"/>
          </a:xfrm>
          <a:prstGeom prst="rect">
            <a:avLst/>
          </a:prstGeom>
          <a:solidFill>
            <a:srgbClr val="19376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666733" y="190499"/>
            <a:ext cx="10858228" cy="47624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2392" b="1">
                <a:solidFill>
                  <a:srgbClr val="FFFFFF"/>
                </a:solidFill>
              </a:rPr>
              <a:t>Key Audiences and Their Concerns</a:t>
            </a:r>
          </a:p>
        </p:txBody>
      </p:sp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6BB0C421-C6E4-8F3D-E0A9-E5C801A01EF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25711626"/>
              </p:ext>
            </p:extLst>
          </p:nvPr>
        </p:nvGraphicFramePr>
        <p:xfrm>
          <a:off x="1050325" y="1836898"/>
          <a:ext cx="9691815" cy="318420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230605">
                  <a:extLst>
                    <a:ext uri="{9D8B030D-6E8A-4147-A177-3AD203B41FA5}">
                      <a16:colId xmlns:a16="http://schemas.microsoft.com/office/drawing/2014/main" val="717417211"/>
                    </a:ext>
                  </a:extLst>
                </a:gridCol>
                <a:gridCol w="3230605">
                  <a:extLst>
                    <a:ext uri="{9D8B030D-6E8A-4147-A177-3AD203B41FA5}">
                      <a16:colId xmlns:a16="http://schemas.microsoft.com/office/drawing/2014/main" val="1724062512"/>
                    </a:ext>
                  </a:extLst>
                </a:gridCol>
                <a:gridCol w="3230605">
                  <a:extLst>
                    <a:ext uri="{9D8B030D-6E8A-4147-A177-3AD203B41FA5}">
                      <a16:colId xmlns:a16="http://schemas.microsoft.com/office/drawing/2014/main" val="3031057035"/>
                    </a:ext>
                  </a:extLst>
                </a:gridCol>
              </a:tblGrid>
              <a:tr h="33201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0" dirty="0">
                          <a:effectLst/>
                        </a:rPr>
                        <a:t>Audience</a:t>
                      </a:r>
                      <a:endParaRPr lang="en-US" sz="16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0">
                          <a:effectLst/>
                        </a:rPr>
                        <a:t>Primary concerns</a:t>
                      </a:r>
                      <a:endParaRPr lang="en-US" sz="1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0">
                          <a:effectLst/>
                        </a:rPr>
                        <a:t>Plan emphasis</a:t>
                      </a:r>
                      <a:endParaRPr lang="en-US" sz="1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1739354366"/>
                  </a:ext>
                </a:extLst>
              </a:tr>
              <a:tr h="33201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0" dirty="0">
                          <a:effectLst/>
                        </a:rPr>
                        <a:t>Equity investors (angels/VC)</a:t>
                      </a:r>
                      <a:endParaRPr lang="en-US" sz="16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0">
                          <a:effectLst/>
                        </a:rPr>
                        <a:t>Growth potential, exit, unit economics</a:t>
                      </a:r>
                      <a:endParaRPr lang="en-US" sz="1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0">
                          <a:effectLst/>
                        </a:rPr>
                        <a:t>Market size, traction, scalability, team</a:t>
                      </a:r>
                      <a:endParaRPr lang="en-US" sz="1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2256054769"/>
                  </a:ext>
                </a:extLst>
              </a:tr>
              <a:tr h="65157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0" dirty="0">
                          <a:effectLst/>
                        </a:rPr>
                        <a:t>Banks / lenders</a:t>
                      </a:r>
                      <a:endParaRPr lang="en-US" sz="16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0">
                          <a:effectLst/>
                        </a:rPr>
                        <a:t>Repayment ability, collateral, cash flow</a:t>
                      </a:r>
                      <a:endParaRPr lang="en-US" sz="1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0">
                          <a:effectLst/>
                        </a:rPr>
                        <a:t>Forecasted cash flows, collateral, conservative assumptions</a:t>
                      </a:r>
                      <a:endParaRPr lang="en-US" sz="1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3513250210"/>
                  </a:ext>
                </a:extLst>
              </a:tr>
              <a:tr h="65157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0" dirty="0">
                          <a:effectLst/>
                        </a:rPr>
                        <a:t>Strategic partners</a:t>
                      </a:r>
                      <a:endParaRPr lang="en-US" sz="16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0" dirty="0">
                          <a:effectLst/>
                        </a:rPr>
                        <a:t>Fit, collaboration benefits</a:t>
                      </a:r>
                      <a:endParaRPr lang="en-US" sz="16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0">
                          <a:effectLst/>
                        </a:rPr>
                        <a:t>Value proposition, joint benefits, operational roles</a:t>
                      </a:r>
                      <a:endParaRPr lang="en-US" sz="1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2270010720"/>
                  </a:ext>
                </a:extLst>
              </a:tr>
              <a:tr h="33201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0">
                          <a:effectLst/>
                        </a:rPr>
                        <a:t>Internal managers</a:t>
                      </a:r>
                      <a:endParaRPr lang="en-US" sz="1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0" dirty="0">
                          <a:effectLst/>
                        </a:rPr>
                        <a:t>Execution, KPIs, resource allocation</a:t>
                      </a:r>
                      <a:endParaRPr lang="en-US" sz="16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0" dirty="0">
                          <a:effectLst/>
                        </a:rPr>
                        <a:t>Detailed operations, milestones, staffing</a:t>
                      </a:r>
                      <a:endParaRPr lang="en-US" sz="16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1220331554"/>
                  </a:ext>
                </a:extLst>
              </a:tr>
              <a:tr h="65157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0">
                          <a:effectLst/>
                        </a:rPr>
                        <a:t>Regulators / grantors</a:t>
                      </a:r>
                      <a:endParaRPr lang="en-US" sz="1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0">
                          <a:effectLst/>
                        </a:rPr>
                        <a:t>Compliance, impact</a:t>
                      </a:r>
                      <a:endParaRPr lang="en-US" sz="1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0" dirty="0">
                          <a:effectLst/>
                        </a:rPr>
                        <a:t>Risk, governance, social/environmental impact</a:t>
                      </a:r>
                      <a:endParaRPr lang="en-US" sz="16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4092158998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857250"/>
          </a:xfrm>
          <a:prstGeom prst="rect">
            <a:avLst/>
          </a:prstGeom>
          <a:solidFill>
            <a:srgbClr val="19376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666733" y="190499"/>
            <a:ext cx="10858228" cy="47624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2392" b="1">
                <a:solidFill>
                  <a:srgbClr val="FFFFFF"/>
                </a:solidFill>
              </a:rPr>
              <a:t>Anatomy of a Professional Business Plan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666733" y="1238249"/>
            <a:ext cx="3066973" cy="1219200"/>
          </a:xfrm>
          <a:prstGeom prst="roundRect">
            <a:avLst>
              <a:gd name="adj" fmla="val 12500"/>
            </a:avLst>
          </a:prstGeom>
          <a:solidFill>
            <a:srgbClr val="F8F9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Round Same Side Corner Rectangle 4"/>
          <p:cNvSpPr/>
          <p:nvPr/>
        </p:nvSpPr>
        <p:spPr>
          <a:xfrm rot="16200000">
            <a:off x="123173" y="1781809"/>
            <a:ext cx="1219200" cy="132080"/>
          </a:xfrm>
          <a:prstGeom prst="round2SameRect">
            <a:avLst>
              <a:gd name="adj1" fmla="val 50000"/>
              <a:gd name="adj2" fmla="val 0"/>
            </a:avLst>
          </a:prstGeom>
          <a:solidFill>
            <a:srgbClr val="19376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6" name="Picture 5" descr="image.png"/>
          <p:cNvPicPr>
            <a:picLocks noChangeAspect="1"/>
          </p:cNvPicPr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857228" y="1419225"/>
            <a:ext cx="380990" cy="323849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1352516" y="1390650"/>
            <a:ext cx="2228794" cy="47624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260"/>
              </a:spcAft>
            </a:pPr>
            <a:r>
              <a:rPr sz="1196" b="1">
                <a:solidFill>
                  <a:srgbClr val="19376D"/>
                </a:solidFill>
              </a:rPr>
              <a:t>Cover Page &amp; Table of Contents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352516" y="1904999"/>
            <a:ext cx="2228794" cy="400050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l">
              <a:lnSpc>
                <a:spcPts val="1300"/>
              </a:lnSpc>
              <a:spcBef>
                <a:spcPts val="0"/>
              </a:spcBef>
              <a:spcAft>
                <a:spcPts val="0"/>
              </a:spcAft>
            </a:pPr>
            <a:r>
              <a:rPr sz="956" b="0">
                <a:solidFill>
                  <a:srgbClr val="000000"/>
                </a:solidFill>
              </a:rPr>
              <a:t>Identify plan, author, date, confidentiality notice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66733" y="2609850"/>
            <a:ext cx="6286342" cy="1057275"/>
          </a:xfrm>
          <a:prstGeom prst="roundRect">
            <a:avLst>
              <a:gd name="adj" fmla="val 14414"/>
            </a:avLst>
          </a:prstGeom>
          <a:ln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Round Same Side Corner Rectangle 9"/>
          <p:cNvSpPr/>
          <p:nvPr/>
        </p:nvSpPr>
        <p:spPr>
          <a:xfrm rot="16200000">
            <a:off x="204136" y="3072447"/>
            <a:ext cx="1057275" cy="132080"/>
          </a:xfrm>
          <a:prstGeom prst="round2SameRect">
            <a:avLst>
              <a:gd name="adj1" fmla="val 50000"/>
              <a:gd name="adj2" fmla="val 0"/>
            </a:avLst>
          </a:prstGeom>
          <a:solidFill>
            <a:srgbClr val="19376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11" name="Picture 10" descr="image.png"/>
          <p:cNvPicPr>
            <a:picLocks noChangeAspect="1"/>
          </p:cNvPicPr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57228" y="2805112"/>
            <a:ext cx="380990" cy="295274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1352516" y="2762249"/>
            <a:ext cx="5448163" cy="26669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260"/>
              </a:spcAft>
            </a:pPr>
            <a:r>
              <a:rPr sz="1315" b="1">
                <a:solidFill>
                  <a:srgbClr val="19376D"/>
                </a:solidFill>
              </a:rPr>
              <a:t>Executive Summary (1 page)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352516" y="3067050"/>
            <a:ext cx="5448163" cy="447675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l">
              <a:lnSpc>
                <a:spcPts val="1495"/>
              </a:lnSpc>
              <a:spcBef>
                <a:spcPts val="0"/>
              </a:spcBef>
              <a:spcAft>
                <a:spcPts val="0"/>
              </a:spcAft>
            </a:pPr>
            <a:r>
              <a:rPr sz="1076" b="0">
                <a:solidFill>
                  <a:srgbClr val="000000"/>
                </a:solidFill>
              </a:rPr>
              <a:t>Problem, solution, market, business model, traction, team, funding ask, milestones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666733" y="3809999"/>
            <a:ext cx="3066973" cy="1171575"/>
          </a:xfrm>
          <a:prstGeom prst="roundRect">
            <a:avLst>
              <a:gd name="adj" fmla="val 13008"/>
            </a:avLst>
          </a:prstGeom>
          <a:ln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5" name="Round Same Side Corner Rectangle 14"/>
          <p:cNvSpPr/>
          <p:nvPr/>
        </p:nvSpPr>
        <p:spPr>
          <a:xfrm rot="16200000">
            <a:off x="146986" y="4329746"/>
            <a:ext cx="1171575" cy="132080"/>
          </a:xfrm>
          <a:prstGeom prst="round2SameRect">
            <a:avLst>
              <a:gd name="adj1" fmla="val 50000"/>
              <a:gd name="adj2" fmla="val 0"/>
            </a:avLst>
          </a:prstGeom>
          <a:solidFill>
            <a:srgbClr val="19376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16" name="Picture 15" descr="image.png"/>
          <p:cNvPicPr>
            <a:picLocks noChangeAspect="1"/>
          </p:cNvPicPr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857228" y="4005262"/>
            <a:ext cx="380990" cy="295274"/>
          </a:xfrm>
          <a:prstGeom prst="rect">
            <a:avLst/>
          </a:prstGeom>
        </p:spPr>
      </p:pic>
      <p:sp>
        <p:nvSpPr>
          <p:cNvPr id="17" name="TextBox 16"/>
          <p:cNvSpPr txBox="1"/>
          <p:nvPr/>
        </p:nvSpPr>
        <p:spPr>
          <a:xfrm>
            <a:off x="1352516" y="3962399"/>
            <a:ext cx="2228794" cy="23812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260"/>
              </a:spcAft>
            </a:pPr>
            <a:r>
              <a:rPr sz="1196" b="1" dirty="0">
                <a:solidFill>
                  <a:srgbClr val="19376D"/>
                </a:solidFill>
              </a:rPr>
              <a:t>Company Description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352516" y="4238624"/>
            <a:ext cx="2228794" cy="400050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l">
              <a:lnSpc>
                <a:spcPts val="1300"/>
              </a:lnSpc>
              <a:spcBef>
                <a:spcPts val="0"/>
              </a:spcBef>
              <a:spcAft>
                <a:spcPts val="0"/>
              </a:spcAft>
            </a:pPr>
            <a:r>
              <a:rPr sz="956" b="0">
                <a:solidFill>
                  <a:srgbClr val="000000"/>
                </a:solidFill>
              </a:rPr>
              <a:t>Legal form, history, mission, vision, current status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3886102" y="3809999"/>
            <a:ext cx="3066973" cy="1171575"/>
          </a:xfrm>
          <a:prstGeom prst="roundRect">
            <a:avLst>
              <a:gd name="adj" fmla="val 13008"/>
            </a:avLst>
          </a:prstGeom>
          <a:ln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dirty="0"/>
          </a:p>
        </p:txBody>
      </p:sp>
      <p:sp>
        <p:nvSpPr>
          <p:cNvPr id="20" name="Round Same Side Corner Rectangle 19"/>
          <p:cNvSpPr/>
          <p:nvPr/>
        </p:nvSpPr>
        <p:spPr>
          <a:xfrm rot="16200000">
            <a:off x="3366355" y="4329746"/>
            <a:ext cx="1171575" cy="132080"/>
          </a:xfrm>
          <a:prstGeom prst="round2SameRect">
            <a:avLst>
              <a:gd name="adj1" fmla="val 50000"/>
              <a:gd name="adj2" fmla="val 0"/>
            </a:avLst>
          </a:prstGeom>
          <a:solidFill>
            <a:srgbClr val="19376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21" name="Picture 20" descr="image.png"/>
          <p:cNvPicPr>
            <a:picLocks noChangeAspect="1"/>
          </p:cNvPicPr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4076598" y="4048124"/>
            <a:ext cx="380990" cy="209550"/>
          </a:xfrm>
          <a:prstGeom prst="rect">
            <a:avLst/>
          </a:prstGeom>
        </p:spPr>
      </p:pic>
      <p:sp>
        <p:nvSpPr>
          <p:cNvPr id="22" name="TextBox 21"/>
          <p:cNvSpPr txBox="1"/>
          <p:nvPr/>
        </p:nvSpPr>
        <p:spPr>
          <a:xfrm>
            <a:off x="4571885" y="3962399"/>
            <a:ext cx="2228794" cy="23812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260"/>
              </a:spcAft>
            </a:pPr>
            <a:r>
              <a:rPr sz="1196" b="1">
                <a:solidFill>
                  <a:srgbClr val="19376D"/>
                </a:solidFill>
              </a:rPr>
              <a:t>Market Analysis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4571885" y="4238624"/>
            <a:ext cx="2228794" cy="590549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l">
              <a:lnSpc>
                <a:spcPts val="1300"/>
              </a:lnSpc>
              <a:spcBef>
                <a:spcPts val="0"/>
              </a:spcBef>
              <a:spcAft>
                <a:spcPts val="0"/>
              </a:spcAft>
            </a:pPr>
            <a:r>
              <a:rPr sz="956" b="0" dirty="0">
                <a:solidFill>
                  <a:srgbClr val="000000"/>
                </a:solidFill>
              </a:rPr>
              <a:t>Segmentation, TAM/SAM/SOM, customer personas, competitive landscape</a:t>
            </a:r>
          </a:p>
        </p:txBody>
      </p:sp>
      <p:sp>
        <p:nvSpPr>
          <p:cNvPr id="24" name="Rounded Rectangle 23"/>
          <p:cNvSpPr/>
          <p:nvPr/>
        </p:nvSpPr>
        <p:spPr>
          <a:xfrm>
            <a:off x="666733" y="5143500"/>
            <a:ext cx="3066973" cy="1219200"/>
          </a:xfrm>
          <a:prstGeom prst="roundRect">
            <a:avLst>
              <a:gd name="adj" fmla="val 12500"/>
            </a:avLst>
          </a:prstGeom>
          <a:solidFill>
            <a:srgbClr val="F8F9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5" name="Round Same Side Corner Rectangle 24"/>
          <p:cNvSpPr/>
          <p:nvPr/>
        </p:nvSpPr>
        <p:spPr>
          <a:xfrm rot="16200000">
            <a:off x="123173" y="5687060"/>
            <a:ext cx="1219200" cy="132080"/>
          </a:xfrm>
          <a:prstGeom prst="round2SameRect">
            <a:avLst>
              <a:gd name="adj1" fmla="val 50000"/>
              <a:gd name="adj2" fmla="val 0"/>
            </a:avLst>
          </a:prstGeom>
          <a:solidFill>
            <a:srgbClr val="19376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26" name="Picture 25" descr="image.png"/>
          <p:cNvPicPr>
            <a:picLocks noChangeAspect="1"/>
          </p:cNvPicPr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857228" y="5324474"/>
            <a:ext cx="380990" cy="323849"/>
          </a:xfrm>
          <a:prstGeom prst="rect">
            <a:avLst/>
          </a:prstGeom>
        </p:spPr>
      </p:pic>
      <p:sp>
        <p:nvSpPr>
          <p:cNvPr id="27" name="TextBox 26"/>
          <p:cNvSpPr txBox="1"/>
          <p:nvPr/>
        </p:nvSpPr>
        <p:spPr>
          <a:xfrm>
            <a:off x="1352516" y="5295899"/>
            <a:ext cx="1979883" cy="476249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260"/>
              </a:spcAft>
            </a:pPr>
            <a:r>
              <a:rPr sz="1196" b="1" dirty="0">
                <a:solidFill>
                  <a:srgbClr val="19376D"/>
                </a:solidFill>
              </a:rPr>
              <a:t>Products/Services &amp; Value Proposition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1352516" y="5810249"/>
            <a:ext cx="2228794" cy="400050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l">
              <a:lnSpc>
                <a:spcPts val="1300"/>
              </a:lnSpc>
              <a:spcBef>
                <a:spcPts val="0"/>
              </a:spcBef>
              <a:spcAft>
                <a:spcPts val="0"/>
              </a:spcAft>
            </a:pPr>
            <a:r>
              <a:rPr sz="956" b="0">
                <a:solidFill>
                  <a:srgbClr val="000000"/>
                </a:solidFill>
              </a:rPr>
              <a:t>Features, benefits, IP, lifecycle, R&amp;D roadmap, price points</a:t>
            </a:r>
          </a:p>
        </p:txBody>
      </p:sp>
      <p:sp>
        <p:nvSpPr>
          <p:cNvPr id="29" name="Rounded Rectangle 28"/>
          <p:cNvSpPr/>
          <p:nvPr/>
        </p:nvSpPr>
        <p:spPr>
          <a:xfrm>
            <a:off x="3886102" y="5143500"/>
            <a:ext cx="3066973" cy="1219200"/>
          </a:xfrm>
          <a:prstGeom prst="roundRect">
            <a:avLst>
              <a:gd name="adj" fmla="val 12500"/>
            </a:avLst>
          </a:prstGeom>
          <a:ln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0" name="Round Same Side Corner Rectangle 29"/>
          <p:cNvSpPr/>
          <p:nvPr/>
        </p:nvSpPr>
        <p:spPr>
          <a:xfrm rot="16200000">
            <a:off x="3342542" y="5687060"/>
            <a:ext cx="1219200" cy="132080"/>
          </a:xfrm>
          <a:prstGeom prst="round2SameRect">
            <a:avLst>
              <a:gd name="adj1" fmla="val 50000"/>
              <a:gd name="adj2" fmla="val 0"/>
            </a:avLst>
          </a:prstGeom>
          <a:solidFill>
            <a:srgbClr val="19376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31" name="Picture 30" descr="image.png"/>
          <p:cNvPicPr>
            <a:picLocks noChangeAspect="1"/>
          </p:cNvPicPr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4076598" y="5324474"/>
            <a:ext cx="380990" cy="323849"/>
          </a:xfrm>
          <a:prstGeom prst="rect">
            <a:avLst/>
          </a:prstGeom>
        </p:spPr>
      </p:pic>
      <p:sp>
        <p:nvSpPr>
          <p:cNvPr id="32" name="TextBox 31"/>
          <p:cNvSpPr txBox="1"/>
          <p:nvPr/>
        </p:nvSpPr>
        <p:spPr>
          <a:xfrm>
            <a:off x="4571885" y="5295899"/>
            <a:ext cx="2228794" cy="47624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260"/>
              </a:spcAft>
            </a:pPr>
            <a:r>
              <a:rPr sz="1196" b="1">
                <a:solidFill>
                  <a:srgbClr val="19376D"/>
                </a:solidFill>
              </a:rPr>
              <a:t>Business Model &amp; Revenue Model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4571885" y="5792843"/>
            <a:ext cx="2228794" cy="434863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l">
              <a:lnSpc>
                <a:spcPts val="1300"/>
              </a:lnSpc>
              <a:spcBef>
                <a:spcPts val="0"/>
              </a:spcBef>
              <a:spcAft>
                <a:spcPts val="0"/>
              </a:spcAft>
            </a:pPr>
            <a:r>
              <a:rPr sz="956" b="0" dirty="0">
                <a:solidFill>
                  <a:srgbClr val="000000"/>
                </a:solidFill>
              </a:rPr>
              <a:t>How you charge, pricing logic, gross margin</a:t>
            </a:r>
          </a:p>
        </p:txBody>
      </p:sp>
      <p:sp>
        <p:nvSpPr>
          <p:cNvPr id="70" name="Rounded Rectangle 69"/>
          <p:cNvSpPr/>
          <p:nvPr/>
        </p:nvSpPr>
        <p:spPr>
          <a:xfrm>
            <a:off x="7638866" y="5038725"/>
            <a:ext cx="4190895" cy="1095374"/>
          </a:xfrm>
          <a:prstGeom prst="roundRect">
            <a:avLst>
              <a:gd name="adj" fmla="val 13913"/>
            </a:avLst>
          </a:prstGeom>
          <a:solidFill>
            <a:srgbClr val="19376D">
              <a:alpha val="8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1" name="Round Same Side Corner Rectangle 70"/>
          <p:cNvSpPr/>
          <p:nvPr/>
        </p:nvSpPr>
        <p:spPr>
          <a:xfrm rot="16200000">
            <a:off x="7157219" y="5520372"/>
            <a:ext cx="1095374" cy="132080"/>
          </a:xfrm>
          <a:prstGeom prst="round2SameRect">
            <a:avLst>
              <a:gd name="adj1" fmla="val 50000"/>
              <a:gd name="adj2" fmla="val 0"/>
            </a:avLst>
          </a:prstGeom>
          <a:solidFill>
            <a:srgbClr val="64B5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2" name="TextBox 71"/>
          <p:cNvSpPr txBox="1"/>
          <p:nvPr/>
        </p:nvSpPr>
        <p:spPr>
          <a:xfrm>
            <a:off x="7829361" y="5191124"/>
            <a:ext cx="3848003" cy="26669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520"/>
              </a:spcAft>
            </a:pPr>
            <a:r>
              <a:rPr sz="1104"/>
              <a:t>  </a:t>
            </a:r>
            <a:r>
              <a:rPr sz="1315" b="1">
                <a:solidFill>
                  <a:srgbClr val="19376D"/>
                </a:solidFill>
              </a:rPr>
              <a:t> Key Tip</a:t>
            </a:r>
          </a:p>
        </p:txBody>
      </p:sp>
      <p:pic>
        <p:nvPicPr>
          <p:cNvPr id="73" name="Picture 72" descr="image.png"/>
          <p:cNvPicPr>
            <a:picLocks noChangeAspect="1"/>
          </p:cNvPicPr>
          <p:nvPr/>
        </p:nvPicPr>
        <p:blipFill>
          <a:blip r:embed="rId8">
            <a:alphaModFix/>
          </a:blip>
          <a:stretch>
            <a:fillRect/>
          </a:stretch>
        </p:blipFill>
        <p:spPr>
          <a:xfrm>
            <a:off x="7829361" y="5227319"/>
            <a:ext cx="228594" cy="194309"/>
          </a:xfrm>
          <a:prstGeom prst="rect">
            <a:avLst/>
          </a:prstGeom>
        </p:spPr>
      </p:pic>
      <p:sp>
        <p:nvSpPr>
          <p:cNvPr id="74" name="TextBox 73"/>
          <p:cNvSpPr txBox="1"/>
          <p:nvPr/>
        </p:nvSpPr>
        <p:spPr>
          <a:xfrm>
            <a:off x="7829361" y="5534024"/>
            <a:ext cx="3848003" cy="447675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l">
              <a:lnSpc>
                <a:spcPts val="1495"/>
              </a:lnSpc>
              <a:spcBef>
                <a:spcPts val="0"/>
              </a:spcBef>
              <a:spcAft>
                <a:spcPts val="0"/>
              </a:spcAft>
            </a:pPr>
            <a:r>
              <a:rPr sz="1076" b="0">
                <a:solidFill>
                  <a:srgbClr val="000000"/>
                </a:solidFill>
              </a:rPr>
              <a:t>Write the </a:t>
            </a:r>
            <a:r>
              <a:rPr sz="1076" b="1">
                <a:solidFill>
                  <a:srgbClr val="19376D"/>
                </a:solidFill>
              </a:rPr>
              <a:t>Executive Summary last</a:t>
            </a:r>
            <a:r>
              <a:rPr sz="1076" b="0">
                <a:solidFill>
                  <a:srgbClr val="000000"/>
                </a:solidFill>
              </a:rPr>
              <a:t> but place it first. Make every sentence count and avoid jargon.</a:t>
            </a:r>
          </a:p>
        </p:txBody>
      </p:sp>
      <p:pic>
        <p:nvPicPr>
          <p:cNvPr id="2050" name="Picture 2" descr="Market Sizing with TAM SAM SOM (with calculator) | Seer ...">
            <a:extLst>
              <a:ext uri="{FF2B5EF4-FFF2-40B4-BE49-F238E27FC236}">
                <a16:creationId xmlns:a16="http://schemas.microsoft.com/office/drawing/2014/main" id="{31828012-FD5C-04E5-4614-BB81C31AA04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16015" y="1171072"/>
            <a:ext cx="4548830" cy="25587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3346230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857250"/>
          </a:xfrm>
          <a:prstGeom prst="rect">
            <a:avLst/>
          </a:prstGeom>
          <a:solidFill>
            <a:srgbClr val="19376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666733" y="190499"/>
            <a:ext cx="10858228" cy="47624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2392" b="1">
                <a:solidFill>
                  <a:srgbClr val="FFFFFF"/>
                </a:solidFill>
              </a:rPr>
              <a:t>Anatomy of a Professional Business Plan</a:t>
            </a:r>
          </a:p>
        </p:txBody>
      </p:sp>
      <p:sp>
        <p:nvSpPr>
          <p:cNvPr id="34" name="Rounded Rectangle 33"/>
          <p:cNvSpPr/>
          <p:nvPr/>
        </p:nvSpPr>
        <p:spPr>
          <a:xfrm>
            <a:off x="305786" y="1076325"/>
            <a:ext cx="3066973" cy="1219200"/>
          </a:xfrm>
          <a:prstGeom prst="roundRect">
            <a:avLst>
              <a:gd name="adj" fmla="val 12500"/>
            </a:avLst>
          </a:prstGeom>
          <a:ln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dirty="0"/>
          </a:p>
        </p:txBody>
      </p:sp>
      <p:sp>
        <p:nvSpPr>
          <p:cNvPr id="35" name="Round Same Side Corner Rectangle 34"/>
          <p:cNvSpPr/>
          <p:nvPr/>
        </p:nvSpPr>
        <p:spPr>
          <a:xfrm rot="16200000">
            <a:off x="-237774" y="1619885"/>
            <a:ext cx="1219200" cy="132080"/>
          </a:xfrm>
          <a:prstGeom prst="round2SameRect">
            <a:avLst>
              <a:gd name="adj1" fmla="val 50000"/>
              <a:gd name="adj2" fmla="val 0"/>
            </a:avLst>
          </a:prstGeom>
          <a:solidFill>
            <a:srgbClr val="19376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36" name="Picture 35" descr="image.png"/>
          <p:cNvPicPr>
            <a:picLocks noChangeAspect="1"/>
          </p:cNvPicPr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496281" y="1281112"/>
            <a:ext cx="380990" cy="276225"/>
          </a:xfrm>
          <a:prstGeom prst="rect">
            <a:avLst/>
          </a:prstGeom>
        </p:spPr>
      </p:pic>
      <p:sp>
        <p:nvSpPr>
          <p:cNvPr id="37" name="TextBox 36"/>
          <p:cNvSpPr txBox="1"/>
          <p:nvPr/>
        </p:nvSpPr>
        <p:spPr>
          <a:xfrm>
            <a:off x="991569" y="1228725"/>
            <a:ext cx="2228794" cy="47624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260"/>
              </a:spcAft>
            </a:pPr>
            <a:r>
              <a:rPr sz="1196" b="1">
                <a:solidFill>
                  <a:srgbClr val="19376D"/>
                </a:solidFill>
              </a:rPr>
              <a:t>Marketing &amp; Sales Strategy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991569" y="1743075"/>
            <a:ext cx="2228794" cy="400050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l">
              <a:lnSpc>
                <a:spcPts val="1300"/>
              </a:lnSpc>
              <a:spcBef>
                <a:spcPts val="0"/>
              </a:spcBef>
              <a:spcAft>
                <a:spcPts val="0"/>
              </a:spcAft>
            </a:pPr>
            <a:r>
              <a:rPr sz="956" b="0" dirty="0">
                <a:solidFill>
                  <a:srgbClr val="000000"/>
                </a:solidFill>
              </a:rPr>
              <a:t>Positioning, brand, channels, sales cycle, promotions</a:t>
            </a:r>
          </a:p>
        </p:txBody>
      </p:sp>
      <p:sp>
        <p:nvSpPr>
          <p:cNvPr id="39" name="Rounded Rectangle 38"/>
          <p:cNvSpPr/>
          <p:nvPr/>
        </p:nvSpPr>
        <p:spPr>
          <a:xfrm>
            <a:off x="3525155" y="1076325"/>
            <a:ext cx="3066973" cy="1219200"/>
          </a:xfrm>
          <a:prstGeom prst="roundRect">
            <a:avLst>
              <a:gd name="adj" fmla="val 12500"/>
            </a:avLst>
          </a:prstGeom>
          <a:solidFill>
            <a:srgbClr val="F8F9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0" name="Round Same Side Corner Rectangle 39"/>
          <p:cNvSpPr/>
          <p:nvPr/>
        </p:nvSpPr>
        <p:spPr>
          <a:xfrm rot="16200000">
            <a:off x="2981595" y="1619885"/>
            <a:ext cx="1219200" cy="132080"/>
          </a:xfrm>
          <a:prstGeom prst="round2SameRect">
            <a:avLst>
              <a:gd name="adj1" fmla="val 50000"/>
              <a:gd name="adj2" fmla="val 0"/>
            </a:avLst>
          </a:prstGeom>
          <a:solidFill>
            <a:srgbClr val="19376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41" name="Picture 40" descr="image.png"/>
          <p:cNvPicPr>
            <a:picLocks noChangeAspect="1"/>
          </p:cNvPicPr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715651" y="1257300"/>
            <a:ext cx="380990" cy="323849"/>
          </a:xfrm>
          <a:prstGeom prst="rect">
            <a:avLst/>
          </a:prstGeom>
        </p:spPr>
      </p:pic>
      <p:sp>
        <p:nvSpPr>
          <p:cNvPr id="42" name="TextBox 41"/>
          <p:cNvSpPr txBox="1"/>
          <p:nvPr/>
        </p:nvSpPr>
        <p:spPr>
          <a:xfrm>
            <a:off x="4210938" y="1228725"/>
            <a:ext cx="2228794" cy="23812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260"/>
              </a:spcAft>
            </a:pPr>
            <a:r>
              <a:rPr sz="1196" b="1">
                <a:solidFill>
                  <a:srgbClr val="19376D"/>
                </a:solidFill>
              </a:rPr>
              <a:t>Operations Plan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4210938" y="1504950"/>
            <a:ext cx="2228794" cy="400050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l">
              <a:lnSpc>
                <a:spcPts val="1300"/>
              </a:lnSpc>
              <a:spcBef>
                <a:spcPts val="0"/>
              </a:spcBef>
              <a:spcAft>
                <a:spcPts val="0"/>
              </a:spcAft>
            </a:pPr>
            <a:r>
              <a:rPr sz="956" b="0">
                <a:solidFill>
                  <a:srgbClr val="000000"/>
                </a:solidFill>
              </a:rPr>
              <a:t>Production process, suppliers, capacity, quality control</a:t>
            </a:r>
          </a:p>
        </p:txBody>
      </p:sp>
      <p:sp>
        <p:nvSpPr>
          <p:cNvPr id="44" name="Rounded Rectangle 43"/>
          <p:cNvSpPr/>
          <p:nvPr/>
        </p:nvSpPr>
        <p:spPr>
          <a:xfrm>
            <a:off x="305786" y="2447924"/>
            <a:ext cx="3066973" cy="1219200"/>
          </a:xfrm>
          <a:prstGeom prst="roundRect">
            <a:avLst>
              <a:gd name="adj" fmla="val 12500"/>
            </a:avLst>
          </a:prstGeom>
          <a:solidFill>
            <a:srgbClr val="F8F9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5" name="Round Same Side Corner Rectangle 44"/>
          <p:cNvSpPr/>
          <p:nvPr/>
        </p:nvSpPr>
        <p:spPr>
          <a:xfrm rot="16200000">
            <a:off x="-237774" y="2991484"/>
            <a:ext cx="1219200" cy="132080"/>
          </a:xfrm>
          <a:prstGeom prst="round2SameRect">
            <a:avLst>
              <a:gd name="adj1" fmla="val 50000"/>
              <a:gd name="adj2" fmla="val 0"/>
            </a:avLst>
          </a:prstGeom>
          <a:solidFill>
            <a:srgbClr val="19376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46" name="Picture 45" descr="image.png"/>
          <p:cNvPicPr>
            <a:picLocks noChangeAspect="1"/>
          </p:cNvPicPr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496281" y="2671762"/>
            <a:ext cx="380990" cy="238124"/>
          </a:xfrm>
          <a:prstGeom prst="rect">
            <a:avLst/>
          </a:prstGeom>
        </p:spPr>
      </p:pic>
      <p:sp>
        <p:nvSpPr>
          <p:cNvPr id="47" name="TextBox 46"/>
          <p:cNvSpPr txBox="1"/>
          <p:nvPr/>
        </p:nvSpPr>
        <p:spPr>
          <a:xfrm>
            <a:off x="991569" y="2600325"/>
            <a:ext cx="2228794" cy="47624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260"/>
              </a:spcAft>
            </a:pPr>
            <a:r>
              <a:rPr sz="1196" b="1">
                <a:solidFill>
                  <a:srgbClr val="19376D"/>
                </a:solidFill>
              </a:rPr>
              <a:t>Management &amp; Organization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991569" y="3114675"/>
            <a:ext cx="2228794" cy="400050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l">
              <a:lnSpc>
                <a:spcPts val="1300"/>
              </a:lnSpc>
              <a:spcBef>
                <a:spcPts val="0"/>
              </a:spcBef>
              <a:spcAft>
                <a:spcPts val="0"/>
              </a:spcAft>
            </a:pPr>
            <a:r>
              <a:rPr sz="956" b="0">
                <a:solidFill>
                  <a:srgbClr val="000000"/>
                </a:solidFill>
              </a:rPr>
              <a:t>Org chart, key roles, bios, advisors, recruiting plan</a:t>
            </a:r>
          </a:p>
        </p:txBody>
      </p:sp>
      <p:sp>
        <p:nvSpPr>
          <p:cNvPr id="49" name="Rounded Rectangle 48"/>
          <p:cNvSpPr/>
          <p:nvPr/>
        </p:nvSpPr>
        <p:spPr>
          <a:xfrm>
            <a:off x="3525155" y="2447924"/>
            <a:ext cx="3066973" cy="1219200"/>
          </a:xfrm>
          <a:prstGeom prst="roundRect">
            <a:avLst>
              <a:gd name="adj" fmla="val 12500"/>
            </a:avLst>
          </a:prstGeom>
          <a:ln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0" name="Round Same Side Corner Rectangle 49"/>
          <p:cNvSpPr/>
          <p:nvPr/>
        </p:nvSpPr>
        <p:spPr>
          <a:xfrm rot="16200000">
            <a:off x="2981595" y="2991484"/>
            <a:ext cx="1219200" cy="132080"/>
          </a:xfrm>
          <a:prstGeom prst="round2SameRect">
            <a:avLst>
              <a:gd name="adj1" fmla="val 50000"/>
              <a:gd name="adj2" fmla="val 0"/>
            </a:avLst>
          </a:prstGeom>
          <a:solidFill>
            <a:srgbClr val="19376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51" name="Picture 50" descr="image.png"/>
          <p:cNvPicPr>
            <a:picLocks noChangeAspect="1"/>
          </p:cNvPicPr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3715651" y="2619374"/>
            <a:ext cx="380990" cy="342900"/>
          </a:xfrm>
          <a:prstGeom prst="rect">
            <a:avLst/>
          </a:prstGeom>
        </p:spPr>
      </p:pic>
      <p:sp>
        <p:nvSpPr>
          <p:cNvPr id="52" name="TextBox 51"/>
          <p:cNvSpPr txBox="1"/>
          <p:nvPr/>
        </p:nvSpPr>
        <p:spPr>
          <a:xfrm>
            <a:off x="4210938" y="2600325"/>
            <a:ext cx="2228794" cy="23812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260"/>
              </a:spcAft>
            </a:pPr>
            <a:r>
              <a:rPr sz="1196" b="1">
                <a:solidFill>
                  <a:srgbClr val="19376D"/>
                </a:solidFill>
              </a:rPr>
              <a:t>Financial Plan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4210938" y="2876549"/>
            <a:ext cx="2228794" cy="400050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l">
              <a:lnSpc>
                <a:spcPts val="1300"/>
              </a:lnSpc>
              <a:spcBef>
                <a:spcPts val="0"/>
              </a:spcBef>
              <a:spcAft>
                <a:spcPts val="0"/>
              </a:spcAft>
            </a:pPr>
            <a:r>
              <a:rPr sz="956" b="0">
                <a:solidFill>
                  <a:srgbClr val="000000"/>
                </a:solidFill>
              </a:rPr>
              <a:t>3-year pro forma, unit economics, break-even, sensitivity scenarios</a:t>
            </a:r>
          </a:p>
        </p:txBody>
      </p:sp>
      <p:sp>
        <p:nvSpPr>
          <p:cNvPr id="54" name="Rounded Rectangle 53"/>
          <p:cNvSpPr/>
          <p:nvPr/>
        </p:nvSpPr>
        <p:spPr>
          <a:xfrm>
            <a:off x="305786" y="3819524"/>
            <a:ext cx="3066973" cy="1409699"/>
          </a:xfrm>
          <a:prstGeom prst="roundRect">
            <a:avLst>
              <a:gd name="adj" fmla="val 10810"/>
            </a:avLst>
          </a:prstGeom>
          <a:solidFill>
            <a:srgbClr val="F8F9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5" name="Round Same Side Corner Rectangle 54"/>
          <p:cNvSpPr/>
          <p:nvPr/>
        </p:nvSpPr>
        <p:spPr>
          <a:xfrm rot="16200000">
            <a:off x="-333023" y="4458333"/>
            <a:ext cx="1409699" cy="132080"/>
          </a:xfrm>
          <a:prstGeom prst="round2SameRect">
            <a:avLst>
              <a:gd name="adj1" fmla="val 50000"/>
              <a:gd name="adj2" fmla="val 0"/>
            </a:avLst>
          </a:prstGeom>
          <a:solidFill>
            <a:srgbClr val="19376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56" name="Picture 55" descr="image.png"/>
          <p:cNvPicPr>
            <a:picLocks noChangeAspect="1"/>
          </p:cNvPicPr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496281" y="4000500"/>
            <a:ext cx="380990" cy="323849"/>
          </a:xfrm>
          <a:prstGeom prst="rect">
            <a:avLst/>
          </a:prstGeom>
        </p:spPr>
      </p:pic>
      <p:sp>
        <p:nvSpPr>
          <p:cNvPr id="57" name="TextBox 56"/>
          <p:cNvSpPr txBox="1"/>
          <p:nvPr/>
        </p:nvSpPr>
        <p:spPr>
          <a:xfrm>
            <a:off x="991569" y="3971925"/>
            <a:ext cx="2228794" cy="47624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260"/>
              </a:spcAft>
            </a:pPr>
            <a:r>
              <a:rPr sz="1196" b="1">
                <a:solidFill>
                  <a:srgbClr val="19376D"/>
                </a:solidFill>
              </a:rPr>
              <a:t>Funding Request &amp; Use of Funds</a:t>
            </a:r>
          </a:p>
        </p:txBody>
      </p:sp>
      <p:sp>
        <p:nvSpPr>
          <p:cNvPr id="58" name="TextBox 57"/>
          <p:cNvSpPr txBox="1"/>
          <p:nvPr/>
        </p:nvSpPr>
        <p:spPr>
          <a:xfrm>
            <a:off x="991569" y="4486275"/>
            <a:ext cx="2228794" cy="590549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l">
              <a:lnSpc>
                <a:spcPts val="1300"/>
              </a:lnSpc>
              <a:spcBef>
                <a:spcPts val="0"/>
              </a:spcBef>
              <a:spcAft>
                <a:spcPts val="0"/>
              </a:spcAft>
            </a:pPr>
            <a:r>
              <a:rPr sz="956" b="0">
                <a:solidFill>
                  <a:srgbClr val="000000"/>
                </a:solidFill>
              </a:rPr>
              <a:t>Ask amount, instrument, valuation, use of proceeds, milestones</a:t>
            </a:r>
          </a:p>
        </p:txBody>
      </p:sp>
      <p:sp>
        <p:nvSpPr>
          <p:cNvPr id="59" name="Rounded Rectangle 58"/>
          <p:cNvSpPr/>
          <p:nvPr/>
        </p:nvSpPr>
        <p:spPr>
          <a:xfrm>
            <a:off x="3525155" y="3819524"/>
            <a:ext cx="3066973" cy="1409699"/>
          </a:xfrm>
          <a:prstGeom prst="roundRect">
            <a:avLst>
              <a:gd name="adj" fmla="val 10810"/>
            </a:avLst>
          </a:prstGeom>
          <a:solidFill>
            <a:srgbClr val="F8F9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0" name="Round Same Side Corner Rectangle 59"/>
          <p:cNvSpPr/>
          <p:nvPr/>
        </p:nvSpPr>
        <p:spPr>
          <a:xfrm rot="16200000">
            <a:off x="2886346" y="4458333"/>
            <a:ext cx="1409699" cy="132080"/>
          </a:xfrm>
          <a:prstGeom prst="round2SameRect">
            <a:avLst>
              <a:gd name="adj1" fmla="val 50000"/>
              <a:gd name="adj2" fmla="val 0"/>
            </a:avLst>
          </a:prstGeom>
          <a:solidFill>
            <a:srgbClr val="19376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61" name="Picture 60" descr="image.png"/>
          <p:cNvPicPr>
            <a:picLocks noChangeAspect="1"/>
          </p:cNvPicPr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3715651" y="4007643"/>
            <a:ext cx="380990" cy="309562"/>
          </a:xfrm>
          <a:prstGeom prst="rect">
            <a:avLst/>
          </a:prstGeom>
        </p:spPr>
      </p:pic>
      <p:sp>
        <p:nvSpPr>
          <p:cNvPr id="62" name="TextBox 61"/>
          <p:cNvSpPr txBox="1"/>
          <p:nvPr/>
        </p:nvSpPr>
        <p:spPr>
          <a:xfrm>
            <a:off x="4210938" y="3971925"/>
            <a:ext cx="2152596" cy="23812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260"/>
              </a:spcAft>
            </a:pPr>
            <a:r>
              <a:rPr sz="1196" b="1">
                <a:solidFill>
                  <a:srgbClr val="19376D"/>
                </a:solidFill>
              </a:rPr>
              <a:t>Risk Analysis &amp; Mitigation</a:t>
            </a:r>
          </a:p>
        </p:txBody>
      </p:sp>
      <p:sp>
        <p:nvSpPr>
          <p:cNvPr id="63" name="TextBox 62"/>
          <p:cNvSpPr txBox="1"/>
          <p:nvPr/>
        </p:nvSpPr>
        <p:spPr>
          <a:xfrm>
            <a:off x="4210938" y="4248149"/>
            <a:ext cx="2152596" cy="200025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lnSpc>
                <a:spcPts val="1300"/>
              </a:lnSpc>
              <a:spcBef>
                <a:spcPts val="0"/>
              </a:spcBef>
              <a:spcAft>
                <a:spcPts val="0"/>
              </a:spcAft>
            </a:pPr>
            <a:r>
              <a:rPr sz="956" b="0">
                <a:solidFill>
                  <a:srgbClr val="000000"/>
                </a:solidFill>
              </a:rPr>
              <a:t>Top 5 risks and mitigation plans</a:t>
            </a:r>
          </a:p>
        </p:txBody>
      </p:sp>
      <p:sp>
        <p:nvSpPr>
          <p:cNvPr id="69" name="Rounded Rectangle 68"/>
          <p:cNvSpPr/>
          <p:nvPr/>
        </p:nvSpPr>
        <p:spPr>
          <a:xfrm>
            <a:off x="7145830" y="1238249"/>
            <a:ext cx="4379131" cy="2971800"/>
          </a:xfrm>
          <a:prstGeom prst="roundRect">
            <a:avLst/>
          </a:prstGeom>
          <a:blipFill>
            <a:blip r:embed="rId8"/>
            <a:stretch>
              <a:fillRect/>
            </a:stretch>
          </a:blip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5" name="Rounded Rectangle 63"/>
          <p:cNvSpPr/>
          <p:nvPr/>
        </p:nvSpPr>
        <p:spPr>
          <a:xfrm>
            <a:off x="305786" y="5667875"/>
            <a:ext cx="3066973" cy="981074"/>
          </a:xfrm>
          <a:prstGeom prst="roundRect">
            <a:avLst>
              <a:gd name="adj" fmla="val 15533"/>
            </a:avLst>
          </a:prstGeom>
          <a:solidFill>
            <a:srgbClr val="F8F9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6" name="Round Same Side Corner Rectangle 64"/>
          <p:cNvSpPr/>
          <p:nvPr/>
        </p:nvSpPr>
        <p:spPr>
          <a:xfrm rot="16200000">
            <a:off x="-118711" y="6092372"/>
            <a:ext cx="981074" cy="132080"/>
          </a:xfrm>
          <a:prstGeom prst="round2SameRect">
            <a:avLst>
              <a:gd name="adj1" fmla="val 50000"/>
              <a:gd name="adj2" fmla="val 0"/>
            </a:avLst>
          </a:prstGeom>
          <a:solidFill>
            <a:srgbClr val="19376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87" name="Picture 86" descr="image.png"/>
          <p:cNvPicPr>
            <a:picLocks noChangeAspect="1"/>
          </p:cNvPicPr>
          <p:nvPr/>
        </p:nvPicPr>
        <p:blipFill>
          <a:blip r:embed="rId9">
            <a:alphaModFix/>
          </a:blip>
          <a:stretch>
            <a:fillRect/>
          </a:stretch>
        </p:blipFill>
        <p:spPr>
          <a:xfrm>
            <a:off x="496281" y="5872662"/>
            <a:ext cx="380990" cy="276225"/>
          </a:xfrm>
          <a:prstGeom prst="rect">
            <a:avLst/>
          </a:prstGeom>
        </p:spPr>
      </p:pic>
      <p:sp>
        <p:nvSpPr>
          <p:cNvPr id="88" name="TextBox 87"/>
          <p:cNvSpPr txBox="1"/>
          <p:nvPr/>
        </p:nvSpPr>
        <p:spPr>
          <a:xfrm>
            <a:off x="991569" y="5820274"/>
            <a:ext cx="2228794" cy="23812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260"/>
              </a:spcAft>
            </a:pPr>
            <a:r>
              <a:rPr sz="1196" b="1">
                <a:solidFill>
                  <a:srgbClr val="19376D"/>
                </a:solidFill>
              </a:rPr>
              <a:t>Appendices</a:t>
            </a:r>
          </a:p>
        </p:txBody>
      </p:sp>
      <p:sp>
        <p:nvSpPr>
          <p:cNvPr id="89" name="TextBox 88"/>
          <p:cNvSpPr txBox="1"/>
          <p:nvPr/>
        </p:nvSpPr>
        <p:spPr>
          <a:xfrm>
            <a:off x="991569" y="6096500"/>
            <a:ext cx="2228794" cy="400050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l">
              <a:lnSpc>
                <a:spcPts val="1300"/>
              </a:lnSpc>
              <a:spcBef>
                <a:spcPts val="0"/>
              </a:spcBef>
              <a:spcAft>
                <a:spcPts val="0"/>
              </a:spcAft>
            </a:pPr>
            <a:r>
              <a:rPr sz="956" b="0">
                <a:solidFill>
                  <a:srgbClr val="000000"/>
                </a:solidFill>
              </a:rPr>
              <a:t>Supporting data, survey results, supplier quotes, detailed financials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2191</TotalTime>
  <Words>1204</Words>
  <Application>Microsoft Office PowerPoint</Application>
  <PresentationFormat>Widescreen</PresentationFormat>
  <Paragraphs>192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1" baseType="lpstr">
      <vt:lpstr>Aptos</vt:lpstr>
      <vt:lpstr>Arial</vt:lpstr>
      <vt:lpstr>Calibri</vt:lpstr>
      <vt:lpstr>Google Sans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Mohamed cherif BENZOUAI</cp:lastModifiedBy>
  <cp:revision>2</cp:revision>
  <dcterms:created xsi:type="dcterms:W3CDTF">2013-01-27T09:14:16Z</dcterms:created>
  <dcterms:modified xsi:type="dcterms:W3CDTF">2025-10-09T19:33:29Z</dcterms:modified>
  <cp:category/>
</cp:coreProperties>
</file>