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9" r:id="rId3"/>
    <p:sldId id="260" r:id="rId4"/>
    <p:sldId id="261" r:id="rId5"/>
    <p:sldId id="262" r:id="rId6"/>
    <p:sldId id="263" r:id="rId7"/>
    <p:sldId id="268" r:id="rId8"/>
    <p:sldId id="264" r:id="rId9"/>
    <p:sldId id="265" r:id="rId10"/>
    <p:sldId id="266" r:id="rId11"/>
    <p:sldId id="267" r:id="rId12"/>
    <p:sldId id="269"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94849" autoAdjust="0"/>
  </p:normalViewPr>
  <p:slideViewPr>
    <p:cSldViewPr>
      <p:cViewPr varScale="1">
        <p:scale>
          <a:sx n="70" d="100"/>
          <a:sy n="70" d="100"/>
        </p:scale>
        <p:origin x="-16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6AF765-42CF-4343-B0CA-69F945114CC7}" type="datetimeFigureOut">
              <a:rPr lang="fr-FR" smtClean="0"/>
              <a:t>14/03/2025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828928-1714-4A84-93BD-58CCFCCAA745}" type="slidenum">
              <a:rPr lang="fr-FR" smtClean="0"/>
              <a:t>‹N°›</a:t>
            </a:fld>
            <a:endParaRPr lang="fr-FR"/>
          </a:p>
        </p:txBody>
      </p:sp>
    </p:spTree>
    <p:extLst>
      <p:ext uri="{BB962C8B-B14F-4D97-AF65-F5344CB8AC3E}">
        <p14:creationId xmlns:p14="http://schemas.microsoft.com/office/powerpoint/2010/main" val="2997148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C828928-1714-4A84-93BD-58CCFCCAA745}" type="slidenum">
              <a:rPr lang="fr-FR" smtClean="0"/>
              <a:t>1</a:t>
            </a:fld>
            <a:endParaRPr lang="fr-FR"/>
          </a:p>
        </p:txBody>
      </p:sp>
    </p:spTree>
    <p:extLst>
      <p:ext uri="{BB962C8B-B14F-4D97-AF65-F5344CB8AC3E}">
        <p14:creationId xmlns:p14="http://schemas.microsoft.com/office/powerpoint/2010/main" val="2233730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3/14/2025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617489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3/14/2025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857570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3/14/2025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219004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3/14/2025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049228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106B4A3-4212-4E39-93DE-E053E8F69C28}" type="datetimeFigureOut">
              <a:rPr lang="en-US" smtClean="0"/>
              <a:t>3/14/2025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391018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106B4A3-4212-4E39-93DE-E053E8F69C28}" type="datetimeFigureOut">
              <a:rPr lang="en-US" smtClean="0"/>
              <a:t>3/14/2025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31374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106B4A3-4212-4E39-93DE-E053E8F69C28}" type="datetimeFigureOut">
              <a:rPr lang="en-US" smtClean="0"/>
              <a:t>3/14/2025</a:t>
            </a:fld>
            <a:endParaRPr lang="en-US"/>
          </a:p>
        </p:txBody>
      </p:sp>
      <p:sp>
        <p:nvSpPr>
          <p:cNvPr id="8" name="Espace réservé du pied de page 7"/>
          <p:cNvSpPr>
            <a:spLocks noGrp="1"/>
          </p:cNvSpPr>
          <p:nvPr>
            <p:ph type="ftr" sz="quarter" idx="11"/>
          </p:nvPr>
        </p:nvSpPr>
        <p:spPr/>
        <p:txBody>
          <a:bodyPr/>
          <a:lstStyle/>
          <a:p>
            <a:endParaRPr kumimoji="0" lang="en-US"/>
          </a:p>
        </p:txBody>
      </p:sp>
      <p:sp>
        <p:nvSpPr>
          <p:cNvPr id="9" name="Espace réservé du numéro de diapositive 8"/>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571121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106B4A3-4212-4E39-93DE-E053E8F69C28}" type="datetimeFigureOut">
              <a:rPr lang="en-US" smtClean="0"/>
              <a:t>3/14/2025</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4215582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106B4A3-4212-4E39-93DE-E053E8F69C28}" type="datetimeFigureOut">
              <a:rPr lang="en-US" smtClean="0"/>
              <a:t>3/14/2025</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2950650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t>3/14/2025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246789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t>3/14/2025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33928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6B4A3-4212-4E39-93DE-E053E8F69C28}" type="datetimeFigureOut">
              <a:rPr lang="en-US" smtClean="0"/>
              <a:t>3/14/2025</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41199839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5732" y="2368299"/>
            <a:ext cx="5091267" cy="923330"/>
          </a:xfrm>
          <a:prstGeom prst="rect">
            <a:avLst/>
          </a:prstGeom>
          <a:solidFill>
            <a:srgbClr val="FFFF00"/>
          </a:solidFill>
        </p:spPr>
        <p:txBody>
          <a:bodyPr wrap="none" lIns="91440" tIns="45720" rIns="91440" bIns="45720">
            <a:spAutoFit/>
          </a:bodyPr>
          <a:lstStyle/>
          <a:p>
            <a:pPr algn="ctr"/>
            <a:r>
              <a:rPr lang="fr-FR"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Gestion du projet</a:t>
            </a:r>
            <a:endParaRPr lang="fr-FR"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085" y="260648"/>
            <a:ext cx="2145838" cy="2088232"/>
          </a:xfrm>
          <a:prstGeom prst="rect">
            <a:avLst/>
          </a:prstGeom>
        </p:spPr>
      </p:pic>
      <p:sp>
        <p:nvSpPr>
          <p:cNvPr id="6" name="ZoneTexte 5"/>
          <p:cNvSpPr txBox="1"/>
          <p:nvPr/>
        </p:nvSpPr>
        <p:spPr>
          <a:xfrm>
            <a:off x="3125935" y="6525344"/>
            <a:ext cx="2892138" cy="369332"/>
          </a:xfrm>
          <a:prstGeom prst="rect">
            <a:avLst/>
          </a:prstGeom>
          <a:noFill/>
        </p:spPr>
        <p:txBody>
          <a:bodyPr wrap="none" rtlCol="0">
            <a:spAutoFit/>
          </a:bodyPr>
          <a:lstStyle/>
          <a:p>
            <a:r>
              <a:rPr lang="fr-FR" dirty="0" smtClean="0"/>
              <a:t>3</a:t>
            </a:r>
            <a:r>
              <a:rPr lang="fr-FR" baseline="30000" dirty="0" smtClean="0"/>
              <a:t>ème </a:t>
            </a:r>
            <a:r>
              <a:rPr lang="fr-FR" dirty="0" smtClean="0"/>
              <a:t>année Licence Géologie </a:t>
            </a:r>
            <a:endParaRPr lang="fr-FR" dirty="0"/>
          </a:p>
        </p:txBody>
      </p:sp>
      <p:pic>
        <p:nvPicPr>
          <p:cNvPr id="1026" name="Picture 2" descr="Sortie de terrain en Géologie pour les groupes de spécialité SVT en  Terminale - Saint Ambroi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4149080"/>
            <a:ext cx="2808312" cy="21062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ccueil - Centre de Géologie de l'Oisans - Alp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7" y="309138"/>
            <a:ext cx="2420997" cy="16076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Équipements terrain géologue disposés sur une carte topographique.  L'arrière-plan Photo Stock - Alam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1870" y="4356103"/>
            <a:ext cx="2303502" cy="1692188"/>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8073" y="358789"/>
            <a:ext cx="2925118" cy="1990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descr="Département de géologie et de génie géologique: Laboratoire d'hydrogéologi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8098" y="4175246"/>
            <a:ext cx="2524125" cy="1809751"/>
          </a:xfrm>
          <a:prstGeom prst="rect">
            <a:avLst/>
          </a:prstGeom>
          <a:noFill/>
          <a:extLst>
            <a:ext uri="{909E8E84-426E-40DD-AFC4-6F175D3DCCD1}">
              <a14:hiddenFill xmlns:a14="http://schemas.microsoft.com/office/drawing/2010/main">
                <a:solidFill>
                  <a:srgbClr val="FFFFFF"/>
                </a:solidFill>
              </a14:hiddenFill>
            </a:ext>
          </a:extLst>
        </p:spPr>
      </p:pic>
      <p:sp>
        <p:nvSpPr>
          <p:cNvPr id="10" name="Titre 1"/>
          <p:cNvSpPr txBox="1">
            <a:spLocks/>
          </p:cNvSpPr>
          <p:nvPr/>
        </p:nvSpPr>
        <p:spPr>
          <a:xfrm>
            <a:off x="467544" y="3213103"/>
            <a:ext cx="8229600" cy="114300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t> </a:t>
            </a:r>
            <a:r>
              <a:rPr lang="fr-FR" dirty="0"/>
              <a:t>Méthodes d’analyse appropriées en laboratoire – pour chaque type de problème à </a:t>
            </a:r>
            <a:r>
              <a:rPr lang="fr-FR" dirty="0" smtClean="0"/>
              <a:t>étudier</a:t>
            </a:r>
            <a:endParaRPr lang="fr-FR" dirty="0"/>
          </a:p>
        </p:txBody>
      </p:sp>
    </p:spTree>
    <p:extLst>
      <p:ext uri="{BB962C8B-B14F-4D97-AF65-F5344CB8AC3E}">
        <p14:creationId xmlns:p14="http://schemas.microsoft.com/office/powerpoint/2010/main" val="3039535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3" y="692696"/>
            <a:ext cx="8208912" cy="2677656"/>
          </a:xfrm>
          <a:prstGeom prst="rect">
            <a:avLst/>
          </a:prstGeom>
        </p:spPr>
        <p:txBody>
          <a:bodyPr wrap="square">
            <a:spAutoFit/>
          </a:bodyPr>
          <a:lstStyle/>
          <a:p>
            <a:pPr algn="ctr"/>
            <a:r>
              <a:rPr lang="fr-FR" sz="2800" b="1" dirty="0" smtClean="0">
                <a:latin typeface="Times New Roman" pitchFamily="18" charset="0"/>
                <a:cs typeface="Times New Roman" pitchFamily="18" charset="0"/>
              </a:rPr>
              <a:t>2/Chromatographie </a:t>
            </a:r>
            <a:r>
              <a:rPr lang="fr-FR" sz="2800" b="1" dirty="0">
                <a:latin typeface="Times New Roman" pitchFamily="18" charset="0"/>
                <a:cs typeface="Times New Roman" pitchFamily="18" charset="0"/>
              </a:rPr>
              <a:t>: </a:t>
            </a:r>
            <a:r>
              <a:rPr lang="fr-FR" sz="2800" dirty="0">
                <a:latin typeface="Times New Roman" pitchFamily="18" charset="0"/>
                <a:cs typeface="Times New Roman" pitchFamily="18" charset="0"/>
              </a:rPr>
              <a:t>Cette technique est utilisée pour séparer les composants d'un mélange en utilisant un support poreux. La chromatographie peut être utilisée pour séparer les métaux lourds, les éléments traces, les composés organiques et les polluants dans les échantillons.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573016"/>
            <a:ext cx="5976664" cy="2733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6251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omment analyser le sol de son jardin ? | écocons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 name="Rectangle 1"/>
          <p:cNvSpPr/>
          <p:nvPr/>
        </p:nvSpPr>
        <p:spPr>
          <a:xfrm>
            <a:off x="307974" y="332656"/>
            <a:ext cx="8584505" cy="1938992"/>
          </a:xfrm>
          <a:prstGeom prst="rect">
            <a:avLst/>
          </a:prstGeom>
        </p:spPr>
        <p:txBody>
          <a:bodyPr wrap="square">
            <a:spAutoFit/>
          </a:bodyPr>
          <a:lstStyle/>
          <a:p>
            <a:pPr algn="ctr"/>
            <a:r>
              <a:rPr lang="fr-FR" sz="2400" b="1" dirty="0" smtClean="0">
                <a:latin typeface="Times New Roman" pitchFamily="18" charset="0"/>
                <a:cs typeface="Times New Roman" pitchFamily="18" charset="0"/>
              </a:rPr>
              <a:t>3/Spectroscopie </a:t>
            </a:r>
            <a:r>
              <a:rPr lang="fr-FR" sz="2400" b="1" dirty="0">
                <a:latin typeface="Times New Roman" pitchFamily="18" charset="0"/>
                <a:cs typeface="Times New Roman" pitchFamily="18" charset="0"/>
              </a:rPr>
              <a:t>: </a:t>
            </a:r>
            <a:r>
              <a:rPr lang="fr-FR" sz="2400" dirty="0">
                <a:latin typeface="Times New Roman" pitchFamily="18" charset="0"/>
                <a:cs typeface="Times New Roman" pitchFamily="18" charset="0"/>
              </a:rPr>
              <a:t>Cette technique est utilisée pour mesurer la quantité de lumière absorbée ou émise par un échantillon à différentes longueurs d'onde. La spectroscopie peut être utilisée pour mesurer les concentrations d'éléments, les isotopes, les composés organiques et les polluants dans les échantillons.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041" y="2420888"/>
            <a:ext cx="5336370" cy="4002278"/>
          </a:xfrm>
          <a:prstGeom prst="rect">
            <a:avLst/>
          </a:prstGeom>
        </p:spPr>
      </p:pic>
    </p:spTree>
    <p:extLst>
      <p:ext uri="{BB962C8B-B14F-4D97-AF65-F5344CB8AC3E}">
        <p14:creationId xmlns:p14="http://schemas.microsoft.com/office/powerpoint/2010/main" val="248304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9480" y="9815"/>
            <a:ext cx="7691528" cy="400110"/>
          </a:xfrm>
          <a:prstGeom prst="rect">
            <a:avLst/>
          </a:prstGeom>
        </p:spPr>
        <p:txBody>
          <a:bodyPr wrap="none">
            <a:spAutoFit/>
          </a:bodyPr>
          <a:lstStyle/>
          <a:p>
            <a:pPr algn="ctr"/>
            <a:r>
              <a:rPr lang="fr-FR" sz="2000" dirty="0" smtClean="0">
                <a:latin typeface="Times New Roman" pitchFamily="18" charset="0"/>
                <a:cs typeface="Times New Roman" pitchFamily="18" charset="0"/>
              </a:rPr>
              <a:t>Des raisons </a:t>
            </a:r>
            <a:r>
              <a:rPr lang="fr-FR" sz="2000" dirty="0">
                <a:latin typeface="Times New Roman" pitchFamily="18" charset="0"/>
                <a:cs typeface="Times New Roman" pitchFamily="18" charset="0"/>
              </a:rPr>
              <a:t>d'utiliser chacun de ces dispositifs dans l'étude de la </a:t>
            </a:r>
            <a:r>
              <a:rPr lang="fr-FR" sz="2000" dirty="0" smtClean="0">
                <a:latin typeface="Times New Roman" pitchFamily="18" charset="0"/>
                <a:cs typeface="Times New Roman" pitchFamily="18" charset="0"/>
              </a:rPr>
              <a:t>géologie</a:t>
            </a:r>
            <a:endParaRPr lang="fr-FR" sz="2000" dirty="0">
              <a:latin typeface="Times New Roman" pitchFamily="18" charset="0"/>
              <a:cs typeface="Times New Roman" pitchFamily="18"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688791126"/>
              </p:ext>
            </p:extLst>
          </p:nvPr>
        </p:nvGraphicFramePr>
        <p:xfrm>
          <a:off x="107505" y="409925"/>
          <a:ext cx="8928990" cy="6375400"/>
        </p:xfrm>
        <a:graphic>
          <a:graphicData uri="http://schemas.openxmlformats.org/drawingml/2006/table">
            <a:tbl>
              <a:tblPr firstRow="1" bandRow="1">
                <a:tableStyleId>{5C22544A-7EE6-4342-B048-85BDC9FD1C3A}</a:tableStyleId>
              </a:tblPr>
              <a:tblGrid>
                <a:gridCol w="2880319"/>
                <a:gridCol w="3072341"/>
                <a:gridCol w="2976330"/>
              </a:tblGrid>
              <a:tr h="370840">
                <a:tc>
                  <a:txBody>
                    <a:bodyPr/>
                    <a:lstStyle/>
                    <a:p>
                      <a:r>
                        <a:rPr lang="fr-FR" sz="1400" b="1" i="0" kern="1200" dirty="0" smtClean="0">
                          <a:solidFill>
                            <a:schemeClr val="lt1"/>
                          </a:solidFill>
                          <a:effectLst/>
                          <a:latin typeface="Times New Roman" pitchFamily="18" charset="0"/>
                          <a:ea typeface="+mn-ea"/>
                          <a:cs typeface="Times New Roman" pitchFamily="18" charset="0"/>
                        </a:rPr>
                        <a:t>Spectrométrie de masse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i="0" kern="1200" dirty="0" smtClean="0">
                          <a:solidFill>
                            <a:schemeClr val="lt1"/>
                          </a:solidFill>
                          <a:effectLst/>
                          <a:latin typeface="Times New Roman" pitchFamily="18" charset="0"/>
                          <a:ea typeface="+mn-ea"/>
                          <a:cs typeface="Times New Roman" pitchFamily="18" charset="0"/>
                        </a:rPr>
                        <a:t>Chromatographie</a:t>
                      </a:r>
                    </a:p>
                  </a:txBody>
                  <a:tcPr/>
                </a:tc>
                <a:tc>
                  <a:txBody>
                    <a:bodyPr/>
                    <a:lstStyle/>
                    <a:p>
                      <a:r>
                        <a:rPr lang="fr-FR" sz="1400" b="1" i="0" kern="1200" dirty="0" smtClean="0">
                          <a:solidFill>
                            <a:schemeClr val="lt1"/>
                          </a:solidFill>
                          <a:effectLst/>
                          <a:latin typeface="Times New Roman" pitchFamily="18" charset="0"/>
                          <a:ea typeface="+mn-ea"/>
                          <a:cs typeface="Times New Roman" pitchFamily="18" charset="0"/>
                        </a:rPr>
                        <a:t>Spectroscopie</a:t>
                      </a:r>
                    </a:p>
                  </a:txBody>
                  <a:tcPr/>
                </a:tc>
              </a:tr>
              <a:tr h="370840">
                <a:tc>
                  <a:txBody>
                    <a:bodyPr/>
                    <a:lstStyle/>
                    <a:p>
                      <a:r>
                        <a:rPr lang="fr-FR" sz="1400" b="1" i="0" kern="1200" dirty="0" smtClean="0">
                          <a:solidFill>
                            <a:schemeClr val="dk1"/>
                          </a:solidFill>
                          <a:effectLst/>
                          <a:latin typeface="Times New Roman" pitchFamily="18" charset="0"/>
                          <a:ea typeface="+mn-ea"/>
                          <a:cs typeface="Times New Roman" pitchFamily="18" charset="0"/>
                        </a:rPr>
                        <a:t>Datation des roches</a:t>
                      </a:r>
                      <a:r>
                        <a:rPr lang="fr-FR" sz="1400" b="0" i="0" kern="1200" dirty="0" smtClean="0">
                          <a:solidFill>
                            <a:schemeClr val="dk1"/>
                          </a:solidFill>
                          <a:effectLst/>
                          <a:latin typeface="Times New Roman" pitchFamily="18" charset="0"/>
                          <a:ea typeface="+mn-ea"/>
                          <a:cs typeface="Times New Roman" pitchFamily="18" charset="0"/>
                        </a:rPr>
                        <a:t> : Mesurer les rapports isotopiques (comme U-Pb, </a:t>
                      </a:r>
                      <a:r>
                        <a:rPr lang="fr-FR" sz="1400" b="0" i="0" kern="1200" dirty="0" err="1" smtClean="0">
                          <a:solidFill>
                            <a:schemeClr val="dk1"/>
                          </a:solidFill>
                          <a:effectLst/>
                          <a:latin typeface="Times New Roman" pitchFamily="18" charset="0"/>
                          <a:ea typeface="+mn-ea"/>
                          <a:cs typeface="Times New Roman" pitchFamily="18" charset="0"/>
                        </a:rPr>
                        <a:t>K-Ar</a:t>
                      </a:r>
                      <a:r>
                        <a:rPr lang="fr-FR" sz="1400" b="0" i="0" kern="1200" dirty="0" smtClean="0">
                          <a:solidFill>
                            <a:schemeClr val="dk1"/>
                          </a:solidFill>
                          <a:effectLst/>
                          <a:latin typeface="Times New Roman" pitchFamily="18" charset="0"/>
                          <a:ea typeface="+mn-ea"/>
                          <a:cs typeface="Times New Roman" pitchFamily="18" charset="0"/>
                        </a:rPr>
                        <a:t>) pour déterminer l'âge des roches et des minéraux.</a:t>
                      </a:r>
                      <a:endParaRPr lang="fr-FR" sz="1400" b="0" i="0" kern="1200" dirty="0">
                        <a:solidFill>
                          <a:schemeClr val="dk1"/>
                        </a:solidFill>
                        <a:effectLst/>
                        <a:latin typeface="Times New Roman" pitchFamily="18" charset="0"/>
                        <a:ea typeface="+mn-ea"/>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i="0" kern="1200" dirty="0" smtClean="0">
                          <a:solidFill>
                            <a:schemeClr val="dk1"/>
                          </a:solidFill>
                          <a:effectLst/>
                          <a:latin typeface="Times New Roman" pitchFamily="18" charset="0"/>
                          <a:ea typeface="+mn-ea"/>
                          <a:cs typeface="Times New Roman" pitchFamily="18" charset="0"/>
                        </a:rPr>
                        <a:t>Analyse des gaz piégés</a:t>
                      </a:r>
                      <a:r>
                        <a:rPr lang="fr-FR" sz="1400" b="0" i="0" kern="1200" dirty="0" smtClean="0">
                          <a:solidFill>
                            <a:schemeClr val="dk1"/>
                          </a:solidFill>
                          <a:effectLst/>
                          <a:latin typeface="Times New Roman" pitchFamily="18" charset="0"/>
                          <a:ea typeface="+mn-ea"/>
                          <a:cs typeface="Times New Roman" pitchFamily="18" charset="0"/>
                        </a:rPr>
                        <a:t> : Séparer et identifier les gaz piégés dans les inclusions fluides des minéraux pour étudier les conditions de formation des roches.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i="0" kern="1200" dirty="0" smtClean="0">
                          <a:solidFill>
                            <a:schemeClr val="dk1"/>
                          </a:solidFill>
                          <a:effectLst/>
                          <a:latin typeface="Times New Roman" pitchFamily="18" charset="0"/>
                          <a:ea typeface="+mn-ea"/>
                          <a:cs typeface="Times New Roman" pitchFamily="18" charset="0"/>
                        </a:rPr>
                        <a:t>Identification des minéraux</a:t>
                      </a:r>
                      <a:r>
                        <a:rPr lang="fr-FR" sz="1400" b="0" i="0" kern="1200" dirty="0" smtClean="0">
                          <a:solidFill>
                            <a:schemeClr val="dk1"/>
                          </a:solidFill>
                          <a:effectLst/>
                          <a:latin typeface="Times New Roman" pitchFamily="18" charset="0"/>
                          <a:ea typeface="+mn-ea"/>
                          <a:cs typeface="Times New Roman" pitchFamily="18" charset="0"/>
                        </a:rPr>
                        <a:t> : Utiliser la spectroscopie infrarouge (IR) ou Raman pour identifier les minéraux et leurs phases dans les roches.</a:t>
                      </a:r>
                    </a:p>
                  </a:txBody>
                  <a:tcPr/>
                </a:tc>
              </a:tr>
              <a:tr h="370840">
                <a:tc>
                  <a:txBody>
                    <a:bodyPr/>
                    <a:lstStyle/>
                    <a:p>
                      <a:r>
                        <a:rPr lang="fr-FR" sz="1400" b="1" i="0" kern="1200" dirty="0" smtClean="0">
                          <a:solidFill>
                            <a:schemeClr val="dk1"/>
                          </a:solidFill>
                          <a:effectLst/>
                          <a:latin typeface="Times New Roman" pitchFamily="18" charset="0"/>
                          <a:ea typeface="+mn-ea"/>
                          <a:cs typeface="Times New Roman" pitchFamily="18" charset="0"/>
                        </a:rPr>
                        <a:t>Analyse des éléments traces</a:t>
                      </a:r>
                      <a:r>
                        <a:rPr lang="fr-FR" sz="1400" b="0" i="0" kern="1200" dirty="0" smtClean="0">
                          <a:solidFill>
                            <a:schemeClr val="dk1"/>
                          </a:solidFill>
                          <a:effectLst/>
                          <a:latin typeface="Times New Roman" pitchFamily="18" charset="0"/>
                          <a:ea typeface="+mn-ea"/>
                          <a:cs typeface="Times New Roman" pitchFamily="18" charset="0"/>
                        </a:rPr>
                        <a:t> : Identifier et quantifier les éléments traces dans les minéraux pour comprendre les processus géochimiques.</a:t>
                      </a:r>
                      <a:endParaRPr lang="fr-FR" sz="1400" b="0" i="0" kern="1200" dirty="0">
                        <a:solidFill>
                          <a:schemeClr val="dk1"/>
                        </a:solidFill>
                        <a:effectLst/>
                        <a:latin typeface="Times New Roman" pitchFamily="18" charset="0"/>
                        <a:ea typeface="+mn-ea"/>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i="0" kern="1200" dirty="0" smtClean="0">
                          <a:solidFill>
                            <a:schemeClr val="dk1"/>
                          </a:solidFill>
                          <a:effectLst/>
                          <a:latin typeface="Times New Roman" pitchFamily="18" charset="0"/>
                          <a:ea typeface="+mn-ea"/>
                          <a:cs typeface="Times New Roman" pitchFamily="18" charset="0"/>
                        </a:rPr>
                        <a:t>Étude des hydrocarbures</a:t>
                      </a:r>
                      <a:r>
                        <a:rPr lang="fr-FR" sz="1400" b="0" i="0" kern="1200" dirty="0" smtClean="0">
                          <a:solidFill>
                            <a:schemeClr val="dk1"/>
                          </a:solidFill>
                          <a:effectLst/>
                          <a:latin typeface="Times New Roman" pitchFamily="18" charset="0"/>
                          <a:ea typeface="+mn-ea"/>
                          <a:cs typeface="Times New Roman" pitchFamily="18" charset="0"/>
                        </a:rPr>
                        <a:t> : Analyser la composition des pétroles bruts et des gaz naturels pour déterminer leur origine et leur maturation.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i="0" kern="1200" dirty="0" smtClean="0">
                          <a:solidFill>
                            <a:schemeClr val="dk1"/>
                          </a:solidFill>
                          <a:effectLst/>
                          <a:latin typeface="Times New Roman" pitchFamily="18" charset="0"/>
                          <a:ea typeface="+mn-ea"/>
                          <a:cs typeface="Times New Roman" pitchFamily="18" charset="0"/>
                        </a:rPr>
                        <a:t>Analyse des éléments majeurs et traces</a:t>
                      </a:r>
                      <a:r>
                        <a:rPr lang="fr-FR" sz="1400" b="0" i="0" kern="1200" dirty="0" smtClean="0">
                          <a:solidFill>
                            <a:schemeClr val="dk1"/>
                          </a:solidFill>
                          <a:effectLst/>
                          <a:latin typeface="Times New Roman" pitchFamily="18" charset="0"/>
                          <a:ea typeface="+mn-ea"/>
                          <a:cs typeface="Times New Roman" pitchFamily="18" charset="0"/>
                        </a:rPr>
                        <a:t> : Utiliser la spectroscopie d'absorption atomique (AAS) ou la spectroscopie par plasma (ICP) pour quantifier les éléments chimiques dans les échantillons géologiques.</a:t>
                      </a:r>
                    </a:p>
                  </a:txBody>
                  <a:tcPr/>
                </a:tc>
              </a:tr>
              <a:tr h="370840">
                <a:tc>
                  <a:txBody>
                    <a:bodyPr/>
                    <a:lstStyle/>
                    <a:p>
                      <a:r>
                        <a:rPr lang="fr-FR" sz="1400" b="1" i="0" kern="1200" dirty="0" smtClean="0">
                          <a:solidFill>
                            <a:schemeClr val="dk1"/>
                          </a:solidFill>
                          <a:effectLst/>
                          <a:latin typeface="Times New Roman" pitchFamily="18" charset="0"/>
                          <a:ea typeface="+mn-ea"/>
                          <a:cs typeface="Times New Roman" pitchFamily="18" charset="0"/>
                        </a:rPr>
                        <a:t>Étude des isotopes stables</a:t>
                      </a:r>
                      <a:r>
                        <a:rPr lang="fr-FR" sz="1400" b="0" i="0" kern="1200" dirty="0" smtClean="0">
                          <a:solidFill>
                            <a:schemeClr val="dk1"/>
                          </a:solidFill>
                          <a:effectLst/>
                          <a:latin typeface="Times New Roman" pitchFamily="18" charset="0"/>
                          <a:ea typeface="+mn-ea"/>
                          <a:cs typeface="Times New Roman" pitchFamily="18" charset="0"/>
                        </a:rPr>
                        <a:t> : Analyser les isotopes stables (comme l'oxygène, le carbone ou le soufre) pour reconstituer les conditions environnementales passées.</a:t>
                      </a:r>
                      <a:endParaRPr lang="fr-FR" sz="1400" b="0" i="0" kern="1200" dirty="0">
                        <a:solidFill>
                          <a:schemeClr val="dk1"/>
                        </a:solidFill>
                        <a:effectLst/>
                        <a:latin typeface="Times New Roman" pitchFamily="18" charset="0"/>
                        <a:ea typeface="+mn-ea"/>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i="0" kern="1200" dirty="0" smtClean="0">
                          <a:solidFill>
                            <a:schemeClr val="dk1"/>
                          </a:solidFill>
                          <a:effectLst/>
                          <a:latin typeface="Times New Roman" pitchFamily="18" charset="0"/>
                          <a:ea typeface="+mn-ea"/>
                          <a:cs typeface="Times New Roman" pitchFamily="18" charset="0"/>
                        </a:rPr>
                        <a:t>Détection des contaminants</a:t>
                      </a:r>
                      <a:r>
                        <a:rPr lang="fr-FR" sz="1400" b="0" i="0" kern="1200" dirty="0" smtClean="0">
                          <a:solidFill>
                            <a:schemeClr val="dk1"/>
                          </a:solidFill>
                          <a:effectLst/>
                          <a:latin typeface="Times New Roman" pitchFamily="18" charset="0"/>
                          <a:ea typeface="+mn-ea"/>
                          <a:cs typeface="Times New Roman" pitchFamily="18" charset="0"/>
                        </a:rPr>
                        <a:t> : Identifier les polluants organiques dans les sols et les eaux souterraines.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i="0" kern="1200" dirty="0" smtClean="0">
                          <a:solidFill>
                            <a:schemeClr val="dk1"/>
                          </a:solidFill>
                          <a:effectLst/>
                          <a:latin typeface="Times New Roman" pitchFamily="18" charset="0"/>
                          <a:ea typeface="+mn-ea"/>
                          <a:cs typeface="Times New Roman" pitchFamily="18" charset="0"/>
                        </a:rPr>
                        <a:t>Étude des propriétés optiques des minéraux</a:t>
                      </a:r>
                      <a:r>
                        <a:rPr lang="fr-FR" sz="1400" b="0" i="0" kern="1200" dirty="0" smtClean="0">
                          <a:solidFill>
                            <a:schemeClr val="dk1"/>
                          </a:solidFill>
                          <a:effectLst/>
                          <a:latin typeface="Times New Roman" pitchFamily="18" charset="0"/>
                          <a:ea typeface="+mn-ea"/>
                          <a:cs typeface="Times New Roman" pitchFamily="18" charset="0"/>
                        </a:rPr>
                        <a:t> : Utiliser la spectroscopie UV-Vis pour étudier les propriétés optiques des minéraux et leurs transformations.</a:t>
                      </a:r>
                    </a:p>
                  </a:txBody>
                  <a:tcPr/>
                </a:tc>
              </a:tr>
              <a:tr h="370840">
                <a:tc>
                  <a:txBody>
                    <a:bodyPr/>
                    <a:lstStyle/>
                    <a:p>
                      <a:r>
                        <a:rPr lang="fr-FR" sz="1400" b="1" i="0" kern="1200" dirty="0" smtClean="0">
                          <a:solidFill>
                            <a:schemeClr val="dk1"/>
                          </a:solidFill>
                          <a:effectLst/>
                          <a:latin typeface="Times New Roman" pitchFamily="18" charset="0"/>
                          <a:ea typeface="+mn-ea"/>
                          <a:cs typeface="Times New Roman" pitchFamily="18" charset="0"/>
                        </a:rPr>
                        <a:t>Caractérisation des météorites</a:t>
                      </a:r>
                      <a:r>
                        <a:rPr lang="fr-FR" sz="1400" b="0" i="0" kern="1200" dirty="0" smtClean="0">
                          <a:solidFill>
                            <a:schemeClr val="dk1"/>
                          </a:solidFill>
                          <a:effectLst/>
                          <a:latin typeface="Times New Roman" pitchFamily="18" charset="0"/>
                          <a:ea typeface="+mn-ea"/>
                          <a:cs typeface="Times New Roman" pitchFamily="18" charset="0"/>
                        </a:rPr>
                        <a:t> : Étudier la composition des météorites pour comprendre la formation du système solaire.</a:t>
                      </a:r>
                      <a:endParaRPr lang="fr-FR" sz="1400" b="0" i="0" kern="1200" dirty="0">
                        <a:solidFill>
                          <a:schemeClr val="dk1"/>
                        </a:solidFill>
                        <a:effectLst/>
                        <a:latin typeface="Times New Roman" pitchFamily="18" charset="0"/>
                        <a:ea typeface="+mn-ea"/>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i="0" kern="1200" dirty="0" smtClean="0">
                          <a:solidFill>
                            <a:schemeClr val="dk1"/>
                          </a:solidFill>
                          <a:effectLst/>
                          <a:latin typeface="Times New Roman" pitchFamily="18" charset="0"/>
                          <a:ea typeface="+mn-ea"/>
                          <a:cs typeface="Times New Roman" pitchFamily="18" charset="0"/>
                        </a:rPr>
                        <a:t>Analyse des composés organiques</a:t>
                      </a:r>
                      <a:r>
                        <a:rPr lang="fr-FR" sz="1400" b="0" i="0" kern="1200" dirty="0" smtClean="0">
                          <a:solidFill>
                            <a:schemeClr val="dk1"/>
                          </a:solidFill>
                          <a:effectLst/>
                          <a:latin typeface="Times New Roman" pitchFamily="18" charset="0"/>
                          <a:ea typeface="+mn-ea"/>
                          <a:cs typeface="Times New Roman" pitchFamily="18" charset="0"/>
                        </a:rPr>
                        <a:t> : Étudier les </a:t>
                      </a:r>
                      <a:r>
                        <a:rPr lang="fr-FR" sz="1400" b="0" i="0" kern="1200" dirty="0" err="1" smtClean="0">
                          <a:solidFill>
                            <a:schemeClr val="dk1"/>
                          </a:solidFill>
                          <a:effectLst/>
                          <a:latin typeface="Times New Roman" pitchFamily="18" charset="0"/>
                          <a:ea typeface="+mn-ea"/>
                          <a:cs typeface="Times New Roman" pitchFamily="18" charset="0"/>
                        </a:rPr>
                        <a:t>biomarqueurs</a:t>
                      </a:r>
                      <a:r>
                        <a:rPr lang="fr-FR" sz="1400" b="0" i="0" kern="1200" dirty="0" smtClean="0">
                          <a:solidFill>
                            <a:schemeClr val="dk1"/>
                          </a:solidFill>
                          <a:effectLst/>
                          <a:latin typeface="Times New Roman" pitchFamily="18" charset="0"/>
                          <a:ea typeface="+mn-ea"/>
                          <a:cs typeface="Times New Roman" pitchFamily="18" charset="0"/>
                        </a:rPr>
                        <a:t> dans les roches sédimentaires pour reconstituer les environnements anciens.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i="0" kern="1200" dirty="0" smtClean="0">
                          <a:solidFill>
                            <a:schemeClr val="dk1"/>
                          </a:solidFill>
                          <a:effectLst/>
                          <a:latin typeface="Times New Roman" pitchFamily="18" charset="0"/>
                          <a:ea typeface="+mn-ea"/>
                          <a:cs typeface="Times New Roman" pitchFamily="18" charset="0"/>
                        </a:rPr>
                        <a:t>Analyse des sols et sédiments</a:t>
                      </a:r>
                      <a:r>
                        <a:rPr lang="fr-FR" sz="1400" b="0" i="0" kern="1200" dirty="0" smtClean="0">
                          <a:solidFill>
                            <a:schemeClr val="dk1"/>
                          </a:solidFill>
                          <a:effectLst/>
                          <a:latin typeface="Times New Roman" pitchFamily="18" charset="0"/>
                          <a:ea typeface="+mn-ea"/>
                          <a:cs typeface="Times New Roman" pitchFamily="18" charset="0"/>
                        </a:rPr>
                        <a:t> : Caractériser la composition chimique et minéralogique des sols et sédiments pour comprendre les processus d'altération et d'érosion.</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i="0" kern="1200" dirty="0" smtClean="0">
                          <a:solidFill>
                            <a:schemeClr val="dk1"/>
                          </a:solidFill>
                          <a:effectLst/>
                          <a:latin typeface="Times New Roman" pitchFamily="18" charset="0"/>
                          <a:ea typeface="+mn-ea"/>
                          <a:cs typeface="Times New Roman" pitchFamily="18" charset="0"/>
                        </a:rPr>
                        <a:t>Recherche de </a:t>
                      </a:r>
                      <a:r>
                        <a:rPr lang="fr-FR" sz="1400" b="1" i="0" kern="1200" dirty="0" err="1" smtClean="0">
                          <a:solidFill>
                            <a:schemeClr val="dk1"/>
                          </a:solidFill>
                          <a:effectLst/>
                          <a:latin typeface="Times New Roman" pitchFamily="18" charset="0"/>
                          <a:ea typeface="+mn-ea"/>
                          <a:cs typeface="Times New Roman" pitchFamily="18" charset="0"/>
                        </a:rPr>
                        <a:t>biomarqueurs</a:t>
                      </a:r>
                      <a:r>
                        <a:rPr lang="fr-FR" sz="1400" b="0" i="0" kern="1200" dirty="0" smtClean="0">
                          <a:solidFill>
                            <a:schemeClr val="dk1"/>
                          </a:solidFill>
                          <a:effectLst/>
                          <a:latin typeface="Times New Roman" pitchFamily="18" charset="0"/>
                          <a:ea typeface="+mn-ea"/>
                          <a:cs typeface="Times New Roman" pitchFamily="18" charset="0"/>
                        </a:rPr>
                        <a:t> : Identifier des molécules organiques dans les roches sédimentaires pour étudier la vie ancienne.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i="0" kern="1200" dirty="0" smtClean="0">
                          <a:solidFill>
                            <a:schemeClr val="dk1"/>
                          </a:solidFill>
                          <a:effectLst/>
                          <a:latin typeface="Times New Roman" pitchFamily="18" charset="0"/>
                          <a:ea typeface="+mn-ea"/>
                          <a:cs typeface="Times New Roman" pitchFamily="18" charset="0"/>
                        </a:rPr>
                        <a:t>Caractérisation des fluides géothermaux</a:t>
                      </a:r>
                      <a:r>
                        <a:rPr lang="fr-FR" sz="1400" b="0" i="0" kern="1200" dirty="0" smtClean="0">
                          <a:solidFill>
                            <a:schemeClr val="dk1"/>
                          </a:solidFill>
                          <a:effectLst/>
                          <a:latin typeface="Times New Roman" pitchFamily="18" charset="0"/>
                          <a:ea typeface="+mn-ea"/>
                          <a:cs typeface="Times New Roman" pitchFamily="18" charset="0"/>
                        </a:rPr>
                        <a:t> : Analyser la composition chimique des fluides géothermaux pour explorer les ressources énergétiques.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i="0" kern="1200" dirty="0" smtClean="0">
                          <a:solidFill>
                            <a:schemeClr val="dk1"/>
                          </a:solidFill>
                          <a:effectLst/>
                          <a:latin typeface="Times New Roman" pitchFamily="18" charset="0"/>
                          <a:ea typeface="+mn-ea"/>
                          <a:cs typeface="Times New Roman" pitchFamily="18" charset="0"/>
                        </a:rPr>
                        <a:t>Recherche de matériaux extraterrestres</a:t>
                      </a:r>
                      <a:r>
                        <a:rPr lang="fr-FR" sz="1400" b="0" i="0" kern="1200" dirty="0" smtClean="0">
                          <a:solidFill>
                            <a:schemeClr val="dk1"/>
                          </a:solidFill>
                          <a:effectLst/>
                          <a:latin typeface="Times New Roman" pitchFamily="18" charset="0"/>
                          <a:ea typeface="+mn-ea"/>
                          <a:cs typeface="Times New Roman" pitchFamily="18" charset="0"/>
                        </a:rPr>
                        <a:t> : Utiliser la spectroscopie Raman ou IR pour analyser les minéraux dans les météorites et les échantillons lunaires.</a:t>
                      </a:r>
                    </a:p>
                  </a:txBody>
                  <a:tcPr/>
                </a:tc>
              </a:tr>
            </a:tbl>
          </a:graphicData>
        </a:graphic>
      </p:graphicFrame>
    </p:spTree>
    <p:extLst>
      <p:ext uri="{BB962C8B-B14F-4D97-AF65-F5344CB8AC3E}">
        <p14:creationId xmlns:p14="http://schemas.microsoft.com/office/powerpoint/2010/main" val="1022758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73069"/>
            <a:ext cx="6120680" cy="6924973"/>
          </a:xfrm>
          <a:prstGeom prst="rect">
            <a:avLst/>
          </a:prstGeom>
        </p:spPr>
        <p:txBody>
          <a:bodyPr wrap="square">
            <a:spAutoFit/>
          </a:bodyPr>
          <a:lstStyle/>
          <a:p>
            <a:pPr algn="ctr"/>
            <a:r>
              <a:rPr lang="fr-FR" sz="2400" b="1" dirty="0" smtClean="0">
                <a:latin typeface="Times New Roman" pitchFamily="18" charset="0"/>
                <a:cs typeface="Times New Roman" pitchFamily="18" charset="0"/>
              </a:rPr>
              <a:t>La </a:t>
            </a:r>
            <a:r>
              <a:rPr lang="fr-FR" sz="2400" b="1" dirty="0">
                <a:latin typeface="Times New Roman" pitchFamily="18" charset="0"/>
                <a:cs typeface="Times New Roman" pitchFamily="18" charset="0"/>
              </a:rPr>
              <a:t>diffraction des rayons X </a:t>
            </a:r>
            <a:r>
              <a:rPr lang="fr-FR" sz="2000" dirty="0">
                <a:latin typeface="Times New Roman" pitchFamily="18" charset="0"/>
                <a:cs typeface="Times New Roman" pitchFamily="18" charset="0"/>
              </a:rPr>
              <a:t>est une technique couramment utilisée pour analyser la structure cristalline des matériaux, y compris les minéraux dans les roches et les sols. Les rayons X sont des ondes électromagnétiques à haute énergie qui peuvent pénétrer dans les matériaux et interagir avec les atomes qui les composent. </a:t>
            </a:r>
          </a:p>
          <a:p>
            <a:pPr algn="ctr"/>
            <a:r>
              <a:rPr lang="fr-FR" sz="2000" dirty="0">
                <a:latin typeface="Times New Roman" pitchFamily="18" charset="0"/>
                <a:cs typeface="Times New Roman" pitchFamily="18" charset="0"/>
              </a:rPr>
              <a:t>Lorsque les rayons X interagissent avec un cristal, ils sont diffractés, c'est-à-dire qu'ils sont réfléchis dans différentes directions par les atomes du cristal. Cette diffraction crée un motif de diffraction, qui peut être enregistré sur un détecteur et utilisé pour déterminer la structure cristalline du matériau. </a:t>
            </a:r>
          </a:p>
          <a:p>
            <a:pPr algn="ctr"/>
            <a:r>
              <a:rPr lang="fr-FR" sz="2000" dirty="0">
                <a:latin typeface="Times New Roman" pitchFamily="18" charset="0"/>
                <a:cs typeface="Times New Roman" pitchFamily="18" charset="0"/>
              </a:rPr>
              <a:t>La technique de diffraction des rayons X est souvent utilisée pour déterminer la composition minéralogique des échantillons de roches et de sols. En utilisant un équipement spécialisé, un échantillon peut être exposé à un faisceau de rayons X, et le motif de diffraction résultant peut être analysé pour déterminer les espèces minérales présentes dans l'échantillon. Cette information peut être utilisée pour comprendre la géologie et la formation des roches, ainsi que pour l'exploration minérale. </a:t>
            </a:r>
            <a:endParaRPr lang="fr-FR" sz="20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844825"/>
            <a:ext cx="3059832" cy="2920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5056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640960" cy="830997"/>
          </a:xfrm>
          <a:prstGeom prst="rect">
            <a:avLst/>
          </a:prstGeom>
        </p:spPr>
        <p:txBody>
          <a:bodyPr wrap="square">
            <a:spAutoFit/>
          </a:bodyPr>
          <a:lstStyle/>
          <a:p>
            <a:pPr algn="ct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Il existe différents types d'analyses en laboratoire qui peuvent être appropriées en fonction du problème lié à la roche et au sol: </a:t>
            </a:r>
            <a:endParaRPr lang="fr-FR" sz="2400" dirty="0">
              <a:latin typeface="Times New Roman" pitchFamily="18" charset="0"/>
              <a:cs typeface="Times New Roman" pitchFamily="18" charset="0"/>
            </a:endParaRPr>
          </a:p>
        </p:txBody>
      </p:sp>
      <p:sp>
        <p:nvSpPr>
          <p:cNvPr id="3" name="Rectangle 2"/>
          <p:cNvSpPr/>
          <p:nvPr/>
        </p:nvSpPr>
        <p:spPr>
          <a:xfrm>
            <a:off x="251520" y="1412776"/>
            <a:ext cx="8640960" cy="1938992"/>
          </a:xfrm>
          <a:prstGeom prst="rect">
            <a:avLst/>
          </a:prstGeom>
        </p:spPr>
        <p:txBody>
          <a:bodyPr wrap="square">
            <a:spAutoFit/>
          </a:bodyPr>
          <a:lstStyle/>
          <a:p>
            <a:pPr algn="ctr"/>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Analyse </a:t>
            </a:r>
            <a:r>
              <a:rPr lang="fr-FR" sz="2400" b="1" dirty="0">
                <a:latin typeface="Times New Roman" pitchFamily="18" charset="0"/>
                <a:cs typeface="Times New Roman" pitchFamily="18" charset="0"/>
              </a:rPr>
              <a:t>granulométrique </a:t>
            </a:r>
            <a:r>
              <a:rPr lang="fr-FR" sz="2400" dirty="0">
                <a:latin typeface="Times New Roman" pitchFamily="18" charset="0"/>
                <a:cs typeface="Times New Roman" pitchFamily="18" charset="0"/>
              </a:rPr>
              <a:t>: Cette analyse mesure la taille des grains présents dans un échantillon de sol ou de roche. Elle peut être utilisée pour évaluer la répartition granulométrique d'un échantillon, ce qui peut être utile pour déterminer la perméabilité, la porosité et la capacité de rétention d'eau.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430072"/>
            <a:ext cx="3672408" cy="3370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3863876"/>
            <a:ext cx="4876800" cy="1941388"/>
          </a:xfrm>
          <a:prstGeom prst="rect">
            <a:avLst/>
          </a:prstGeom>
        </p:spPr>
      </p:pic>
    </p:spTree>
    <p:extLst>
      <p:ext uri="{BB962C8B-B14F-4D97-AF65-F5344CB8AC3E}">
        <p14:creationId xmlns:p14="http://schemas.microsoft.com/office/powerpoint/2010/main" val="2631547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8640960" cy="1938992"/>
          </a:xfrm>
          <a:prstGeom prst="rect">
            <a:avLst/>
          </a:prstGeom>
        </p:spPr>
        <p:txBody>
          <a:bodyPr wrap="square">
            <a:spAutoFit/>
          </a:bodyPr>
          <a:lstStyle/>
          <a:p>
            <a:pPr algn="ctr"/>
            <a:r>
              <a:rPr lang="fr-FR" sz="2400" b="1" dirty="0">
                <a:latin typeface="Times New Roman" pitchFamily="18" charset="0"/>
                <a:cs typeface="Times New Roman" pitchFamily="18" charset="0"/>
              </a:rPr>
              <a:t>Analyse </a:t>
            </a:r>
            <a:r>
              <a:rPr lang="fr-FR" sz="2400" b="1" dirty="0">
                <a:latin typeface="Times New Roman" pitchFamily="18" charset="0"/>
                <a:cs typeface="Times New Roman" pitchFamily="18" charset="0"/>
              </a:rPr>
              <a:t>chimique </a:t>
            </a:r>
            <a:r>
              <a:rPr lang="fr-FR" sz="2400" dirty="0">
                <a:latin typeface="Times New Roman" pitchFamily="18" charset="0"/>
                <a:cs typeface="Times New Roman" pitchFamily="18" charset="0"/>
              </a:rPr>
              <a:t>: Cette analyse permet de déterminer la composition chimique d'un échantillon de sol ou de roche. Elle peut être utilisée pour identifier les minéraux présents dans un échantillon, pour déterminer la teneur en éléments nutritifs du sol, ou pour évaluer la présence de contaminants. </a:t>
            </a: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2420888"/>
            <a:ext cx="4211960" cy="3600400"/>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420888"/>
            <a:ext cx="2857500" cy="1905000"/>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581128"/>
            <a:ext cx="3200400" cy="1932432"/>
          </a:xfrm>
          <a:prstGeom prst="rect">
            <a:avLst/>
          </a:prstGeom>
        </p:spPr>
      </p:pic>
    </p:spTree>
    <p:extLst>
      <p:ext uri="{BB962C8B-B14F-4D97-AF65-F5344CB8AC3E}">
        <p14:creationId xmlns:p14="http://schemas.microsoft.com/office/powerpoint/2010/main" val="3410670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04664"/>
            <a:ext cx="9036496" cy="1569660"/>
          </a:xfrm>
          <a:prstGeom prst="rect">
            <a:avLst/>
          </a:prstGeom>
        </p:spPr>
        <p:txBody>
          <a:bodyPr wrap="square">
            <a:spAutoFit/>
          </a:bodyPr>
          <a:lstStyle/>
          <a:p>
            <a:pPr algn="ctr"/>
            <a:r>
              <a:rPr lang="fr-FR" sz="2400" b="1" dirty="0">
                <a:latin typeface="Times New Roman" pitchFamily="18" charset="0"/>
                <a:cs typeface="Times New Roman" pitchFamily="18" charset="0"/>
              </a:rPr>
              <a:t>Analyse </a:t>
            </a:r>
            <a:r>
              <a:rPr lang="fr-FR" sz="2400" b="1" dirty="0">
                <a:latin typeface="Times New Roman" pitchFamily="18" charset="0"/>
                <a:cs typeface="Times New Roman" pitchFamily="18" charset="0"/>
              </a:rPr>
              <a:t>de la résistance à la compression </a:t>
            </a:r>
            <a:r>
              <a:rPr lang="fr-FR" sz="2400" dirty="0">
                <a:latin typeface="Times New Roman" pitchFamily="18" charset="0"/>
                <a:cs typeface="Times New Roman" pitchFamily="18" charset="0"/>
              </a:rPr>
              <a:t>: Cette analyse mesure la résistance d'un échantillon de roche à la compression. Elle peut être utilisée pour évaluer la résistance d'un matériau de construction ou pour déterminer la résistance d'un échantillon de roche à l'érosion.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974324"/>
            <a:ext cx="4740201" cy="2030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0855" y="4221088"/>
            <a:ext cx="2947998" cy="2598236"/>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912" y="4221088"/>
            <a:ext cx="3465403" cy="2600678"/>
          </a:xfrm>
          <a:prstGeom prst="rect">
            <a:avLst/>
          </a:prstGeom>
        </p:spPr>
      </p:pic>
    </p:spTree>
    <p:extLst>
      <p:ext uri="{BB962C8B-B14F-4D97-AF65-F5344CB8AC3E}">
        <p14:creationId xmlns:p14="http://schemas.microsoft.com/office/powerpoint/2010/main" val="1220664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731" y="131148"/>
            <a:ext cx="8856984" cy="1569660"/>
          </a:xfrm>
          <a:prstGeom prst="rect">
            <a:avLst/>
          </a:prstGeom>
        </p:spPr>
        <p:txBody>
          <a:bodyPr wrap="square">
            <a:spAutoFit/>
          </a:bodyPr>
          <a:lstStyle/>
          <a:p>
            <a:r>
              <a:rPr lang="fr-FR" sz="2400" b="1" dirty="0">
                <a:latin typeface="Times New Roman" pitchFamily="18" charset="0"/>
                <a:cs typeface="Times New Roman" pitchFamily="18" charset="0"/>
              </a:rPr>
              <a:t>Analyse </a:t>
            </a:r>
            <a:r>
              <a:rPr lang="fr-FR" sz="2400" b="1" dirty="0">
                <a:latin typeface="Times New Roman" pitchFamily="18" charset="0"/>
                <a:cs typeface="Times New Roman" pitchFamily="18" charset="0"/>
              </a:rPr>
              <a:t>de la perméabilité </a:t>
            </a:r>
            <a:r>
              <a:rPr lang="fr-FR" sz="2400" dirty="0">
                <a:latin typeface="Times New Roman" pitchFamily="18" charset="0"/>
                <a:cs typeface="Times New Roman" pitchFamily="18" charset="0"/>
              </a:rPr>
              <a:t>: Cette analyse mesure la capacité d'un échantillon de sol ou de roche à laisser passer l'eau. Elle peut être utilisée pour évaluer la capacité de drainage du sol ou pour déterminer la capacité d'un aquifère à fournir de l'eau souterraine.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844824"/>
            <a:ext cx="4676775"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31" y="4435624"/>
            <a:ext cx="4463988" cy="2521768"/>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6413" y="4077071"/>
            <a:ext cx="4133302" cy="2619015"/>
          </a:xfrm>
          <a:prstGeom prst="rect">
            <a:avLst/>
          </a:prstGeom>
        </p:spPr>
      </p:pic>
    </p:spTree>
    <p:extLst>
      <p:ext uri="{BB962C8B-B14F-4D97-AF65-F5344CB8AC3E}">
        <p14:creationId xmlns:p14="http://schemas.microsoft.com/office/powerpoint/2010/main" val="2889993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4524315"/>
          </a:xfrm>
          <a:prstGeom prst="rect">
            <a:avLst/>
          </a:prstGeom>
        </p:spPr>
        <p:txBody>
          <a:bodyPr wrap="square">
            <a:spAutoFit/>
          </a:bodyPr>
          <a:lstStyle/>
          <a:p>
            <a:pPr algn="ctr"/>
            <a:r>
              <a:rPr lang="fr-FR" sz="2400" b="1" dirty="0">
                <a:latin typeface="Times New Roman" pitchFamily="18" charset="0"/>
                <a:cs typeface="Times New Roman" pitchFamily="18" charset="0"/>
              </a:rPr>
              <a:t>Les </a:t>
            </a:r>
            <a:r>
              <a:rPr lang="fr-FR" sz="2400" b="1" dirty="0">
                <a:latin typeface="Times New Roman" pitchFamily="18" charset="0"/>
                <a:cs typeface="Times New Roman" pitchFamily="18" charset="0"/>
              </a:rPr>
              <a:t>analyses microscopiques </a:t>
            </a:r>
            <a:r>
              <a:rPr lang="fr-FR" sz="2400" dirty="0">
                <a:latin typeface="Times New Roman" pitchFamily="18" charset="0"/>
                <a:cs typeface="Times New Roman" pitchFamily="18" charset="0"/>
              </a:rPr>
              <a:t>de la roche sont </a:t>
            </a:r>
            <a:r>
              <a:rPr lang="fr-FR" sz="2400" dirty="0" smtClean="0">
                <a:latin typeface="Times New Roman" pitchFamily="18" charset="0"/>
                <a:cs typeface="Times New Roman" pitchFamily="18" charset="0"/>
              </a:rPr>
              <a:t>importantes </a:t>
            </a:r>
            <a:r>
              <a:rPr lang="fr-FR" sz="2400" dirty="0">
                <a:latin typeface="Times New Roman" pitchFamily="18" charset="0"/>
                <a:cs typeface="Times New Roman" pitchFamily="18" charset="0"/>
              </a:rPr>
              <a:t>pour comprendre la structure, la composition et la texture des échantillons de roche : </a:t>
            </a:r>
          </a:p>
          <a:p>
            <a:pPr algn="ctr"/>
            <a:r>
              <a:rPr lang="fr-FR" sz="2400" u="sng" dirty="0" smtClean="0">
                <a:latin typeface="Times New Roman" pitchFamily="18" charset="0"/>
                <a:cs typeface="Times New Roman" pitchFamily="18" charset="0"/>
              </a:rPr>
              <a:t>1/Microscopie </a:t>
            </a:r>
            <a:r>
              <a:rPr lang="fr-FR" sz="2400" u="sng" dirty="0">
                <a:latin typeface="Times New Roman" pitchFamily="18" charset="0"/>
                <a:cs typeface="Times New Roman" pitchFamily="18" charset="0"/>
              </a:rPr>
              <a:t>optique </a:t>
            </a:r>
            <a:r>
              <a:rPr lang="fr-FR" sz="2400" dirty="0">
                <a:latin typeface="Times New Roman" pitchFamily="18" charset="0"/>
                <a:cs typeface="Times New Roman" pitchFamily="18" charset="0"/>
              </a:rPr>
              <a:t>: Cette technique utilise un microscope optique pour examiner les échantillons de roche à la lumière visible. </a:t>
            </a:r>
            <a:r>
              <a:rPr lang="fr-FR" sz="2400" dirty="0">
                <a:latin typeface="Times New Roman" pitchFamily="18" charset="0"/>
                <a:cs typeface="Times New Roman" pitchFamily="18" charset="0"/>
              </a:rPr>
              <a:t>Elle peut être utilisée pour identifier les minéraux présents dans la roche et pour évaluer la texture et la structure de la roche. </a:t>
            </a:r>
          </a:p>
          <a:p>
            <a:pPr algn="ctr"/>
            <a:r>
              <a:rPr lang="fr-FR" sz="2400" u="sng" dirty="0" smtClean="0">
                <a:latin typeface="Times New Roman" pitchFamily="18" charset="0"/>
                <a:cs typeface="Times New Roman" pitchFamily="18" charset="0"/>
              </a:rPr>
              <a:t>2/Microscopie </a:t>
            </a:r>
            <a:r>
              <a:rPr lang="fr-FR" sz="2400" u="sng" dirty="0">
                <a:latin typeface="Times New Roman" pitchFamily="18" charset="0"/>
                <a:cs typeface="Times New Roman" pitchFamily="18" charset="0"/>
              </a:rPr>
              <a:t>électronique à balayage (MEB) </a:t>
            </a:r>
            <a:r>
              <a:rPr lang="fr-FR" sz="2400" dirty="0">
                <a:latin typeface="Times New Roman" pitchFamily="18" charset="0"/>
                <a:cs typeface="Times New Roman" pitchFamily="18" charset="0"/>
              </a:rPr>
              <a:t>: Cette technique utilise un faisceau d'électrons pour </a:t>
            </a:r>
            <a:r>
              <a:rPr lang="fr-FR" sz="2400" dirty="0">
                <a:latin typeface="Times New Roman" pitchFamily="18" charset="0"/>
                <a:cs typeface="Times New Roman" pitchFamily="18" charset="0"/>
              </a:rPr>
              <a:t>examiner la surface des échantillons de roche. </a:t>
            </a:r>
            <a:r>
              <a:rPr lang="fr-FR" sz="2400" dirty="0">
                <a:latin typeface="Times New Roman" pitchFamily="18" charset="0"/>
                <a:cs typeface="Times New Roman" pitchFamily="18" charset="0"/>
              </a:rPr>
              <a:t>Elle peut être utilisée pour évaluer la </a:t>
            </a:r>
            <a:r>
              <a:rPr lang="fr-FR" sz="2400" dirty="0" smtClean="0">
                <a:latin typeface="Times New Roman" pitchFamily="18" charset="0"/>
                <a:cs typeface="Times New Roman" pitchFamily="18" charset="0"/>
              </a:rPr>
              <a:t>structure </a:t>
            </a:r>
            <a:r>
              <a:rPr lang="fr-FR" sz="2400" dirty="0">
                <a:latin typeface="Times New Roman" pitchFamily="18" charset="0"/>
                <a:cs typeface="Times New Roman" pitchFamily="18" charset="0"/>
              </a:rPr>
              <a:t>de la roche à un niveau très fin, pour observer les minéraux et les cristaux individuels, et pour détecter les éléments présents dans la roche.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4627914"/>
            <a:ext cx="4211960" cy="220893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28" y="4627915"/>
            <a:ext cx="3699123" cy="2208938"/>
          </a:xfrm>
          <a:prstGeom prst="rect">
            <a:avLst/>
          </a:prstGeom>
        </p:spPr>
      </p:pic>
    </p:spTree>
    <p:extLst>
      <p:ext uri="{BB962C8B-B14F-4D97-AF65-F5344CB8AC3E}">
        <p14:creationId xmlns:p14="http://schemas.microsoft.com/office/powerpoint/2010/main" val="2828463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632"/>
            <a:ext cx="5436096" cy="6740307"/>
          </a:xfrm>
          <a:prstGeom prst="rect">
            <a:avLst/>
          </a:prstGeom>
        </p:spPr>
        <p:txBody>
          <a:bodyPr wrap="square">
            <a:spAutoFit/>
          </a:bodyPr>
          <a:lstStyle/>
          <a:p>
            <a:pPr algn="ctr"/>
            <a:r>
              <a:rPr lang="fr-FR" sz="2400" u="sng" dirty="0">
                <a:latin typeface="Times New Roman" pitchFamily="18" charset="0"/>
                <a:cs typeface="Times New Roman" pitchFamily="18" charset="0"/>
              </a:rPr>
              <a:t>3/Microscopie électronique à transmission (MET) : </a:t>
            </a:r>
            <a:r>
              <a:rPr lang="fr-FR" sz="2400" dirty="0">
                <a:latin typeface="Times New Roman" pitchFamily="18" charset="0"/>
                <a:cs typeface="Times New Roman" pitchFamily="18" charset="0"/>
              </a:rPr>
              <a:t>Cette technique utilise un faisceau d'électrons pour examiner la structure interne des échantillons de roche. </a:t>
            </a:r>
            <a:r>
              <a:rPr lang="fr-FR" sz="2400" dirty="0">
                <a:latin typeface="Times New Roman" pitchFamily="18" charset="0"/>
                <a:cs typeface="Times New Roman" pitchFamily="18" charset="0"/>
              </a:rPr>
              <a:t>Elle peut être utilisée pour observer les minéraux et les cristaux individuels, pour évaluer la texture de la roche et pour détecter les éléments présents dans la roche. </a:t>
            </a:r>
            <a:endParaRPr lang="fr-FR" sz="2400" dirty="0" smtClean="0">
              <a:latin typeface="Times New Roman" pitchFamily="18" charset="0"/>
              <a:cs typeface="Times New Roman" pitchFamily="18" charset="0"/>
            </a:endParaRPr>
          </a:p>
          <a:p>
            <a:pPr algn="ctr"/>
            <a:r>
              <a:rPr lang="fr-FR" sz="2400" u="sng" dirty="0" smtClean="0">
                <a:latin typeface="Times New Roman" pitchFamily="18" charset="0"/>
                <a:cs typeface="Times New Roman" pitchFamily="18" charset="0"/>
              </a:rPr>
              <a:t>4/Spectroscopie </a:t>
            </a:r>
            <a:r>
              <a:rPr lang="fr-FR" sz="2400" u="sng" dirty="0">
                <a:latin typeface="Times New Roman" pitchFamily="18" charset="0"/>
                <a:cs typeface="Times New Roman" pitchFamily="18" charset="0"/>
              </a:rPr>
              <a:t>infrarouge (IR) : </a:t>
            </a:r>
            <a:r>
              <a:rPr lang="fr-FR" sz="2400" dirty="0">
                <a:latin typeface="Times New Roman" pitchFamily="18" charset="0"/>
                <a:cs typeface="Times New Roman" pitchFamily="18" charset="0"/>
              </a:rPr>
              <a:t>Cette technique utilise la lumière infrarouge pour évaluer la composition chimique des échantillons de roche. Elle peut être utilisée pour identifier les minéraux présents dans la roche, pour évaluer la présence de contaminants et pour déterminer la structure moléculaire des composants organiques. </a:t>
            </a:r>
            <a:endParaRPr lang="fr-FR" dirty="0">
              <a:latin typeface="Times New Roman" pitchFamily="18" charset="0"/>
              <a:cs typeface="Times New Roman" pitchFamily="18"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49804"/>
            <a:ext cx="3573016" cy="3336981"/>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3703662"/>
            <a:ext cx="3573016" cy="2965698"/>
          </a:xfrm>
          <a:prstGeom prst="rect">
            <a:avLst/>
          </a:prstGeom>
        </p:spPr>
      </p:pic>
    </p:spTree>
    <p:extLst>
      <p:ext uri="{BB962C8B-B14F-4D97-AF65-F5344CB8AC3E}">
        <p14:creationId xmlns:p14="http://schemas.microsoft.com/office/powerpoint/2010/main" val="75240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8" y="0"/>
            <a:ext cx="9036496" cy="1800493"/>
          </a:xfrm>
          <a:prstGeom prst="rect">
            <a:avLst/>
          </a:prstGeom>
        </p:spPr>
        <p:txBody>
          <a:bodyPr wrap="square">
            <a:spAutoFit/>
          </a:bodyPr>
          <a:lstStyle/>
          <a:p>
            <a:pPr algn="ctr"/>
            <a:r>
              <a:rPr lang="fr-FR" sz="2000" b="1" dirty="0" smtClean="0">
                <a:solidFill>
                  <a:srgbClr val="FF0000"/>
                </a:solidFill>
                <a:latin typeface="Times New Roman" pitchFamily="18" charset="0"/>
                <a:cs typeface="Times New Roman" pitchFamily="18" charset="0"/>
              </a:rPr>
              <a:t>Noter bien :</a:t>
            </a:r>
          </a:p>
          <a:p>
            <a:pPr algn="ctr"/>
            <a:r>
              <a:rPr lang="fr-FR" sz="2000" dirty="0" smtClean="0">
                <a:latin typeface="Times New Roman" pitchFamily="18" charset="0"/>
                <a:cs typeface="Times New Roman" pitchFamily="18" charset="0"/>
              </a:rPr>
              <a:t>La </a:t>
            </a:r>
            <a:r>
              <a:rPr lang="fr-FR" sz="2000" dirty="0">
                <a:latin typeface="Times New Roman" pitchFamily="18" charset="0"/>
                <a:cs typeface="Times New Roman" pitchFamily="18" charset="0"/>
              </a:rPr>
              <a:t>microscopie optique et la microscopie électronique sont deux techniques d'imagerie utilisées pour examiner les échantillons à une échelle </a:t>
            </a:r>
            <a:r>
              <a:rPr lang="fr-FR" sz="2000" dirty="0">
                <a:effectLst>
                  <a:outerShdw blurRad="38100" dist="38100" dir="2700000" algn="tl">
                    <a:srgbClr val="000000">
                      <a:alpha val="43137"/>
                    </a:srgbClr>
                  </a:outerShdw>
                </a:effectLst>
                <a:latin typeface="Times New Roman" pitchFamily="18" charset="0"/>
                <a:cs typeface="Times New Roman" pitchFamily="18" charset="0"/>
              </a:rPr>
              <a:t>microscopique</a:t>
            </a:r>
            <a:r>
              <a:rPr lang="fr-FR" sz="2000" dirty="0">
                <a:latin typeface="Times New Roman" pitchFamily="18" charset="0"/>
                <a:cs typeface="Times New Roman" pitchFamily="18" charset="0"/>
              </a:rPr>
              <a:t>. </a:t>
            </a:r>
          </a:p>
          <a:p>
            <a:pPr algn="ctr"/>
            <a:endParaRPr lang="fr-FR" sz="1100" dirty="0" smtClean="0">
              <a:latin typeface="Times New Roman" pitchFamily="18" charset="0"/>
              <a:cs typeface="Times New Roman" pitchFamily="18" charset="0"/>
            </a:endParaRPr>
          </a:p>
          <a:p>
            <a:pPr algn="ctr"/>
            <a:r>
              <a:rPr lang="fr-FR" sz="2000" dirty="0" smtClean="0">
                <a:latin typeface="Times New Roman" pitchFamily="18" charset="0"/>
                <a:cs typeface="Times New Roman" pitchFamily="18" charset="0"/>
              </a:rPr>
              <a:t>La </a:t>
            </a:r>
            <a:r>
              <a:rPr lang="fr-FR" sz="2000" dirty="0">
                <a:latin typeface="Times New Roman" pitchFamily="18" charset="0"/>
                <a:cs typeface="Times New Roman" pitchFamily="18" charset="0"/>
              </a:rPr>
              <a:t>principale différence entre les deux techniques réside dans la source de rayonnement utilisée. </a:t>
            </a:r>
          </a:p>
        </p:txBody>
      </p:sp>
      <p:graphicFrame>
        <p:nvGraphicFramePr>
          <p:cNvPr id="3" name="Tableau 2"/>
          <p:cNvGraphicFramePr>
            <a:graphicFrameLocks noGrp="1"/>
          </p:cNvGraphicFramePr>
          <p:nvPr>
            <p:extLst>
              <p:ext uri="{D42A27DB-BD31-4B8C-83A1-F6EECF244321}">
                <p14:modId xmlns:p14="http://schemas.microsoft.com/office/powerpoint/2010/main" val="990564806"/>
              </p:ext>
            </p:extLst>
          </p:nvPr>
        </p:nvGraphicFramePr>
        <p:xfrm>
          <a:off x="179512" y="1800493"/>
          <a:ext cx="8856984" cy="3205480"/>
        </p:xfrm>
        <a:graphic>
          <a:graphicData uri="http://schemas.openxmlformats.org/drawingml/2006/table">
            <a:tbl>
              <a:tblPr firstRow="1" bandRow="1">
                <a:tableStyleId>{5C22544A-7EE6-4342-B048-85BDC9FD1C3A}</a:tableStyleId>
              </a:tblPr>
              <a:tblGrid>
                <a:gridCol w="3672408"/>
                <a:gridCol w="5184576"/>
              </a:tblGrid>
              <a:tr h="370840">
                <a:tc>
                  <a:txBody>
                    <a:bodyPr/>
                    <a:lstStyle/>
                    <a:p>
                      <a:r>
                        <a:rPr lang="fr-FR" sz="1800" kern="1200" dirty="0" smtClean="0">
                          <a:solidFill>
                            <a:schemeClr val="tx1"/>
                          </a:solidFill>
                          <a:latin typeface="Times New Roman" pitchFamily="18" charset="0"/>
                          <a:ea typeface="+mn-ea"/>
                          <a:cs typeface="Times New Roman" pitchFamily="18" charset="0"/>
                        </a:rPr>
                        <a:t>La microscopie optique </a:t>
                      </a:r>
                      <a:endParaRPr lang="fr-FR" dirty="0"/>
                    </a:p>
                  </a:txBody>
                  <a:tcPr/>
                </a:tc>
                <a:tc>
                  <a:txBody>
                    <a:bodyPr/>
                    <a:lstStyle/>
                    <a:p>
                      <a:r>
                        <a:rPr lang="fr-FR" sz="1800" kern="1200" dirty="0" smtClean="0">
                          <a:solidFill>
                            <a:schemeClr val="tx1"/>
                          </a:solidFill>
                          <a:latin typeface="Times New Roman" pitchFamily="18" charset="0"/>
                          <a:ea typeface="+mn-ea"/>
                          <a:cs typeface="Times New Roman" pitchFamily="18" charset="0"/>
                        </a:rPr>
                        <a:t>La microscopie électronique </a:t>
                      </a:r>
                      <a:endParaRPr lang="fr-FR" dirty="0"/>
                    </a:p>
                  </a:txBody>
                  <a:tcPr/>
                </a:tc>
              </a:tr>
              <a:tr h="370840">
                <a:tc>
                  <a:txBody>
                    <a:bodyPr/>
                    <a:lstStyle/>
                    <a:p>
                      <a:r>
                        <a:rPr lang="fr-FR" sz="2000" kern="1200" dirty="0" smtClean="0">
                          <a:solidFill>
                            <a:schemeClr val="tx1"/>
                          </a:solidFill>
                          <a:latin typeface="Times New Roman" pitchFamily="18" charset="0"/>
                          <a:ea typeface="+mn-ea"/>
                          <a:cs typeface="Times New Roman" pitchFamily="18" charset="0"/>
                        </a:rPr>
                        <a:t>utilise un faisceau de lumière visible pour illuminer l'échantillon, qui est ensuite grossi à travers une série de lentilles pour produire une image agrandie. Cette technique est très utile pour examiner les échantillons opaques et translucides. </a:t>
                      </a:r>
                      <a:endParaRPr lang="fr-FR" dirty="0"/>
                    </a:p>
                  </a:txBody>
                  <a:tcPr/>
                </a:tc>
                <a:tc>
                  <a:txBody>
                    <a:bodyPr/>
                    <a:lstStyle/>
                    <a:p>
                      <a:r>
                        <a:rPr lang="fr-FR" sz="2000" kern="1200" dirty="0" smtClean="0">
                          <a:solidFill>
                            <a:schemeClr val="tx1"/>
                          </a:solidFill>
                          <a:latin typeface="Times New Roman" pitchFamily="18" charset="0"/>
                          <a:ea typeface="+mn-ea"/>
                          <a:cs typeface="Times New Roman" pitchFamily="18" charset="0"/>
                        </a:rPr>
                        <a:t>utilise un faisceau d'électrons au lieu de la lumière visible pour illuminer l'échantillon. Les électrons ont une longueur d'onde beaucoup plus courte que la lumière visible, ce qui leur permet de résoudre les détails à une échelle beaucoup plus fine que la </a:t>
                      </a:r>
                    </a:p>
                    <a:p>
                      <a:r>
                        <a:rPr lang="fr-FR" sz="2000" kern="1200" dirty="0" smtClean="0">
                          <a:solidFill>
                            <a:schemeClr val="tx1"/>
                          </a:solidFill>
                          <a:latin typeface="Times New Roman" pitchFamily="18" charset="0"/>
                          <a:ea typeface="+mn-ea"/>
                          <a:cs typeface="Times New Roman" pitchFamily="18" charset="0"/>
                        </a:rPr>
                        <a:t>microscopie optique. Cette technique est très utile pour examiner les échantillons qui ne sont pas visibles à la lumière visible. </a:t>
                      </a:r>
                      <a:endParaRPr lang="fr-FR" dirty="0"/>
                    </a:p>
                  </a:txBody>
                  <a:tcPr/>
                </a:tc>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404" y="5064032"/>
            <a:ext cx="3274492" cy="1793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5064032"/>
            <a:ext cx="3308623" cy="1832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2006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44624"/>
            <a:ext cx="9036496" cy="1569660"/>
          </a:xfrm>
          <a:prstGeom prst="rect">
            <a:avLst/>
          </a:prstGeom>
        </p:spPr>
        <p:txBody>
          <a:bodyPr wrap="square">
            <a:spAutoFit/>
          </a:bodyPr>
          <a:lstStyle/>
          <a:p>
            <a:pPr algn="ctr"/>
            <a:r>
              <a:rPr lang="fr-FR" sz="2400" b="1" dirty="0" smtClean="0">
                <a:latin typeface="Times New Roman" pitchFamily="18" charset="0"/>
                <a:cs typeface="Times New Roman" pitchFamily="18" charset="0"/>
              </a:rPr>
              <a:t>L'analyse </a:t>
            </a:r>
            <a:r>
              <a:rPr lang="fr-FR" sz="2400" b="1" dirty="0">
                <a:latin typeface="Times New Roman" pitchFamily="18" charset="0"/>
                <a:cs typeface="Times New Roman" pitchFamily="18" charset="0"/>
              </a:rPr>
              <a:t>géochimique </a:t>
            </a:r>
            <a:r>
              <a:rPr lang="fr-FR" sz="2400" dirty="0">
                <a:latin typeface="Times New Roman" pitchFamily="18" charset="0"/>
                <a:cs typeface="Times New Roman" pitchFamily="18" charset="0"/>
              </a:rPr>
              <a:t>est une méthode utilisée pour mesurer la composition chimique et les propriétés des roches, des sols, des sédiments, des minéraux et des eaux </a:t>
            </a:r>
            <a:r>
              <a:rPr lang="fr-FR" sz="2400" dirty="0" smtClean="0">
                <a:latin typeface="Times New Roman" pitchFamily="18" charset="0"/>
                <a:cs typeface="Times New Roman" pitchFamily="18" charset="0"/>
              </a:rPr>
              <a:t>souterraines</a:t>
            </a:r>
            <a:r>
              <a:rPr lang="fr-FR" sz="2400" dirty="0">
                <a:latin typeface="Times New Roman" pitchFamily="18" charset="0"/>
                <a:cs typeface="Times New Roman" pitchFamily="18" charset="0"/>
              </a:rPr>
              <a:t>. </a:t>
            </a:r>
            <a:endParaRPr lang="fr-FR" sz="2400" dirty="0" smtClean="0">
              <a:latin typeface="Times New Roman" pitchFamily="18" charset="0"/>
              <a:cs typeface="Times New Roman" pitchFamily="18" charset="0"/>
            </a:endParaRPr>
          </a:p>
          <a:p>
            <a:pPr algn="ctr"/>
            <a:r>
              <a:rPr lang="fr-FR" sz="2400" dirty="0" smtClean="0">
                <a:latin typeface="Times New Roman" pitchFamily="18" charset="0"/>
                <a:cs typeface="Times New Roman" pitchFamily="18" charset="0"/>
              </a:rPr>
              <a:t>Les </a:t>
            </a:r>
            <a:r>
              <a:rPr lang="fr-FR" sz="2400" dirty="0">
                <a:latin typeface="Times New Roman" pitchFamily="18" charset="0"/>
                <a:cs typeface="Times New Roman" pitchFamily="18" charset="0"/>
              </a:rPr>
              <a:t>techniques d'analyse géochimique comprennent : </a:t>
            </a:r>
          </a:p>
        </p:txBody>
      </p:sp>
      <p:sp>
        <p:nvSpPr>
          <p:cNvPr id="3" name="Rectangle 2"/>
          <p:cNvSpPr/>
          <p:nvPr/>
        </p:nvSpPr>
        <p:spPr>
          <a:xfrm>
            <a:off x="179512" y="2413338"/>
            <a:ext cx="4374232" cy="3046988"/>
          </a:xfrm>
          <a:prstGeom prst="rect">
            <a:avLst/>
          </a:prstGeom>
        </p:spPr>
        <p:txBody>
          <a:bodyPr wrap="square">
            <a:spAutoFit/>
          </a:bodyPr>
          <a:lstStyle/>
          <a:p>
            <a:pPr algn="ctr"/>
            <a:r>
              <a:rPr lang="fr-FR" sz="2400" b="1" dirty="0">
                <a:latin typeface="Times New Roman" pitchFamily="18" charset="0"/>
                <a:cs typeface="Times New Roman" pitchFamily="18" charset="0"/>
              </a:rPr>
              <a:t>1/Spectrométrie </a:t>
            </a:r>
            <a:r>
              <a:rPr lang="fr-FR" sz="2400" b="1" dirty="0">
                <a:latin typeface="Times New Roman" pitchFamily="18" charset="0"/>
                <a:cs typeface="Times New Roman" pitchFamily="18" charset="0"/>
              </a:rPr>
              <a:t>de masse </a:t>
            </a:r>
            <a:r>
              <a:rPr lang="fr-FR" sz="2400" dirty="0">
                <a:latin typeface="Times New Roman" pitchFamily="18" charset="0"/>
                <a:cs typeface="Times New Roman" pitchFamily="18" charset="0"/>
              </a:rPr>
              <a:t>: Cette technique est utilisée pour mesurer les isotopes, les éléments et les composés organiques dans les échantillons. La spectrométrie de masse peut être utilisée pour des échantillons solides ou liquides.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3744" y="2348880"/>
            <a:ext cx="4444876"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4693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641</TotalTime>
  <Words>1045</Words>
  <Application>Microsoft Office PowerPoint</Application>
  <PresentationFormat>Affichage à l'écran (4:3)</PresentationFormat>
  <Paragraphs>50</Paragraphs>
  <Slides>13</Slides>
  <Notes>1</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Chulus Info</dc:creator>
  <cp:lastModifiedBy>Chulus Info</cp:lastModifiedBy>
  <cp:revision>53</cp:revision>
  <dcterms:created xsi:type="dcterms:W3CDTF">2022-03-13T22:14:24Z</dcterms:created>
  <dcterms:modified xsi:type="dcterms:W3CDTF">2025-03-14T22:29:28Z</dcterms:modified>
</cp:coreProperties>
</file>