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68" r:id="rId5"/>
    <p:sldId id="261" r:id="rId6"/>
    <p:sldId id="262" r:id="rId7"/>
    <p:sldId id="263" r:id="rId8"/>
    <p:sldId id="264" r:id="rId9"/>
    <p:sldId id="265" r:id="rId10"/>
    <p:sldId id="266" r:id="rId11"/>
    <p:sldId id="267" r:id="rId12"/>
    <p:sldId id="260" r:id="rId13"/>
    <p:sldId id="269" r:id="rId14"/>
    <p:sldId id="270" r:id="rId15"/>
    <p:sldId id="271"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22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19" name="Espace réservé du pied de page 18"/>
          <p:cNvSpPr>
            <a:spLocks noGrp="1"/>
          </p:cNvSpPr>
          <p:nvPr>
            <p:ph type="ftr" sz="quarter" idx="11"/>
          </p:nvPr>
        </p:nvSpPr>
        <p:spPr/>
        <p:txBody>
          <a:bodyPr/>
          <a:lstStyle/>
          <a:p>
            <a:endParaRPr lang="fr-BE"/>
          </a:p>
        </p:txBody>
      </p:sp>
      <p:sp>
        <p:nvSpPr>
          <p:cNvPr id="27" name="Espace réservé du numéro de diapositive 26"/>
          <p:cNvSpPr>
            <a:spLocks noGrp="1"/>
          </p:cNvSpPr>
          <p:nvPr>
            <p:ph type="sldNum" sz="quarter" idx="12"/>
          </p:nvPr>
        </p:nvSpPr>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a:xfrm>
            <a:off x="8077200" y="6356350"/>
            <a:ext cx="609600" cy="365125"/>
          </a:xfrm>
        </p:spPr>
        <p:txBody>
          <a:bodyPr/>
          <a:lstStyle/>
          <a:p>
            <a:fld id="{CF4668DC-857F-487D-BFFA-8C0CA5037977}" type="slidenum">
              <a:rPr lang="fr-BE" smtClean="0"/>
              <a:pPr/>
              <a:t>‹N°›</a:t>
            </a:fld>
            <a:endParaRPr lang="fr-BE"/>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A309A6D-C09C-4548-B29A-6CF363A7E532}" type="datetimeFigureOut">
              <a:rPr lang="fr-FR" smtClean="0"/>
              <a:pPr/>
              <a:t>13/02/2024</a:t>
            </a:fld>
            <a:endParaRPr lang="fr-BE"/>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BE"/>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F4668DC-857F-487D-BFFA-8C0CA5037977}" type="slidenum">
              <a:rPr lang="fr-BE" smtClean="0"/>
              <a:pPr/>
              <a:t>‹N°›</a:t>
            </a:fld>
            <a:endParaRPr lang="fr-BE"/>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22030" y="0"/>
            <a:ext cx="8229600" cy="3786190"/>
          </a:xfrm>
        </p:spPr>
        <p:txBody>
          <a:bodyPr>
            <a:normAutofit/>
          </a:bodyPr>
          <a:lstStyle/>
          <a:p>
            <a:r>
              <a:rPr lang="en-US" sz="8000" dirty="0" smtClean="0">
                <a:solidFill>
                  <a:srgbClr val="FFC000"/>
                </a:solidFill>
                <a:latin typeface="Times New Roman" pitchFamily="18" charset="0"/>
                <a:cs typeface="Times New Roman" pitchFamily="18" charset="0"/>
              </a:rPr>
              <a:t>Childhood Bilingualism</a:t>
            </a:r>
            <a:endParaRPr lang="fr-FR" sz="8000" dirty="0">
              <a:solidFill>
                <a:srgbClr val="FFC000"/>
              </a:solidFill>
              <a:latin typeface="Times New Roman" pitchFamily="18" charset="0"/>
              <a:cs typeface="Times New Roman" pitchFamily="18" charset="0"/>
            </a:endParaRPr>
          </a:p>
        </p:txBody>
      </p:sp>
      <p:sp>
        <p:nvSpPr>
          <p:cNvPr id="3" name="Sous-titre 2"/>
          <p:cNvSpPr>
            <a:spLocks noGrp="1"/>
          </p:cNvSpPr>
          <p:nvPr>
            <p:ph type="subTitle" idx="1"/>
          </p:nvPr>
        </p:nvSpPr>
        <p:spPr>
          <a:xfrm flipV="1">
            <a:off x="1371600" y="6857999"/>
            <a:ext cx="6400800" cy="45719"/>
          </a:xfrm>
        </p:spPr>
        <p:txBody>
          <a:bodyPr>
            <a:normAutofit fontScale="25000" lnSpcReduction="20000"/>
          </a:bodyPr>
          <a:lstStyle/>
          <a:p>
            <a:r>
              <a:rPr lang="fr-FR" dirty="0" smtClean="0"/>
              <a:t> </a:t>
            </a:r>
            <a:endParaRPr lang="fr-FR" dirty="0"/>
          </a:p>
        </p:txBody>
      </p:sp>
    </p:spTree>
  </p:cSld>
  <p:clrMapOvr>
    <a:masterClrMapping/>
  </p:clrMapOvr>
  <p:transition>
    <p:wipe di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86868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9144000" cy="6858000"/>
          </a:xfrm>
        </p:spPr>
        <p:txBody>
          <a:bodyPr/>
          <a:lstStyle/>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pPr indent="0" algn="just">
              <a:buNone/>
            </a:pPr>
            <a:endParaRPr lang="en-US" sz="2000" dirty="0" smtClean="0">
              <a:latin typeface="Times New Roman" pitchFamily="18" charset="0"/>
              <a:cs typeface="Times New Roman" pitchFamily="18" charset="0"/>
            </a:endParaRPr>
          </a:p>
          <a:p>
            <a:pPr indent="0" algn="just">
              <a:buNone/>
            </a:pPr>
            <a:endParaRPr lang="en-US" sz="2000" dirty="0" smtClean="0">
              <a:latin typeface="Times New Roman" pitchFamily="18" charset="0"/>
              <a:cs typeface="Times New Roman" pitchFamily="18" charset="0"/>
            </a:endParaRPr>
          </a:p>
          <a:p>
            <a:pPr indent="0" algn="just">
              <a:buNone/>
            </a:pPr>
            <a:endParaRPr lang="en-US" sz="2000" dirty="0" smtClean="0">
              <a:latin typeface="Times New Roman" pitchFamily="18" charset="0"/>
              <a:cs typeface="Times New Roman" pitchFamily="18" charset="0"/>
            </a:endParaRPr>
          </a:p>
          <a:p>
            <a:pPr indent="0" algn="just">
              <a:buNone/>
            </a:pPr>
            <a:r>
              <a:rPr lang="en-US" sz="2000" dirty="0" smtClean="0">
                <a:latin typeface="Times New Roman" pitchFamily="18" charset="0"/>
                <a:cs typeface="Times New Roman" pitchFamily="18" charset="0"/>
              </a:rPr>
              <a:t>Hernandez, A. E., Martinez, A., &amp; </a:t>
            </a:r>
            <a:r>
              <a:rPr lang="en-US" sz="2000" dirty="0" err="1" smtClean="0">
                <a:latin typeface="Times New Roman" pitchFamily="18" charset="0"/>
                <a:cs typeface="Times New Roman" pitchFamily="18" charset="0"/>
              </a:rPr>
              <a:t>Kohnert</a:t>
            </a:r>
            <a:r>
              <a:rPr lang="en-US" sz="2000" dirty="0" smtClean="0">
                <a:latin typeface="Times New Roman" pitchFamily="18" charset="0"/>
                <a:cs typeface="Times New Roman" pitchFamily="18" charset="0"/>
              </a:rPr>
              <a:t>, K. (2000). In search of the language switch: An </a:t>
            </a:r>
            <a:r>
              <a:rPr lang="en-US" sz="2000" dirty="0" err="1" smtClean="0">
                <a:latin typeface="Times New Roman" pitchFamily="18" charset="0"/>
                <a:cs typeface="Times New Roman" pitchFamily="18" charset="0"/>
              </a:rPr>
              <a:t>fMRI</a:t>
            </a:r>
            <a:r>
              <a:rPr lang="en-US" sz="2000" dirty="0" smtClean="0">
                <a:latin typeface="Times New Roman" pitchFamily="18" charset="0"/>
                <a:cs typeface="Times New Roman" pitchFamily="18" charset="0"/>
              </a:rPr>
              <a:t> study of picture naming in Spanish-English bilinguals. </a:t>
            </a:r>
            <a:r>
              <a:rPr lang="fr-FR" sz="2000" i="1" dirty="0" err="1" smtClean="0">
                <a:latin typeface="Times New Roman" pitchFamily="18" charset="0"/>
                <a:cs typeface="Times New Roman" pitchFamily="18" charset="0"/>
              </a:rPr>
              <a:t>Brain</a:t>
            </a:r>
            <a:r>
              <a:rPr lang="fr-FR" sz="2000" i="1" dirty="0" smtClean="0">
                <a:latin typeface="Times New Roman" pitchFamily="18" charset="0"/>
                <a:cs typeface="Times New Roman" pitchFamily="18" charset="0"/>
              </a:rPr>
              <a:t> and </a:t>
            </a:r>
            <a:r>
              <a:rPr lang="fr-FR" sz="2000" i="1" dirty="0" err="1" smtClean="0">
                <a:latin typeface="Times New Roman" pitchFamily="18" charset="0"/>
                <a:cs typeface="Times New Roman" pitchFamily="18" charset="0"/>
              </a:rPr>
              <a:t>Language</a:t>
            </a:r>
            <a:r>
              <a:rPr lang="fr-FR" sz="2000" i="1" dirty="0" smtClean="0">
                <a:latin typeface="Times New Roman" pitchFamily="18" charset="0"/>
                <a:cs typeface="Times New Roman" pitchFamily="18" charset="0"/>
              </a:rPr>
              <a:t>, 73</a:t>
            </a:r>
            <a:r>
              <a:rPr lang="fr-FR" sz="2000" dirty="0" smtClean="0">
                <a:latin typeface="Times New Roman" pitchFamily="18" charset="0"/>
                <a:cs typeface="Times New Roman" pitchFamily="18" charset="0"/>
              </a:rPr>
              <a:t>(3), 421–431.</a:t>
            </a:r>
            <a:endParaRPr lang="fr-FR" sz="2000" dirty="0">
              <a:latin typeface="Times New Roman" pitchFamily="18" charset="0"/>
              <a:cs typeface="Times New Roman" pitchFamily="18" charset="0"/>
            </a:endParaRPr>
          </a:p>
        </p:txBody>
      </p:sp>
      <p:pic>
        <p:nvPicPr>
          <p:cNvPr id="4" name="Image 3" descr="Bilinguals performance on a sustained selective attention task.jpg"/>
          <p:cNvPicPr>
            <a:picLocks noChangeAspect="1"/>
          </p:cNvPicPr>
          <p:nvPr/>
        </p:nvPicPr>
        <p:blipFill>
          <a:blip r:embed="rId2"/>
          <a:stretch>
            <a:fillRect/>
          </a:stretch>
        </p:blipFill>
        <p:spPr>
          <a:xfrm>
            <a:off x="0" y="0"/>
            <a:ext cx="9144000" cy="557214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86868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857232"/>
            <a:ext cx="9144000" cy="6000768"/>
          </a:xfrm>
        </p:spPr>
        <p:txBody>
          <a:bodyPr/>
          <a:lstStyle/>
          <a:p>
            <a:pPr algn="just"/>
            <a:r>
              <a:rPr lang="en-US" dirty="0" smtClean="0"/>
              <a:t>Bilingualism seems to affect the brain’s structure as well</a:t>
            </a:r>
          </a:p>
          <a:p>
            <a:pPr algn="ctr">
              <a:buNone/>
            </a:pPr>
            <a:r>
              <a:rPr lang="en-US" dirty="0" smtClean="0"/>
              <a:t>(higher gray matter and white matter volumes)</a:t>
            </a:r>
          </a:p>
          <a:p>
            <a:pPr algn="ctr">
              <a:buNone/>
            </a:pPr>
            <a:endParaRPr lang="fr-FR" dirty="0"/>
          </a:p>
        </p:txBody>
      </p:sp>
      <p:pic>
        <p:nvPicPr>
          <p:cNvPr id="4" name="Image 3" descr="cerebral cortex.png"/>
          <p:cNvPicPr>
            <a:picLocks noChangeAspect="1"/>
          </p:cNvPicPr>
          <p:nvPr/>
        </p:nvPicPr>
        <p:blipFill>
          <a:blip r:embed="rId2"/>
          <a:stretch>
            <a:fillRect/>
          </a:stretch>
        </p:blipFill>
        <p:spPr>
          <a:xfrm>
            <a:off x="0" y="1857364"/>
            <a:ext cx="9144000" cy="4914910"/>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714356"/>
            <a:ext cx="9144000" cy="6143644"/>
          </a:xfrm>
        </p:spPr>
        <p:txBody>
          <a:bodyPr>
            <a:normAutofit/>
          </a:bodyPr>
          <a:lstStyle/>
          <a:p>
            <a:pPr lvl="4" algn="just">
              <a:buNone/>
            </a:pPr>
            <a:endParaRPr lang="en-US" sz="3200" dirty="0" smtClean="0"/>
          </a:p>
          <a:p>
            <a:pPr lvl="7" algn="just">
              <a:lnSpc>
                <a:spcPct val="200000"/>
              </a:lnSpc>
              <a:buFont typeface="Wingdings" pitchFamily="2" charset="2"/>
              <a:buChar char="v"/>
            </a:pPr>
            <a:r>
              <a:rPr lang="en-US" sz="2800" dirty="0" smtClean="0">
                <a:latin typeface="Times New Roman" pitchFamily="18" charset="0"/>
                <a:cs typeface="Times New Roman" pitchFamily="18" charset="0"/>
              </a:rPr>
              <a:t> </a:t>
            </a:r>
            <a:r>
              <a:rPr lang="en-US" sz="2800" dirty="0" smtClean="0"/>
              <a:t>SUBTRACTIVE BILINGUALTSM</a:t>
            </a:r>
          </a:p>
          <a:p>
            <a:pPr lvl="7" algn="just">
              <a:lnSpc>
                <a:spcPct val="200000"/>
              </a:lnSpc>
              <a:buFont typeface="Wingdings" pitchFamily="2" charset="2"/>
              <a:buChar char="v"/>
            </a:pPr>
            <a:r>
              <a:rPr lang="en-US" sz="2800" dirty="0" smtClean="0"/>
              <a:t>ADDITIVE BILINGUALISM</a:t>
            </a:r>
          </a:p>
          <a:p>
            <a:pPr lvl="7" algn="just">
              <a:lnSpc>
                <a:spcPct val="200000"/>
              </a:lnSpc>
              <a:buFont typeface="Wingdings" pitchFamily="2" charset="2"/>
              <a:buChar char="v"/>
            </a:pPr>
            <a:endParaRPr lang="en-US" sz="2800" dirty="0" smtClean="0"/>
          </a:p>
          <a:p>
            <a:pPr lvl="7" algn="just">
              <a:lnSpc>
                <a:spcPct val="200000"/>
              </a:lnSpc>
              <a:buFont typeface="Wingdings" pitchFamily="2" charset="2"/>
              <a:buChar char="v"/>
            </a:pPr>
            <a:r>
              <a:rPr lang="en-US" sz="2800" dirty="0" smtClean="0"/>
              <a:t>Simultaneous bilinguals</a:t>
            </a:r>
          </a:p>
          <a:p>
            <a:pPr lvl="7" algn="just">
              <a:lnSpc>
                <a:spcPct val="200000"/>
              </a:lnSpc>
              <a:buFont typeface="Wingdings" pitchFamily="2" charset="2"/>
              <a:buChar char="v"/>
            </a:pPr>
            <a:r>
              <a:rPr lang="en-US" sz="2800" dirty="0" smtClean="0"/>
              <a:t>Sequential bilinguals</a:t>
            </a:r>
            <a:endParaRPr lang="en-US" sz="2800" dirty="0" smtClean="0">
              <a:latin typeface="Times New Roman" pitchFamily="18" charset="0"/>
              <a:cs typeface="Times New Roman" pitchFamily="18" charset="0"/>
            </a:endParaRPr>
          </a:p>
        </p:txBody>
      </p:sp>
      <p:cxnSp>
        <p:nvCxnSpPr>
          <p:cNvPr id="5" name="Connecteur droit avec flèche 4"/>
          <p:cNvCxnSpPr/>
          <p:nvPr/>
        </p:nvCxnSpPr>
        <p:spPr>
          <a:xfrm flipV="1">
            <a:off x="1142976" y="1857364"/>
            <a:ext cx="1000132" cy="50006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8" name="Connecteur droit avec flèche 7"/>
          <p:cNvCxnSpPr/>
          <p:nvPr/>
        </p:nvCxnSpPr>
        <p:spPr>
          <a:xfrm>
            <a:off x="1142976" y="2357430"/>
            <a:ext cx="1000132" cy="42862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0" name="Connecteur droit 9"/>
          <p:cNvCxnSpPr/>
          <p:nvPr/>
        </p:nvCxnSpPr>
        <p:spPr>
          <a:xfrm rot="10800000">
            <a:off x="1106976" y="2359018"/>
            <a:ext cx="36000" cy="0"/>
          </a:xfrm>
          <a:prstGeom prst="line">
            <a:avLst/>
          </a:prstGeom>
          <a:ln/>
        </p:spPr>
        <p:style>
          <a:lnRef idx="3">
            <a:schemeClr val="dk1"/>
          </a:lnRef>
          <a:fillRef idx="0">
            <a:schemeClr val="dk1"/>
          </a:fillRef>
          <a:effectRef idx="2">
            <a:schemeClr val="dk1"/>
          </a:effectRef>
          <a:fontRef idx="minor">
            <a:schemeClr val="tx1"/>
          </a:fontRef>
        </p:style>
      </p:cxnSp>
      <p:cxnSp>
        <p:nvCxnSpPr>
          <p:cNvPr id="11" name="Connecteur droit avec flèche 10"/>
          <p:cNvCxnSpPr/>
          <p:nvPr/>
        </p:nvCxnSpPr>
        <p:spPr>
          <a:xfrm flipV="1">
            <a:off x="1142976" y="4643446"/>
            <a:ext cx="1000132" cy="50006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2" name="Connecteur droit avec flèche 11"/>
          <p:cNvCxnSpPr/>
          <p:nvPr/>
        </p:nvCxnSpPr>
        <p:spPr>
          <a:xfrm>
            <a:off x="1142976" y="5143512"/>
            <a:ext cx="1000132" cy="42862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3" name="Connecteur droit 12"/>
          <p:cNvCxnSpPr/>
          <p:nvPr/>
        </p:nvCxnSpPr>
        <p:spPr>
          <a:xfrm rot="10800000">
            <a:off x="1109786" y="5143512"/>
            <a:ext cx="36000" cy="0"/>
          </a:xfrm>
          <a:prstGeom prst="line">
            <a:avLst/>
          </a:prstGeom>
          <a:ln/>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par>
                                <p:cTn id="11" presetID="42"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6" presetID="22" presetClass="entr" presetSubtype="8" fill="hold"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wipe(left)">
                                      <p:cBhvr>
                                        <p:cTn id="18" dur="500"/>
                                        <p:tgtEl>
                                          <p:spTgt spid="8"/>
                                        </p:tgtEl>
                                      </p:cBhvr>
                                    </p:animEffect>
                                  </p:childTnLst>
                                </p:cTn>
                              </p:par>
                              <p:par>
                                <p:cTn id="19" presetID="47" presetClass="entr" presetSubtype="0"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wipe(down)">
                                      <p:cBhvr>
                                        <p:cTn id="28" dur="500"/>
                                        <p:tgtEl>
                                          <p:spTgt spid="13"/>
                                        </p:tgtEl>
                                      </p:cBhvr>
                                    </p:animEffect>
                                  </p:childTnLst>
                                </p:cTn>
                              </p:par>
                              <p:par>
                                <p:cTn id="29" presetID="22" presetClass="entr" presetSubtype="4" fill="hold" nodeType="with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wipe(down)">
                                      <p:cBhvr>
                                        <p:cTn id="31" dur="500"/>
                                        <p:tgtEl>
                                          <p:spTgt spid="11"/>
                                        </p:tgtEl>
                                      </p:cBhvr>
                                    </p:animEffect>
                                  </p:childTnLst>
                                </p:cTn>
                              </p:par>
                              <p:par>
                                <p:cTn id="32" presetID="47" presetClass="entr" presetSubtype="0" fill="hold" nodeType="with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fade">
                                      <p:cBhvr>
                                        <p:cTn id="34" dur="1000"/>
                                        <p:tgtEl>
                                          <p:spTgt spid="3">
                                            <p:txEl>
                                              <p:pRg st="4" end="4"/>
                                            </p:txEl>
                                          </p:spTgt>
                                        </p:tgtEl>
                                      </p:cBhvr>
                                    </p:animEffect>
                                    <p:anim calcmode="lin" valueType="num">
                                      <p:cBhvr>
                                        <p:cTn id="3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7" presetID="22" presetClass="entr" presetSubtype="8" fill="hold" nodeType="with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wipe(left)">
                                      <p:cBhvr>
                                        <p:cTn id="39" dur="500"/>
                                        <p:tgtEl>
                                          <p:spTgt spid="12"/>
                                        </p:tgtEl>
                                      </p:cBhvr>
                                    </p:animEffect>
                                  </p:childTnLst>
                                </p:cTn>
                              </p:par>
                              <p:par>
                                <p:cTn id="40" presetID="42" presetClass="entr" presetSubtype="0" fill="hold" nodeType="with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910" y="0"/>
            <a:ext cx="82296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9144000" cy="6858000"/>
          </a:xfrm>
        </p:spPr>
        <p:txBody>
          <a:bodyPr/>
          <a:lstStyle/>
          <a:p>
            <a:r>
              <a:rPr lang="fr-FR" dirty="0" smtClean="0"/>
              <a:t>Valdés (2001a, p. 41) </a:t>
            </a:r>
            <a:r>
              <a:rPr lang="fr-FR" dirty="0" err="1" smtClean="0"/>
              <a:t>illustrates</a:t>
            </a:r>
            <a:r>
              <a:rPr lang="fr-FR" dirty="0" smtClean="0"/>
              <a:t> </a:t>
            </a:r>
            <a:r>
              <a:rPr lang="en-US" dirty="0" smtClean="0"/>
              <a:t>what </a:t>
            </a:r>
            <a:r>
              <a:rPr lang="en-US" dirty="0" smtClean="0"/>
              <a:t>she calls a bilingual continuum </a:t>
            </a:r>
            <a:r>
              <a:rPr lang="en-US" dirty="0" smtClean="0"/>
              <a:t>in the table that follows:</a:t>
            </a:r>
          </a:p>
          <a:p>
            <a:endParaRPr lang="fr-FR" dirty="0"/>
          </a:p>
        </p:txBody>
      </p:sp>
      <p:pic>
        <p:nvPicPr>
          <p:cNvPr id="6" name="Image 5" descr="Bleu De Chanel_n.jpg"/>
          <p:cNvPicPr>
            <a:picLocks noChangeAspect="1"/>
          </p:cNvPicPr>
          <p:nvPr/>
        </p:nvPicPr>
        <p:blipFill>
          <a:blip r:embed="rId2"/>
          <a:stretch>
            <a:fillRect/>
          </a:stretch>
        </p:blipFill>
        <p:spPr>
          <a:xfrm>
            <a:off x="214282" y="1000108"/>
            <a:ext cx="8429684" cy="5857892"/>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45719"/>
          </a:xfrm>
        </p:spPr>
        <p:txBody>
          <a:bodyPr>
            <a:normAutofit fontScale="90000"/>
          </a:bodyPr>
          <a:lstStyle/>
          <a:p>
            <a:r>
              <a:rPr lang="fr-FR" dirty="0" smtClean="0"/>
              <a:t> </a:t>
            </a:r>
            <a:endParaRPr lang="fr-FR" dirty="0"/>
          </a:p>
        </p:txBody>
      </p:sp>
      <p:pic>
        <p:nvPicPr>
          <p:cNvPr id="4" name="Espace réservé du contenu 3" descr="Bleu De Chanel_n.jpg"/>
          <p:cNvPicPr>
            <a:picLocks noGrp="1" noChangeAspect="1"/>
          </p:cNvPicPr>
          <p:nvPr>
            <p:ph idx="1"/>
          </p:nvPr>
        </p:nvPicPr>
        <p:blipFill>
          <a:blip r:embed="rId2"/>
          <a:stretch>
            <a:fillRect/>
          </a:stretch>
        </p:blipFill>
        <p:spPr>
          <a:xfrm>
            <a:off x="0" y="0"/>
            <a:ext cx="9144000" cy="6858000"/>
          </a:xfr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45719"/>
          </a:xfrm>
        </p:spPr>
        <p:txBody>
          <a:bodyPr>
            <a:normAutofit fontScale="90000"/>
          </a:bodyPr>
          <a:lstStyle/>
          <a:p>
            <a:r>
              <a:rPr lang="fr-FR" dirty="0" smtClean="0"/>
              <a:t> </a:t>
            </a:r>
            <a:endParaRPr lang="fr-FR" dirty="0"/>
          </a:p>
        </p:txBody>
      </p:sp>
      <p:pic>
        <p:nvPicPr>
          <p:cNvPr id="5" name="Espace réservé du contenu 4" descr="Bleu De Chanel_n.jpg"/>
          <p:cNvPicPr>
            <a:picLocks noGrp="1" noChangeAspect="1"/>
          </p:cNvPicPr>
          <p:nvPr>
            <p:ph idx="1"/>
          </p:nvPr>
        </p:nvPicPr>
        <p:blipFill>
          <a:blip r:embed="rId2"/>
          <a:stretch>
            <a:fillRect/>
          </a:stretch>
        </p:blipFill>
        <p:spPr>
          <a:xfrm>
            <a:off x="4381" y="0"/>
            <a:ext cx="9130216" cy="6572272"/>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714356"/>
            <a:ext cx="9144000" cy="6143644"/>
          </a:xfrm>
        </p:spPr>
        <p:txBody>
          <a:bodyPr>
            <a:normAutofit fontScale="85000" lnSpcReduction="10000"/>
          </a:bodyPr>
          <a:lstStyle/>
          <a:p>
            <a:endParaRPr lang="fr-FR" dirty="0" smtClean="0"/>
          </a:p>
          <a:p>
            <a:pPr algn="just">
              <a:lnSpc>
                <a:spcPct val="150000"/>
              </a:lnSpc>
            </a:pPr>
            <a:r>
              <a:rPr lang="en-US" sz="3000" b="1" i="1" dirty="0" smtClean="0">
                <a:latin typeface="Times New Roman" pitchFamily="18" charset="0"/>
                <a:cs typeface="Times New Roman" pitchFamily="18" charset="0"/>
              </a:rPr>
              <a:t>Bilingualism</a:t>
            </a:r>
            <a:r>
              <a:rPr lang="en-US" sz="3000" i="1" dirty="0" smtClean="0">
                <a:latin typeface="Times New Roman" pitchFamily="18" charset="0"/>
                <a:cs typeface="Times New Roman" pitchFamily="18" charset="0"/>
              </a:rPr>
              <a:t> </a:t>
            </a:r>
            <a:r>
              <a:rPr lang="en-US" sz="3000" dirty="0" smtClean="0">
                <a:latin typeface="Times New Roman" pitchFamily="18" charset="0"/>
                <a:cs typeface="Times New Roman" pitchFamily="18" charset="0"/>
              </a:rPr>
              <a:t>is a broad term and has many forms and configurations. The term has different interpretations across various disciplines:</a:t>
            </a:r>
          </a:p>
          <a:p>
            <a:pPr lvl="1" algn="just">
              <a:lnSpc>
                <a:spcPct val="160000"/>
              </a:lnSpc>
              <a:buFont typeface="Wingdings" pitchFamily="2" charset="2"/>
              <a:buChar char="Ø"/>
            </a:pPr>
            <a:r>
              <a:rPr lang="en-US" sz="3300" dirty="0" smtClean="0">
                <a:latin typeface="Times New Roman" pitchFamily="18" charset="0"/>
                <a:cs typeface="Times New Roman" pitchFamily="18" charset="0"/>
              </a:rPr>
              <a:t>Someone who speaks </a:t>
            </a:r>
            <a:r>
              <a:rPr lang="en-US" sz="3300" u="sng" dirty="0" smtClean="0">
                <a:latin typeface="Times New Roman" pitchFamily="18" charset="0"/>
                <a:cs typeface="Times New Roman" pitchFamily="18" charset="0"/>
              </a:rPr>
              <a:t>TWO</a:t>
            </a:r>
            <a:r>
              <a:rPr lang="en-US" sz="3300" dirty="0" smtClean="0">
                <a:latin typeface="Times New Roman" pitchFamily="18" charset="0"/>
                <a:cs typeface="Times New Roman" pitchFamily="18" charset="0"/>
              </a:rPr>
              <a:t> languages (</a:t>
            </a:r>
            <a:r>
              <a:rPr lang="en-US" sz="3300" dirty="0" err="1" smtClean="0">
                <a:latin typeface="Times New Roman" pitchFamily="18" charset="0"/>
                <a:cs typeface="Times New Roman" pitchFamily="18" charset="0"/>
              </a:rPr>
              <a:t>Cenoz</a:t>
            </a:r>
            <a:r>
              <a:rPr lang="en-US" sz="3300" dirty="0" smtClean="0">
                <a:latin typeface="Times New Roman" pitchFamily="18" charset="0"/>
                <a:cs typeface="Times New Roman" pitchFamily="18" charset="0"/>
              </a:rPr>
              <a:t>, 2005)</a:t>
            </a:r>
          </a:p>
          <a:p>
            <a:pPr lvl="1" algn="just">
              <a:lnSpc>
                <a:spcPct val="160000"/>
              </a:lnSpc>
              <a:buFont typeface="Wingdings" pitchFamily="2" charset="2"/>
              <a:buChar char="Ø"/>
            </a:pPr>
            <a:r>
              <a:rPr lang="en-US" sz="3300" dirty="0" smtClean="0">
                <a:latin typeface="Times New Roman" pitchFamily="18" charset="0"/>
                <a:cs typeface="Times New Roman" pitchFamily="18" charset="0"/>
              </a:rPr>
              <a:t>Someone who speaks two languages </a:t>
            </a:r>
            <a:r>
              <a:rPr lang="en-US" sz="3300" u="sng" dirty="0" smtClean="0">
                <a:latin typeface="Times New Roman" pitchFamily="18" charset="0"/>
                <a:cs typeface="Times New Roman" pitchFamily="18" charset="0"/>
              </a:rPr>
              <a:t>or more</a:t>
            </a:r>
            <a:r>
              <a:rPr lang="en-US" sz="3300" dirty="0" smtClean="0">
                <a:latin typeface="Times New Roman" pitchFamily="18" charset="0"/>
                <a:cs typeface="Times New Roman" pitchFamily="18" charset="0"/>
              </a:rPr>
              <a:t> (Bhatia and Ritchie, 2004)</a:t>
            </a:r>
          </a:p>
          <a:p>
            <a:pPr lvl="1" algn="just">
              <a:lnSpc>
                <a:spcPct val="160000"/>
              </a:lnSpc>
              <a:buFont typeface="Wingdings" pitchFamily="2" charset="2"/>
              <a:buChar char="Ø"/>
            </a:pPr>
            <a:r>
              <a:rPr lang="en-US" sz="3300" dirty="0" smtClean="0">
                <a:latin typeface="Times New Roman" pitchFamily="18" charset="0"/>
                <a:cs typeface="Times New Roman" pitchFamily="18" charset="0"/>
              </a:rPr>
              <a:t>Someone who knows at least a few words in languages other than the maternal variety (Edwards 2004)</a:t>
            </a:r>
          </a:p>
          <a:p>
            <a:pPr lvl="4" algn="just">
              <a:buNone/>
            </a:pPr>
            <a:endParaRPr lang="en-US" sz="3200" dirty="0" smtClean="0"/>
          </a:p>
          <a:p>
            <a:pPr algn="just"/>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7"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7" presetClass="entr" presetSubtype="0"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000"/>
                                        <p:tgtEl>
                                          <p:spTgt spid="3">
                                            <p:txEl>
                                              <p:pRg st="4" end="4"/>
                                            </p:txEl>
                                          </p:spTgt>
                                        </p:tgtEl>
                                      </p:cBhvr>
                                    </p:animEffect>
                                    <p:anim calcmode="lin" valueType="num">
                                      <p:cBhvr>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714356"/>
            <a:ext cx="9144000" cy="6143644"/>
          </a:xfrm>
        </p:spPr>
        <p:txBody>
          <a:bodyPr>
            <a:normAutofit/>
          </a:bodyPr>
          <a:lstStyle/>
          <a:p>
            <a:pPr algn="just">
              <a:lnSpc>
                <a:spcPct val="150000"/>
              </a:lnSpc>
            </a:pPr>
            <a:r>
              <a:rPr lang="fr-FR" sz="2400" dirty="0" err="1" smtClean="0">
                <a:latin typeface="Times New Roman" pitchFamily="18" charset="0"/>
                <a:cs typeface="Times New Roman" pitchFamily="18" charset="0"/>
              </a:rPr>
              <a:t>According</a:t>
            </a:r>
            <a:r>
              <a:rPr lang="fr-FR" sz="2400" dirty="0" smtClean="0">
                <a:latin typeface="Times New Roman" pitchFamily="18" charset="0"/>
                <a:cs typeface="Times New Roman" pitchFamily="18" charset="0"/>
              </a:rPr>
              <a:t> to Valdés (2001), “the </a:t>
            </a:r>
            <a:r>
              <a:rPr lang="en-US" sz="2400" dirty="0" smtClean="0">
                <a:latin typeface="Times New Roman" pitchFamily="18" charset="0"/>
                <a:cs typeface="Times New Roman" pitchFamily="18" charset="0"/>
              </a:rPr>
              <a:t>term </a:t>
            </a:r>
            <a:r>
              <a:rPr lang="en-US" sz="2400" i="1" dirty="0" smtClean="0">
                <a:latin typeface="Times New Roman" pitchFamily="18" charset="0"/>
                <a:cs typeface="Times New Roman" pitchFamily="18" charset="0"/>
              </a:rPr>
              <a:t>bilingual implies not only the ability to use two languages to some </a:t>
            </a:r>
            <a:r>
              <a:rPr lang="en-US" sz="2400" dirty="0" smtClean="0">
                <a:latin typeface="Times New Roman" pitchFamily="18" charset="0"/>
                <a:cs typeface="Times New Roman" pitchFamily="18" charset="0"/>
              </a:rPr>
              <a:t>degree in everyday life, but also the skilled superior use of both languages at the level of the educated native speaker”. She considers the bilingual as someone who can “do everything perfectly in two languages and who can pass undetected among monolingual speakers of each of these two languages” </a:t>
            </a:r>
            <a:r>
              <a:rPr lang="fr-FR" sz="2400" dirty="0" smtClean="0">
                <a:latin typeface="Times New Roman" pitchFamily="18" charset="0"/>
                <a:cs typeface="Times New Roman" pitchFamily="18" charset="0"/>
              </a:rPr>
              <a:t>(p. 40).</a:t>
            </a:r>
          </a:p>
          <a:p>
            <a:pPr algn="just">
              <a:lnSpc>
                <a:spcPct val="150000"/>
              </a:lnSpc>
            </a:pPr>
            <a:r>
              <a:rPr lang="fr-FR" sz="2400" dirty="0" err="1" smtClean="0">
                <a:latin typeface="Times New Roman" pitchFamily="18" charset="0"/>
                <a:cs typeface="Times New Roman" pitchFamily="18" charset="0"/>
              </a:rPr>
              <a:t>Kroll</a:t>
            </a:r>
            <a:r>
              <a:rPr lang="fr-FR" sz="2400" dirty="0" smtClean="0">
                <a:latin typeface="Times New Roman" pitchFamily="18" charset="0"/>
                <a:cs typeface="Times New Roman" pitchFamily="18" charset="0"/>
              </a:rPr>
              <a:t> and </a:t>
            </a:r>
            <a:r>
              <a:rPr lang="en-US" sz="2400" dirty="0" err="1" smtClean="0">
                <a:latin typeface="Times New Roman" pitchFamily="18" charset="0"/>
                <a:cs typeface="Times New Roman" pitchFamily="18" charset="0"/>
              </a:rPr>
              <a:t>Sunderman</a:t>
            </a:r>
            <a:r>
              <a:rPr lang="en-US" sz="2400" dirty="0" smtClean="0">
                <a:latin typeface="Times New Roman" pitchFamily="18" charset="0"/>
                <a:cs typeface="Times New Roman" pitchFamily="18" charset="0"/>
              </a:rPr>
              <a:t> (2003) make a distinction between </a:t>
            </a:r>
            <a:r>
              <a:rPr lang="en-US" sz="2400" b="1" dirty="0" smtClean="0">
                <a:solidFill>
                  <a:schemeClr val="accent2">
                    <a:lumMod val="75000"/>
                  </a:schemeClr>
                </a:solidFill>
                <a:latin typeface="Times New Roman" pitchFamily="18" charset="0"/>
                <a:cs typeface="Times New Roman" pitchFamily="18" charset="0"/>
              </a:rPr>
              <a:t>second language learners</a:t>
            </a:r>
            <a:r>
              <a:rPr lang="en-US" sz="2400" dirty="0" smtClean="0">
                <a:latin typeface="Times New Roman" pitchFamily="18" charset="0"/>
                <a:cs typeface="Times New Roman" pitchFamily="18" charset="0"/>
              </a:rPr>
              <a:t> and </a:t>
            </a:r>
            <a:r>
              <a:rPr lang="en-US" sz="2400" b="1" dirty="0" smtClean="0">
                <a:solidFill>
                  <a:srgbClr val="00B050"/>
                </a:solidFill>
                <a:latin typeface="Times New Roman" pitchFamily="18" charset="0"/>
                <a:cs typeface="Times New Roman" pitchFamily="18" charset="0"/>
              </a:rPr>
              <a:t>bilinguals</a:t>
            </a:r>
            <a:r>
              <a:rPr lang="en-US" sz="2400" dirty="0" smtClean="0">
                <a:latin typeface="Times New Roman" pitchFamily="18" charset="0"/>
                <a:cs typeface="Times New Roman" pitchFamily="18" charset="0"/>
              </a:rPr>
              <a:t>, as is clear from the title of their article: “Cognitive processes in second language learners and bilinguals: the development of lexical and conceptual representations.”</a:t>
            </a:r>
          </a:p>
          <a:p>
            <a:pPr algn="just"/>
            <a:endParaRPr lang="fr-FR" sz="2400" dirty="0" smtClean="0">
              <a:latin typeface="Times New Roman" pitchFamily="18" charset="0"/>
              <a:cs typeface="Times New Roman" pitchFamily="18" charset="0"/>
            </a:endParaRPr>
          </a:p>
          <a:p>
            <a:pPr algn="just">
              <a:buFont typeface="Wingdings" pitchFamily="2" charset="2"/>
              <a:buChar char="v"/>
            </a:pP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8229600" cy="357166"/>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1142984"/>
            <a:ext cx="9144000" cy="5715016"/>
          </a:xfrm>
        </p:spPr>
        <p:txBody>
          <a:bodyPr/>
          <a:lstStyle/>
          <a:p>
            <a:pPr algn="just">
              <a:buFont typeface="Wingdings" pitchFamily="2" charset="2"/>
              <a:buChar char="v"/>
            </a:pPr>
            <a:endParaRPr lang="en-US" sz="2400" dirty="0" smtClean="0">
              <a:latin typeface="Times New Roman" pitchFamily="18" charset="0"/>
              <a:cs typeface="Times New Roman" pitchFamily="18" charset="0"/>
            </a:endParaRPr>
          </a:p>
          <a:p>
            <a:pPr algn="just">
              <a:buFont typeface="Wingdings" pitchFamily="2" charset="2"/>
              <a:buChar char="v"/>
            </a:pPr>
            <a:endParaRPr lang="en-US" sz="2400" dirty="0" smtClean="0">
              <a:latin typeface="Times New Roman" pitchFamily="18" charset="0"/>
              <a:cs typeface="Times New Roman" pitchFamily="18" charset="0"/>
            </a:endParaRPr>
          </a:p>
          <a:p>
            <a:pPr algn="just">
              <a:lnSpc>
                <a:spcPct val="150000"/>
              </a:lnSpc>
              <a:buFont typeface="Wingdings" pitchFamily="2" charset="2"/>
              <a:buChar char="v"/>
            </a:pPr>
            <a:r>
              <a:rPr lang="en-US" sz="2800" dirty="0" smtClean="0">
                <a:latin typeface="Times New Roman" pitchFamily="18" charset="0"/>
                <a:cs typeface="Times New Roman" pitchFamily="18" charset="0"/>
              </a:rPr>
              <a:t>The concept of </a:t>
            </a:r>
            <a:r>
              <a:rPr lang="en-US" sz="2800" i="1" dirty="0" smtClean="0">
                <a:latin typeface="Times New Roman" pitchFamily="18" charset="0"/>
                <a:cs typeface="Times New Roman" pitchFamily="18" charset="0"/>
              </a:rPr>
              <a:t>bilingualism </a:t>
            </a:r>
            <a:r>
              <a:rPr lang="en-US" sz="2800" dirty="0" smtClean="0">
                <a:latin typeface="Times New Roman" pitchFamily="18" charset="0"/>
                <a:cs typeface="Times New Roman" pitchFamily="18" charset="0"/>
              </a:rPr>
              <a:t>is interpreted differently in the field of </a:t>
            </a:r>
            <a:r>
              <a:rPr lang="en-US" sz="2800" b="1" u="sng" dirty="0" smtClean="0">
                <a:latin typeface="Times New Roman" pitchFamily="18" charset="0"/>
                <a:cs typeface="Times New Roman" pitchFamily="18" charset="0"/>
              </a:rPr>
              <a:t>SLA</a:t>
            </a:r>
            <a:r>
              <a:rPr lang="en-US" sz="2800" dirty="0" smtClean="0">
                <a:latin typeface="Times New Roman" pitchFamily="18" charset="0"/>
                <a:cs typeface="Times New Roman" pitchFamily="18" charset="0"/>
              </a:rPr>
              <a:t> versus fields such as psychology and education:</a:t>
            </a:r>
          </a:p>
          <a:p>
            <a:pPr algn="just">
              <a:buFont typeface="Wingdings" pitchFamily="2" charset="2"/>
              <a:buChar char="v"/>
            </a:pPr>
            <a:endParaRPr lang="en-US" sz="2400" dirty="0" smtClean="0"/>
          </a:p>
          <a:p>
            <a:pPr algn="ctr">
              <a:buNone/>
            </a:pPr>
            <a:r>
              <a:rPr lang="en-US" sz="4000" b="1" dirty="0" smtClean="0">
                <a:latin typeface="Times New Roman" pitchFamily="18" charset="0"/>
                <a:cs typeface="Times New Roman" pitchFamily="18" charset="0"/>
              </a:rPr>
              <a:t>Native speakers of two languages</a:t>
            </a:r>
            <a:endParaRPr lang="fr-FR" sz="40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heckerboard(across)">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slide(fromBottom)">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714356"/>
            <a:ext cx="9144000" cy="6143644"/>
          </a:xfrm>
        </p:spPr>
        <p:txBody>
          <a:bodyPr>
            <a:normAutofit/>
          </a:bodyPr>
          <a:lstStyle/>
          <a:p>
            <a:pPr lvl="4" algn="just">
              <a:buNone/>
            </a:pPr>
            <a:endParaRPr lang="en-US" sz="3200" dirty="0" smtClean="0"/>
          </a:p>
          <a:p>
            <a:pPr algn="just">
              <a:lnSpc>
                <a:spcPct val="200000"/>
              </a:lnSpc>
              <a:buFont typeface="Wingdings" pitchFamily="2" charset="2"/>
              <a:buChar char="v"/>
            </a:pPr>
            <a:r>
              <a:rPr lang="en-US" sz="2800" dirty="0" smtClean="0">
                <a:latin typeface="Times New Roman" pitchFamily="18" charset="0"/>
                <a:cs typeface="Times New Roman" pitchFamily="18" charset="0"/>
              </a:rPr>
              <a:t> There is little support for the </a:t>
            </a:r>
            <a:r>
              <a:rPr lang="en-US" sz="2800" b="1" u="sng" dirty="0" smtClean="0">
                <a:latin typeface="Times New Roman" pitchFamily="18" charset="0"/>
                <a:cs typeface="Times New Roman" pitchFamily="18" charset="0"/>
              </a:rPr>
              <a:t>myth</a:t>
            </a:r>
            <a:r>
              <a:rPr lang="en-US" sz="2800" dirty="0" smtClean="0">
                <a:latin typeface="Times New Roman" pitchFamily="18" charset="0"/>
                <a:cs typeface="Times New Roman" pitchFamily="18" charset="0"/>
              </a:rPr>
              <a:t> that learning more than one language in early childhood is a problem for children (Genesee, </a:t>
            </a:r>
            <a:r>
              <a:rPr lang="en-US" sz="2800" dirty="0" err="1" smtClean="0">
                <a:latin typeface="Times New Roman" pitchFamily="18" charset="0"/>
                <a:cs typeface="Times New Roman" pitchFamily="18" charset="0"/>
              </a:rPr>
              <a:t>Crago</a:t>
            </a:r>
            <a:r>
              <a:rPr lang="en-US" sz="2800" dirty="0" smtClean="0">
                <a:latin typeface="Times New Roman" pitchFamily="18" charset="0"/>
                <a:cs typeface="Times New Roman" pitchFamily="18" charset="0"/>
              </a:rPr>
              <a:t>, and </a:t>
            </a:r>
            <a:r>
              <a:rPr lang="en-US" sz="2800" dirty="0" err="1" smtClean="0">
                <a:latin typeface="Times New Roman" pitchFamily="18" charset="0"/>
                <a:cs typeface="Times New Roman" pitchFamily="18" charset="0"/>
              </a:rPr>
              <a:t>Paradis</a:t>
            </a:r>
            <a:r>
              <a:rPr lang="en-US" sz="2800" dirty="0" smtClean="0">
                <a:latin typeface="Times New Roman" pitchFamily="18" charset="0"/>
                <a:cs typeface="Times New Roman" pitchFamily="18" charset="0"/>
              </a:rPr>
              <a:t> 2004). On the contrary, The acquisition and maintenance of more than one language can open doors to many personal, social, and economic opportunities.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7" dur="8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9" dur="80"/>
                                        <p:tgtEl>
                                          <p:spTgt spid="3">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9144000" cy="6858000"/>
          </a:xfrm>
        </p:spPr>
        <p:txBody>
          <a:bodyPr>
            <a:normAutofit lnSpcReduction="10000"/>
          </a:bodyPr>
          <a:lstStyle/>
          <a:p>
            <a:pPr lvl="4" algn="just">
              <a:buNone/>
            </a:pPr>
            <a:endParaRPr lang="en-US" sz="3200" dirty="0" smtClean="0"/>
          </a:p>
          <a:p>
            <a:pPr algn="just">
              <a:lnSpc>
                <a:spcPct val="200000"/>
              </a:lnSpc>
              <a:buFont typeface="Wingdings" pitchFamily="2" charset="2"/>
              <a:buChar char="v"/>
            </a:pPr>
            <a:r>
              <a:rPr lang="en-US" sz="2800" dirty="0" smtClean="0">
                <a:latin typeface="Times New Roman" pitchFamily="18" charset="0"/>
                <a:cs typeface="Times New Roman" pitchFamily="18" charset="0"/>
              </a:rPr>
              <a:t>  Ellen Bialystok (1991, 2001) and other developmental psychologists have found convincing evidence that bilingualism can have positive effects. One can think of advantages in a number of domains:</a:t>
            </a:r>
          </a:p>
          <a:p>
            <a:pPr algn="just">
              <a:lnSpc>
                <a:spcPct val="200000"/>
              </a:lnSpc>
              <a:buFont typeface="Wingdings" pitchFamily="2" charset="2"/>
              <a:buChar char="v"/>
            </a:pPr>
            <a:r>
              <a:rPr lang="en-US" sz="2800" dirty="0" smtClean="0">
                <a:latin typeface="Times New Roman" pitchFamily="18" charset="0"/>
                <a:cs typeface="Times New Roman" pitchFamily="18" charset="0"/>
              </a:rPr>
              <a:t>Communicative advantages</a:t>
            </a:r>
          </a:p>
          <a:p>
            <a:pPr algn="just">
              <a:lnSpc>
                <a:spcPct val="200000"/>
              </a:lnSpc>
              <a:buFont typeface="Wingdings" pitchFamily="2" charset="2"/>
              <a:buChar char="v"/>
            </a:pPr>
            <a:r>
              <a:rPr lang="en-US" sz="2800" dirty="0" smtClean="0">
                <a:latin typeface="Times New Roman" pitchFamily="18" charset="0"/>
                <a:cs typeface="Times New Roman" pitchFamily="18" charset="0"/>
              </a:rPr>
              <a:t>Cultural/economic advantages</a:t>
            </a:r>
          </a:p>
          <a:p>
            <a:pPr algn="just">
              <a:lnSpc>
                <a:spcPct val="200000"/>
              </a:lnSpc>
              <a:buFont typeface="Wingdings" pitchFamily="2" charset="2"/>
              <a:buChar char="v"/>
            </a:pPr>
            <a:r>
              <a:rPr lang="en-US" sz="2800" dirty="0" smtClean="0">
                <a:latin typeface="Times New Roman" pitchFamily="18" charset="0"/>
                <a:cs typeface="Times New Roman" pitchFamily="18" charset="0"/>
              </a:rPr>
              <a:t>Cognitive advantages</a:t>
            </a:r>
          </a:p>
          <a:p>
            <a:pPr algn="just">
              <a:lnSpc>
                <a:spcPct val="200000"/>
              </a:lnSpc>
              <a:buFont typeface="Wingdings" pitchFamily="2" charset="2"/>
              <a:buChar char="v"/>
            </a:pPr>
            <a:endParaRPr lang="en-US" sz="2800"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928670"/>
          </a:xfrm>
        </p:spPr>
        <p:txBody>
          <a:bodyPr>
            <a:normAutofit/>
          </a:bodyPr>
          <a:lstStyle/>
          <a:p>
            <a:r>
              <a:rPr lang="fr-FR" sz="4000" b="1" dirty="0" smtClean="0">
                <a:solidFill>
                  <a:schemeClr val="tx1"/>
                </a:solidFill>
                <a:latin typeface="Times New Roman" pitchFamily="18" charset="0"/>
                <a:cs typeface="Times New Roman" pitchFamily="18" charset="0"/>
              </a:rPr>
              <a:t>Communicative </a:t>
            </a:r>
            <a:r>
              <a:rPr lang="fr-FR" sz="4000" b="1" dirty="0" err="1" smtClean="0">
                <a:solidFill>
                  <a:schemeClr val="tx1"/>
                </a:solidFill>
                <a:latin typeface="Times New Roman" pitchFamily="18" charset="0"/>
                <a:cs typeface="Times New Roman" pitchFamily="18" charset="0"/>
              </a:rPr>
              <a:t>Advantages</a:t>
            </a:r>
            <a:r>
              <a:rPr lang="fr-FR" sz="4000" b="1" dirty="0" smtClean="0">
                <a:solidFill>
                  <a:schemeClr val="tx1"/>
                </a:solidFill>
                <a:latin typeface="Times New Roman" pitchFamily="18" charset="0"/>
                <a:cs typeface="Times New Roman" pitchFamily="18" charset="0"/>
              </a:rPr>
              <a:t>:</a:t>
            </a:r>
            <a:endParaRPr lang="fr-FR" sz="4000" b="1" dirty="0">
              <a:solidFill>
                <a:schemeClr val="tx1"/>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0" y="1071546"/>
            <a:ext cx="9144000" cy="5786454"/>
          </a:xfrm>
        </p:spPr>
        <p:txBody>
          <a:bodyPr/>
          <a:lstStyle/>
          <a:p>
            <a:pPr algn="just">
              <a:lnSpc>
                <a:spcPct val="200000"/>
              </a:lnSpc>
            </a:pPr>
            <a:r>
              <a:rPr lang="en-US" dirty="0" smtClean="0">
                <a:latin typeface="Times New Roman" pitchFamily="18" charset="0"/>
                <a:cs typeface="Times New Roman" pitchFamily="18" charset="0"/>
              </a:rPr>
              <a:t>Avoid having a widening communication gap between children born to immigrant parents.</a:t>
            </a:r>
          </a:p>
          <a:p>
            <a:pPr algn="just">
              <a:lnSpc>
                <a:spcPct val="200000"/>
              </a:lnSpc>
            </a:pPr>
            <a:r>
              <a:rPr lang="en-US" dirty="0" smtClean="0">
                <a:latin typeface="Times New Roman" pitchFamily="18" charset="0"/>
                <a:cs typeface="Times New Roman" pitchFamily="18" charset="0"/>
              </a:rPr>
              <a:t>Having the ability to talk to immediate and extended family members.</a:t>
            </a:r>
          </a:p>
          <a:p>
            <a:pPr algn="just">
              <a:lnSpc>
                <a:spcPct val="200000"/>
              </a:lnSpc>
            </a:pPr>
            <a:r>
              <a:rPr lang="en-US" dirty="0" smtClean="0">
                <a:latin typeface="Times New Roman" pitchFamily="18" charset="0"/>
                <a:cs typeface="Times New Roman" pitchFamily="18" charset="0"/>
              </a:rPr>
              <a:t>Showing greater sensitivity to the communicative needs of others.</a:t>
            </a:r>
          </a:p>
          <a:p>
            <a:endParaRPr lang="en-US" dirty="0" smtClean="0"/>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000108"/>
          </a:xfrm>
        </p:spPr>
        <p:txBody>
          <a:bodyPr>
            <a:normAutofit/>
          </a:bodyPr>
          <a:lstStyle/>
          <a:p>
            <a:r>
              <a:rPr lang="en-US" sz="4000" b="1" dirty="0" smtClean="0">
                <a:solidFill>
                  <a:schemeClr val="tx1"/>
                </a:solidFill>
                <a:latin typeface="Times New Roman" pitchFamily="18" charset="0"/>
                <a:cs typeface="Times New Roman" pitchFamily="18" charset="0"/>
              </a:rPr>
              <a:t>Cultural/Economic advantages</a:t>
            </a:r>
            <a:endParaRPr lang="fr-FR" sz="4000" b="1" dirty="0">
              <a:solidFill>
                <a:schemeClr val="tx1"/>
              </a:solidFill>
            </a:endParaRPr>
          </a:p>
        </p:txBody>
      </p:sp>
      <p:sp>
        <p:nvSpPr>
          <p:cNvPr id="3" name="Espace réservé du contenu 2"/>
          <p:cNvSpPr>
            <a:spLocks noGrp="1"/>
          </p:cNvSpPr>
          <p:nvPr>
            <p:ph idx="1"/>
          </p:nvPr>
        </p:nvSpPr>
        <p:spPr>
          <a:xfrm>
            <a:off x="0" y="2214554"/>
            <a:ext cx="9144000" cy="4643446"/>
          </a:xfrm>
        </p:spPr>
        <p:txBody>
          <a:bodyPr/>
          <a:lstStyle/>
          <a:p>
            <a:pPr algn="just">
              <a:lnSpc>
                <a:spcPct val="200000"/>
              </a:lnSpc>
            </a:pPr>
            <a:r>
              <a:rPr lang="en-US" dirty="0" smtClean="0">
                <a:latin typeface="Times New Roman" pitchFamily="18" charset="0"/>
                <a:cs typeface="Times New Roman" pitchFamily="18" charset="0"/>
              </a:rPr>
              <a:t>Having experience in more than one culture provides an understanding to cultural differences among peoples.</a:t>
            </a:r>
          </a:p>
          <a:p>
            <a:pPr algn="just">
              <a:lnSpc>
                <a:spcPct val="200000"/>
              </a:lnSpc>
            </a:pPr>
            <a:r>
              <a:rPr lang="en-US" dirty="0" smtClean="0">
                <a:latin typeface="Times New Roman" pitchFamily="18" charset="0"/>
                <a:cs typeface="Times New Roman" pitchFamily="18" charset="0"/>
              </a:rPr>
              <a:t>Economic advantages abound in all areas of work—from business to sales.</a:t>
            </a:r>
            <a:endParaRPr lang="fr-FR"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071546"/>
          </a:xfrm>
        </p:spPr>
        <p:txBody>
          <a:bodyPr>
            <a:normAutofit/>
          </a:bodyPr>
          <a:lstStyle/>
          <a:p>
            <a:r>
              <a:rPr lang="fr-FR" sz="4000" b="1" dirty="0" smtClean="0">
                <a:solidFill>
                  <a:schemeClr val="tx1"/>
                </a:solidFill>
                <a:latin typeface="Times New Roman" pitchFamily="18" charset="0"/>
                <a:cs typeface="Times New Roman" pitchFamily="18" charset="0"/>
              </a:rPr>
              <a:t>Cognitive </a:t>
            </a:r>
            <a:r>
              <a:rPr lang="fr-FR" sz="4000" b="1" dirty="0" err="1" smtClean="0">
                <a:solidFill>
                  <a:schemeClr val="tx1"/>
                </a:solidFill>
                <a:latin typeface="Times New Roman" pitchFamily="18" charset="0"/>
                <a:cs typeface="Times New Roman" pitchFamily="18" charset="0"/>
              </a:rPr>
              <a:t>Advantages</a:t>
            </a:r>
            <a:endParaRPr lang="fr-FR" sz="4000" b="1" dirty="0">
              <a:solidFill>
                <a:schemeClr val="tx1"/>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0" y="1214422"/>
            <a:ext cx="9144000" cy="5643578"/>
          </a:xfrm>
        </p:spPr>
        <p:txBody>
          <a:bodyPr/>
          <a:lstStyle/>
          <a:p>
            <a:pPr algn="just">
              <a:lnSpc>
                <a:spcPct val="200000"/>
              </a:lnSpc>
            </a:pPr>
            <a:r>
              <a:rPr lang="en-US" dirty="0" smtClean="0">
                <a:latin typeface="Times New Roman" pitchFamily="18" charset="0"/>
                <a:cs typeface="Times New Roman" pitchFamily="18" charset="0"/>
              </a:rPr>
              <a:t>Enhanced creative, divergent thinking.</a:t>
            </a:r>
          </a:p>
          <a:p>
            <a:pPr algn="just">
              <a:lnSpc>
                <a:spcPct val="200000"/>
              </a:lnSpc>
            </a:pPr>
            <a:r>
              <a:rPr lang="en-US" dirty="0" smtClean="0">
                <a:latin typeface="Times New Roman" pitchFamily="18" charset="0"/>
                <a:cs typeface="Times New Roman" pitchFamily="18" charset="0"/>
              </a:rPr>
              <a:t>Bilingualism helps in boosting the child’s </a:t>
            </a:r>
            <a:r>
              <a:rPr lang="en-US" dirty="0" err="1" smtClean="0">
                <a:latin typeface="Times New Roman" pitchFamily="18" charset="0"/>
                <a:cs typeface="Times New Roman" pitchFamily="18" charset="0"/>
              </a:rPr>
              <a:t>metalinguistic</a:t>
            </a:r>
            <a:r>
              <a:rPr lang="en-US" dirty="0" smtClean="0">
                <a:latin typeface="Times New Roman" pitchFamily="18" charset="0"/>
                <a:cs typeface="Times New Roman" pitchFamily="18" charset="0"/>
              </a:rPr>
              <a:t> awareness.</a:t>
            </a:r>
          </a:p>
          <a:p>
            <a:pPr algn="just">
              <a:lnSpc>
                <a:spcPct val="200000"/>
              </a:lnSpc>
            </a:pPr>
            <a:r>
              <a:rPr lang="en-US" dirty="0" smtClean="0">
                <a:latin typeface="Times New Roman" pitchFamily="18" charset="0"/>
                <a:cs typeface="Times New Roman" pitchFamily="18" charset="0"/>
              </a:rPr>
              <a:t>Bilingualism helps in improving certain executive cognitive functions such as </a:t>
            </a:r>
            <a:r>
              <a:rPr lang="en-US" dirty="0" err="1" smtClean="0">
                <a:latin typeface="Times New Roman" pitchFamily="18" charset="0"/>
                <a:cs typeface="Times New Roman" pitchFamily="18" charset="0"/>
              </a:rPr>
              <a:t>attentional</a:t>
            </a:r>
            <a:r>
              <a:rPr lang="en-US" dirty="0" smtClean="0">
                <a:latin typeface="Times New Roman" pitchFamily="18" charset="0"/>
                <a:cs typeface="Times New Roman" pitchFamily="18" charset="0"/>
              </a:rPr>
              <a:t> control and cognitive inhibition.</a:t>
            </a:r>
            <a:endParaRPr lang="en-US"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466</TotalTime>
  <Words>515</Words>
  <PresentationFormat>Affichage à l'écran (4:3)</PresentationFormat>
  <Paragraphs>66</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Débit</vt:lpstr>
      <vt:lpstr>Childhood Bilingualism</vt:lpstr>
      <vt:lpstr> </vt:lpstr>
      <vt:lpstr> </vt:lpstr>
      <vt:lpstr> </vt:lpstr>
      <vt:lpstr> </vt:lpstr>
      <vt:lpstr> </vt:lpstr>
      <vt:lpstr>Communicative Advantages:</vt:lpstr>
      <vt:lpstr>Cultural/Economic advantages</vt:lpstr>
      <vt:lpstr>Cognitive Advantages</vt:lpstr>
      <vt:lpstr> </vt:lpstr>
      <vt:lpstr> </vt:lpstr>
      <vt:lpstr> </vt:lpstr>
      <vt:lpstr> </vt:lpstr>
      <vt:lpstr> </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Childhood Bilingualism</dc:title>
  <dc:creator>Abd Jalal</dc:creator>
  <cp:lastModifiedBy>Lenovo</cp:lastModifiedBy>
  <cp:revision>41</cp:revision>
  <dcterms:created xsi:type="dcterms:W3CDTF">2014-01-30T09:55:32Z</dcterms:created>
  <dcterms:modified xsi:type="dcterms:W3CDTF">2024-02-13T20:03:26Z</dcterms:modified>
</cp:coreProperties>
</file>