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6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EF74-745B-4A25-8522-9A0A3D1A6838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F4234-8425-4D2A-8821-B41F67A77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78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F4234-8425-4D2A-8821-B41F67A77EE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476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AAFE8-00B5-BC9B-BB38-019AC6BEB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5E8722-B064-6873-1CB9-C56CB386C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2046A4-C34B-911A-8E08-D1C5C2339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A34CEF-8A86-DF89-6AE0-954B34ED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AFE1C-2C7B-3C13-C3FF-5E5A25FC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87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B0E653-0011-4857-935F-935421478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F34A0F-2FCB-4419-8E0E-414943E01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9BA4A-E0E9-8CE8-538A-6CC48473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BBF11-9C66-2C03-93F4-978F7D611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3F618C-4E51-8B1C-1EC2-5C5C95DD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1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3D97751-1B0D-B6CB-31BB-5646A726A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F34697B-EE34-3FF7-3D06-08A655D1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4C759C-651C-7121-9139-54097AE5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BED39-CBCA-4330-08B8-BF63F095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484CE7-4CAE-6132-6066-387ED511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0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1E7B7-3C2F-73F1-726E-EC868F8D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1105EA-E7C6-512A-5F81-2B3758323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ED99B-FEF6-AFA8-13FB-849172FE3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2C6C0-9860-DFCA-1B46-E289F921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EDD718-3325-5BF5-EC37-F3749D16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05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01886-416E-5BC1-1E0B-8361571BC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8F0AF7-F253-02ED-17F1-5882C7FF4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90AD4D-B853-492C-6B8A-9FE660D3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3C1DE-8416-955F-E885-CC9C31F2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1C6D0A-8266-D1D5-2D09-917F635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859B3-DB20-0017-74D2-11351FC4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AB85A4-112D-5A94-2160-2DABA70EE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EC5792-D2BA-1984-BCA6-4E202F26A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7F246A-1FFC-2679-3FCE-B27F1E766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ACDABF-4F68-5B5A-E7D8-63BB320D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2A708F-2D80-E5AD-0A01-EB4576E8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EFC0B-5A19-320A-C754-7811DF95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2939D9-7742-EAF0-F36C-C1FFA993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0E361B-B88A-DAC1-EA87-5978A9ACC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8AEC2A-3F64-A587-43DC-4DEC7E8DE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81CED6-50D3-8A85-2B17-ECE0D77A8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8280E3F-E723-D879-CD52-EB0F2BFA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8AD9CF-C02D-5550-5D1B-258BD277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A414B8-149F-57A2-EB58-D142B4CB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36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F5948-6F45-11C1-1FE5-6E1A32801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8AC494C-FB52-54E4-595A-ACE7098D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6567C1-25CF-7DFC-21F7-86D77E9B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255CD3-0FC2-7D59-588E-B05A066D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4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316276-C076-E5A1-0664-A617D49E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3AA92-7F4D-7317-EB99-0AA92EBF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CA3711-FAC2-B4E1-05BF-B1ECF0D86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958288-71FE-8A39-11C1-5ACF6DD7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D20D8-4B72-C2C5-E3B8-51D5C871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B770A9-4A7B-0D36-9A3D-1CFE487BA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D0000C-277D-89CC-9F66-8536CEC9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56F1FC-4FCD-FD11-995B-4726982F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420A0C-0D6B-0125-32E3-D98F8A87B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52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19813-345A-CE04-A785-10542462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9FDA2F-9018-7DC4-7256-40D09C24E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F838FE-8E5B-C0F0-A5E6-B21368A9D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E5ED88-3C92-C523-2559-5335C4D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4858FE-98A7-3C6F-E756-90BADC70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7DF3F-5790-B7CA-CC43-325E2CFB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32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D0AF10-8E20-CFDC-CB2A-BB97FA3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B2E336-477E-FD15-20E1-D7CEC8C4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3975E0-D91C-B88A-9377-1D5B380CC7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993EE-2B18-45E6-B0A3-DC455587C85E}" type="datetimeFigureOut">
              <a:rPr lang="fr-FR" smtClean="0"/>
              <a:t>15/12/2024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6E4E0F-EDC5-A4D9-DE77-C4A84039D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500A4F-6764-89C3-8389-062CC3F5D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87D2A-D161-4135-AC42-2797173A05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9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73F11-9D87-027E-C621-A991751B8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0+ Uk Flag Pictures | Download Free Images on Unsplash">
            <a:extLst>
              <a:ext uri="{FF2B5EF4-FFF2-40B4-BE49-F238E27FC236}">
                <a16:creationId xmlns:a16="http://schemas.microsoft.com/office/drawing/2014/main" id="{881B1EB4-C704-72B4-9DCF-53BB06993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 b="15244"/>
          <a:stretch/>
        </p:blipFill>
        <p:spPr bwMode="auto">
          <a:xfrm>
            <a:off x="-140677" y="-1"/>
            <a:ext cx="123326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D61C0B6-296D-4D76-D54E-C7E67A481575}"/>
              </a:ext>
            </a:extLst>
          </p:cNvPr>
          <p:cNvSpPr txBox="1"/>
          <p:nvPr/>
        </p:nvSpPr>
        <p:spPr>
          <a:xfrm>
            <a:off x="2131506" y="1512836"/>
            <a:ext cx="7928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Course Title: ENGLISH1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Text Analysis and Response Skills</a:t>
            </a:r>
            <a:endParaRPr lang="en-US" dirty="0"/>
          </a:p>
          <a:p>
            <a:pPr algn="ctr"/>
            <a:r>
              <a:rPr lang="en-US" b="1" dirty="0"/>
              <a:t>Audience:</a:t>
            </a:r>
            <a:r>
              <a:rPr lang="en-US" dirty="0"/>
              <a:t> Master’s Students in Urban Planning (Master 1)</a:t>
            </a:r>
            <a:br>
              <a:rPr lang="en-US" dirty="0"/>
            </a:br>
            <a:r>
              <a:rPr lang="en-US" b="1" dirty="0"/>
              <a:t>Language:</a:t>
            </a:r>
            <a:r>
              <a:rPr lang="en-US" dirty="0"/>
              <a:t> English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96990A-FAFC-3D95-4F10-F846AABC4D1E}"/>
              </a:ext>
            </a:extLst>
          </p:cNvPr>
          <p:cNvSpPr txBox="1"/>
          <p:nvPr/>
        </p:nvSpPr>
        <p:spPr>
          <a:xfrm>
            <a:off x="1831730" y="137887"/>
            <a:ext cx="7928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UNIVERSITY OF OUM EL BOUAGHI</a:t>
            </a:r>
          </a:p>
          <a:p>
            <a:pPr algn="ctr"/>
            <a:r>
              <a:rPr lang="en-US" b="1" dirty="0"/>
              <a:t>FACULTY OF EARTH SCIENCES AND ARCHITECTURE</a:t>
            </a:r>
          </a:p>
          <a:p>
            <a:pPr algn="ctr"/>
            <a:r>
              <a:rPr lang="en-US" b="1" dirty="0"/>
              <a:t>DEPARTMENT OF GEOGRAPHYE AND TERRITORIAL MANAGEMENT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D3D742-7BB5-59E7-09F1-67ABB723700B}"/>
              </a:ext>
            </a:extLst>
          </p:cNvPr>
          <p:cNvSpPr txBox="1"/>
          <p:nvPr/>
        </p:nvSpPr>
        <p:spPr>
          <a:xfrm>
            <a:off x="2131506" y="4503001"/>
            <a:ext cx="7928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Presented by </a:t>
            </a:r>
          </a:p>
          <a:p>
            <a:pPr algn="ctr"/>
            <a:r>
              <a:rPr lang="en-US" b="1" dirty="0"/>
              <a:t>Dr Rafik Boudjadja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B8E85-99A2-D983-7882-32C722704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1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BBAE37F-EECB-A02E-A9E8-5C77640ABB0A}"/>
              </a:ext>
            </a:extLst>
          </p:cNvPr>
          <p:cNvSpPr txBox="1"/>
          <p:nvPr/>
        </p:nvSpPr>
        <p:spPr>
          <a:xfrm>
            <a:off x="303126" y="1551691"/>
            <a:ext cx="115857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Course Objectives:</a:t>
            </a:r>
          </a:p>
          <a:p>
            <a:pPr algn="just"/>
            <a:endParaRPr lang="en-US" sz="2800" b="1" dirty="0"/>
          </a:p>
          <a:p>
            <a:pPr algn="just">
              <a:buFont typeface="+mj-lt"/>
              <a:buAutoNum type="arabicPeriod"/>
            </a:pPr>
            <a:r>
              <a:rPr lang="en-US" sz="2800" dirty="0"/>
              <a:t>Equip students with the skills to analyze and understand academic texts.</a:t>
            </a:r>
          </a:p>
          <a:p>
            <a:pPr algn="just">
              <a:buFont typeface="+mj-lt"/>
              <a:buAutoNum type="arabicPeriod"/>
            </a:pPr>
            <a:r>
              <a:rPr lang="en-US" sz="2800" dirty="0"/>
              <a:t>Develop effective strategies for responding to comprehension and analytical questions.</a:t>
            </a:r>
          </a:p>
          <a:p>
            <a:pPr algn="just">
              <a:buFont typeface="+mj-lt"/>
              <a:buAutoNum type="arabicPeriod"/>
            </a:pPr>
            <a:r>
              <a:rPr lang="en-US" sz="2800" dirty="0"/>
              <a:t>Build confidence in English academic reading and writing relevant to urban planning.</a:t>
            </a:r>
          </a:p>
        </p:txBody>
      </p:sp>
    </p:spTree>
    <p:extLst>
      <p:ext uri="{BB962C8B-B14F-4D97-AF65-F5344CB8AC3E}">
        <p14:creationId xmlns:p14="http://schemas.microsoft.com/office/powerpoint/2010/main" val="205320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C54E6-7D1E-184C-6327-58B3C0AF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CA63910-5C68-5A32-8823-0C18E18F467B}"/>
              </a:ext>
            </a:extLst>
          </p:cNvPr>
          <p:cNvSpPr txBox="1"/>
          <p:nvPr/>
        </p:nvSpPr>
        <p:spPr>
          <a:xfrm>
            <a:off x="524189" y="923001"/>
            <a:ext cx="111436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Course Outline: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Part 1: Introduction to Text Analysis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1.1. Understanding the Purpose of Text Analysis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Definition:</a:t>
            </a:r>
            <a:r>
              <a:rPr lang="en-US" sz="2800" dirty="0"/>
              <a:t> Explaining what text analysis entails and why it is important for urban planning studies.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Purpose:</a:t>
            </a:r>
            <a:r>
              <a:rPr lang="en-US" sz="2800" dirty="0"/>
              <a:t> Understanding the context, key arguments, and insights provided by texts.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Practical Application:</a:t>
            </a:r>
            <a:r>
              <a:rPr lang="en-US" sz="2800" dirty="0"/>
              <a:t> How text analysis informs urban planning projects and policies.</a:t>
            </a:r>
          </a:p>
        </p:txBody>
      </p:sp>
    </p:spTree>
    <p:extLst>
      <p:ext uri="{BB962C8B-B14F-4D97-AF65-F5344CB8AC3E}">
        <p14:creationId xmlns:p14="http://schemas.microsoft.com/office/powerpoint/2010/main" val="11890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1205-B633-F558-A2D3-E4686A643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75B20A9-D372-6CA6-DD13-EB46EB99B902}"/>
              </a:ext>
            </a:extLst>
          </p:cNvPr>
          <p:cNvSpPr txBox="1"/>
          <p:nvPr/>
        </p:nvSpPr>
        <p:spPr>
          <a:xfrm>
            <a:off x="823965" y="1848787"/>
            <a:ext cx="10801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1.2. Components of a Text</a:t>
            </a:r>
          </a:p>
          <a:p>
            <a:pPr algn="just"/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Title and Subheadings:</a:t>
            </a:r>
            <a:r>
              <a:rPr lang="en-US" sz="2800" dirty="0"/>
              <a:t> Understanding how they guide the reader.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Main Text:</a:t>
            </a:r>
            <a:r>
              <a:rPr lang="en-US" sz="2800" dirty="0"/>
              <a:t> Identifying arguments, evidence, and examples.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Supporting Information:</a:t>
            </a:r>
            <a:r>
              <a:rPr lang="en-US" sz="2800" dirty="0"/>
              <a:t> Tables, figures, and footnotes.</a:t>
            </a:r>
          </a:p>
        </p:txBody>
      </p:sp>
    </p:spTree>
    <p:extLst>
      <p:ext uri="{BB962C8B-B14F-4D97-AF65-F5344CB8AC3E}">
        <p14:creationId xmlns:p14="http://schemas.microsoft.com/office/powerpoint/2010/main" val="118898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67C1D-17E4-31B2-F629-E17DD2A96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8EFAB27-CC66-4E77-0288-145ED989BCBE}"/>
              </a:ext>
            </a:extLst>
          </p:cNvPr>
          <p:cNvSpPr txBox="1"/>
          <p:nvPr/>
        </p:nvSpPr>
        <p:spPr>
          <a:xfrm>
            <a:off x="854110" y="1770578"/>
            <a:ext cx="106613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800" b="1" dirty="0"/>
              <a:t>Part 2: </a:t>
            </a:r>
            <a:r>
              <a:rPr lang="fr-FR" sz="2800" b="1" dirty="0" err="1"/>
              <a:t>Steps</a:t>
            </a:r>
            <a:r>
              <a:rPr lang="fr-FR" sz="2800" b="1" dirty="0"/>
              <a:t> for Effective </a:t>
            </a:r>
            <a:r>
              <a:rPr lang="fr-FR" sz="2800" b="1" dirty="0" err="1"/>
              <a:t>Text</a:t>
            </a:r>
            <a:r>
              <a:rPr lang="fr-FR" sz="2800" b="1" dirty="0"/>
              <a:t> </a:t>
            </a:r>
            <a:r>
              <a:rPr lang="fr-FR" sz="2800" b="1" dirty="0" err="1"/>
              <a:t>Analysis</a:t>
            </a:r>
            <a:endParaRPr lang="fr-FR" sz="2800" b="1" dirty="0"/>
          </a:p>
          <a:p>
            <a:pPr algn="just"/>
            <a:endParaRPr lang="fr-FR" sz="2800" b="1" dirty="0"/>
          </a:p>
          <a:p>
            <a:pPr algn="just"/>
            <a:r>
              <a:rPr lang="fr-FR" sz="2800" b="1" dirty="0"/>
              <a:t>2.1. Pre-Reading </a:t>
            </a:r>
            <a:r>
              <a:rPr lang="fr-FR" sz="2800" b="1" dirty="0" err="1"/>
              <a:t>Strategies</a:t>
            </a:r>
            <a:endParaRPr lang="fr-FR" sz="2800" b="1" dirty="0"/>
          </a:p>
          <a:p>
            <a:pPr algn="just"/>
            <a:endParaRPr lang="fr-FR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 err="1"/>
              <a:t>Skimming</a:t>
            </a:r>
            <a:r>
              <a:rPr lang="fr-FR" sz="2800" dirty="0"/>
              <a:t>: </a:t>
            </a:r>
            <a:r>
              <a:rPr lang="fr-FR" sz="2800" dirty="0" err="1"/>
              <a:t>Quickly</a:t>
            </a:r>
            <a:r>
              <a:rPr lang="fr-FR" sz="2800" dirty="0"/>
              <a:t> </a:t>
            </a:r>
            <a:r>
              <a:rPr lang="fr-FR" sz="2800" dirty="0" err="1"/>
              <a:t>identifying</a:t>
            </a:r>
            <a:r>
              <a:rPr lang="fr-FR" sz="2800" dirty="0"/>
              <a:t> key </a:t>
            </a:r>
            <a:r>
              <a:rPr lang="fr-FR" sz="2800" dirty="0" err="1"/>
              <a:t>ideas</a:t>
            </a:r>
            <a:r>
              <a:rPr lang="fr-FR" sz="28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/>
              <a:t>Scanning: </a:t>
            </a:r>
            <a:r>
              <a:rPr lang="fr-FR" sz="2800" dirty="0" err="1"/>
              <a:t>Finding</a:t>
            </a:r>
            <a:r>
              <a:rPr lang="fr-FR" sz="2800" dirty="0"/>
              <a:t> </a:t>
            </a:r>
            <a:r>
              <a:rPr lang="fr-FR" sz="2800" dirty="0" err="1"/>
              <a:t>specific</a:t>
            </a:r>
            <a:r>
              <a:rPr lang="fr-FR" sz="2800" dirty="0"/>
              <a:t> information.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2800" dirty="0" err="1"/>
              <a:t>Identifying</a:t>
            </a:r>
            <a:r>
              <a:rPr lang="fr-FR" sz="2800" dirty="0"/>
              <a:t> Keywords: </a:t>
            </a:r>
            <a:r>
              <a:rPr lang="fr-FR" sz="2800" dirty="0" err="1"/>
              <a:t>Noting</a:t>
            </a:r>
            <a:r>
              <a:rPr lang="fr-FR" sz="2800" dirty="0"/>
              <a:t> important </a:t>
            </a:r>
            <a:r>
              <a:rPr lang="fr-FR" sz="2800" dirty="0" err="1"/>
              <a:t>terms</a:t>
            </a:r>
            <a:r>
              <a:rPr lang="fr-FR" sz="2800" dirty="0"/>
              <a:t> in </a:t>
            </a:r>
            <a:r>
              <a:rPr lang="fr-FR" sz="2800" dirty="0" err="1"/>
              <a:t>urban</a:t>
            </a:r>
            <a:r>
              <a:rPr lang="fr-FR" sz="2800" dirty="0"/>
              <a:t> planning.</a:t>
            </a:r>
          </a:p>
        </p:txBody>
      </p:sp>
    </p:spTree>
    <p:extLst>
      <p:ext uri="{BB962C8B-B14F-4D97-AF65-F5344CB8AC3E}">
        <p14:creationId xmlns:p14="http://schemas.microsoft.com/office/powerpoint/2010/main" val="400122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7472C-6A15-0080-EAD5-D45AB74B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521681-1DD8-139C-745C-BB490ED83416}"/>
              </a:ext>
            </a:extLst>
          </p:cNvPr>
          <p:cNvSpPr txBox="1"/>
          <p:nvPr/>
        </p:nvSpPr>
        <p:spPr>
          <a:xfrm>
            <a:off x="579455" y="1012954"/>
            <a:ext cx="1103308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2.2. Detailed Reading</a:t>
            </a:r>
          </a:p>
          <a:p>
            <a:pPr algn="just"/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Annotating the text: Highlighting key points and making notes in the margins.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Summarizing paragraphs: Writing short summaries for better comprehension.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/>
            <a:r>
              <a:rPr lang="en-US" sz="2800" b="1" dirty="0"/>
              <a:t>2.3. Post-Reading Strategies</a:t>
            </a:r>
          </a:p>
          <a:p>
            <a:pPr algn="just"/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Rechecking important sections.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Making connections to prior knowledge and course content.</a:t>
            </a:r>
          </a:p>
        </p:txBody>
      </p:sp>
    </p:spTree>
    <p:extLst>
      <p:ext uri="{BB962C8B-B14F-4D97-AF65-F5344CB8AC3E}">
        <p14:creationId xmlns:p14="http://schemas.microsoft.com/office/powerpoint/2010/main" val="31128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13B7-2B1F-97A8-99E3-9D93B817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613E08E-D630-D5E1-DB02-3A04CB7E1E3C}"/>
              </a:ext>
            </a:extLst>
          </p:cNvPr>
          <p:cNvSpPr txBox="1"/>
          <p:nvPr/>
        </p:nvSpPr>
        <p:spPr>
          <a:xfrm>
            <a:off x="783772" y="584878"/>
            <a:ext cx="1079192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Part 3: Responding to Questions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3.1. Types of Questions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Factual Questions:</a:t>
            </a:r>
            <a:r>
              <a:rPr lang="en-US" sz="2800" dirty="0"/>
              <a:t> Who, What, When, Where.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Interpretative Questions:</a:t>
            </a:r>
            <a:r>
              <a:rPr lang="en-US" sz="2800" dirty="0"/>
              <a:t> Why and How.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b="1" dirty="0"/>
              <a:t>Critical Questions:</a:t>
            </a:r>
            <a:r>
              <a:rPr lang="en-US" sz="2800" dirty="0"/>
              <a:t> Evaluating arguments and providing alternative perspectives.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b="1" dirty="0"/>
              <a:t>3.2. Structuring Responses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Introduction:</a:t>
            </a:r>
            <a:r>
              <a:rPr lang="en-US" sz="2800" dirty="0"/>
              <a:t> Rephrasing the question and stating the 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Main Body:</a:t>
            </a:r>
            <a:r>
              <a:rPr lang="en-US" sz="2800" dirty="0"/>
              <a:t> Presenting arguments, examples, and evidence.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Conclusion:</a:t>
            </a:r>
            <a:r>
              <a:rPr lang="en-US" sz="2800" dirty="0"/>
              <a:t> Summarizing the main points.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908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7E91-4436-285E-15E5-66C2FC13E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DCEF73B-9B01-7196-52E0-D0D712A82FAB}"/>
              </a:ext>
            </a:extLst>
          </p:cNvPr>
          <p:cNvSpPr txBox="1"/>
          <p:nvPr/>
        </p:nvSpPr>
        <p:spPr>
          <a:xfrm>
            <a:off x="783771" y="1126144"/>
            <a:ext cx="108421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Part 4: Common Challenges and Solutions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4.1. Misunderstanding the Question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Strategies: Breaking down complex questions into manageable parts.</a:t>
            </a:r>
          </a:p>
          <a:p>
            <a:pPr algn="just"/>
            <a:r>
              <a:rPr lang="en-US" sz="2800" b="1" dirty="0"/>
              <a:t>4.2. Difficulty Identifying Key Information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Strategies: Focused skimming and scanning, annotating, and summarizing.</a:t>
            </a:r>
          </a:p>
          <a:p>
            <a:pPr algn="just"/>
            <a:r>
              <a:rPr lang="en-US" sz="2800" b="1" dirty="0"/>
              <a:t>4.3. Writing Concise Responses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Strategies: Avoiding redundancy and sticking to the main points.</a:t>
            </a:r>
          </a:p>
        </p:txBody>
      </p:sp>
    </p:spTree>
    <p:extLst>
      <p:ext uri="{BB962C8B-B14F-4D97-AF65-F5344CB8AC3E}">
        <p14:creationId xmlns:p14="http://schemas.microsoft.com/office/powerpoint/2010/main" val="257547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AA1F1-098B-36AC-DF90-AECF1CC0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37B5767-8C38-82FF-3C1D-49CD03A63413}"/>
              </a:ext>
            </a:extLst>
          </p:cNvPr>
          <p:cNvSpPr txBox="1"/>
          <p:nvPr/>
        </p:nvSpPr>
        <p:spPr>
          <a:xfrm>
            <a:off x="654817" y="1228397"/>
            <a:ext cx="108823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Part 5: Text Analysis in Urban Planning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5.1. Urban Planning Text Types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Policy Papers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Research Articles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Case Studies</a:t>
            </a:r>
          </a:p>
          <a:p>
            <a:pPr algn="just"/>
            <a:r>
              <a:rPr lang="en-US" sz="2800" b="1" dirty="0"/>
              <a:t>5.2. Applying Analysis to Urban Planning</a:t>
            </a: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Identifying planning issues and proposed solutions.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Understanding data and its implications.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Evaluating policy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33279212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438</Words>
  <Application>Microsoft Office PowerPoint</Application>
  <PresentationFormat>Grand écran</PresentationFormat>
  <Paragraphs>74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rafik boudjadja</dc:creator>
  <cp:lastModifiedBy>rafik boudjadja</cp:lastModifiedBy>
  <cp:revision>1</cp:revision>
  <dcterms:created xsi:type="dcterms:W3CDTF">2024-12-15T17:12:24Z</dcterms:created>
  <dcterms:modified xsi:type="dcterms:W3CDTF">2024-12-15T17:33:56Z</dcterms:modified>
</cp:coreProperties>
</file>