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15"/>
  </p:notesMasterIdLst>
  <p:sldIdLst>
    <p:sldId id="259" r:id="rId2"/>
    <p:sldId id="258" r:id="rId3"/>
    <p:sldId id="303" r:id="rId4"/>
    <p:sldId id="322" r:id="rId5"/>
    <p:sldId id="321" r:id="rId6"/>
    <p:sldId id="304" r:id="rId7"/>
    <p:sldId id="313" r:id="rId8"/>
    <p:sldId id="314" r:id="rId9"/>
    <p:sldId id="320" r:id="rId10"/>
    <p:sldId id="324" r:id="rId11"/>
    <p:sldId id="323" r:id="rId12"/>
    <p:sldId id="276" r:id="rId13"/>
    <p:sldId id="275"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24" autoAdjust="0"/>
  </p:normalViewPr>
  <p:slideViewPr>
    <p:cSldViewPr>
      <p:cViewPr varScale="1">
        <p:scale>
          <a:sx n="69" d="100"/>
          <a:sy n="69" d="100"/>
        </p:scale>
        <p:origin x="135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3F833A-A41C-4ADB-B437-FA7335DFF598}" type="datetimeFigureOut">
              <a:rPr lang="ar-SA" smtClean="0"/>
              <a:pPr/>
              <a:t>07/06/1446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12</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4646D-564E-CFEC-2630-F5DCBE68A5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DFAB21-6A47-5C61-5ED3-70115147E9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476CFD-AB35-DEB3-A7E9-82BD3F5569E6}"/>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8CFF0501-D8B8-D0E9-6E05-A5C17F46EB1B}"/>
              </a:ext>
            </a:extLst>
          </p:cNvPr>
          <p:cNvSpPr>
            <a:spLocks noGrp="1"/>
          </p:cNvSpPr>
          <p:nvPr>
            <p:ph type="sldNum" sz="quarter" idx="10"/>
          </p:nvPr>
        </p:nvSpPr>
        <p:spPr/>
        <p:txBody>
          <a:bodyPr/>
          <a:lstStyle/>
          <a:p>
            <a:fld id="{2E2342FB-EEDC-4836-80AE-9478FDE595DC}" type="slidenum">
              <a:rPr lang="ar-SA" smtClean="0"/>
              <a:pPr/>
              <a:t>4</a:t>
            </a:fld>
            <a:endParaRPr lang="ar-SA"/>
          </a:p>
        </p:txBody>
      </p:sp>
    </p:spTree>
    <p:extLst>
      <p:ext uri="{BB962C8B-B14F-4D97-AF65-F5344CB8AC3E}">
        <p14:creationId xmlns:p14="http://schemas.microsoft.com/office/powerpoint/2010/main" val="2602938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C15-6DC1-DF3F-33C5-F249533835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73AF1D-931D-DE41-079F-27E739FE63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1E4BE1-AF23-A819-A5A2-37A6508FF410}"/>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058AFB8D-BC4D-CBF7-76BA-1402CAD043A0}"/>
              </a:ext>
            </a:extLst>
          </p:cNvPr>
          <p:cNvSpPr>
            <a:spLocks noGrp="1"/>
          </p:cNvSpPr>
          <p:nvPr>
            <p:ph type="sldNum" sz="quarter" idx="10"/>
          </p:nvPr>
        </p:nvSpPr>
        <p:spPr/>
        <p:txBody>
          <a:bodyPr/>
          <a:lstStyle/>
          <a:p>
            <a:fld id="{2E2342FB-EEDC-4836-80AE-9478FDE595DC}" type="slidenum">
              <a:rPr lang="ar-SA" smtClean="0"/>
              <a:pPr/>
              <a:t>5</a:t>
            </a:fld>
            <a:endParaRPr lang="ar-SA"/>
          </a:p>
        </p:txBody>
      </p:sp>
    </p:spTree>
    <p:extLst>
      <p:ext uri="{BB962C8B-B14F-4D97-AF65-F5344CB8AC3E}">
        <p14:creationId xmlns:p14="http://schemas.microsoft.com/office/powerpoint/2010/main" val="1966605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Tree>
    <p:extLst>
      <p:ext uri="{BB962C8B-B14F-4D97-AF65-F5344CB8AC3E}">
        <p14:creationId xmlns:p14="http://schemas.microsoft.com/office/powerpoint/2010/main" val="2248574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Tree>
    <p:extLst>
      <p:ext uri="{BB962C8B-B14F-4D97-AF65-F5344CB8AC3E}">
        <p14:creationId xmlns:p14="http://schemas.microsoft.com/office/powerpoint/2010/main" val="1929415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Tree>
    <p:extLst>
      <p:ext uri="{BB962C8B-B14F-4D97-AF65-F5344CB8AC3E}">
        <p14:creationId xmlns:p14="http://schemas.microsoft.com/office/powerpoint/2010/main" val="3757688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8BEFC-29FC-AAE8-0BA6-D347173C3C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F0EB1A-4B71-768E-961A-143FCD4296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56EDCC-AB13-A9A9-0D13-2475B7414016}"/>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36BBE31D-7B8D-4674-3F49-9BE71C7A7AB2}"/>
              </a:ext>
            </a:extLst>
          </p:cNvPr>
          <p:cNvSpPr>
            <a:spLocks noGrp="1"/>
          </p:cNvSpPr>
          <p:nvPr>
            <p:ph type="sldNum" sz="quarter" idx="10"/>
          </p:nvPr>
        </p:nvSpPr>
        <p:spPr/>
        <p:txBody>
          <a:bodyPr/>
          <a:lstStyle/>
          <a:p>
            <a:fld id="{2E2342FB-EEDC-4836-80AE-9478FDE595DC}" type="slidenum">
              <a:rPr lang="ar-SA" smtClean="0"/>
              <a:pPr/>
              <a:t>10</a:t>
            </a:fld>
            <a:endParaRPr lang="ar-SA"/>
          </a:p>
        </p:txBody>
      </p:sp>
    </p:spTree>
    <p:extLst>
      <p:ext uri="{BB962C8B-B14F-4D97-AF65-F5344CB8AC3E}">
        <p14:creationId xmlns:p14="http://schemas.microsoft.com/office/powerpoint/2010/main" val="2053595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04AA0-0015-44AF-1C16-97D0622589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63F986-FF17-1F81-9591-836F142360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90F067-D5B0-612E-4C87-E02C6B539FDA}"/>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1F81BB91-7F8D-4CB1-3CD7-69FDCC79A85B}"/>
              </a:ext>
            </a:extLst>
          </p:cNvPr>
          <p:cNvSpPr>
            <a:spLocks noGrp="1"/>
          </p:cNvSpPr>
          <p:nvPr>
            <p:ph type="sldNum" sz="quarter" idx="10"/>
          </p:nvPr>
        </p:nvSpPr>
        <p:spPr/>
        <p:txBody>
          <a:bodyPr/>
          <a:lstStyle/>
          <a:p>
            <a:fld id="{2E2342FB-EEDC-4836-80AE-9478FDE595DC}" type="slidenum">
              <a:rPr lang="ar-SA" smtClean="0"/>
              <a:pPr/>
              <a:t>11</a:t>
            </a:fld>
            <a:endParaRPr lang="ar-SA"/>
          </a:p>
        </p:txBody>
      </p:sp>
    </p:spTree>
    <p:extLst>
      <p:ext uri="{BB962C8B-B14F-4D97-AF65-F5344CB8AC3E}">
        <p14:creationId xmlns:p14="http://schemas.microsoft.com/office/powerpoint/2010/main" val="3686153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EB9E618-495B-47BA-B6E9-8DBBD9B76D74}" type="datetime1">
              <a:rPr lang="fr-FR" smtClean="0"/>
              <a:t>08/12/2024</a:t>
            </a:fld>
            <a:endParaRPr lang="ar-SA"/>
          </a:p>
        </p:txBody>
      </p:sp>
      <p:sp>
        <p:nvSpPr>
          <p:cNvPr id="17" name="Footer Placeholder 16"/>
          <p:cNvSpPr>
            <a:spLocks noGrp="1"/>
          </p:cNvSpPr>
          <p:nvPr>
            <p:ph type="ftr" sz="quarter" idx="11"/>
          </p:nvPr>
        </p:nvSpPr>
        <p:spPr/>
        <p:txBody>
          <a:bodyPr/>
          <a:lstStyle/>
          <a:p>
            <a:r>
              <a:rPr lang="ar-SA"/>
              <a:t>سنة 3 محاسبة : التسيير المالي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558A31-4CAC-45EC-954F-5946A5CE4FD7}"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029F75-DF00-4507-B8B3-FBD5E1592885}"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A07C3425-0EBA-4915-8AEC-D9DE175005C5}" type="datetime1">
              <a:rPr lang="fr-FR" smtClean="0"/>
              <a:t>08/12/2024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4" name="Date Placeholder 3"/>
          <p:cNvSpPr>
            <a:spLocks noGrp="1"/>
          </p:cNvSpPr>
          <p:nvPr>
            <p:ph type="dt" sz="half" idx="10"/>
          </p:nvPr>
        </p:nvSpPr>
        <p:spPr/>
        <p:txBody>
          <a:bodyPr/>
          <a:lstStyle/>
          <a:p>
            <a:fld id="{55598D2E-548A-478F-8B25-0ECB277A9ED8}" type="datetime1">
              <a:rPr lang="fr-FR" smtClean="0"/>
              <a:t>08/12/2024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5B42E53-4E2A-423B-B9CE-DD30332C0917}" type="datetime1">
              <a:rPr lang="fr-FR" smtClean="0"/>
              <a:t>08/12/2024</a:t>
            </a:fld>
            <a:endParaRPr lang="ar-SA"/>
          </a:p>
        </p:txBody>
      </p:sp>
      <p:sp>
        <p:nvSpPr>
          <p:cNvPr id="6" name="Footer Placeholder 5"/>
          <p:cNvSpPr>
            <a:spLocks noGrp="1"/>
          </p:cNvSpPr>
          <p:nvPr>
            <p:ph type="ftr" sz="quarter" idx="11"/>
          </p:nvPr>
        </p:nvSpPr>
        <p:spPr/>
        <p:txBody>
          <a:bodyPr/>
          <a:lstStyle/>
          <a:p>
            <a:r>
              <a:rPr lang="ar-SA"/>
              <a:t>سنة 3 محاسبة : التسيير المالي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D547437-2C15-4009-9073-09371AEABA51}" type="datetime1">
              <a:rPr lang="fr-FR" smtClean="0"/>
              <a:t>08/12/2024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 التسيير المالي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46E99E-0A0D-48AB-B1B5-AEB5B18A3528}" type="datetime1">
              <a:rPr lang="fr-FR" smtClean="0"/>
              <a:t>08/12/2024</a:t>
            </a:fld>
            <a:endParaRPr lang="ar-SA"/>
          </a:p>
        </p:txBody>
      </p:sp>
      <p:sp>
        <p:nvSpPr>
          <p:cNvPr id="4" name="Footer Placeholder 3"/>
          <p:cNvSpPr>
            <a:spLocks noGrp="1"/>
          </p:cNvSpPr>
          <p:nvPr>
            <p:ph type="ftr" sz="quarter" idx="11"/>
          </p:nvPr>
        </p:nvSpPr>
        <p:spPr/>
        <p:txBody>
          <a:bodyPr/>
          <a:lstStyle/>
          <a:p>
            <a:r>
              <a:rPr lang="ar-SA"/>
              <a:t>سنة 3 محاسبة : التسيير المالي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D1E1A6F-97E5-49E6-A25B-20D511B5B03E}" type="datetime1">
              <a:rPr lang="fr-FR" smtClean="0"/>
              <a:t>08/12/2024</a:t>
            </a:fld>
            <a:endParaRPr lang="ar-SA"/>
          </a:p>
        </p:txBody>
      </p:sp>
      <p:sp>
        <p:nvSpPr>
          <p:cNvPr id="3" name="Footer Placeholder 2"/>
          <p:cNvSpPr>
            <a:spLocks noGrp="1"/>
          </p:cNvSpPr>
          <p:nvPr>
            <p:ph type="ftr" sz="quarter" idx="11"/>
          </p:nvPr>
        </p:nvSpPr>
        <p:spPr/>
        <p:txBody>
          <a:bodyPr/>
          <a:lstStyle/>
          <a:p>
            <a:r>
              <a:rPr lang="ar-SA"/>
              <a:t>سنة 3 محاسبة : التسيير المالي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F0B9C9E-2F57-4E91-9F15-407B12FD7C95}" type="datetime1">
              <a:rPr lang="fr-FR" smtClean="0"/>
              <a:t>08/12/2024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 التسيير المالي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7E07507-CE89-414D-885F-96B207F97666}" type="datetime1">
              <a:rPr lang="fr-FR" smtClean="0"/>
              <a:t>08/12/2024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 التسيير المالي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1265EB9-97B4-4A69-AFB6-D730D4259FC7}" type="datetime1">
              <a:rPr lang="fr-FR" smtClean="0"/>
              <a:t>08/12/2024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 التسيير المالي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2F92420C-E265-4190-B083-A124BDFD1332}"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F9769-984C-5D4F-F015-D102ADAA8CE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1B550C6-F58C-9433-8052-66B419F25632}"/>
              </a:ext>
            </a:extLst>
          </p:cNvPr>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en-GB" sz="2800" spc="0" dirty="0">
                <a:solidFill>
                  <a:schemeClr val="tx1"/>
                </a:solidFill>
              </a:rPr>
              <a:t>II</a:t>
            </a:r>
            <a:r>
              <a:rPr lang="ar-DZ" sz="2800" spc="0" dirty="0">
                <a:solidFill>
                  <a:schemeClr val="tx1"/>
                </a:solidFill>
              </a:rPr>
              <a:t> - دراسة الحسابات الوسيطة</a:t>
            </a:r>
            <a:endParaRPr lang="ar-DZ" sz="2000" b="0" spc="0" dirty="0">
              <a:solidFill>
                <a:schemeClr val="tx1"/>
              </a:solidFill>
            </a:endParaRPr>
          </a:p>
          <a:p>
            <a:pPr marL="361950" algn="just">
              <a:buFontTx/>
              <a:buChar char="-"/>
              <a:tabLst>
                <a:tab pos="1254125" algn="l"/>
              </a:tabLst>
            </a:pPr>
            <a:endParaRPr lang="ar-SA" sz="2000" b="0" dirty="0">
              <a:solidFill>
                <a:schemeClr val="tx1"/>
              </a:solidFill>
            </a:endParaRPr>
          </a:p>
          <a:p>
            <a:pPr marL="361950" algn="just">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23B8F283-07D5-F640-F037-79A59F5991F9}"/>
              </a:ext>
            </a:extLst>
          </p:cNvPr>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3</a:t>
            </a:r>
            <a:r>
              <a:rPr lang="ar-SA" sz="3600" b="1" dirty="0">
                <a:solidFill>
                  <a:schemeClr val="tx1"/>
                </a:solidFill>
              </a:rPr>
              <a:t>: </a:t>
            </a:r>
            <a:r>
              <a:rPr lang="ar-DZ" sz="3200" b="1" dirty="0">
                <a:solidFill>
                  <a:schemeClr val="tx1"/>
                </a:solidFill>
              </a:rPr>
              <a:t>دراسة وتحليل حساب النتائج والحسابات الوسيطة</a:t>
            </a:r>
            <a:endParaRPr lang="ar-SA" sz="3200" b="1" dirty="0"/>
          </a:p>
        </p:txBody>
      </p:sp>
      <p:sp>
        <p:nvSpPr>
          <p:cNvPr id="4" name="Date Placeholder 3">
            <a:extLst>
              <a:ext uri="{FF2B5EF4-FFF2-40B4-BE49-F238E27FC236}">
                <a16:creationId xmlns:a16="http://schemas.microsoft.com/office/drawing/2014/main" id="{C07E6DEB-707D-C8C3-F365-14195E1E9656}"/>
              </a:ext>
            </a:extLst>
          </p:cNvPr>
          <p:cNvSpPr>
            <a:spLocks noGrp="1"/>
          </p:cNvSpPr>
          <p:nvPr>
            <p:ph type="dt" sz="half" idx="10"/>
          </p:nvPr>
        </p:nvSpPr>
        <p:spPr/>
        <p:txBody>
          <a:bodyPr/>
          <a:lstStyle/>
          <a:p>
            <a:fld id="{ECCAC2E2-AE01-4986-891B-EE99E9C30BEA}" type="datetime1">
              <a:rPr lang="fr-FR" smtClean="0"/>
              <a:t>08/12/2024</a:t>
            </a:fld>
            <a:endParaRPr lang="ar-SA"/>
          </a:p>
        </p:txBody>
      </p:sp>
      <p:sp>
        <p:nvSpPr>
          <p:cNvPr id="5" name="Slide Number Placeholder 4">
            <a:extLst>
              <a:ext uri="{FF2B5EF4-FFF2-40B4-BE49-F238E27FC236}">
                <a16:creationId xmlns:a16="http://schemas.microsoft.com/office/drawing/2014/main" id="{26C4C7F0-A6FD-76DA-5B54-37C6A6099852}"/>
              </a:ext>
            </a:extLst>
          </p:cNvPr>
          <p:cNvSpPr>
            <a:spLocks noGrp="1"/>
          </p:cNvSpPr>
          <p:nvPr>
            <p:ph type="sldNum" sz="quarter" idx="12"/>
          </p:nvPr>
        </p:nvSpPr>
        <p:spPr/>
        <p:txBody>
          <a:bodyPr/>
          <a:lstStyle/>
          <a:p>
            <a:fld id="{520A17BE-F3C5-43D9-8B6B-FF47DB5F0742}" type="slidenum">
              <a:rPr lang="ar-SA" smtClean="0"/>
              <a:pPr/>
              <a:t>10</a:t>
            </a:fld>
            <a:endParaRPr lang="ar-SA" dirty="0"/>
          </a:p>
        </p:txBody>
      </p:sp>
      <p:sp>
        <p:nvSpPr>
          <p:cNvPr id="6" name="Footer Placeholder 5">
            <a:extLst>
              <a:ext uri="{FF2B5EF4-FFF2-40B4-BE49-F238E27FC236}">
                <a16:creationId xmlns:a16="http://schemas.microsoft.com/office/drawing/2014/main" id="{604C413E-C1BC-B9B6-2BF5-C61D54A2AD5A}"/>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graphicFrame>
        <p:nvGraphicFramePr>
          <p:cNvPr id="7" name="Tableau 6">
            <a:extLst>
              <a:ext uri="{FF2B5EF4-FFF2-40B4-BE49-F238E27FC236}">
                <a16:creationId xmlns:a16="http://schemas.microsoft.com/office/drawing/2014/main" id="{451F4D90-AF9F-325D-F07E-FB4F3F04A284}"/>
              </a:ext>
            </a:extLst>
          </p:cNvPr>
          <p:cNvGraphicFramePr>
            <a:graphicFrameLocks noGrp="1"/>
          </p:cNvGraphicFramePr>
          <p:nvPr>
            <p:extLst>
              <p:ext uri="{D42A27DB-BD31-4B8C-83A1-F6EECF244321}">
                <p14:modId xmlns:p14="http://schemas.microsoft.com/office/powerpoint/2010/main" val="240350800"/>
              </p:ext>
            </p:extLst>
          </p:nvPr>
        </p:nvGraphicFramePr>
        <p:xfrm>
          <a:off x="827584" y="2060848"/>
          <a:ext cx="7128792" cy="4353560"/>
        </p:xfrm>
        <a:graphic>
          <a:graphicData uri="http://schemas.openxmlformats.org/drawingml/2006/table">
            <a:tbl>
              <a:tblPr firstRow="1" bandRow="1">
                <a:tableStyleId>{BDBED569-4797-4DF1-A0F4-6AAB3CD982D8}</a:tableStyleId>
              </a:tblPr>
              <a:tblGrid>
                <a:gridCol w="1010492">
                  <a:extLst>
                    <a:ext uri="{9D8B030D-6E8A-4147-A177-3AD203B41FA5}">
                      <a16:colId xmlns:a16="http://schemas.microsoft.com/office/drawing/2014/main" val="2878562790"/>
                    </a:ext>
                  </a:extLst>
                </a:gridCol>
                <a:gridCol w="926285">
                  <a:extLst>
                    <a:ext uri="{9D8B030D-6E8A-4147-A177-3AD203B41FA5}">
                      <a16:colId xmlns:a16="http://schemas.microsoft.com/office/drawing/2014/main" val="4101008368"/>
                    </a:ext>
                  </a:extLst>
                </a:gridCol>
                <a:gridCol w="1010492">
                  <a:extLst>
                    <a:ext uri="{9D8B030D-6E8A-4147-A177-3AD203B41FA5}">
                      <a16:colId xmlns:a16="http://schemas.microsoft.com/office/drawing/2014/main" val="3466590481"/>
                    </a:ext>
                  </a:extLst>
                </a:gridCol>
                <a:gridCol w="4181523">
                  <a:extLst>
                    <a:ext uri="{9D8B030D-6E8A-4147-A177-3AD203B41FA5}">
                      <a16:colId xmlns:a16="http://schemas.microsoft.com/office/drawing/2014/main" val="4037679023"/>
                    </a:ext>
                  </a:extLst>
                </a:gridCol>
              </a:tblGrid>
              <a:tr h="370840">
                <a:tc>
                  <a:txBody>
                    <a:bodyPr/>
                    <a:lstStyle/>
                    <a:p>
                      <a:r>
                        <a:rPr lang="en-GB" dirty="0"/>
                        <a:t>n</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N-1</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N-2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dirty="0"/>
                        <a:t>الفائض الإجمالي للاستغلال </a:t>
                      </a:r>
                      <a:r>
                        <a:rPr lang="en-GB" dirty="0"/>
                        <a:t>EBE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2677751"/>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dirty="0"/>
                        <a:t>استرجاع مصاريف محولة عن دورات سابقة</a:t>
                      </a:r>
                    </a:p>
                    <a:p>
                      <a:r>
                        <a:rPr lang="ar-DZ" sz="1400" dirty="0"/>
                        <a:t>نواتج أخرى</a:t>
                      </a:r>
                    </a:p>
                    <a:p>
                      <a:r>
                        <a:rPr lang="ar-DZ" sz="1400" dirty="0"/>
                        <a:t>(مخصص الاهتلاكات والمؤونات)</a:t>
                      </a:r>
                    </a:p>
                    <a:p>
                      <a:r>
                        <a:rPr lang="ar-DZ" sz="1400" dirty="0"/>
                        <a:t>(مصاريف أخرى)</a:t>
                      </a:r>
                      <a:endParaRPr lang="fr-FR"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750114"/>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b="1" dirty="0"/>
                        <a:t>نتيجة عملياتية (نتيجة الاستغلال)</a:t>
                      </a:r>
                      <a:endParaRPr lang="fr-FR"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588725"/>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dirty="0"/>
                        <a:t>نواتج مالية</a:t>
                      </a:r>
                    </a:p>
                    <a:p>
                      <a:r>
                        <a:rPr lang="ar-DZ" sz="1400" dirty="0"/>
                        <a:t>(مصاريف مالية)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7453747"/>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b="1" dirty="0"/>
                        <a:t>النتيجة العادية قبل الضرائب</a:t>
                      </a:r>
                      <a:endParaRPr lang="fr-FR"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1469"/>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dirty="0"/>
                        <a:t>نواتج استثنائية</a:t>
                      </a:r>
                    </a:p>
                    <a:p>
                      <a:r>
                        <a:rPr lang="ar-DZ" sz="1400" dirty="0"/>
                        <a:t>(مصاريف استثنائية)</a:t>
                      </a:r>
                      <a:endParaRPr lang="fr-FR"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8729635"/>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b="1" dirty="0"/>
                        <a:t>نتيجة استثنائية</a:t>
                      </a:r>
                      <a:endParaRPr lang="fr-FR"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892805"/>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dirty="0"/>
                        <a:t>(مساهمات الأجراء)</a:t>
                      </a:r>
                    </a:p>
                    <a:p>
                      <a:r>
                        <a:rPr lang="ar-DZ" sz="1400" dirty="0"/>
                        <a:t>(ضرائب على الأرباح)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400774"/>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400" b="1" dirty="0"/>
                        <a:t>نتيجة السنة الصافية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3213457"/>
                  </a:ext>
                </a:extLst>
              </a:tr>
            </a:tbl>
          </a:graphicData>
        </a:graphic>
      </p:graphicFrame>
    </p:spTree>
    <p:extLst>
      <p:ext uri="{BB962C8B-B14F-4D97-AF65-F5344CB8AC3E}">
        <p14:creationId xmlns:p14="http://schemas.microsoft.com/office/powerpoint/2010/main" val="3685154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D69B1-7D42-3289-121B-82DED1C1C76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0DC9764-4B40-0A24-E41B-C374F8364EFF}"/>
              </a:ext>
            </a:extLst>
          </p:cNvPr>
          <p:cNvSpPr>
            <a:spLocks noGrp="1"/>
          </p:cNvSpPr>
          <p:nvPr>
            <p:ph type="subTitle" idx="1"/>
          </p:nvPr>
        </p:nvSpPr>
        <p:spPr>
          <a:xfrm>
            <a:off x="179512" y="1412776"/>
            <a:ext cx="8712968" cy="5112568"/>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ar-DZ" sz="2800" spc="0" dirty="0">
                <a:solidFill>
                  <a:schemeClr val="tx1"/>
                </a:solidFill>
              </a:rPr>
              <a:t>خلاصة</a:t>
            </a:r>
          </a:p>
          <a:p>
            <a:pPr marL="452438" algn="just">
              <a:tabLst>
                <a:tab pos="1254125" algn="l"/>
              </a:tabLst>
            </a:pPr>
            <a:r>
              <a:rPr lang="ar-DZ" sz="2400" b="0" spc="0" dirty="0">
                <a:solidFill>
                  <a:schemeClr val="tx1"/>
                </a:solidFill>
              </a:rPr>
              <a:t>مما تقدم يتضح لنا وبوضوح أن جداول حسابات النتائج كيفما كانت تسميتها لا تخرج عن كونها أدوات لاستخراج النتيجة الصافية للمؤسسة من خلال المفاضلة بين النواتج والمصاريف، أو ما يصطلح عليه أيضا بالفرق بين الإيرادات والتكاليف. </a:t>
            </a:r>
          </a:p>
          <a:p>
            <a:pPr marL="452438" algn="just">
              <a:tabLst>
                <a:tab pos="1254125" algn="l"/>
              </a:tabLst>
            </a:pPr>
            <a:r>
              <a:rPr lang="ar-DZ" sz="2400" b="0" spc="0" dirty="0">
                <a:solidFill>
                  <a:schemeClr val="tx1"/>
                </a:solidFill>
              </a:rPr>
              <a:t>والملاحظ من عرض الجداول، أن للمؤسسة الاقتصادية، ومن خلال الجداول المتاحة لديها تجد نفسها أمام خيارات ثلاث لتحديد النتيجة التي تراها أكثر ملاءمة مع أهدافها، وطريقة تنظيمها المحاسبي والمالي. كما أن من وظائف الجداول إبراز بعض المؤشرات التي تساعد على استخدامها في مجالات التحليل المالي للمؤسسة وأيضا متابعة الأداءات المالية ذات العلاقة بالتوازن المالي.</a:t>
            </a:r>
          </a:p>
          <a:p>
            <a:pPr marL="452438" algn="just">
              <a:tabLst>
                <a:tab pos="1254125" algn="l"/>
              </a:tabLst>
            </a:pPr>
            <a:r>
              <a:rPr lang="ar-DZ" sz="2400" b="0" spc="0" dirty="0">
                <a:solidFill>
                  <a:schemeClr val="tx1"/>
                </a:solidFill>
              </a:rPr>
              <a:t>فمؤشرات مثل القيمة المضافة، والفائض الإجمالي للاستغلال، والنتيجة الصافية كلها تساعد على فهم حقيقة المردود الاقتصادي وكذا المردود الاقتصادية المعبران عن حقيقة الكفاءة التشغيلية التي تسعى المؤسسة وتطمح إلى تحقيقها ضمن المستويات </a:t>
            </a:r>
            <a:r>
              <a:rPr lang="ar-DZ" sz="2400" b="0" spc="0" dirty="0" err="1">
                <a:solidFill>
                  <a:schemeClr val="tx1"/>
                </a:solidFill>
              </a:rPr>
              <a:t>المطلوية</a:t>
            </a:r>
            <a:r>
              <a:rPr lang="ar-DZ" sz="2400" b="0" spc="0" dirty="0">
                <a:solidFill>
                  <a:schemeClr val="tx1"/>
                </a:solidFill>
              </a:rPr>
              <a:t>. </a:t>
            </a: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ABD4BC6F-CE63-E0F3-34AB-1B2062978C90}"/>
              </a:ext>
            </a:extLst>
          </p:cNvPr>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3</a:t>
            </a:r>
            <a:r>
              <a:rPr lang="ar-SA" sz="3600" b="1" dirty="0">
                <a:solidFill>
                  <a:schemeClr val="tx1"/>
                </a:solidFill>
              </a:rPr>
              <a:t>: </a:t>
            </a:r>
            <a:r>
              <a:rPr lang="ar-DZ" sz="3200" b="1" dirty="0">
                <a:solidFill>
                  <a:schemeClr val="tx1"/>
                </a:solidFill>
              </a:rPr>
              <a:t>دراسة وتحليل حساب النتائج والحسابات الوسيطة</a:t>
            </a:r>
            <a:endParaRPr lang="ar-SA" sz="3200" b="1" dirty="0"/>
          </a:p>
        </p:txBody>
      </p:sp>
      <p:sp>
        <p:nvSpPr>
          <p:cNvPr id="4" name="Date Placeholder 3">
            <a:extLst>
              <a:ext uri="{FF2B5EF4-FFF2-40B4-BE49-F238E27FC236}">
                <a16:creationId xmlns:a16="http://schemas.microsoft.com/office/drawing/2014/main" id="{E84D7FD3-2B23-EA49-ED8B-AE766607FD39}"/>
              </a:ext>
            </a:extLst>
          </p:cNvPr>
          <p:cNvSpPr>
            <a:spLocks noGrp="1"/>
          </p:cNvSpPr>
          <p:nvPr>
            <p:ph type="dt" sz="half" idx="10"/>
          </p:nvPr>
        </p:nvSpPr>
        <p:spPr/>
        <p:txBody>
          <a:bodyPr/>
          <a:lstStyle/>
          <a:p>
            <a:fld id="{ECCAC2E2-AE01-4986-891B-EE99E9C30BEA}" type="datetime1">
              <a:rPr lang="fr-FR" smtClean="0"/>
              <a:t>08/12/2024</a:t>
            </a:fld>
            <a:endParaRPr lang="ar-SA"/>
          </a:p>
        </p:txBody>
      </p:sp>
      <p:sp>
        <p:nvSpPr>
          <p:cNvPr id="5" name="Slide Number Placeholder 4">
            <a:extLst>
              <a:ext uri="{FF2B5EF4-FFF2-40B4-BE49-F238E27FC236}">
                <a16:creationId xmlns:a16="http://schemas.microsoft.com/office/drawing/2014/main" id="{B0273286-D4D4-A35B-0D38-62F765FE6FB7}"/>
              </a:ext>
            </a:extLst>
          </p:cNvPr>
          <p:cNvSpPr>
            <a:spLocks noGrp="1"/>
          </p:cNvSpPr>
          <p:nvPr>
            <p:ph type="sldNum" sz="quarter" idx="12"/>
          </p:nvPr>
        </p:nvSpPr>
        <p:spPr/>
        <p:txBody>
          <a:bodyPr/>
          <a:lstStyle/>
          <a:p>
            <a:fld id="{520A17BE-F3C5-43D9-8B6B-FF47DB5F0742}" type="slidenum">
              <a:rPr lang="ar-SA" smtClean="0"/>
              <a:pPr/>
              <a:t>11</a:t>
            </a:fld>
            <a:endParaRPr lang="ar-SA" dirty="0"/>
          </a:p>
        </p:txBody>
      </p:sp>
      <p:sp>
        <p:nvSpPr>
          <p:cNvPr id="6" name="Footer Placeholder 5">
            <a:extLst>
              <a:ext uri="{FF2B5EF4-FFF2-40B4-BE49-F238E27FC236}">
                <a16:creationId xmlns:a16="http://schemas.microsoft.com/office/drawing/2014/main" id="{93803C16-8FE5-C728-568F-4CB7F7110D0C}"/>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877387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C8277DD3-714E-468F-8EC2-B82FBD6880A7}"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12</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C757FE18-FECF-4584-83AF-0F8274C9159E}" type="datetime1">
              <a:rPr lang="fr-FR" smtClean="0"/>
              <a:t>08/12/2024</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13</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600" spc="0" dirty="0">
                <a:solidFill>
                  <a:schemeClr val="tx1"/>
                </a:solidFill>
              </a:rPr>
              <a:t>سنة </a:t>
            </a:r>
            <a:r>
              <a:rPr lang="ar-DZ" sz="3600" spc="0" dirty="0">
                <a:solidFill>
                  <a:schemeClr val="tx1"/>
                </a:solidFill>
              </a:rPr>
              <a:t>ثالثة محاسبة: محاسبة</a:t>
            </a:r>
            <a:endParaRPr lang="ar-SA" sz="3600" spc="0" dirty="0">
              <a:solidFill>
                <a:schemeClr val="tx1"/>
              </a:solidFill>
            </a:endParaRPr>
          </a:p>
          <a:p>
            <a:pPr algn="ctr"/>
            <a:r>
              <a:rPr lang="ar-SA" sz="2800" spc="0" dirty="0">
                <a:solidFill>
                  <a:schemeClr val="tx1"/>
                </a:solidFill>
              </a:rPr>
              <a:t>مقياس: </a:t>
            </a:r>
            <a:r>
              <a:rPr lang="ar-DZ" sz="2800" spc="0" dirty="0">
                <a:solidFill>
                  <a:schemeClr val="tx1"/>
                </a:solidFill>
              </a:rPr>
              <a:t>التسيير المالي</a:t>
            </a:r>
            <a:endParaRPr lang="ar-SA" sz="2800" spc="0" dirty="0">
              <a:solidFill>
                <a:schemeClr val="tx1"/>
              </a:solidFill>
            </a:endParaRP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a:t>
            </a:r>
            <a:r>
              <a:rPr lang="ar-DZ" sz="2000" b="1" dirty="0">
                <a:solidFill>
                  <a:schemeClr val="tx1"/>
                </a:solidFill>
              </a:rPr>
              <a:t>التسيير</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75846A5B-3A59-4052-B433-11F195C2FDD4}" type="datetime1">
              <a:rPr lang="fr-FR" smtClean="0"/>
              <a:t>08/12/2024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082" y="1844824"/>
            <a:ext cx="8712968" cy="4392488"/>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dirty="0">
                <a:solidFill>
                  <a:schemeClr val="tx1"/>
                </a:solidFill>
              </a:rPr>
              <a:t>تمهيد</a:t>
            </a:r>
            <a:endParaRPr lang="ar-DZ" sz="3400" b="1" dirty="0">
              <a:solidFill>
                <a:schemeClr val="tx1"/>
              </a:solidFill>
            </a:endParaRPr>
          </a:p>
          <a:p>
            <a:pPr marL="360363" lvl="1" algn="just">
              <a:tabLst>
                <a:tab pos="1254125" algn="l"/>
              </a:tabLst>
            </a:pPr>
            <a:r>
              <a:rPr lang="ar-DZ" sz="2400" dirty="0">
                <a:solidFill>
                  <a:schemeClr val="tx1"/>
                </a:solidFill>
              </a:rPr>
              <a:t>تتطلب عملية دراسة وتحليل حساب النتائج والحسابات الوسيطة الرجوع إلى المصادر الأصلية لصدورها. أم حسابات النتائج فهي تلك الصادرة عن النظام المحاسبي المالي الجزائري الذي فصل من خلال الجداول المختلفة طبيعة الحسابات التي يلتزم بها عند القيام بإعدادها. فجدول حساب النتائج كما سوف نرى مقسم إلى جدولين أساسين لا يختلفان كثيرا من حيث المضمون، ولكن يختلفان من حيث الشكل وتسمية عناصر الحسابات. أما الجدول الأول فيسمى بجدول حساب النتائج حسب الطبيعة، في حين يسمى الثاني بجدول حساب النتائج حسب الوظيفة. </a:t>
            </a:r>
          </a:p>
          <a:p>
            <a:pPr marL="360363" lvl="1" algn="just">
              <a:tabLst>
                <a:tab pos="1254125" algn="l"/>
              </a:tabLst>
            </a:pPr>
            <a:r>
              <a:rPr lang="ar-DZ" sz="2400" dirty="0">
                <a:solidFill>
                  <a:schemeClr val="tx1"/>
                </a:solidFill>
              </a:rPr>
              <a:t>من جهة أخرى، هناك جدولا آخر يسمى بجدول الحسابات الوسيطة والمعمول به وفق النظام المحاسبي الفرنسي </a:t>
            </a:r>
            <a:r>
              <a:rPr lang="en-GB" sz="2400" dirty="0">
                <a:solidFill>
                  <a:schemeClr val="tx1"/>
                </a:solidFill>
              </a:rPr>
              <a:t>PCG 1982</a:t>
            </a:r>
            <a:r>
              <a:rPr lang="ar-DZ" sz="2400" dirty="0">
                <a:solidFill>
                  <a:schemeClr val="tx1"/>
                </a:solidFill>
              </a:rPr>
              <a:t> ، وهو يتماثل كثيرا مع جدول حساب النتائج حسب الطبيعة</a:t>
            </a:r>
          </a:p>
          <a:p>
            <a:pPr marL="452438" algn="r">
              <a:buFont typeface="Wingdings" pitchFamily="2" charset="2"/>
              <a:buChar char="Ø"/>
              <a:tabLst>
                <a:tab pos="1254125" algn="l"/>
              </a:tabLst>
            </a:pPr>
            <a:endParaRPr lang="ar-DZ" sz="2000" dirty="0">
              <a:solidFill>
                <a:schemeClr val="tx1"/>
              </a:solidFill>
            </a:endParaRP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ar-DZ" sz="3200" b="1" dirty="0">
                <a:solidFill>
                  <a:schemeClr val="tx1"/>
                </a:solidFill>
                <a:latin typeface="Adobe Caslon Pro" pitchFamily="18" charset="0"/>
              </a:rPr>
              <a:t>3</a:t>
            </a:r>
            <a:r>
              <a:rPr lang="ar-SA" sz="3200" b="1" dirty="0">
                <a:solidFill>
                  <a:schemeClr val="tx1"/>
                </a:solidFill>
              </a:rPr>
              <a:t>: </a:t>
            </a:r>
            <a:r>
              <a:rPr lang="ar-DZ" sz="2800" b="1" dirty="0">
                <a:solidFill>
                  <a:schemeClr val="tx1"/>
                </a:solidFill>
              </a:rPr>
              <a:t>دراسة وتحليل حساب النتائج والحسابات الوسيطة</a:t>
            </a:r>
            <a:endParaRPr lang="ar-SA" sz="3200" b="1" dirty="0"/>
          </a:p>
        </p:txBody>
      </p:sp>
      <p:sp>
        <p:nvSpPr>
          <p:cNvPr id="4" name="Date Placeholder 3"/>
          <p:cNvSpPr>
            <a:spLocks noGrp="1"/>
          </p:cNvSpPr>
          <p:nvPr>
            <p:ph type="dt" sz="half" idx="10"/>
          </p:nvPr>
        </p:nvSpPr>
        <p:spPr/>
        <p:txBody>
          <a:bodyPr/>
          <a:lstStyle/>
          <a:p>
            <a:fld id="{C2B2275C-C5F2-4CBF-BF92-497CD040D530}" type="datetime1">
              <a:rPr lang="fr-FR" smtClean="0"/>
              <a:t>08/12/2024</a:t>
            </a:fld>
            <a:endParaRPr lang="ar-SA"/>
          </a:p>
        </p:txBody>
      </p:sp>
      <p:sp>
        <p:nvSpPr>
          <p:cNvPr id="5" name="Slide Number Placeholder 4"/>
          <p:cNvSpPr>
            <a:spLocks noGrp="1"/>
          </p:cNvSpPr>
          <p:nvPr>
            <p:ph type="sldNum" sz="quarter" idx="12"/>
          </p:nvPr>
        </p:nvSpPr>
        <p:spPr/>
        <p:txBody>
          <a:bodyPr>
            <a:normAutofit fontScale="85000" lnSpcReduction="20000"/>
          </a:bodyPr>
          <a:lstStyle/>
          <a:p>
            <a:endParaRPr lang="ar-DZ" dirty="0"/>
          </a:p>
          <a:p>
            <a:fld id="{520A17BE-F3C5-43D9-8B6B-FF47DB5F0742}" type="slidenum">
              <a:rPr lang="ar-SA" smtClean="0"/>
              <a:pPr/>
              <a:t>3</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6CCC0-0C20-AF10-B670-5CADB838413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0EF51DA-4F75-882F-36DB-9E036D84303A}"/>
              </a:ext>
            </a:extLst>
          </p:cNvPr>
          <p:cNvSpPr>
            <a:spLocks noGrp="1"/>
          </p:cNvSpPr>
          <p:nvPr>
            <p:ph type="subTitle" idx="1"/>
          </p:nvPr>
        </p:nvSpPr>
        <p:spPr>
          <a:xfrm>
            <a:off x="228082" y="1844824"/>
            <a:ext cx="8712968" cy="417646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endParaRPr lang="ar-DZ" sz="2000" dirty="0">
              <a:solidFill>
                <a:schemeClr val="tx1"/>
              </a:solidFill>
            </a:endParaRPr>
          </a:p>
          <a:p>
            <a:pPr marL="452438" algn="r">
              <a:buFont typeface="Wingdings" pitchFamily="2" charset="2"/>
              <a:buChar char="Ø"/>
              <a:tabLst>
                <a:tab pos="1254125" algn="l"/>
              </a:tabLst>
            </a:pPr>
            <a:endParaRPr lang="ar-DZ" sz="2000" dirty="0">
              <a:solidFill>
                <a:schemeClr val="tx1"/>
              </a:solidFill>
            </a:endParaRPr>
          </a:p>
          <a:p>
            <a:pPr marL="452438" algn="r">
              <a:buFont typeface="Wingdings" pitchFamily="2" charset="2"/>
              <a:buChar char="Ø"/>
              <a:tabLst>
                <a:tab pos="1254125" algn="l"/>
              </a:tabLst>
            </a:pPr>
            <a:endParaRPr lang="ar-DZ" sz="2000" dirty="0">
              <a:solidFill>
                <a:schemeClr val="tx1"/>
              </a:solidFill>
            </a:endParaRPr>
          </a:p>
          <a:p>
            <a:pPr marL="452438" algn="r">
              <a:tabLst>
                <a:tab pos="1254125" algn="l"/>
              </a:tabLst>
            </a:pPr>
            <a:r>
              <a:rPr lang="en-GB" sz="2800" spc="0" dirty="0">
                <a:solidFill>
                  <a:schemeClr val="tx1"/>
                </a:solidFill>
              </a:rPr>
              <a:t>I</a:t>
            </a:r>
            <a:r>
              <a:rPr lang="ar-DZ" sz="2800" spc="0" dirty="0">
                <a:solidFill>
                  <a:schemeClr val="tx1"/>
                </a:solidFill>
              </a:rPr>
              <a:t> - </a:t>
            </a:r>
            <a:r>
              <a:rPr lang="ar-SA" sz="2800" spc="0" dirty="0">
                <a:solidFill>
                  <a:schemeClr val="tx1"/>
                </a:solidFill>
              </a:rPr>
              <a:t>قائمة الدخل(حساب النتائج)</a:t>
            </a:r>
            <a:endParaRPr lang="ar-DZ" sz="2800" spc="0" dirty="0">
              <a:solidFill>
                <a:schemeClr val="tx1"/>
              </a:solidFill>
            </a:endParaRPr>
          </a:p>
          <a:p>
            <a:pPr marL="452438" algn="r">
              <a:tabLst>
                <a:tab pos="1254125" algn="l"/>
              </a:tabLst>
            </a:pPr>
            <a:r>
              <a:rPr lang="en-GB" sz="2800" spc="0" dirty="0">
                <a:solidFill>
                  <a:schemeClr val="tx1"/>
                </a:solidFill>
              </a:rPr>
              <a:t>II</a:t>
            </a:r>
            <a:r>
              <a:rPr lang="ar-DZ" sz="2800" spc="0" dirty="0">
                <a:solidFill>
                  <a:schemeClr val="tx1"/>
                </a:solidFill>
              </a:rPr>
              <a:t> - الحسابات الوسيطة</a:t>
            </a:r>
            <a:endParaRPr lang="ar-SA" sz="2800" spc="0" dirty="0">
              <a:solidFill>
                <a:schemeClr val="tx1"/>
              </a:solidFill>
            </a:endParaRPr>
          </a:p>
          <a:p>
            <a:pPr marL="361950" algn="just">
              <a:tabLst>
                <a:tab pos="1254125" algn="l"/>
              </a:tabLst>
            </a:pPr>
            <a:r>
              <a:rPr lang="ar-SA" sz="2400" b="0" spc="0" dirty="0">
                <a:solidFill>
                  <a:schemeClr val="tx1"/>
                </a:solidFill>
              </a:rPr>
              <a:t> </a:t>
            </a:r>
            <a:endParaRPr lang="ar-DZ" sz="2400" b="0" dirty="0">
              <a:solidFill>
                <a:schemeClr val="tx1"/>
              </a:solidFill>
            </a:endParaRP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5BC6E61A-B6D5-39C9-9663-B60172BE1715}"/>
              </a:ext>
            </a:extLst>
          </p:cNvPr>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ar-DZ" sz="3200" b="1" dirty="0">
                <a:solidFill>
                  <a:schemeClr val="tx1"/>
                </a:solidFill>
                <a:latin typeface="Adobe Caslon Pro" pitchFamily="18" charset="0"/>
              </a:rPr>
              <a:t>3</a:t>
            </a:r>
            <a:r>
              <a:rPr lang="ar-SA" sz="3200" b="1" dirty="0">
                <a:solidFill>
                  <a:schemeClr val="tx1"/>
                </a:solidFill>
              </a:rPr>
              <a:t>: </a:t>
            </a:r>
            <a:r>
              <a:rPr lang="ar-DZ" sz="2800" b="1" dirty="0">
                <a:solidFill>
                  <a:schemeClr val="tx1"/>
                </a:solidFill>
              </a:rPr>
              <a:t>دراسة وتحليل حساب النتائج والحسابات الوسيطة</a:t>
            </a:r>
            <a:endParaRPr lang="ar-SA" sz="3200" b="1" dirty="0"/>
          </a:p>
        </p:txBody>
      </p:sp>
      <p:sp>
        <p:nvSpPr>
          <p:cNvPr id="4" name="Date Placeholder 3">
            <a:extLst>
              <a:ext uri="{FF2B5EF4-FFF2-40B4-BE49-F238E27FC236}">
                <a16:creationId xmlns:a16="http://schemas.microsoft.com/office/drawing/2014/main" id="{D0A06AB7-1553-A441-F140-E15BA702B3FC}"/>
              </a:ext>
            </a:extLst>
          </p:cNvPr>
          <p:cNvSpPr>
            <a:spLocks noGrp="1"/>
          </p:cNvSpPr>
          <p:nvPr>
            <p:ph type="dt" sz="half" idx="10"/>
          </p:nvPr>
        </p:nvSpPr>
        <p:spPr/>
        <p:txBody>
          <a:bodyPr/>
          <a:lstStyle/>
          <a:p>
            <a:fld id="{C2B2275C-C5F2-4CBF-BF92-497CD040D530}" type="datetime1">
              <a:rPr lang="fr-FR" smtClean="0"/>
              <a:t>08/12/2024</a:t>
            </a:fld>
            <a:endParaRPr lang="ar-SA"/>
          </a:p>
        </p:txBody>
      </p:sp>
      <p:sp>
        <p:nvSpPr>
          <p:cNvPr id="5" name="Slide Number Placeholder 4">
            <a:extLst>
              <a:ext uri="{FF2B5EF4-FFF2-40B4-BE49-F238E27FC236}">
                <a16:creationId xmlns:a16="http://schemas.microsoft.com/office/drawing/2014/main" id="{DFEE4A7F-9870-A3B4-06EC-57330388AF02}"/>
              </a:ext>
            </a:extLst>
          </p:cNvPr>
          <p:cNvSpPr>
            <a:spLocks noGrp="1"/>
          </p:cNvSpPr>
          <p:nvPr>
            <p:ph type="sldNum" sz="quarter" idx="12"/>
          </p:nvPr>
        </p:nvSpPr>
        <p:spPr/>
        <p:txBody>
          <a:bodyPr>
            <a:normAutofit fontScale="85000" lnSpcReduction="20000"/>
          </a:bodyPr>
          <a:lstStyle/>
          <a:p>
            <a:endParaRPr lang="ar-DZ" dirty="0"/>
          </a:p>
          <a:p>
            <a:fld id="{520A17BE-F3C5-43D9-8B6B-FF47DB5F0742}" type="slidenum">
              <a:rPr lang="ar-SA" smtClean="0"/>
              <a:pPr/>
              <a:t>4</a:t>
            </a:fld>
            <a:endParaRPr lang="ar-SA" dirty="0"/>
          </a:p>
        </p:txBody>
      </p:sp>
      <p:sp>
        <p:nvSpPr>
          <p:cNvPr id="6" name="Footer Placeholder 5">
            <a:extLst>
              <a:ext uri="{FF2B5EF4-FFF2-40B4-BE49-F238E27FC236}">
                <a16:creationId xmlns:a16="http://schemas.microsoft.com/office/drawing/2014/main" id="{05235AB7-A95E-7662-6739-53D7D067B17F}"/>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20729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4D9FC8-D87F-72D2-E368-F1E949A3E04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8A87894-0414-76F1-4AAE-21A76D11D967}"/>
              </a:ext>
            </a:extLst>
          </p:cNvPr>
          <p:cNvSpPr>
            <a:spLocks noGrp="1"/>
          </p:cNvSpPr>
          <p:nvPr>
            <p:ph type="subTitle" idx="1"/>
          </p:nvPr>
        </p:nvSpPr>
        <p:spPr>
          <a:xfrm>
            <a:off x="228082" y="1844824"/>
            <a:ext cx="8712968" cy="417646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en-GB" sz="3200" spc="0" dirty="0">
                <a:solidFill>
                  <a:schemeClr val="tx1"/>
                </a:solidFill>
              </a:rPr>
              <a:t>I</a:t>
            </a:r>
            <a:r>
              <a:rPr lang="ar-DZ" sz="3200" spc="0" dirty="0">
                <a:solidFill>
                  <a:schemeClr val="tx1"/>
                </a:solidFill>
              </a:rPr>
              <a:t> - </a:t>
            </a:r>
            <a:r>
              <a:rPr lang="ar-SA" sz="3200" spc="0" dirty="0">
                <a:solidFill>
                  <a:schemeClr val="tx1"/>
                </a:solidFill>
              </a:rPr>
              <a:t>قائمة الدخل(حساب النتائج)</a:t>
            </a:r>
          </a:p>
          <a:p>
            <a:pPr marL="361950" algn="just">
              <a:tabLst>
                <a:tab pos="1254125" algn="l"/>
              </a:tabLst>
            </a:pPr>
            <a:r>
              <a:rPr lang="ar-SA" sz="2400" b="0" spc="0" dirty="0">
                <a:solidFill>
                  <a:schemeClr val="tx1"/>
                </a:solidFill>
              </a:rPr>
              <a:t> حساب النتائج هو بيان ملخص للمنتوجات المنجزة من الكيان خلال السنة المالية، ولا يأخذ في الحسبان تاريخ التحصيل أو تاريخ السداد ويبرز </a:t>
            </a:r>
            <a:r>
              <a:rPr lang="ar-DZ" sz="2400" b="0" spc="0" dirty="0">
                <a:solidFill>
                  <a:schemeClr val="tx1"/>
                </a:solidFill>
              </a:rPr>
              <a:t>ل</a:t>
            </a:r>
            <a:r>
              <a:rPr lang="ar-SA" sz="2400" b="0" spc="0" dirty="0">
                <a:solidFill>
                  <a:schemeClr val="tx1"/>
                </a:solidFill>
              </a:rPr>
              <a:t>تمييز النتيجة الصافية للسنة المالية الربح/أو الخسارة.</a:t>
            </a:r>
          </a:p>
          <a:p>
            <a:pPr marL="361950" algn="just">
              <a:tabLst>
                <a:tab pos="1254125" algn="l"/>
              </a:tabLst>
            </a:pPr>
            <a:r>
              <a:rPr lang="ar-SA" sz="2400" b="0" spc="0" dirty="0">
                <a:solidFill>
                  <a:schemeClr val="tx1"/>
                </a:solidFill>
              </a:rPr>
              <a:t>أما بخصوص المعلومات الدنيا المقدمة في حساب النتائج </a:t>
            </a:r>
            <a:r>
              <a:rPr lang="ar-DZ" sz="2400" b="0" spc="0" dirty="0">
                <a:solidFill>
                  <a:schemeClr val="tx1"/>
                </a:solidFill>
              </a:rPr>
              <a:t>ف</a:t>
            </a:r>
            <a:r>
              <a:rPr lang="ar-SA" sz="2400" b="0" spc="0" dirty="0">
                <a:solidFill>
                  <a:schemeClr val="tx1"/>
                </a:solidFill>
              </a:rPr>
              <a:t>هي: </a:t>
            </a:r>
          </a:p>
          <a:p>
            <a:pPr marL="361950" algn="just">
              <a:buFontTx/>
              <a:buChar char="-"/>
              <a:tabLst>
                <a:tab pos="1254125" algn="l"/>
              </a:tabLst>
            </a:pPr>
            <a:r>
              <a:rPr lang="ar-SA" sz="2400" b="0" spc="0" dirty="0">
                <a:solidFill>
                  <a:schemeClr val="tx1"/>
                </a:solidFill>
              </a:rPr>
              <a:t>تحليل الأعباء حسب طبيعتها</a:t>
            </a:r>
            <a:r>
              <a:rPr lang="ar-DZ" sz="2400" b="0" spc="0" dirty="0">
                <a:solidFill>
                  <a:schemeClr val="tx1"/>
                </a:solidFill>
              </a:rPr>
              <a:t> </a:t>
            </a:r>
            <a:r>
              <a:rPr lang="ar-SA" sz="2400" b="0" spc="0" dirty="0">
                <a:solidFill>
                  <a:schemeClr val="tx1"/>
                </a:solidFill>
              </a:rPr>
              <a:t>الذي يسمح بتحديد مجاميع </a:t>
            </a:r>
            <a:r>
              <a:rPr lang="ar-SA" sz="2400" b="0" spc="0" dirty="0" err="1">
                <a:solidFill>
                  <a:schemeClr val="tx1"/>
                </a:solidFill>
              </a:rPr>
              <a:t>التس</a:t>
            </a:r>
            <a:r>
              <a:rPr lang="ar-DZ" sz="2400" b="0" spc="0" dirty="0">
                <a:solidFill>
                  <a:schemeClr val="tx1"/>
                </a:solidFill>
              </a:rPr>
              <a:t>م</a:t>
            </a:r>
            <a:r>
              <a:rPr lang="ar-SA" sz="2400" b="0" spc="0" dirty="0" err="1">
                <a:solidFill>
                  <a:schemeClr val="tx1"/>
                </a:solidFill>
              </a:rPr>
              <a:t>ية</a:t>
            </a:r>
            <a:r>
              <a:rPr lang="ar-SA" sz="2400" b="0" spc="0" dirty="0">
                <a:solidFill>
                  <a:schemeClr val="tx1"/>
                </a:solidFill>
              </a:rPr>
              <a:t> الرئيسية الآتية: الهامش الإجمالي، القيمة المضافة، الفائض الإجمالي </a:t>
            </a:r>
            <a:r>
              <a:rPr lang="ar-DZ" sz="2400" b="0" spc="0" dirty="0">
                <a:solidFill>
                  <a:schemeClr val="tx1"/>
                </a:solidFill>
              </a:rPr>
              <a:t>ل</a:t>
            </a:r>
            <a:r>
              <a:rPr lang="ar-SA" sz="2400" b="0" spc="0" dirty="0">
                <a:solidFill>
                  <a:schemeClr val="tx1"/>
                </a:solidFill>
              </a:rPr>
              <a:t>لاستغلال.</a:t>
            </a:r>
            <a:r>
              <a:rPr lang="ar-SA" sz="2400" spc="0" dirty="0">
                <a:solidFill>
                  <a:schemeClr val="tx1"/>
                </a:solidFill>
              </a:rPr>
              <a:t> </a:t>
            </a:r>
            <a:endParaRPr lang="ar-DZ" sz="2400" spc="0" dirty="0">
              <a:solidFill>
                <a:schemeClr val="tx1"/>
              </a:solidFill>
            </a:endParaRPr>
          </a:p>
          <a:p>
            <a:pPr marL="361950" algn="just">
              <a:buFontTx/>
              <a:buChar char="-"/>
              <a:tabLst>
                <a:tab pos="1254125" algn="l"/>
              </a:tabLst>
            </a:pPr>
            <a:r>
              <a:rPr lang="ar-SA" sz="2400" spc="0" dirty="0">
                <a:solidFill>
                  <a:schemeClr val="tx1"/>
                </a:solidFill>
              </a:rPr>
              <a:t>ارجع إلى الجريدة الرسمية العدد </a:t>
            </a:r>
            <a:r>
              <a:rPr lang="en-US" sz="2400" spc="0" dirty="0">
                <a:solidFill>
                  <a:schemeClr val="tx1"/>
                </a:solidFill>
              </a:rPr>
              <a:t>19</a:t>
            </a:r>
            <a:r>
              <a:rPr lang="ar-SA" sz="2400" spc="0" dirty="0">
                <a:solidFill>
                  <a:schemeClr val="tx1"/>
                </a:solidFill>
              </a:rPr>
              <a:t> الصادرة بتاريخ </a:t>
            </a:r>
            <a:r>
              <a:rPr lang="en-US" sz="2400" spc="0" dirty="0">
                <a:solidFill>
                  <a:schemeClr val="tx1"/>
                </a:solidFill>
              </a:rPr>
              <a:t> 2009/3/25</a:t>
            </a:r>
            <a:r>
              <a:rPr lang="ar-SA" sz="2400" b="0" spc="0" dirty="0">
                <a:solidFill>
                  <a:schemeClr val="tx1"/>
                </a:solidFill>
              </a:rPr>
              <a:t>. </a:t>
            </a:r>
            <a:r>
              <a:rPr lang="ar-SA" sz="2400" spc="0" dirty="0">
                <a:solidFill>
                  <a:schemeClr val="tx1"/>
                </a:solidFill>
              </a:rPr>
              <a:t>(ص ص </a:t>
            </a:r>
            <a:r>
              <a:rPr lang="en-US" sz="2400" spc="0" dirty="0">
                <a:solidFill>
                  <a:schemeClr val="tx1"/>
                </a:solidFill>
              </a:rPr>
              <a:t>25-24</a:t>
            </a:r>
            <a:r>
              <a:rPr lang="ar-SA" sz="2400" spc="0" dirty="0">
                <a:solidFill>
                  <a:schemeClr val="tx1"/>
                </a:solidFill>
              </a:rPr>
              <a:t>)، (ص ص </a:t>
            </a:r>
            <a:r>
              <a:rPr lang="en-US" sz="2400" spc="0" dirty="0">
                <a:solidFill>
                  <a:schemeClr val="tx1"/>
                </a:solidFill>
              </a:rPr>
              <a:t>34-31-30</a:t>
            </a:r>
            <a:r>
              <a:rPr lang="ar-SA" sz="2400" spc="0" dirty="0">
                <a:solidFill>
                  <a:schemeClr val="tx1"/>
                </a:solidFill>
              </a:rPr>
              <a:t>).</a:t>
            </a:r>
          </a:p>
          <a:p>
            <a:pPr marL="361950" algn="just">
              <a:buFontTx/>
              <a:buChar char="-"/>
              <a:tabLst>
                <a:tab pos="1254125" algn="l"/>
              </a:tabLst>
            </a:pPr>
            <a:endParaRPr lang="ar-DZ" sz="2400" b="0" dirty="0">
              <a:solidFill>
                <a:schemeClr val="tx1"/>
              </a:solidFill>
            </a:endParaRP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FB09610D-0547-2F35-E5E7-A1488E42DDD6}"/>
              </a:ext>
            </a:extLst>
          </p:cNvPr>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 </a:t>
            </a:r>
            <a:r>
              <a:rPr lang="ar-DZ" sz="3200" b="1" dirty="0">
                <a:solidFill>
                  <a:schemeClr val="tx1"/>
                </a:solidFill>
                <a:latin typeface="Adobe Caslon Pro" pitchFamily="18" charset="0"/>
              </a:rPr>
              <a:t>3</a:t>
            </a:r>
            <a:r>
              <a:rPr lang="ar-SA" sz="3200" b="1" dirty="0">
                <a:solidFill>
                  <a:schemeClr val="tx1"/>
                </a:solidFill>
              </a:rPr>
              <a:t>: </a:t>
            </a:r>
            <a:r>
              <a:rPr lang="ar-DZ" sz="2800" b="1" dirty="0">
                <a:solidFill>
                  <a:schemeClr val="tx1"/>
                </a:solidFill>
              </a:rPr>
              <a:t>دراسة وتحليل حساب النتائج والحسابات الوسيطة</a:t>
            </a:r>
            <a:endParaRPr lang="ar-SA" sz="3200" b="1" dirty="0"/>
          </a:p>
        </p:txBody>
      </p:sp>
      <p:sp>
        <p:nvSpPr>
          <p:cNvPr id="4" name="Date Placeholder 3">
            <a:extLst>
              <a:ext uri="{FF2B5EF4-FFF2-40B4-BE49-F238E27FC236}">
                <a16:creationId xmlns:a16="http://schemas.microsoft.com/office/drawing/2014/main" id="{50034B50-051F-A762-4F6B-41D06FC47369}"/>
              </a:ext>
            </a:extLst>
          </p:cNvPr>
          <p:cNvSpPr>
            <a:spLocks noGrp="1"/>
          </p:cNvSpPr>
          <p:nvPr>
            <p:ph type="dt" sz="half" idx="10"/>
          </p:nvPr>
        </p:nvSpPr>
        <p:spPr/>
        <p:txBody>
          <a:bodyPr/>
          <a:lstStyle/>
          <a:p>
            <a:fld id="{C2B2275C-C5F2-4CBF-BF92-497CD040D530}" type="datetime1">
              <a:rPr lang="fr-FR" smtClean="0"/>
              <a:t>08/12/2024</a:t>
            </a:fld>
            <a:endParaRPr lang="ar-SA"/>
          </a:p>
        </p:txBody>
      </p:sp>
      <p:sp>
        <p:nvSpPr>
          <p:cNvPr id="5" name="Slide Number Placeholder 4">
            <a:extLst>
              <a:ext uri="{FF2B5EF4-FFF2-40B4-BE49-F238E27FC236}">
                <a16:creationId xmlns:a16="http://schemas.microsoft.com/office/drawing/2014/main" id="{48A8916F-6E9F-434C-490B-B04EE0AA9806}"/>
              </a:ext>
            </a:extLst>
          </p:cNvPr>
          <p:cNvSpPr>
            <a:spLocks noGrp="1"/>
          </p:cNvSpPr>
          <p:nvPr>
            <p:ph type="sldNum" sz="quarter" idx="12"/>
          </p:nvPr>
        </p:nvSpPr>
        <p:spPr/>
        <p:txBody>
          <a:bodyPr/>
          <a:lstStyle/>
          <a:p>
            <a:fld id="{520A17BE-F3C5-43D9-8B6B-FF47DB5F0742}" type="slidenum">
              <a:rPr lang="ar-SA" smtClean="0"/>
              <a:pPr/>
              <a:t>5</a:t>
            </a:fld>
            <a:endParaRPr lang="ar-SA"/>
          </a:p>
        </p:txBody>
      </p:sp>
      <p:sp>
        <p:nvSpPr>
          <p:cNvPr id="6" name="Footer Placeholder 5">
            <a:extLst>
              <a:ext uri="{FF2B5EF4-FFF2-40B4-BE49-F238E27FC236}">
                <a16:creationId xmlns:a16="http://schemas.microsoft.com/office/drawing/2014/main" id="{0DE3ABE4-D02E-3F48-31DF-236EF202D51E}"/>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2935965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ar-SA" sz="3200" spc="0" dirty="0">
                <a:solidFill>
                  <a:schemeClr val="tx1"/>
                </a:solidFill>
              </a:rPr>
              <a:t>قائمة الدخل(حساب النتائج)</a:t>
            </a:r>
            <a:r>
              <a:rPr lang="ar-DZ" sz="3200" spc="0" dirty="0">
                <a:solidFill>
                  <a:schemeClr val="tx1"/>
                </a:solidFill>
              </a:rPr>
              <a:t>...تابع</a:t>
            </a:r>
            <a:endParaRPr lang="ar-SA" sz="3200" spc="0" dirty="0">
              <a:solidFill>
                <a:schemeClr val="tx1"/>
              </a:solidFill>
            </a:endParaRPr>
          </a:p>
          <a:p>
            <a:pPr marL="361950" algn="just">
              <a:spcBef>
                <a:spcPts val="0"/>
              </a:spcBef>
              <a:tabLst>
                <a:tab pos="1254125" algn="l"/>
              </a:tabLst>
            </a:pPr>
            <a:r>
              <a:rPr lang="ar-SA" sz="2800" b="0" spc="0" dirty="0">
                <a:solidFill>
                  <a:schemeClr val="tx1"/>
                </a:solidFill>
              </a:rPr>
              <a:t>- منتجات الأنشطة العادية.</a:t>
            </a:r>
          </a:p>
          <a:p>
            <a:pPr marL="361950" algn="just">
              <a:spcBef>
                <a:spcPts val="0"/>
              </a:spcBef>
              <a:buFontTx/>
              <a:buChar char="-"/>
              <a:tabLst>
                <a:tab pos="1254125" algn="l"/>
              </a:tabLst>
            </a:pPr>
            <a:r>
              <a:rPr lang="ar-SA" sz="2800" b="0" spc="0" dirty="0">
                <a:solidFill>
                  <a:schemeClr val="tx1"/>
                </a:solidFill>
              </a:rPr>
              <a:t>المنتوجات المالية والأعباء المالية</a:t>
            </a:r>
          </a:p>
          <a:p>
            <a:pPr marL="361950" algn="just">
              <a:spcBef>
                <a:spcPts val="0"/>
              </a:spcBef>
              <a:buFontTx/>
              <a:buChar char="-"/>
              <a:tabLst>
                <a:tab pos="1254125" algn="l"/>
              </a:tabLst>
            </a:pPr>
            <a:r>
              <a:rPr lang="ar-SA" sz="2800" b="0" spc="0" dirty="0">
                <a:solidFill>
                  <a:schemeClr val="tx1"/>
                </a:solidFill>
              </a:rPr>
              <a:t>أعباء المستخدمين</a:t>
            </a:r>
          </a:p>
          <a:p>
            <a:pPr marL="361950" algn="just">
              <a:spcBef>
                <a:spcPts val="0"/>
              </a:spcBef>
              <a:buFontTx/>
              <a:buChar char="-"/>
              <a:tabLst>
                <a:tab pos="1254125" algn="l"/>
              </a:tabLst>
            </a:pPr>
            <a:r>
              <a:rPr lang="ar-SA" sz="2800" b="0" spc="0" dirty="0">
                <a:solidFill>
                  <a:schemeClr val="tx1"/>
                </a:solidFill>
              </a:rPr>
              <a:t> الضرائب والرسوم والتسديدات المماثلة</a:t>
            </a:r>
          </a:p>
          <a:p>
            <a:pPr marL="361950" algn="just">
              <a:spcBef>
                <a:spcPts val="0"/>
              </a:spcBef>
              <a:buFontTx/>
              <a:buChar char="-"/>
              <a:tabLst>
                <a:tab pos="1254125" algn="l"/>
              </a:tabLst>
            </a:pPr>
            <a:r>
              <a:rPr lang="ar-SA" sz="2800" b="0" spc="0" dirty="0">
                <a:solidFill>
                  <a:schemeClr val="tx1"/>
                </a:solidFill>
              </a:rPr>
              <a:t> المخصصات للاهتلاكات ولخسائر القيمة التي تخص التثبيتات العينية</a:t>
            </a:r>
          </a:p>
          <a:p>
            <a:pPr marL="361950" algn="just">
              <a:spcBef>
                <a:spcPts val="0"/>
              </a:spcBef>
              <a:buFontTx/>
              <a:buChar char="-"/>
              <a:tabLst>
                <a:tab pos="1254125" algn="l"/>
              </a:tabLst>
            </a:pPr>
            <a:r>
              <a:rPr lang="ar-SA" sz="2800" b="0" spc="0" dirty="0">
                <a:solidFill>
                  <a:schemeClr val="tx1"/>
                </a:solidFill>
              </a:rPr>
              <a:t> المخصصات للاهتلاكات ولخسائر القيمة التي تخص التثبيتات المعنوية.</a:t>
            </a:r>
          </a:p>
          <a:p>
            <a:pPr marL="361950" algn="just">
              <a:spcBef>
                <a:spcPts val="0"/>
              </a:spcBef>
              <a:buFontTx/>
              <a:buChar char="-"/>
              <a:tabLst>
                <a:tab pos="1254125" algn="l"/>
              </a:tabLst>
            </a:pPr>
            <a:r>
              <a:rPr lang="ar-SA" sz="2800" b="0" spc="0" dirty="0">
                <a:solidFill>
                  <a:schemeClr val="tx1"/>
                </a:solidFill>
              </a:rPr>
              <a:t> نتيجة الأنشطة العادية</a:t>
            </a:r>
          </a:p>
          <a:p>
            <a:pPr marL="361950" algn="just">
              <a:spcBef>
                <a:spcPts val="0"/>
              </a:spcBef>
              <a:buFontTx/>
              <a:buChar char="-"/>
              <a:tabLst>
                <a:tab pos="1254125" algn="l"/>
              </a:tabLst>
            </a:pPr>
            <a:r>
              <a:rPr lang="ar-SA" sz="2800" b="0" spc="0" dirty="0">
                <a:solidFill>
                  <a:schemeClr val="tx1"/>
                </a:solidFill>
              </a:rPr>
              <a:t> العناصر غير العادية (منتجات وأعباء)، -النتيجة الصافية للفترة قبل التوزيع، النتيجة الصافية لكل سهم من الأسهم بالنسبة إلى شركات المساهمة.</a:t>
            </a: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3</a:t>
            </a:r>
            <a:r>
              <a:rPr lang="ar-SA" sz="3600" b="1" dirty="0">
                <a:solidFill>
                  <a:schemeClr val="tx1"/>
                </a:solidFill>
              </a:rPr>
              <a:t>: </a:t>
            </a:r>
            <a:r>
              <a:rPr lang="ar-DZ" sz="3200" b="1" dirty="0">
                <a:solidFill>
                  <a:schemeClr val="tx1"/>
                </a:solidFill>
              </a:rPr>
              <a:t>دراسة وتحليل حساب النتائج والحسابات الوسيطة</a:t>
            </a:r>
            <a:endParaRPr lang="ar-SA" sz="3200" b="1" dirty="0"/>
          </a:p>
        </p:txBody>
      </p:sp>
      <p:sp>
        <p:nvSpPr>
          <p:cNvPr id="4" name="Date Placeholder 3"/>
          <p:cNvSpPr>
            <a:spLocks noGrp="1"/>
          </p:cNvSpPr>
          <p:nvPr>
            <p:ph type="dt" sz="half" idx="10"/>
          </p:nvPr>
        </p:nvSpPr>
        <p:spPr/>
        <p:txBody>
          <a:bodyPr/>
          <a:lstStyle/>
          <a:p>
            <a:fld id="{28657484-DFA9-4B27-A545-DB1F9A91F5D4}"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ar-SA" sz="2800" spc="0" dirty="0">
                <a:solidFill>
                  <a:schemeClr val="tx1"/>
                </a:solidFill>
              </a:rPr>
              <a:t>قائمة الدخل</a:t>
            </a:r>
            <a:r>
              <a:rPr lang="ar-DZ" sz="2800" spc="0" dirty="0">
                <a:solidFill>
                  <a:schemeClr val="tx1"/>
                </a:solidFill>
              </a:rPr>
              <a:t> </a:t>
            </a:r>
            <a:r>
              <a:rPr lang="ar-SA" sz="2800" spc="0" dirty="0">
                <a:solidFill>
                  <a:schemeClr val="tx1"/>
                </a:solidFill>
              </a:rPr>
              <a:t>(حساب النتائج</a:t>
            </a:r>
            <a:r>
              <a:rPr lang="ar-DZ" sz="2800" spc="0" dirty="0">
                <a:solidFill>
                  <a:schemeClr val="tx1"/>
                </a:solidFill>
              </a:rPr>
              <a:t> حسب الطبيعة</a:t>
            </a:r>
            <a:r>
              <a:rPr lang="ar-SA" sz="2800" spc="0" dirty="0">
                <a:solidFill>
                  <a:schemeClr val="tx1"/>
                </a:solidFill>
              </a:rPr>
              <a:t>)</a:t>
            </a:r>
            <a:r>
              <a:rPr lang="ar-DZ" sz="2800" spc="0" dirty="0">
                <a:solidFill>
                  <a:schemeClr val="tx1"/>
                </a:solidFill>
              </a:rPr>
              <a:t> ... تابع</a:t>
            </a:r>
            <a:endParaRPr lang="ar-SA" sz="2800" spc="0" dirty="0">
              <a:solidFill>
                <a:schemeClr val="tx1"/>
              </a:solidFill>
            </a:endParaRPr>
          </a:p>
          <a:p>
            <a:pPr marL="819150" indent="-457200" algn="just">
              <a:spcBef>
                <a:spcPts val="0"/>
              </a:spcBef>
              <a:buFontTx/>
              <a:buChar char="-"/>
              <a:tabLst>
                <a:tab pos="1254125" algn="l"/>
              </a:tabLst>
            </a:pPr>
            <a:r>
              <a:rPr lang="ar-DZ" sz="2400" b="0" spc="0" dirty="0">
                <a:solidFill>
                  <a:schemeClr val="tx1"/>
                </a:solidFill>
              </a:rPr>
              <a:t>يتضمن هذا الحساب البنود التالية:</a:t>
            </a:r>
          </a:p>
          <a:p>
            <a:pPr marL="1733550" lvl="2" indent="-457200" algn="just">
              <a:spcBef>
                <a:spcPts val="0"/>
              </a:spcBef>
              <a:buFontTx/>
              <a:buChar char="-"/>
              <a:tabLst>
                <a:tab pos="1254125" algn="l"/>
              </a:tabLst>
            </a:pPr>
            <a:r>
              <a:rPr lang="ar-DZ" sz="2400" dirty="0">
                <a:solidFill>
                  <a:schemeClr val="tx1"/>
                </a:solidFill>
              </a:rPr>
              <a:t>إنتاج السنة المالية</a:t>
            </a:r>
          </a:p>
          <a:p>
            <a:pPr marL="1733550" lvl="2" indent="-457200" algn="just">
              <a:spcBef>
                <a:spcPts val="0"/>
              </a:spcBef>
              <a:buFontTx/>
              <a:buChar char="-"/>
              <a:tabLst>
                <a:tab pos="1254125" algn="l"/>
              </a:tabLst>
            </a:pPr>
            <a:r>
              <a:rPr lang="ar-DZ" sz="2400" dirty="0">
                <a:solidFill>
                  <a:schemeClr val="tx1"/>
                </a:solidFill>
              </a:rPr>
              <a:t>استهلاك السنة المالية</a:t>
            </a:r>
          </a:p>
          <a:p>
            <a:pPr marL="1733550" lvl="2" indent="-457200" algn="just">
              <a:spcBef>
                <a:spcPts val="0"/>
              </a:spcBef>
              <a:buFontTx/>
              <a:buChar char="-"/>
              <a:tabLst>
                <a:tab pos="1254125" algn="l"/>
              </a:tabLst>
            </a:pPr>
            <a:r>
              <a:rPr lang="ar-DZ" sz="2400" dirty="0">
                <a:solidFill>
                  <a:schemeClr val="tx1"/>
                </a:solidFill>
              </a:rPr>
              <a:t>القيمة المضافة للاستغلال (الفرق بين إنتاج واستهلاك السنة المالية)</a:t>
            </a:r>
          </a:p>
          <a:p>
            <a:pPr marL="1733550" lvl="2" indent="-457200" algn="just">
              <a:spcBef>
                <a:spcPts val="0"/>
              </a:spcBef>
              <a:buFontTx/>
              <a:buChar char="-"/>
              <a:tabLst>
                <a:tab pos="1254125" algn="l"/>
              </a:tabLst>
            </a:pPr>
            <a:r>
              <a:rPr lang="ar-DZ" sz="2400" dirty="0">
                <a:solidFill>
                  <a:schemeClr val="tx1"/>
                </a:solidFill>
              </a:rPr>
              <a:t>الفائض الإجمالي للاستغلال</a:t>
            </a:r>
          </a:p>
          <a:p>
            <a:pPr marL="1733550" lvl="2" indent="-457200" algn="just">
              <a:spcBef>
                <a:spcPts val="0"/>
              </a:spcBef>
              <a:buFontTx/>
              <a:buChar char="-"/>
              <a:tabLst>
                <a:tab pos="1254125" algn="l"/>
              </a:tabLst>
            </a:pPr>
            <a:r>
              <a:rPr lang="ar-DZ" sz="2400" dirty="0">
                <a:solidFill>
                  <a:schemeClr val="tx1"/>
                </a:solidFill>
              </a:rPr>
              <a:t>النتيجة العملياتية</a:t>
            </a:r>
          </a:p>
          <a:p>
            <a:pPr marL="1733550" lvl="2" indent="-457200" algn="just">
              <a:spcBef>
                <a:spcPts val="0"/>
              </a:spcBef>
              <a:buFontTx/>
              <a:buChar char="-"/>
              <a:tabLst>
                <a:tab pos="1254125" algn="l"/>
              </a:tabLst>
            </a:pPr>
            <a:r>
              <a:rPr lang="ar-DZ" sz="2400" dirty="0">
                <a:solidFill>
                  <a:schemeClr val="tx1"/>
                </a:solidFill>
              </a:rPr>
              <a:t>النتيجة المالية</a:t>
            </a:r>
          </a:p>
          <a:p>
            <a:pPr marL="1733550" lvl="2" indent="-457200" algn="just">
              <a:spcBef>
                <a:spcPts val="0"/>
              </a:spcBef>
              <a:buFontTx/>
              <a:buChar char="-"/>
              <a:tabLst>
                <a:tab pos="1254125" algn="l"/>
              </a:tabLst>
            </a:pPr>
            <a:r>
              <a:rPr lang="ar-DZ" sz="2400" dirty="0">
                <a:solidFill>
                  <a:schemeClr val="tx1"/>
                </a:solidFill>
              </a:rPr>
              <a:t>النتيجة العادية قبل الضرائب ( مجموع النتيجتين العملياتية والمالية)</a:t>
            </a:r>
          </a:p>
          <a:p>
            <a:pPr marL="1733550" lvl="2" indent="-457200" algn="just">
              <a:spcBef>
                <a:spcPts val="0"/>
              </a:spcBef>
              <a:buFontTx/>
              <a:buChar char="-"/>
              <a:tabLst>
                <a:tab pos="1254125" algn="l"/>
              </a:tabLst>
            </a:pPr>
            <a:r>
              <a:rPr lang="ar-DZ" sz="2400" dirty="0">
                <a:solidFill>
                  <a:schemeClr val="tx1"/>
                </a:solidFill>
              </a:rPr>
              <a:t>النتيجة الصافية للأنشطة العادية</a:t>
            </a:r>
          </a:p>
          <a:p>
            <a:pPr marL="1733550" lvl="2" indent="-457200" algn="just">
              <a:spcBef>
                <a:spcPts val="0"/>
              </a:spcBef>
              <a:buFontTx/>
              <a:buChar char="-"/>
              <a:tabLst>
                <a:tab pos="1254125" algn="l"/>
              </a:tabLst>
            </a:pPr>
            <a:r>
              <a:rPr lang="ar-DZ" sz="2400" dirty="0">
                <a:solidFill>
                  <a:schemeClr val="tx1"/>
                </a:solidFill>
              </a:rPr>
              <a:t>النتيجة غير العادية</a:t>
            </a:r>
          </a:p>
          <a:p>
            <a:pPr marL="1733550" lvl="2" indent="-457200" algn="just">
              <a:spcBef>
                <a:spcPts val="0"/>
              </a:spcBef>
              <a:buFontTx/>
              <a:buChar char="-"/>
              <a:tabLst>
                <a:tab pos="1254125" algn="l"/>
              </a:tabLst>
            </a:pPr>
            <a:r>
              <a:rPr lang="ar-DZ" sz="2400" dirty="0">
                <a:solidFill>
                  <a:schemeClr val="tx1"/>
                </a:solidFill>
              </a:rPr>
              <a:t>النتيجة الصافية للسنة المالية</a:t>
            </a:r>
          </a:p>
          <a:p>
            <a:pPr marL="1733550" lvl="2" indent="-457200" algn="just">
              <a:spcBef>
                <a:spcPts val="0"/>
              </a:spcBef>
              <a:buFontTx/>
              <a:buChar char="-"/>
              <a:tabLst>
                <a:tab pos="1254125" algn="l"/>
              </a:tabLst>
            </a:pPr>
            <a:endParaRPr lang="ar-SA" sz="3200" b="0" spc="0" dirty="0">
              <a:solidFill>
                <a:schemeClr val="tx1"/>
              </a:solidFill>
            </a:endParaRPr>
          </a:p>
          <a:p>
            <a:pPr marL="361950" algn="just">
              <a:buFontTx/>
              <a:buChar char="-"/>
              <a:tabLst>
                <a:tab pos="1254125" algn="l"/>
              </a:tabLst>
            </a:pPr>
            <a:endParaRPr lang="ar-SA" sz="24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3</a:t>
            </a:r>
            <a:r>
              <a:rPr lang="ar-SA" sz="3600" b="1" dirty="0">
                <a:solidFill>
                  <a:schemeClr val="tx1"/>
                </a:solidFill>
              </a:rPr>
              <a:t>: </a:t>
            </a:r>
            <a:r>
              <a:rPr lang="ar-DZ" sz="3200" b="1" dirty="0">
                <a:solidFill>
                  <a:schemeClr val="tx1"/>
                </a:solidFill>
              </a:rPr>
              <a:t>دراسة وتحليل حساب النتائج والحسابات الوسيطة</a:t>
            </a:r>
            <a:endParaRPr lang="ar-SA" sz="3200" b="1" dirty="0"/>
          </a:p>
        </p:txBody>
      </p:sp>
      <p:sp>
        <p:nvSpPr>
          <p:cNvPr id="4" name="Date Placeholder 3"/>
          <p:cNvSpPr>
            <a:spLocks noGrp="1"/>
          </p:cNvSpPr>
          <p:nvPr>
            <p:ph type="dt" sz="half" idx="10"/>
          </p:nvPr>
        </p:nvSpPr>
        <p:spPr/>
        <p:txBody>
          <a:bodyPr/>
          <a:lstStyle/>
          <a:p>
            <a:fld id="{6108EDB2-E93A-4E06-90B5-8C9D7ADA9DA4}"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536518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ar-SA" sz="2800" spc="0" dirty="0">
                <a:solidFill>
                  <a:schemeClr val="tx1"/>
                </a:solidFill>
              </a:rPr>
              <a:t>قائمة الدخل</a:t>
            </a:r>
            <a:r>
              <a:rPr lang="ar-DZ" sz="2800" spc="0" dirty="0">
                <a:solidFill>
                  <a:schemeClr val="tx1"/>
                </a:solidFill>
              </a:rPr>
              <a:t> </a:t>
            </a:r>
            <a:r>
              <a:rPr lang="ar-SA" sz="2800" spc="0" dirty="0">
                <a:solidFill>
                  <a:schemeClr val="tx1"/>
                </a:solidFill>
              </a:rPr>
              <a:t>(حساب النتائج</a:t>
            </a:r>
            <a:r>
              <a:rPr lang="ar-DZ" sz="2800" spc="0" dirty="0">
                <a:solidFill>
                  <a:schemeClr val="tx1"/>
                </a:solidFill>
              </a:rPr>
              <a:t> حسب الوظيفة</a:t>
            </a:r>
            <a:r>
              <a:rPr lang="ar-SA" sz="2800" spc="0" dirty="0">
                <a:solidFill>
                  <a:schemeClr val="tx1"/>
                </a:solidFill>
              </a:rPr>
              <a:t>)</a:t>
            </a:r>
            <a:r>
              <a:rPr lang="ar-DZ" sz="2800" spc="0" dirty="0">
                <a:solidFill>
                  <a:schemeClr val="tx1"/>
                </a:solidFill>
              </a:rPr>
              <a:t> .... تابع</a:t>
            </a:r>
            <a:endParaRPr lang="ar-SA" sz="2800" spc="0" dirty="0">
              <a:solidFill>
                <a:schemeClr val="tx1"/>
              </a:solidFill>
            </a:endParaRPr>
          </a:p>
          <a:p>
            <a:pPr marL="819150" indent="-457200" algn="just">
              <a:spcBef>
                <a:spcPts val="0"/>
              </a:spcBef>
              <a:buFontTx/>
              <a:buChar char="-"/>
              <a:tabLst>
                <a:tab pos="1254125" algn="l"/>
              </a:tabLst>
            </a:pPr>
            <a:r>
              <a:rPr lang="ar-DZ" sz="2000" b="0" spc="0" dirty="0">
                <a:solidFill>
                  <a:schemeClr val="tx1"/>
                </a:solidFill>
              </a:rPr>
              <a:t>يتضمن هذا الحساب البنود التالية:</a:t>
            </a:r>
          </a:p>
          <a:p>
            <a:pPr marL="1733550" lvl="2" indent="-457200" algn="just">
              <a:spcBef>
                <a:spcPts val="0"/>
              </a:spcBef>
              <a:buFontTx/>
              <a:buChar char="-"/>
              <a:tabLst>
                <a:tab pos="1254125" algn="l"/>
              </a:tabLst>
            </a:pPr>
            <a:r>
              <a:rPr lang="ar-DZ" dirty="0">
                <a:solidFill>
                  <a:schemeClr val="tx1"/>
                </a:solidFill>
              </a:rPr>
              <a:t>هامش الربح الإجمالي</a:t>
            </a:r>
          </a:p>
          <a:p>
            <a:pPr marL="1733550" lvl="2" indent="-457200" algn="just">
              <a:spcBef>
                <a:spcPts val="0"/>
              </a:spcBef>
              <a:buFontTx/>
              <a:buChar char="-"/>
              <a:tabLst>
                <a:tab pos="1254125" algn="l"/>
              </a:tabLst>
            </a:pPr>
            <a:r>
              <a:rPr lang="ar-DZ" dirty="0">
                <a:solidFill>
                  <a:schemeClr val="tx1"/>
                </a:solidFill>
              </a:rPr>
              <a:t>النتيجة العملياتية</a:t>
            </a:r>
          </a:p>
          <a:p>
            <a:pPr marL="1733550" lvl="2" indent="-457200" algn="just">
              <a:spcBef>
                <a:spcPts val="0"/>
              </a:spcBef>
              <a:buFontTx/>
              <a:buChar char="-"/>
              <a:tabLst>
                <a:tab pos="1254125" algn="l"/>
              </a:tabLst>
            </a:pPr>
            <a:r>
              <a:rPr lang="ar-DZ" dirty="0">
                <a:solidFill>
                  <a:schemeClr val="tx1"/>
                </a:solidFill>
              </a:rPr>
              <a:t>النتيجة العادية قبل الضريبة</a:t>
            </a:r>
          </a:p>
          <a:p>
            <a:pPr marL="1733550" lvl="2" indent="-457200" algn="just">
              <a:spcBef>
                <a:spcPts val="0"/>
              </a:spcBef>
              <a:buFontTx/>
              <a:buChar char="-"/>
              <a:tabLst>
                <a:tab pos="1254125" algn="l"/>
              </a:tabLst>
            </a:pPr>
            <a:r>
              <a:rPr lang="ar-DZ" dirty="0">
                <a:solidFill>
                  <a:schemeClr val="tx1"/>
                </a:solidFill>
              </a:rPr>
              <a:t>النتيجة الصافية للأنشطة العادية</a:t>
            </a:r>
          </a:p>
          <a:p>
            <a:pPr marL="1733550" lvl="2" indent="-457200" algn="just">
              <a:spcBef>
                <a:spcPts val="0"/>
              </a:spcBef>
              <a:buFontTx/>
              <a:buChar char="-"/>
              <a:tabLst>
                <a:tab pos="1254125" algn="l"/>
              </a:tabLst>
            </a:pPr>
            <a:r>
              <a:rPr lang="ar-DZ" dirty="0">
                <a:solidFill>
                  <a:schemeClr val="tx1"/>
                </a:solidFill>
              </a:rPr>
              <a:t>النتيجة الصافية للسنة المالية</a:t>
            </a:r>
          </a:p>
          <a:p>
            <a:pPr marL="530225" lvl="2" algn="just">
              <a:spcBef>
                <a:spcPts val="0"/>
              </a:spcBef>
              <a:tabLst>
                <a:tab pos="1254125" algn="l"/>
              </a:tabLst>
            </a:pPr>
            <a:r>
              <a:rPr lang="ar-DZ" b="0" spc="0" dirty="0">
                <a:solidFill>
                  <a:schemeClr val="tx1"/>
                </a:solidFill>
              </a:rPr>
              <a:t>إن استخدام حساب النتائج حسب الطبيعة أو حسب الوظيفة كل له دلالته الخاصة ، وأن المحصلة ستكون واحدة من خلال النتيجة الصافية للسنة المالية. ويكمن الاختلاف في أن حساب النتائج حسب الطبيعة يوضح علاقة المصاريف والنواتج بأرصدة حساباتها في دفتر الأستاذ وفق القواعد المنصوص عليها في التسجيل المحاسبي، مما يساعد أطراف أخرى على مراقبة بنود هذا الحساب وبوضوح. أما ح/النتائج حسب الوظيفة فيساعد على إبراز النتائج مبوبة بطريقة يسهل معها رصد حركة النتائج المتوصل إليها بطريقة مبسطة. والملاحظ أن كل من ح/ النتائج حسب الطبيعة أو الوظيفة دلالات مالية يسهل من خلال استنباط مؤشرات مالية تستخدم أساسا في مجالات تحليل الوضعية المالية للمؤسسة.</a:t>
            </a:r>
            <a:endParaRPr lang="ar-SA" b="0" spc="0" dirty="0">
              <a:solidFill>
                <a:schemeClr val="tx1"/>
              </a:solidFill>
            </a:endParaRPr>
          </a:p>
          <a:p>
            <a:pPr marL="361950" algn="just">
              <a:buFontTx/>
              <a:buChar char="-"/>
              <a:tabLst>
                <a:tab pos="1254125" algn="l"/>
              </a:tabLst>
            </a:pPr>
            <a:endParaRPr lang="ar-SA" sz="2000" b="0" dirty="0">
              <a:solidFill>
                <a:schemeClr val="tx1"/>
              </a:solidFill>
            </a:endParaRPr>
          </a:p>
          <a:p>
            <a:pPr marL="361950" algn="just">
              <a:buFontTx/>
              <a:buChar char="-"/>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3</a:t>
            </a:r>
            <a:r>
              <a:rPr lang="ar-SA" sz="3600" b="1" dirty="0">
                <a:solidFill>
                  <a:schemeClr val="tx1"/>
                </a:solidFill>
              </a:rPr>
              <a:t>: </a:t>
            </a:r>
            <a:r>
              <a:rPr lang="ar-DZ" sz="3200" b="1" dirty="0">
                <a:solidFill>
                  <a:schemeClr val="tx1"/>
                </a:solidFill>
              </a:rPr>
              <a:t>دراسة وتحليل حساب النتائج والحسابات الوسيطة</a:t>
            </a:r>
            <a:endParaRPr lang="ar-SA" sz="3200" b="1" dirty="0"/>
          </a:p>
        </p:txBody>
      </p:sp>
      <p:sp>
        <p:nvSpPr>
          <p:cNvPr id="4" name="Date Placeholder 3"/>
          <p:cNvSpPr>
            <a:spLocks noGrp="1"/>
          </p:cNvSpPr>
          <p:nvPr>
            <p:ph type="dt" sz="half" idx="10"/>
          </p:nvPr>
        </p:nvSpPr>
        <p:spPr/>
        <p:txBody>
          <a:bodyPr/>
          <a:lstStyle/>
          <a:p>
            <a:fld id="{ECCAC2E2-AE01-4986-891B-EE99E9C30BEA}"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232360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452438" algn="r">
              <a:tabLst>
                <a:tab pos="1254125" algn="l"/>
              </a:tabLst>
            </a:pPr>
            <a:r>
              <a:rPr lang="en-GB" sz="2800" spc="0" dirty="0">
                <a:solidFill>
                  <a:schemeClr val="tx1"/>
                </a:solidFill>
              </a:rPr>
              <a:t>II</a:t>
            </a:r>
            <a:r>
              <a:rPr lang="ar-DZ" sz="2800" spc="0" dirty="0">
                <a:solidFill>
                  <a:schemeClr val="tx1"/>
                </a:solidFill>
              </a:rPr>
              <a:t> - دراسة الحسابات الوسيطة</a:t>
            </a:r>
            <a:endParaRPr lang="ar-DZ" sz="2000" b="0" spc="0" dirty="0">
              <a:solidFill>
                <a:schemeClr val="tx1"/>
              </a:solidFill>
            </a:endParaRPr>
          </a:p>
          <a:p>
            <a:pPr marL="361950" algn="just">
              <a:buFontTx/>
              <a:buChar char="-"/>
              <a:tabLst>
                <a:tab pos="1254125" algn="l"/>
              </a:tabLst>
            </a:pPr>
            <a:endParaRPr lang="ar-SA" sz="2000" b="0" dirty="0">
              <a:solidFill>
                <a:schemeClr val="tx1"/>
              </a:solidFill>
            </a:endParaRPr>
          </a:p>
          <a:p>
            <a:pPr marL="361950" algn="just">
              <a:tabLst>
                <a:tab pos="1254125" algn="l"/>
              </a:tabLst>
            </a:pPr>
            <a:endParaRPr lang="ar-SA" sz="2400" b="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3</a:t>
            </a:r>
            <a:r>
              <a:rPr lang="ar-SA" sz="3600" b="1" dirty="0">
                <a:solidFill>
                  <a:schemeClr val="tx1"/>
                </a:solidFill>
              </a:rPr>
              <a:t>: </a:t>
            </a:r>
            <a:r>
              <a:rPr lang="ar-DZ" sz="3200" b="1" dirty="0">
                <a:solidFill>
                  <a:schemeClr val="tx1"/>
                </a:solidFill>
              </a:rPr>
              <a:t>دراسة وتحليل حساب النتائج والحسابات الوسيطة</a:t>
            </a:r>
            <a:endParaRPr lang="ar-SA" sz="3200" b="1" dirty="0"/>
          </a:p>
        </p:txBody>
      </p:sp>
      <p:sp>
        <p:nvSpPr>
          <p:cNvPr id="4" name="Date Placeholder 3"/>
          <p:cNvSpPr>
            <a:spLocks noGrp="1"/>
          </p:cNvSpPr>
          <p:nvPr>
            <p:ph type="dt" sz="half" idx="10"/>
          </p:nvPr>
        </p:nvSpPr>
        <p:spPr/>
        <p:txBody>
          <a:bodyPr/>
          <a:lstStyle/>
          <a:p>
            <a:fld id="{ECCAC2E2-AE01-4986-891B-EE99E9C30BEA}" type="datetime1">
              <a:rPr lang="fr-FR" smtClean="0"/>
              <a:t>08/12/2024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graphicFrame>
        <p:nvGraphicFramePr>
          <p:cNvPr id="7" name="Tableau 6">
            <a:extLst>
              <a:ext uri="{FF2B5EF4-FFF2-40B4-BE49-F238E27FC236}">
                <a16:creationId xmlns:a16="http://schemas.microsoft.com/office/drawing/2014/main" id="{89B4CCD2-BBC2-84A9-419B-D1F161E3E6F1}"/>
              </a:ext>
            </a:extLst>
          </p:cNvPr>
          <p:cNvGraphicFramePr>
            <a:graphicFrameLocks noGrp="1"/>
          </p:cNvGraphicFramePr>
          <p:nvPr>
            <p:extLst>
              <p:ext uri="{D42A27DB-BD31-4B8C-83A1-F6EECF244321}">
                <p14:modId xmlns:p14="http://schemas.microsoft.com/office/powerpoint/2010/main" val="457617331"/>
              </p:ext>
            </p:extLst>
          </p:nvPr>
        </p:nvGraphicFramePr>
        <p:xfrm>
          <a:off x="1475656" y="2060848"/>
          <a:ext cx="6096000" cy="4079240"/>
        </p:xfrm>
        <a:graphic>
          <a:graphicData uri="http://schemas.openxmlformats.org/drawingml/2006/table">
            <a:tbl>
              <a:tblPr firstRow="1" bandRow="1">
                <a:tableStyleId>{BDBED569-4797-4DF1-A0F4-6AAB3CD982D8}</a:tableStyleId>
              </a:tblPr>
              <a:tblGrid>
                <a:gridCol w="864096">
                  <a:extLst>
                    <a:ext uri="{9D8B030D-6E8A-4147-A177-3AD203B41FA5}">
                      <a16:colId xmlns:a16="http://schemas.microsoft.com/office/drawing/2014/main" val="2878562790"/>
                    </a:ext>
                  </a:extLst>
                </a:gridCol>
                <a:gridCol w="792088">
                  <a:extLst>
                    <a:ext uri="{9D8B030D-6E8A-4147-A177-3AD203B41FA5}">
                      <a16:colId xmlns:a16="http://schemas.microsoft.com/office/drawing/2014/main" val="4101008368"/>
                    </a:ext>
                  </a:extLst>
                </a:gridCol>
                <a:gridCol w="864096">
                  <a:extLst>
                    <a:ext uri="{9D8B030D-6E8A-4147-A177-3AD203B41FA5}">
                      <a16:colId xmlns:a16="http://schemas.microsoft.com/office/drawing/2014/main" val="3466590481"/>
                    </a:ext>
                  </a:extLst>
                </a:gridCol>
                <a:gridCol w="3575720">
                  <a:extLst>
                    <a:ext uri="{9D8B030D-6E8A-4147-A177-3AD203B41FA5}">
                      <a16:colId xmlns:a16="http://schemas.microsoft.com/office/drawing/2014/main" val="4037679023"/>
                    </a:ext>
                  </a:extLst>
                </a:gridCol>
              </a:tblGrid>
              <a:tr h="370840">
                <a:tc>
                  <a:txBody>
                    <a:bodyPr/>
                    <a:lstStyle/>
                    <a:p>
                      <a:r>
                        <a:rPr lang="en-GB" dirty="0"/>
                        <a:t>N</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N-1</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N-2</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dirty="0"/>
                        <a:t>البيان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2677751"/>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600" dirty="0"/>
                        <a:t>بضاعة مباعة</a:t>
                      </a:r>
                    </a:p>
                    <a:p>
                      <a:r>
                        <a:rPr lang="ar-DZ" sz="1600" dirty="0"/>
                        <a:t>(تكاليف البضاعة المباعة)</a:t>
                      </a:r>
                      <a:endParaRPr lang="fr-F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750114"/>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600" b="1" dirty="0"/>
                        <a:t>الهامش التجاري</a:t>
                      </a:r>
                      <a:endParaRPr lang="fr-FR"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588725"/>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600" dirty="0"/>
                        <a:t>إنتاج مباع</a:t>
                      </a:r>
                    </a:p>
                    <a:p>
                      <a:r>
                        <a:rPr lang="ar-DZ" sz="1600" dirty="0"/>
                        <a:t>إنتاج مخزن ..</a:t>
                      </a:r>
                    </a:p>
                    <a:p>
                      <a:r>
                        <a:rPr lang="ar-DZ" sz="1600" dirty="0"/>
                        <a:t>إنتاج المؤسسة لذاتها </a:t>
                      </a:r>
                      <a:endParaRPr lang="fr-F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7453747"/>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600" b="1" dirty="0"/>
                        <a:t>إنتاج السنة </a:t>
                      </a:r>
                      <a:endParaRPr lang="fr-FR"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01469"/>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600" dirty="0"/>
                        <a:t>(استهلاكات من أطراف أخرى)</a:t>
                      </a:r>
                      <a:endParaRPr lang="fr-F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8729635"/>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600" b="1" dirty="0"/>
                        <a:t>القيمة المضافة</a:t>
                      </a:r>
                      <a:endParaRPr lang="fr-FR"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892805"/>
                  </a:ext>
                </a:extLst>
              </a:tr>
              <a:tr h="370840">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ar-DZ" sz="1600" dirty="0"/>
                        <a:t>إعانات الاستغلال</a:t>
                      </a:r>
                    </a:p>
                    <a:p>
                      <a:r>
                        <a:rPr lang="ar-DZ" sz="1600" dirty="0"/>
                        <a:t>(ضرائب ورسوم مماثلة)</a:t>
                      </a:r>
                    </a:p>
                    <a:p>
                      <a:r>
                        <a:rPr lang="ar-DZ" sz="1600" dirty="0"/>
                        <a:t>(مصاريف المستخدمين)</a:t>
                      </a:r>
                      <a:endParaRPr lang="fr-F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3213457"/>
                  </a:ext>
                </a:extLst>
              </a:tr>
            </a:tbl>
          </a:graphicData>
        </a:graphic>
      </p:graphicFrame>
    </p:spTree>
    <p:extLst>
      <p:ext uri="{BB962C8B-B14F-4D97-AF65-F5344CB8AC3E}">
        <p14:creationId xmlns:p14="http://schemas.microsoft.com/office/powerpoint/2010/main" val="39536598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35951</TotalTime>
  <Words>1237</Words>
  <Application>Microsoft Office PowerPoint</Application>
  <PresentationFormat>Affichage à l'écran (4:3)</PresentationFormat>
  <Paragraphs>163</Paragraphs>
  <Slides>13</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Adobe Caslon Pro</vt:lpstr>
      <vt:lpstr>Adobe Gurmukhi</vt:lpstr>
      <vt:lpstr>Calibri</vt:lpstr>
      <vt:lpstr>Georgia</vt:lpstr>
      <vt:lpstr>Wingdings</vt:lpstr>
      <vt:lpstr>Wingdings 2</vt:lpstr>
      <vt:lpstr>Civic</vt:lpstr>
      <vt:lpstr>Présentation PowerPoint</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التسيير     </vt:lpstr>
      <vt:lpstr>الفصل 3: دراسة وتحليل حساب النتائج والحسابات الوسيطة</vt:lpstr>
      <vt:lpstr>الفصل 3: دراسة وتحليل حساب النتائج والحسابات الوسيطة</vt:lpstr>
      <vt:lpstr>الفصل 3: دراسة وتحليل حساب النتائج والحسابات الوسيطة</vt:lpstr>
      <vt:lpstr>الفصل 3: دراسة وتحليل حساب النتائج والحسابات الوسيطة</vt:lpstr>
      <vt:lpstr>الفصل 3: دراسة وتحليل حساب النتائج والحسابات الوسيطة</vt:lpstr>
      <vt:lpstr>الفصل 3: دراسة وتحليل حساب النتائج والحسابات الوسيطة</vt:lpstr>
      <vt:lpstr>الفصل 3: دراسة وتحليل حساب النتائج والحسابات الوسيطة</vt:lpstr>
      <vt:lpstr>الفصل 3: دراسة وتحليل حساب النتائج والحسابات الوسيطة</vt:lpstr>
      <vt:lpstr>الفصل 3: دراسة وتحليل حساب النتائج والحسابات الوسيطة</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88</cp:revision>
  <dcterms:created xsi:type="dcterms:W3CDTF">2013-04-10T19:40:44Z</dcterms:created>
  <dcterms:modified xsi:type="dcterms:W3CDTF">2024-12-08T15:16:17Z</dcterms:modified>
</cp:coreProperties>
</file>