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93" autoAdjust="0"/>
    <p:restoredTop sz="94660"/>
  </p:normalViewPr>
  <p:slideViewPr>
    <p:cSldViewPr>
      <p:cViewPr varScale="1">
        <p:scale>
          <a:sx n="74" d="100"/>
          <a:sy n="74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FEC45-719E-4250-A6E9-B4BA41F172C5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43DB2CB-55A3-4960-A270-74824AECB5D1}">
      <dgm:prSet phldrT="[Texte]" custT="1"/>
      <dgm:spPr/>
      <dgm:t>
        <a:bodyPr/>
        <a:lstStyle/>
        <a:p>
          <a:r>
            <a:rPr lang="ar-DZ" sz="4400" dirty="0" smtClean="0">
              <a:cs typeface="MCS Rika S_I normal." pitchFamily="2" charset="-78"/>
            </a:rPr>
            <a:t>الوحدات الدولية</a:t>
          </a:r>
          <a:endParaRPr lang="fr-FR" sz="4400" dirty="0">
            <a:cs typeface="MCS Rika S_I normal." pitchFamily="2" charset="-78"/>
          </a:endParaRPr>
        </a:p>
      </dgm:t>
    </dgm:pt>
    <dgm:pt modelId="{8655C389-F259-4920-93CF-0805A52F835D}" type="parTrans" cxnId="{DDBE235F-11DB-4BD9-B2AA-CEA5660544A6}">
      <dgm:prSet/>
      <dgm:spPr/>
      <dgm:t>
        <a:bodyPr/>
        <a:lstStyle/>
        <a:p>
          <a:endParaRPr lang="fr-FR"/>
        </a:p>
      </dgm:t>
    </dgm:pt>
    <dgm:pt modelId="{DF05779E-7A49-4E73-8F74-3894B62A4B28}" type="sibTrans" cxnId="{DDBE235F-11DB-4BD9-B2AA-CEA5660544A6}">
      <dgm:prSet/>
      <dgm:spPr/>
      <dgm:t>
        <a:bodyPr/>
        <a:lstStyle/>
        <a:p>
          <a:endParaRPr lang="fr-FR"/>
        </a:p>
      </dgm:t>
    </dgm:pt>
    <dgm:pt modelId="{F8F0210B-DECE-47C8-BF68-4AC9E1C97B8F}">
      <dgm:prSet phldrT="[Texte]" custT="1"/>
      <dgm:spPr/>
      <dgm:t>
        <a:bodyPr/>
        <a:lstStyle/>
        <a:p>
          <a:r>
            <a:rPr lang="ar-DZ" sz="2800" dirty="0" smtClean="0">
              <a:cs typeface="MCS Rika S_I normal." pitchFamily="2" charset="-78"/>
            </a:rPr>
            <a:t>الأطر المؤسسية الدولية</a:t>
          </a:r>
          <a:endParaRPr lang="fr-FR" sz="2800" dirty="0">
            <a:cs typeface="MCS Rika S_I normal." pitchFamily="2" charset="-78"/>
          </a:endParaRPr>
        </a:p>
      </dgm:t>
    </dgm:pt>
    <dgm:pt modelId="{34FD2705-1370-4DB1-B16D-FDFBBF9B5AD9}" type="parTrans" cxnId="{021B51C2-137E-407A-8FB1-0786EA9AD241}">
      <dgm:prSet/>
      <dgm:spPr/>
      <dgm:t>
        <a:bodyPr/>
        <a:lstStyle/>
        <a:p>
          <a:endParaRPr lang="fr-FR"/>
        </a:p>
      </dgm:t>
    </dgm:pt>
    <dgm:pt modelId="{74B35778-D8ED-4AAB-987F-C4E31BF62DFF}" type="sibTrans" cxnId="{021B51C2-137E-407A-8FB1-0786EA9AD241}">
      <dgm:prSet/>
      <dgm:spPr/>
      <dgm:t>
        <a:bodyPr/>
        <a:lstStyle/>
        <a:p>
          <a:endParaRPr lang="fr-FR"/>
        </a:p>
      </dgm:t>
    </dgm:pt>
    <dgm:pt modelId="{2CAC6C78-E598-41C0-9267-DFAB58EE06AE}">
      <dgm:prSet phldrT="[Texte]" custT="1"/>
      <dgm:spPr/>
      <dgm:t>
        <a:bodyPr/>
        <a:lstStyle/>
        <a:p>
          <a:r>
            <a:rPr lang="ar-DZ" sz="3600" dirty="0" smtClean="0">
              <a:cs typeface="MCS Rika S_I normal." pitchFamily="2" charset="-78"/>
            </a:rPr>
            <a:t>بنية النسق  الدولي</a:t>
          </a:r>
          <a:endParaRPr lang="fr-FR" sz="3600" dirty="0">
            <a:cs typeface="MCS Rika S_I normal." pitchFamily="2" charset="-78"/>
          </a:endParaRPr>
        </a:p>
      </dgm:t>
    </dgm:pt>
    <dgm:pt modelId="{15FEBE83-0365-4888-91F1-01E84694664B}" type="parTrans" cxnId="{2FA48007-45AB-4628-BD8D-4798387A3E08}">
      <dgm:prSet/>
      <dgm:spPr/>
      <dgm:t>
        <a:bodyPr/>
        <a:lstStyle/>
        <a:p>
          <a:endParaRPr lang="fr-FR"/>
        </a:p>
      </dgm:t>
    </dgm:pt>
    <dgm:pt modelId="{A781471D-D69B-444A-AB67-C186FE9E6779}" type="sibTrans" cxnId="{2FA48007-45AB-4628-BD8D-4798387A3E08}">
      <dgm:prSet/>
      <dgm:spPr/>
      <dgm:t>
        <a:bodyPr/>
        <a:lstStyle/>
        <a:p>
          <a:endParaRPr lang="fr-FR"/>
        </a:p>
      </dgm:t>
    </dgm:pt>
    <dgm:pt modelId="{47EB3EE7-80C4-42E8-A1F6-38E5AB49E42C}">
      <dgm:prSet phldrT="[Texte]" custT="1"/>
      <dgm:spPr/>
      <dgm:t>
        <a:bodyPr/>
        <a:lstStyle/>
        <a:p>
          <a:r>
            <a:rPr lang="ar-DZ" sz="3600" dirty="0" smtClean="0">
              <a:cs typeface="MCS Rika S_I normal." pitchFamily="2" charset="-78"/>
            </a:rPr>
            <a:t>التفاعلات الدولية</a:t>
          </a:r>
          <a:endParaRPr lang="fr-FR" sz="3600" dirty="0">
            <a:cs typeface="MCS Rika S_I normal." pitchFamily="2" charset="-78"/>
          </a:endParaRPr>
        </a:p>
      </dgm:t>
    </dgm:pt>
    <dgm:pt modelId="{C427366B-6C5C-4F23-8762-3E862058A7CC}" type="sibTrans" cxnId="{CF3E0B3D-CA14-4FAB-84FB-36DC7BB5F8A6}">
      <dgm:prSet/>
      <dgm:spPr/>
      <dgm:t>
        <a:bodyPr/>
        <a:lstStyle/>
        <a:p>
          <a:endParaRPr lang="fr-FR"/>
        </a:p>
      </dgm:t>
    </dgm:pt>
    <dgm:pt modelId="{B1CCE646-F4F9-44A2-B673-F9E52A4ECC0F}" type="parTrans" cxnId="{CF3E0B3D-CA14-4FAB-84FB-36DC7BB5F8A6}">
      <dgm:prSet/>
      <dgm:spPr/>
      <dgm:t>
        <a:bodyPr/>
        <a:lstStyle/>
        <a:p>
          <a:endParaRPr lang="fr-FR"/>
        </a:p>
      </dgm:t>
    </dgm:pt>
    <dgm:pt modelId="{60BCE34E-FF0C-49B8-98C2-737B2C81504D}" type="pres">
      <dgm:prSet presAssocID="{C06FEC45-719E-4250-A6E9-B4BA41F172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AF7EB338-A3D1-41AA-B28D-4CE9F8219B7C}" type="pres">
      <dgm:prSet presAssocID="{47EB3EE7-80C4-42E8-A1F6-38E5AB49E42C}" presName="singleCycle" presStyleCnt="0"/>
      <dgm:spPr/>
    </dgm:pt>
    <dgm:pt modelId="{814FA3E5-BB22-43CC-BFEB-BC3DA0BF991F}" type="pres">
      <dgm:prSet presAssocID="{47EB3EE7-80C4-42E8-A1F6-38E5AB49E42C}" presName="singleCenter" presStyleLbl="node1" presStyleIdx="0" presStyleCnt="4" custScaleX="191598" custScaleY="51044" custLinFactNeighborX="-1378" custLinFactNeighborY="-23722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E4D1CD33-D467-4E2B-B703-93E80EC853CC}" type="pres">
      <dgm:prSet presAssocID="{8655C389-F259-4920-93CF-0805A52F835D}" presName="Name56" presStyleLbl="parChTrans1D2" presStyleIdx="0" presStyleCnt="3"/>
      <dgm:spPr/>
      <dgm:t>
        <a:bodyPr/>
        <a:lstStyle/>
        <a:p>
          <a:endParaRPr lang="fr-FR"/>
        </a:p>
      </dgm:t>
    </dgm:pt>
    <dgm:pt modelId="{5DC5780C-4817-496E-A2A6-9072215B1751}" type="pres">
      <dgm:prSet presAssocID="{243DB2CB-55A3-4960-A270-74824AECB5D1}" presName="text0" presStyleLbl="node1" presStyleIdx="1" presStyleCnt="4" custScaleX="302262" custScaleY="67806" custRadScaleRad="112074" custRadScaleInc="-163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27B122-91AE-4D9F-A6D8-D76047FA14ED}" type="pres">
      <dgm:prSet presAssocID="{34FD2705-1370-4DB1-B16D-FDFBBF9B5AD9}" presName="Name56" presStyleLbl="parChTrans1D2" presStyleIdx="1" presStyleCnt="3"/>
      <dgm:spPr/>
      <dgm:t>
        <a:bodyPr/>
        <a:lstStyle/>
        <a:p>
          <a:endParaRPr lang="fr-FR"/>
        </a:p>
      </dgm:t>
    </dgm:pt>
    <dgm:pt modelId="{65F4783A-74CE-4EAA-AB3C-8DA42D99984D}" type="pres">
      <dgm:prSet presAssocID="{F8F0210B-DECE-47C8-BF68-4AC9E1C97B8F}" presName="text0" presStyleLbl="node1" presStyleIdx="2" presStyleCnt="4" custScaleX="268583" custScaleY="88491" custRadScaleRad="100257" custRadScaleInc="-253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82998F-CF97-4FF0-B32C-5EF70C2B9EF0}" type="pres">
      <dgm:prSet presAssocID="{15FEBE83-0365-4888-91F1-01E84694664B}" presName="Name56" presStyleLbl="parChTrans1D2" presStyleIdx="2" presStyleCnt="3"/>
      <dgm:spPr/>
      <dgm:t>
        <a:bodyPr/>
        <a:lstStyle/>
        <a:p>
          <a:endParaRPr lang="fr-FR"/>
        </a:p>
      </dgm:t>
    </dgm:pt>
    <dgm:pt modelId="{D46AFE09-B6A9-4EDB-8F25-0CB13B80C971}" type="pres">
      <dgm:prSet presAssocID="{2CAC6C78-E598-41C0-9267-DFAB58EE06AE}" presName="text0" presStyleLbl="node1" presStyleIdx="3" presStyleCnt="4" custScaleX="281227" custScaleY="87402" custRadScaleRad="102646" custRadScaleInc="25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24E049-1A39-44D7-B661-6F9F913AAA20}" type="presOf" srcId="{15FEBE83-0365-4888-91F1-01E84694664B}" destId="{1682998F-CF97-4FF0-B32C-5EF70C2B9EF0}" srcOrd="0" destOrd="0" presId="urn:microsoft.com/office/officeart/2008/layout/RadialCluster"/>
    <dgm:cxn modelId="{DDBE235F-11DB-4BD9-B2AA-CEA5660544A6}" srcId="{47EB3EE7-80C4-42E8-A1F6-38E5AB49E42C}" destId="{243DB2CB-55A3-4960-A270-74824AECB5D1}" srcOrd="0" destOrd="0" parTransId="{8655C389-F259-4920-93CF-0805A52F835D}" sibTransId="{DF05779E-7A49-4E73-8F74-3894B62A4B28}"/>
    <dgm:cxn modelId="{CF3E0B3D-CA14-4FAB-84FB-36DC7BB5F8A6}" srcId="{C06FEC45-719E-4250-A6E9-B4BA41F172C5}" destId="{47EB3EE7-80C4-42E8-A1F6-38E5AB49E42C}" srcOrd="0" destOrd="0" parTransId="{B1CCE646-F4F9-44A2-B673-F9E52A4ECC0F}" sibTransId="{C427366B-6C5C-4F23-8762-3E862058A7CC}"/>
    <dgm:cxn modelId="{21CEAAB0-3B34-417F-871F-5F5457B14B23}" type="presOf" srcId="{34FD2705-1370-4DB1-B16D-FDFBBF9B5AD9}" destId="{3F27B122-91AE-4D9F-A6D8-D76047FA14ED}" srcOrd="0" destOrd="0" presId="urn:microsoft.com/office/officeart/2008/layout/RadialCluster"/>
    <dgm:cxn modelId="{442CF65F-C721-4C50-94F9-B34110A75F3D}" type="presOf" srcId="{F8F0210B-DECE-47C8-BF68-4AC9E1C97B8F}" destId="{65F4783A-74CE-4EAA-AB3C-8DA42D99984D}" srcOrd="0" destOrd="0" presId="urn:microsoft.com/office/officeart/2008/layout/RadialCluster"/>
    <dgm:cxn modelId="{A277C819-E61E-4059-A926-7B6D403B416E}" type="presOf" srcId="{8655C389-F259-4920-93CF-0805A52F835D}" destId="{E4D1CD33-D467-4E2B-B703-93E80EC853CC}" srcOrd="0" destOrd="0" presId="urn:microsoft.com/office/officeart/2008/layout/RadialCluster"/>
    <dgm:cxn modelId="{4CF983BB-4965-4A93-8FE8-EF678CD75C5A}" type="presOf" srcId="{C06FEC45-719E-4250-A6E9-B4BA41F172C5}" destId="{60BCE34E-FF0C-49B8-98C2-737B2C81504D}" srcOrd="0" destOrd="0" presId="urn:microsoft.com/office/officeart/2008/layout/RadialCluster"/>
    <dgm:cxn modelId="{5F4AEF98-A422-481C-B515-3A6CACCFAB0F}" type="presOf" srcId="{2CAC6C78-E598-41C0-9267-DFAB58EE06AE}" destId="{D46AFE09-B6A9-4EDB-8F25-0CB13B80C971}" srcOrd="0" destOrd="0" presId="urn:microsoft.com/office/officeart/2008/layout/RadialCluster"/>
    <dgm:cxn modelId="{2FA48007-45AB-4628-BD8D-4798387A3E08}" srcId="{47EB3EE7-80C4-42E8-A1F6-38E5AB49E42C}" destId="{2CAC6C78-E598-41C0-9267-DFAB58EE06AE}" srcOrd="2" destOrd="0" parTransId="{15FEBE83-0365-4888-91F1-01E84694664B}" sibTransId="{A781471D-D69B-444A-AB67-C186FE9E6779}"/>
    <dgm:cxn modelId="{A58C1135-1C27-4B30-AB58-B32E49CA8924}" type="presOf" srcId="{47EB3EE7-80C4-42E8-A1F6-38E5AB49E42C}" destId="{814FA3E5-BB22-43CC-BFEB-BC3DA0BF991F}" srcOrd="0" destOrd="0" presId="urn:microsoft.com/office/officeart/2008/layout/RadialCluster"/>
    <dgm:cxn modelId="{68418189-A0BB-455C-98FE-D3BE0DB859B6}" type="presOf" srcId="{243DB2CB-55A3-4960-A270-74824AECB5D1}" destId="{5DC5780C-4817-496E-A2A6-9072215B1751}" srcOrd="0" destOrd="0" presId="urn:microsoft.com/office/officeart/2008/layout/RadialCluster"/>
    <dgm:cxn modelId="{021B51C2-137E-407A-8FB1-0786EA9AD241}" srcId="{47EB3EE7-80C4-42E8-A1F6-38E5AB49E42C}" destId="{F8F0210B-DECE-47C8-BF68-4AC9E1C97B8F}" srcOrd="1" destOrd="0" parTransId="{34FD2705-1370-4DB1-B16D-FDFBBF9B5AD9}" sibTransId="{74B35778-D8ED-4AAB-987F-C4E31BF62DFF}"/>
    <dgm:cxn modelId="{2A17061A-1AAC-4A20-90EA-70290356D40C}" type="presParOf" srcId="{60BCE34E-FF0C-49B8-98C2-737B2C81504D}" destId="{AF7EB338-A3D1-41AA-B28D-4CE9F8219B7C}" srcOrd="0" destOrd="0" presId="urn:microsoft.com/office/officeart/2008/layout/RadialCluster"/>
    <dgm:cxn modelId="{9AFB95CA-2241-41CE-9B7A-254128F19B59}" type="presParOf" srcId="{AF7EB338-A3D1-41AA-B28D-4CE9F8219B7C}" destId="{814FA3E5-BB22-43CC-BFEB-BC3DA0BF991F}" srcOrd="0" destOrd="0" presId="urn:microsoft.com/office/officeart/2008/layout/RadialCluster"/>
    <dgm:cxn modelId="{11626BFD-F6EC-4C8A-A9DC-555506AC76F3}" type="presParOf" srcId="{AF7EB338-A3D1-41AA-B28D-4CE9F8219B7C}" destId="{E4D1CD33-D467-4E2B-B703-93E80EC853CC}" srcOrd="1" destOrd="0" presId="urn:microsoft.com/office/officeart/2008/layout/RadialCluster"/>
    <dgm:cxn modelId="{6F70C7C2-CE80-4BF5-A6CD-47EA05336FF6}" type="presParOf" srcId="{AF7EB338-A3D1-41AA-B28D-4CE9F8219B7C}" destId="{5DC5780C-4817-496E-A2A6-9072215B1751}" srcOrd="2" destOrd="0" presId="urn:microsoft.com/office/officeart/2008/layout/RadialCluster"/>
    <dgm:cxn modelId="{47886B41-255A-4404-9A7B-5B80BA93D9DB}" type="presParOf" srcId="{AF7EB338-A3D1-41AA-B28D-4CE9F8219B7C}" destId="{3F27B122-91AE-4D9F-A6D8-D76047FA14ED}" srcOrd="3" destOrd="0" presId="urn:microsoft.com/office/officeart/2008/layout/RadialCluster"/>
    <dgm:cxn modelId="{A413F579-48B1-442E-8C11-08A017F21A7F}" type="presParOf" srcId="{AF7EB338-A3D1-41AA-B28D-4CE9F8219B7C}" destId="{65F4783A-74CE-4EAA-AB3C-8DA42D99984D}" srcOrd="4" destOrd="0" presId="urn:microsoft.com/office/officeart/2008/layout/RadialCluster"/>
    <dgm:cxn modelId="{EE7E2C83-96CC-49B1-AAE1-668C19EBBCEC}" type="presParOf" srcId="{AF7EB338-A3D1-41AA-B28D-4CE9F8219B7C}" destId="{1682998F-CF97-4FF0-B32C-5EF70C2B9EF0}" srcOrd="5" destOrd="0" presId="urn:microsoft.com/office/officeart/2008/layout/RadialCluster"/>
    <dgm:cxn modelId="{265241A5-D4AD-410A-A596-3E533E8647DB}" type="presParOf" srcId="{AF7EB338-A3D1-41AA-B28D-4CE9F8219B7C}" destId="{D46AFE09-B6A9-4EDB-8F25-0CB13B80C97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FA3E5-BB22-43CC-BFEB-BC3DA0BF991F}">
      <dsp:nvSpPr>
        <dsp:cNvPr id="0" name=""/>
        <dsp:cNvSpPr/>
      </dsp:nvSpPr>
      <dsp:spPr>
        <a:xfrm>
          <a:off x="2664314" y="1783419"/>
          <a:ext cx="3311181" cy="8821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>
              <a:cs typeface="MCS Rika S_I normal." pitchFamily="2" charset="-78"/>
            </a:rPr>
            <a:t>التفاعلات الدولية</a:t>
          </a:r>
          <a:endParaRPr lang="fr-FR" sz="3600" kern="1200" dirty="0">
            <a:cs typeface="MCS Rika S_I normal." pitchFamily="2" charset="-78"/>
          </a:endParaRPr>
        </a:p>
      </dsp:txBody>
      <dsp:txXfrm>
        <a:off x="2707376" y="1826481"/>
        <a:ext cx="3225057" cy="796014"/>
      </dsp:txXfrm>
    </dsp:sp>
    <dsp:sp modelId="{E4D1CD33-D467-4E2B-B703-93E80EC853CC}">
      <dsp:nvSpPr>
        <dsp:cNvPr id="0" name=""/>
        <dsp:cNvSpPr/>
      </dsp:nvSpPr>
      <dsp:spPr>
        <a:xfrm rot="16244728">
          <a:off x="3890317" y="1342391"/>
          <a:ext cx="8821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2129" y="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5780C-4817-496E-A2A6-9072215B1751}">
      <dsp:nvSpPr>
        <dsp:cNvPr id="0" name=""/>
        <dsp:cNvSpPr/>
      </dsp:nvSpPr>
      <dsp:spPr>
        <a:xfrm>
          <a:off x="2592299" y="116246"/>
          <a:ext cx="3499857" cy="785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400" kern="1200" dirty="0" smtClean="0">
              <a:cs typeface="MCS Rika S_I normal." pitchFamily="2" charset="-78"/>
            </a:rPr>
            <a:t>الوحدات الدولية</a:t>
          </a:r>
          <a:endParaRPr lang="fr-FR" sz="4400" kern="1200" dirty="0">
            <a:cs typeface="MCS Rika S_I normal." pitchFamily="2" charset="-78"/>
          </a:endParaRPr>
        </a:p>
      </dsp:txBody>
      <dsp:txXfrm>
        <a:off x="2630625" y="154572"/>
        <a:ext cx="3423205" cy="708465"/>
      </dsp:txXfrm>
    </dsp:sp>
    <dsp:sp modelId="{3F27B122-91AE-4D9F-A6D8-D76047FA14ED}">
      <dsp:nvSpPr>
        <dsp:cNvPr id="0" name=""/>
        <dsp:cNvSpPr/>
      </dsp:nvSpPr>
      <dsp:spPr>
        <a:xfrm rot="2174892">
          <a:off x="4759926" y="3159150"/>
          <a:ext cx="16695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9562" y="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4783A-74CE-4EAA-AB3C-8DA42D99984D}">
      <dsp:nvSpPr>
        <dsp:cNvPr id="0" name=""/>
        <dsp:cNvSpPr/>
      </dsp:nvSpPr>
      <dsp:spPr>
        <a:xfrm>
          <a:off x="5411735" y="3652743"/>
          <a:ext cx="3109892" cy="1024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>
              <a:cs typeface="MCS Rika S_I normal." pitchFamily="2" charset="-78"/>
            </a:rPr>
            <a:t>الأطر المؤسسية الدولية</a:t>
          </a:r>
          <a:endParaRPr lang="fr-FR" sz="2800" kern="1200" dirty="0">
            <a:cs typeface="MCS Rika S_I normal." pitchFamily="2" charset="-78"/>
          </a:endParaRPr>
        </a:p>
      </dsp:txBody>
      <dsp:txXfrm>
        <a:off x="5461753" y="3702761"/>
        <a:ext cx="3009856" cy="924591"/>
      </dsp:txXfrm>
    </dsp:sp>
    <dsp:sp modelId="{1682998F-CF97-4FF0-B32C-5EF70C2B9EF0}">
      <dsp:nvSpPr>
        <dsp:cNvPr id="0" name=""/>
        <dsp:cNvSpPr/>
      </dsp:nvSpPr>
      <dsp:spPr>
        <a:xfrm rot="8565068">
          <a:off x="2252783" y="3166715"/>
          <a:ext cx="16559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55958" y="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AFE09-B6A9-4EDB-8F25-0CB13B80C971}">
      <dsp:nvSpPr>
        <dsp:cNvPr id="0" name=""/>
        <dsp:cNvSpPr/>
      </dsp:nvSpPr>
      <dsp:spPr>
        <a:xfrm>
          <a:off x="128068" y="3667872"/>
          <a:ext cx="3256295" cy="1012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>
              <a:cs typeface="MCS Rika S_I normal." pitchFamily="2" charset="-78"/>
            </a:rPr>
            <a:t>بنية النسق  الدولي</a:t>
          </a:r>
          <a:endParaRPr lang="fr-FR" sz="3600" kern="1200" dirty="0">
            <a:cs typeface="MCS Rika S_I normal." pitchFamily="2" charset="-78"/>
          </a:endParaRPr>
        </a:p>
      </dsp:txBody>
      <dsp:txXfrm>
        <a:off x="177471" y="3717275"/>
        <a:ext cx="3157489" cy="913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B0C124-C1CB-41A1-BB25-509BE095DEC1}" type="datetimeFigureOut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963855-ACBE-4E84-82CD-D7E46EF9801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240" y="620688"/>
            <a:ext cx="7543800" cy="4248472"/>
          </a:xfrm>
        </p:spPr>
        <p:txBody>
          <a:bodyPr>
            <a:noAutofit/>
          </a:bodyPr>
          <a:lstStyle/>
          <a:p>
            <a:pPr algn="ctr" rtl="1"/>
            <a:r>
              <a:rPr lang="ar-DZ" sz="8000" dirty="0" smtClean="0">
                <a:cs typeface="MCS Rika S_I normal." pitchFamily="2" charset="-78"/>
              </a:rPr>
              <a:t>التحليل النسقي لتطور العلاقات الدولية</a:t>
            </a:r>
            <a:r>
              <a:rPr lang="fr-FR" sz="8000" dirty="0" smtClean="0">
                <a:cs typeface="MCS Rika S_I normal." pitchFamily="2" charset="-78"/>
              </a:rPr>
              <a:t/>
            </a:r>
            <a:br>
              <a:rPr lang="fr-FR" sz="8000" dirty="0" smtClean="0">
                <a:cs typeface="MCS Rika S_I normal." pitchFamily="2" charset="-78"/>
              </a:rPr>
            </a:br>
            <a:r>
              <a:rPr lang="ar-DZ" sz="2400" u="sng" dirty="0" smtClean="0">
                <a:cs typeface="MCS Rika S_I normal." pitchFamily="2" charset="-78"/>
              </a:rPr>
              <a:t>المرجع: تطور السياسة الدولية ، محمد السيد سليم.</a:t>
            </a:r>
            <a:r>
              <a:rPr lang="ar-DZ" sz="8000" dirty="0" smtClean="0">
                <a:cs typeface="MCS Rika S_I normal." pitchFamily="2" charset="-78"/>
              </a:rPr>
              <a:t/>
            </a:r>
            <a:br>
              <a:rPr lang="ar-DZ" sz="8000" dirty="0" smtClean="0">
                <a:cs typeface="MCS Rika S_I normal." pitchFamily="2" charset="-78"/>
              </a:rPr>
            </a:br>
            <a:r>
              <a:rPr lang="ar-DZ" sz="8000" dirty="0" smtClean="0">
                <a:cs typeface="MCS Rika S_I normal." pitchFamily="2" charset="-78"/>
              </a:rPr>
              <a:t/>
            </a:r>
            <a:br>
              <a:rPr lang="ar-DZ" sz="8000" dirty="0" smtClean="0">
                <a:cs typeface="MCS Rika S_I normal." pitchFamily="2" charset="-78"/>
              </a:rPr>
            </a:br>
            <a:r>
              <a:rPr lang="ar-DZ" sz="8000" dirty="0" smtClean="0">
                <a:cs typeface="MCS Rika S_I normal." pitchFamily="2" charset="-78"/>
              </a:rPr>
              <a:t> 				</a:t>
            </a:r>
            <a:r>
              <a:rPr lang="ar-DZ" sz="4400" dirty="0" smtClean="0">
                <a:cs typeface="Mohareb 4" pitchFamily="2" charset="-78"/>
              </a:rPr>
              <a:t>أ. دريكش نجيم</a:t>
            </a:r>
            <a:r>
              <a:rPr lang="ar-DZ" sz="7200" dirty="0" smtClean="0">
                <a:cs typeface="Mohareb 4" pitchFamily="2" charset="-78"/>
              </a:rPr>
              <a:t/>
            </a:r>
            <a:br>
              <a:rPr lang="ar-DZ" sz="7200" dirty="0" smtClean="0">
                <a:cs typeface="Mohareb 4" pitchFamily="2" charset="-78"/>
              </a:rPr>
            </a:br>
            <a:r>
              <a:rPr lang="ar-DZ" sz="7200" u="sng" dirty="0" smtClean="0">
                <a:cs typeface="Mohareb 4" pitchFamily="2" charset="-78"/>
              </a:rPr>
              <a:t/>
            </a:r>
            <a:br>
              <a:rPr lang="ar-DZ" sz="7200" u="sng" dirty="0" smtClean="0">
                <a:cs typeface="Mohareb 4" pitchFamily="2" charset="-78"/>
              </a:rPr>
            </a:br>
            <a:endParaRPr lang="fr-FR" sz="11500" u="sng" dirty="0">
              <a:cs typeface="Mohareb 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254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7328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400" u="sng" dirty="0" smtClean="0">
                <a:solidFill>
                  <a:prstClr val="white"/>
                </a:solidFill>
                <a:cs typeface="MCS Rika S_I normal." pitchFamily="2" charset="-78"/>
              </a:rPr>
              <a:t>أولاً</a:t>
            </a:r>
            <a:r>
              <a:rPr lang="ar-DZ" sz="4400" dirty="0" smtClean="0">
                <a:solidFill>
                  <a:prstClr val="white"/>
                </a:solidFill>
                <a:cs typeface="MCS Rika S_I normal." pitchFamily="2" charset="-78"/>
              </a:rPr>
              <a:t>:</a:t>
            </a:r>
            <a:r>
              <a:rPr lang="ar-DZ" sz="4400" dirty="0" smtClean="0">
                <a:solidFill>
                  <a:srgbClr val="F0AD00">
                    <a:satMod val="150000"/>
                  </a:srgbClr>
                </a:solidFill>
                <a:cs typeface="MCS Rika S_I normal." pitchFamily="2" charset="-78"/>
              </a:rPr>
              <a:t> التحليل </a:t>
            </a:r>
            <a:r>
              <a:rPr lang="ar-DZ" sz="4400" dirty="0">
                <a:solidFill>
                  <a:srgbClr val="F0AD00">
                    <a:satMod val="150000"/>
                  </a:srgbClr>
                </a:solidFill>
                <a:cs typeface="MCS Rika S_I normal." pitchFamily="2" charset="-78"/>
              </a:rPr>
              <a:t>النسقي لتطور العلاقات الدولية (اطار نظري</a:t>
            </a:r>
            <a:r>
              <a:rPr lang="ar-DZ" sz="4400" dirty="0" smtClean="0">
                <a:solidFill>
                  <a:srgbClr val="F0AD00">
                    <a:satMod val="150000"/>
                  </a:srgbClr>
                </a:solidFill>
                <a:cs typeface="MCS Rika S_I normal." pitchFamily="2" charset="-78"/>
              </a:rPr>
              <a:t>).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53908"/>
            <a:ext cx="9144000" cy="4916016"/>
          </a:xfrm>
          <a:solidFill>
            <a:schemeClr val="bg1">
              <a:lumMod val="50000"/>
            </a:schemeClr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/>
          <a:p>
            <a:pPr marL="118872" indent="0" algn="r" rtl="1">
              <a:buNone/>
            </a:pPr>
            <a:r>
              <a:rPr lang="ar-DZ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01</a:t>
            </a:r>
            <a:r>
              <a:rPr lang="ar-DZ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. مفهوم التحليل النسقي لتطور العلاقات الدولية</a:t>
            </a:r>
            <a:r>
              <a:rPr lang="ar-DZ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118872" indent="0" algn="r" rtl="1">
              <a:buNone/>
            </a:pPr>
            <a:r>
              <a:rPr lang="ar-DZ" dirty="0"/>
              <a:t>	</a:t>
            </a:r>
            <a:endParaRPr lang="ar-DZ" dirty="0" smtClean="0"/>
          </a:p>
          <a:p>
            <a:pPr marL="118872" indent="0" algn="r" rtl="1">
              <a:buNone/>
            </a:pPr>
            <a:r>
              <a:rPr lang="ar-DZ" dirty="0">
                <a:cs typeface="MCS Rika S_I normal." pitchFamily="2" charset="-78"/>
              </a:rPr>
              <a:t>	</a:t>
            </a:r>
            <a:r>
              <a:rPr lang="ar-DZ" dirty="0" smtClean="0">
                <a:cs typeface="MCS Rika S_I normal." pitchFamily="2" charset="-78"/>
              </a:rPr>
              <a:t>المقصود بالتحليل </a:t>
            </a:r>
            <a:r>
              <a:rPr lang="ar-DZ" dirty="0">
                <a:cs typeface="MCS Rika S_I normal." pitchFamily="2" charset="-78"/>
              </a:rPr>
              <a:t>النسقي لتطور العلاقات </a:t>
            </a:r>
            <a:r>
              <a:rPr lang="ar-DZ" dirty="0" smtClean="0">
                <a:cs typeface="MCS Rika S_I normal." pitchFamily="2" charset="-78"/>
              </a:rPr>
              <a:t>الدولية هو أن هذه الأخيرة تنشأ و تتطور في ظل نسق دولي معين ، و الذي يتضمن مجموعة من العناصر أو الأجزاء المكونة له، حيث أن فهم و تفسير العلاقات الدولية في مرحلة تاريخية معينة يكون من خلال فهمنا لهذه العناصر .</a:t>
            </a:r>
            <a:endParaRPr lang="ar-DZ" sz="4000" dirty="0" smtClean="0">
              <a:solidFill>
                <a:srgbClr val="FFC000"/>
              </a:solidFill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4000" dirty="0">
                <a:solidFill>
                  <a:srgbClr val="FFC000"/>
                </a:solidFill>
                <a:cs typeface="MCS Rika S_I normal." pitchFamily="2" charset="-78"/>
              </a:rPr>
              <a:t>	 </a:t>
            </a:r>
            <a:r>
              <a:rPr lang="ar-DZ" sz="4000" dirty="0" smtClean="0">
                <a:solidFill>
                  <a:srgbClr val="FFC000"/>
                </a:solidFill>
                <a:cs typeface="MCS Rika S_I normal." pitchFamily="2" charset="-78"/>
              </a:rPr>
              <a:t>        		ما هي هذه العناصر ؟</a:t>
            </a:r>
            <a:endParaRPr lang="ar-DZ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680" y="241175"/>
            <a:ext cx="8686800" cy="6284169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1001">
            <a:schemeClr val="dk2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 algn="r" rtl="1">
              <a:buNone/>
            </a:pPr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02. </a:t>
            </a:r>
            <a:r>
              <a:rPr lang="ar-DZ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العناصر الأساسية للنسق الدولي</a:t>
            </a:r>
            <a:r>
              <a:rPr lang="ar-DZ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</a:t>
            </a:r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(فهم هذه العناصر)</a:t>
            </a:r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D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</a:t>
            </a:r>
            <a:r>
              <a:rPr lang="ar-DZ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أ. الفواعل </a:t>
            </a:r>
            <a:r>
              <a:rPr lang="ar-DZ" sz="36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/</a:t>
            </a:r>
            <a:r>
              <a:rPr lang="ar-DZ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الوحدات الدولية:</a:t>
            </a:r>
          </a:p>
          <a:p>
            <a:pPr marL="118872" indent="0" algn="r" rtl="1">
              <a:buNone/>
            </a:pP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معرفة الوحدات السياسية الدولية</a:t>
            </a:r>
            <a:r>
              <a:rPr lang="ar-D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(</a:t>
            </a:r>
            <a:r>
              <a:rPr lang="ar-DZ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الدول كفواعل أساسية في العلاقات الدولية</a:t>
            </a:r>
            <a:r>
              <a:rPr lang="fr-FR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</a:t>
            </a:r>
            <a:r>
              <a:rPr lang="ar-D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)</a:t>
            </a: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تمثل المنطلق الأساسي و نقطة البدء في فهم العلاقات الدولية في مرحلة تاريخية معينة.</a:t>
            </a:r>
          </a:p>
          <a:p>
            <a:pPr marL="118872" indent="0" algn="r" rtl="1">
              <a:buNone/>
            </a:pP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ذلك أن المكون الأساسي لهذه العلاقات و محورها هو تلك الوحدات، اضافة الى أن باقي عناصر النسق الدولي تعتمد في وجودها أساسا على هذه الوحدات.</a:t>
            </a:r>
          </a:p>
          <a:p>
            <a:pPr marL="118872" indent="0" algn="r" rtl="1">
              <a:buNone/>
            </a:pP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بل لا يمكن الحديث عن العلاقات الدولية في ظل غياب الوحدات الدولية.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إذن: </a:t>
            </a:r>
            <a:r>
              <a:rPr lang="ar-D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كيف يساهم فهمنا للوحدات  الدولية في فهمنا للعلاقات الدولية ككل؟</a:t>
            </a:r>
            <a:endParaRPr lang="ar-DZ" dirty="0" smtClean="0">
              <a:solidFill>
                <a:srgbClr val="FFC000"/>
              </a:solidFill>
              <a:cs typeface="MCS Rika S_I normal." pitchFamily="2" charset="-78"/>
            </a:endParaRPr>
          </a:p>
          <a:p>
            <a:pPr marL="118872" indent="0" algn="r" rtl="1">
              <a:buNone/>
            </a:pP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00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7665" y="291091"/>
            <a:ext cx="8699113" cy="6381327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118872" indent="0" algn="r" rtl="1">
              <a:buNone/>
            </a:pPr>
            <a:r>
              <a:rPr lang="ar-DZ" u="sng" dirty="0" smtClean="0">
                <a:solidFill>
                  <a:srgbClr val="FFFF00"/>
                </a:solidFill>
                <a:cs typeface="MCS Rika S_I normal." pitchFamily="2" charset="-78"/>
              </a:rPr>
              <a:t>يكون ذلك من خلال ما يلي:</a:t>
            </a:r>
            <a:endParaRPr lang="ar-DZ" u="sng" dirty="0">
              <a:solidFill>
                <a:srgbClr val="FFFF00"/>
              </a:solidFill>
              <a:cs typeface="MCS Rika S_I normal." pitchFamily="2" charset="-78"/>
            </a:endParaRPr>
          </a:p>
          <a:p>
            <a:pPr marL="118872" indent="0" algn="r" rtl="1">
              <a:lnSpc>
                <a:spcPct val="150000"/>
              </a:lnSpc>
              <a:buNone/>
            </a:pPr>
            <a:r>
              <a:rPr lang="ar-DZ" sz="3600" dirty="0" smtClean="0">
                <a:cs typeface="MCS Rika S_I normal." pitchFamily="2" charset="-78"/>
              </a:rPr>
              <a:t>ـ</a:t>
            </a:r>
            <a:r>
              <a:rPr lang="ar-DZ" sz="3600" dirty="0">
                <a:cs typeface="MCS Rika S_I normal." pitchFamily="2" charset="-78"/>
              </a:rPr>
              <a:t> </a:t>
            </a:r>
            <a:r>
              <a:rPr lang="ar-DZ" sz="3600" dirty="0" smtClean="0">
                <a:cs typeface="MCS Rika S_I normal." pitchFamily="2" charset="-78"/>
              </a:rPr>
              <a:t>معرفة الوحدات/ الفواعل الأساسية، و ما هي الوحدات الجديدة و الوحدات التي اختفت من النسق الدولي، و كيف أثر ذلك على واقع العلاقات الدولية.</a:t>
            </a:r>
          </a:p>
          <a:p>
            <a:pPr marL="118872" indent="0" algn="r" rtl="1">
              <a:lnSpc>
                <a:spcPct val="150000"/>
              </a:lnSpc>
              <a:buNone/>
            </a:pPr>
            <a:r>
              <a:rPr lang="ar-DZ" sz="3600" dirty="0" smtClean="0">
                <a:cs typeface="MCS Rika S_I normal." pitchFamily="2" charset="-78"/>
              </a:rPr>
              <a:t>ـ عدد هذه الوحدات و تأثيره على الواقع الدولي.</a:t>
            </a:r>
          </a:p>
          <a:p>
            <a:pPr marL="118872" indent="0" algn="r" rtl="1">
              <a:lnSpc>
                <a:spcPct val="150000"/>
              </a:lnSpc>
              <a:buNone/>
            </a:pPr>
            <a:r>
              <a:rPr lang="ar-DZ" sz="3600" dirty="0" smtClean="0">
                <a:cs typeface="MCS Rika S_I normal." pitchFamily="2" charset="-78"/>
              </a:rPr>
              <a:t>ـ طبيعة هذه الوحدات و علاقتها بالنسق الدولي.</a:t>
            </a:r>
          </a:p>
          <a:p>
            <a:pPr marL="118872" indent="0" algn="r" rtl="1">
              <a:lnSpc>
                <a:spcPct val="150000"/>
              </a:lnSpc>
              <a:buNone/>
            </a:pPr>
            <a:r>
              <a:rPr lang="ar-DZ" sz="3600" dirty="0" smtClean="0">
                <a:cs typeface="MCS Rika S_I normal." pitchFamily="2" charset="-78"/>
              </a:rPr>
              <a:t>ـ واقع هذه الوحدات و تأثيره على الواقع الدولي.</a:t>
            </a:r>
          </a:p>
        </p:txBody>
      </p:sp>
    </p:spTree>
    <p:extLst>
      <p:ext uri="{BB962C8B-B14F-4D97-AF65-F5344CB8AC3E}">
        <p14:creationId xmlns:p14="http://schemas.microsoft.com/office/powerpoint/2010/main" val="35219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7665" y="260648"/>
            <a:ext cx="8712968" cy="640871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118872" indent="0" algn="r" rtl="1">
              <a:buNone/>
            </a:pPr>
            <a:r>
              <a:rPr lang="ar-DZ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ب. بنية النسق الدولي</a:t>
            </a:r>
            <a:r>
              <a:rPr lang="en-US" sz="3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international structure </a:t>
            </a:r>
            <a:endParaRPr lang="ar-DZ" sz="36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</a:t>
            </a:r>
            <a:endParaRPr lang="ar-D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</a:t>
            </a:r>
            <a:r>
              <a:rPr lang="ar-DZ" sz="3600" b="1" dirty="0" smtClean="0">
                <a:cs typeface="MCS Rika S_I normal." pitchFamily="2" charset="-78"/>
              </a:rPr>
              <a:t>المقصود ببنية </a:t>
            </a:r>
            <a:r>
              <a:rPr lang="ar-DZ" sz="3600" b="1" dirty="0">
                <a:cs typeface="MCS Rika S_I normal." pitchFamily="2" charset="-78"/>
              </a:rPr>
              <a:t>النسق </a:t>
            </a:r>
            <a:r>
              <a:rPr lang="ar-DZ" sz="3600" b="1" dirty="0" smtClean="0">
                <a:cs typeface="MCS Rika S_I normal." pitchFamily="2" charset="-78"/>
              </a:rPr>
              <a:t>الدولي أو البنيان الدولي هو ترتيب وحدات النسق الدولي في علاقاتها  ببعضها البعض. </a:t>
            </a:r>
          </a:p>
          <a:p>
            <a:pPr marL="118872" indent="0" algn="r" rtl="1">
              <a:buNone/>
            </a:pPr>
            <a:r>
              <a:rPr lang="ar-DZ" sz="3600" b="1" dirty="0" smtClean="0">
                <a:cs typeface="MCS Rika S_I normal." pitchFamily="2" charset="-78"/>
              </a:rPr>
              <a:t>و يتحدد ذلك على أساس توزيع القوة بأشكالها المختلفة داخل و بين وحدات النسق الدولي.</a:t>
            </a:r>
          </a:p>
          <a:p>
            <a:pPr marL="118872" indent="0" algn="r" rtl="1">
              <a:buNone/>
            </a:pPr>
            <a:r>
              <a:rPr lang="ar-DZ" sz="3600" b="1" dirty="0" smtClean="0">
                <a:cs typeface="MCS Rika S_I normal." pitchFamily="2" charset="-78"/>
              </a:rPr>
              <a:t>	و بناء على ذلك يتحدد ترتيب الوحدات الدولية حسب مكانتها و تأثيرها في النسق الدولي.</a:t>
            </a:r>
          </a:p>
          <a:p>
            <a:pPr marL="118872" indent="0" algn="r" rtl="1">
              <a:buNone/>
            </a:pPr>
            <a:r>
              <a:rPr lang="ar-DZ" sz="3600" b="1" dirty="0" smtClean="0">
                <a:cs typeface="MCS Rika S_I normal." pitchFamily="2" charset="-78"/>
              </a:rPr>
              <a:t>	و بما أن الوحدات الدولية هي العنصر الأساسي و الأولي للنسق الدولي، فإنه كثيرا ما تفهم و تفسر بعض التفاعلات و التصرفات الدولية بالرجوع إلى تأثير بنية النسق الدولي على هذه الوحدات.</a:t>
            </a:r>
          </a:p>
          <a:p>
            <a:pPr marL="118872" indent="0" algn="r" rtl="1">
              <a:buNone/>
            </a:pP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22547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05680" y="268559"/>
            <a:ext cx="8686800" cy="640080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118872" indent="0" algn="r" rtl="1">
              <a:buNone/>
            </a:pPr>
            <a:endParaRPr lang="ar-DZ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ـ إضافة إلى ذلك، يجب عند محاولة فهمنا لبنية النسق الدولي أن نقف عند توزيع القيم و الاتجاهات السياسية بين الوحدات الدولية لأن ذلك غالبا ما يحدد و يفسر طبيعة التحالفات والائتلافات القائمة و الممكنة في النسق الدولي.</a:t>
            </a:r>
          </a:p>
          <a:p>
            <a:pPr marL="118872" indent="0" algn="r" rtl="1">
              <a:buNone/>
            </a:pPr>
            <a:r>
              <a:rPr lang="ar-D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</a:t>
            </a: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ـ كذلك لابد أن نتنبه إلى أمر أساسي آخر و هو مدى استقرار النسق الدولي بالنظر إلى شكله:</a:t>
            </a:r>
          </a:p>
          <a:p>
            <a:pPr marL="118872" indent="0" algn="r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 نظام الأحادية القطبية.</a:t>
            </a:r>
          </a:p>
          <a:p>
            <a:pPr marL="118872" indent="0" algn="r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نظام الثنائية القطبية.</a:t>
            </a:r>
          </a:p>
          <a:p>
            <a:pPr marL="118872" indent="0" algn="r" rtl="1">
              <a:buNone/>
            </a:pPr>
            <a:r>
              <a:rPr lang="ar-D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نظام تعدد الأقطاب.</a:t>
            </a:r>
            <a:endParaRPr lang="ar-D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endParaRPr lang="ar-DZ" sz="3600" dirty="0" smtClean="0">
              <a:cs typeface="MCS Rika S_I normal." pitchFamily="2" charset="-78"/>
            </a:endParaRPr>
          </a:p>
          <a:p>
            <a:pPr marL="118872" indent="0" algn="r" rtl="1">
              <a:buNone/>
            </a:pPr>
            <a:endParaRPr lang="fr-FR" sz="3600" dirty="0">
              <a:cs typeface="MCS Rika S_I normal.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010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680" y="268559"/>
            <a:ext cx="8686800" cy="640080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118872" indent="0" algn="r" rtl="1">
              <a:buNone/>
            </a:pPr>
            <a:r>
              <a:rPr lang="ar-DZ" sz="4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ج.</a:t>
            </a:r>
            <a:r>
              <a:rPr lang="ar-DZ" sz="36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الأطر المؤسسية أو المستوى المؤسسي للنسق الدولي</a:t>
            </a:r>
            <a:endParaRPr lang="ar-DZ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و يقصد بذلك مدى وجود قواعد و أطر وأعراف دولية مقبولة لدى الفاعلين الدوليين لممارسة مختلف النشاطات الدولية (</a:t>
            </a: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سلم أو حرب</a:t>
            </a: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)،و يشمل ذلك  المؤسسية القانونية و المؤسسية التنظيمية.</a:t>
            </a:r>
          </a:p>
          <a:p>
            <a:pPr marL="118872" indent="0" algn="r" rtl="1">
              <a:buNone/>
            </a:pPr>
            <a:r>
              <a:rPr lang="ar-D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	و الأهم من ذلك هو معرفة مدى تأثير هذه الأطر المؤسسية على طبيعة العلاقات الدولية خاصة على سلوك الوحدات الدولية، و على بنية النسق الدولي خاصة من حيث الاستقرار و عدم الاستقرار.</a:t>
            </a:r>
          </a:p>
        </p:txBody>
      </p:sp>
    </p:spTree>
    <p:extLst>
      <p:ext uri="{BB962C8B-B14F-4D97-AF65-F5344CB8AC3E}">
        <p14:creationId xmlns:p14="http://schemas.microsoft.com/office/powerpoint/2010/main" val="29117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6123" y="260648"/>
            <a:ext cx="8686800" cy="636441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118872" indent="0" algn="r" rtl="1">
              <a:buNone/>
            </a:pPr>
            <a:r>
              <a:rPr lang="ar-DZ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د. العمليات السياسية الدولية أو التفاعلات الدولية</a:t>
            </a: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و هي مختلف الانشطة و السلوكات  الناتجة عن التفاعل بين وحدات النسق الدولي، في إطار بنيته و مؤسساته.</a:t>
            </a: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و هي كذلك حركة الوحدات الدولية  في النسق الدولي لتحقيق أهدافها  ( </a:t>
            </a:r>
            <a:r>
              <a:rPr lang="ar-D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الجانب الحركي للنسق الدولي 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).</a:t>
            </a:r>
          </a:p>
          <a:p>
            <a:pPr marL="118872" indent="0" algn="r" rtl="1">
              <a:buNone/>
            </a:pPr>
            <a:endParaRPr lang="ar-D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ـ ما طب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يعة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هذه التفاعلات الدولية (</a:t>
            </a:r>
            <a:r>
              <a:rPr lang="ar-D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 سلمية أم صراعية 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)</a:t>
            </a: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ـ هل تتوافق و الأطر المؤسسية القائمة.</a:t>
            </a: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ـ ما مدى تأثير   هذه التفاعلات الدولية على بنية واستقرار النسق الدولي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.</a:t>
            </a: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  <a:p>
            <a:pPr marL="118872" indent="0" algn="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كل هذا، يمثل مجمل العلاقات الدولية، ومن خلال استيعاب وفهم هذه المكونات، يسهل فهم مختلف تطورات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الع,د</a:t>
            </a:r>
            <a:endParaRPr lang="ar-D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54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7665" y="224261"/>
            <a:ext cx="8686800" cy="6400801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118872" indent="0" algn="r" rtl="1">
              <a:buNone/>
            </a:pPr>
            <a:r>
              <a:rPr lang="ar-D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MCS Rika S_I normal." pitchFamily="2" charset="-78"/>
              </a:rPr>
              <a:t>العناصر الأساسية للنسق الدولي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Rika S_I normal." pitchFamily="2" charset="-78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83636338"/>
              </p:ext>
            </p:extLst>
          </p:nvPr>
        </p:nvGraphicFramePr>
        <p:xfrm>
          <a:off x="251520" y="908720"/>
          <a:ext cx="871296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90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15498</TotalTime>
  <Words>232</Words>
  <Application>Microsoft Office PowerPoint</Application>
  <PresentationFormat>Affichage à l'écran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Corbel</vt:lpstr>
      <vt:lpstr>MCS Rika S_I normal.</vt:lpstr>
      <vt:lpstr>Mohareb 4</vt:lpstr>
      <vt:lpstr>Tahoma</vt:lpstr>
      <vt:lpstr>Wingdings</vt:lpstr>
      <vt:lpstr>Wingdings 2</vt:lpstr>
      <vt:lpstr>Wingdings 3</vt:lpstr>
      <vt:lpstr>Module</vt:lpstr>
      <vt:lpstr>التحليل النسقي لتطور العلاقات الدولية المرجع: تطور السياسة الدولية ، محمد السيد سليم.       أ. دريكش نجيم  </vt:lpstr>
      <vt:lpstr>أولاً: التحليل النسقي لتطور العلاقات الدولية (اطار نظري).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التحليل النسقي لتطور العلاقات الدولية,  التحليل النسقي للعلاقات الدولية في فترة مابين الحربين العالميتين,</dc:title>
  <dc:creator>pack</dc:creator>
  <cp:lastModifiedBy>Acer</cp:lastModifiedBy>
  <cp:revision>142</cp:revision>
  <dcterms:created xsi:type="dcterms:W3CDTF">2012-01-07T14:06:56Z</dcterms:created>
  <dcterms:modified xsi:type="dcterms:W3CDTF">2021-10-30T19:52:56Z</dcterms:modified>
</cp:coreProperties>
</file>