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6" r:id="rId4"/>
    <p:sldId id="258" r:id="rId5"/>
    <p:sldId id="259" r:id="rId6"/>
    <p:sldId id="268" r:id="rId7"/>
    <p:sldId id="260" r:id="rId8"/>
    <p:sldId id="269" r:id="rId9"/>
    <p:sldId id="270" r:id="rId10"/>
    <p:sldId id="262" r:id="rId11"/>
    <p:sldId id="271" r:id="rId12"/>
    <p:sldId id="263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15620-8D68-40BC-B978-3112E1E2C2A6}" type="datetimeFigureOut">
              <a:rPr lang="fr-FR" smtClean="0"/>
              <a:pPr/>
              <a:t>07/05/2024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ECA58-46A4-4BD2-9887-F5E52881B72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ECA58-46A4-4BD2-9887-F5E52881B721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29/10/1445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‹N°›</a:t>
            </a:fld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14480" y="928670"/>
            <a:ext cx="5572164" cy="1214446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4400" dirty="0" smtClean="0">
                <a:ln w="1905">
                  <a:solidFill>
                    <a:schemeClr val="bg2">
                      <a:lumMod val="40000"/>
                      <a:lumOff val="60000"/>
                    </a:schemeClr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جامعة العربي بن </a:t>
            </a:r>
            <a:r>
              <a:rPr lang="ar-DZ" sz="4400" dirty="0" err="1" smtClean="0">
                <a:ln w="1905">
                  <a:solidFill>
                    <a:schemeClr val="bg2">
                      <a:lumMod val="40000"/>
                      <a:lumOff val="60000"/>
                    </a:schemeClr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مهيدي</a:t>
            </a:r>
            <a:r>
              <a:rPr lang="ar-DZ" sz="4400" dirty="0" smtClean="0">
                <a:ln w="1905">
                  <a:solidFill>
                    <a:schemeClr val="bg2">
                      <a:lumMod val="40000"/>
                      <a:lumOff val="60000"/>
                    </a:schemeClr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–أم البواقي</a:t>
            </a:r>
            <a:r>
              <a:rPr lang="ar-DZ" sz="4800" dirty="0" smtClean="0">
                <a:ln w="1905">
                  <a:solidFill>
                    <a:schemeClr val="bg2">
                      <a:lumMod val="40000"/>
                      <a:lumOff val="60000"/>
                    </a:schemeClr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ar-DZ" sz="4800" dirty="0" smtClean="0">
                <a:ln w="1905">
                  <a:solidFill>
                    <a:schemeClr val="bg2">
                      <a:lumMod val="40000"/>
                      <a:lumOff val="60000"/>
                    </a:schemeClr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ar-DZ" sz="3600" dirty="0" smtClean="0">
                <a:ln w="1905">
                  <a:solidFill>
                    <a:schemeClr val="bg2">
                      <a:lumMod val="40000"/>
                      <a:lumOff val="60000"/>
                    </a:schemeClr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معهد علوم وتقنيات النشاطات البدنية والرياضية</a:t>
            </a:r>
            <a:endParaRPr lang="fr-FR" sz="4800" dirty="0">
              <a:ln w="1905">
                <a:solidFill>
                  <a:schemeClr val="bg2">
                    <a:lumMod val="40000"/>
                    <a:lumOff val="60000"/>
                  </a:schemeClr>
                </a:solidFill>
              </a:ln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3400" y="2643182"/>
            <a:ext cx="7854696" cy="1752600"/>
          </a:xfrm>
        </p:spPr>
        <p:txBody>
          <a:bodyPr/>
          <a:lstStyle/>
          <a:p>
            <a:r>
              <a:rPr lang="ar-DZ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المحاضرة </a:t>
            </a:r>
            <a:r>
              <a:rPr lang="ar-DZ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الثانية:</a:t>
            </a:r>
            <a:endParaRPr lang="ar-DZ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ar-MA" sz="4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تحضير درس التربية البدنية والرياضية</a:t>
            </a:r>
            <a:endParaRPr lang="fr-FR" sz="4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صورة 3" descr="uoe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1249960" cy="1216404"/>
          </a:xfrm>
          <a:prstGeom prst="rect">
            <a:avLst/>
          </a:prstGeom>
        </p:spPr>
      </p:pic>
      <p:sp>
        <p:nvSpPr>
          <p:cNvPr id="5" name="عنوان فرعي 2"/>
          <p:cNvSpPr txBox="1">
            <a:spLocks/>
          </p:cNvSpPr>
          <p:nvPr/>
        </p:nvSpPr>
        <p:spPr>
          <a:xfrm>
            <a:off x="531654" y="4676796"/>
            <a:ext cx="7854696" cy="1252534"/>
          </a:xfrm>
          <a:prstGeom prst="rect">
            <a:avLst/>
          </a:prstGeom>
        </p:spPr>
        <p:txBody>
          <a:bodyPr vert="horz" lIns="0" rIns="18288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4572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ar-DZ" sz="20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الأستاذ: </a:t>
            </a:r>
            <a:r>
              <a:rPr kumimoji="0" lang="ar-DZ" sz="2000" b="1" i="0" u="none" strike="noStrike" kern="1200" normalizeH="0" baseline="0" noProof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قرماط</a:t>
            </a:r>
            <a:r>
              <a:rPr kumimoji="0" lang="ar-DZ" sz="20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نوري</a:t>
            </a:r>
          </a:p>
          <a:p>
            <a:pPr marL="0" marR="4572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ar-DZ" sz="20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مقياس:</a:t>
            </a:r>
            <a:r>
              <a:rPr kumimoji="0" lang="ar-DZ" sz="2000" b="1" i="0" u="none" strike="noStrike" kern="1200" normalizeH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ar-MA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منهجيه ونظريه النشاط البدني الرياضي التربوي</a:t>
            </a:r>
            <a:endParaRPr kumimoji="0" lang="ar-DZ" sz="2000" b="1" i="0" u="none" strike="noStrike" kern="1200" normalizeH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4572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ar-DZ" sz="2000" b="1" i="0" u="none" strike="noStrike" kern="1200" normalizeH="0" noProof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المستوى: سنة ثانية / نشاط رياضي تربوي</a:t>
            </a:r>
            <a:endParaRPr kumimoji="0" lang="ar-DZ" sz="20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Imag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214290"/>
            <a:ext cx="128588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804" y="1224698"/>
            <a:ext cx="8229600" cy="632666"/>
          </a:xfrm>
        </p:spPr>
        <p:txBody>
          <a:bodyPr>
            <a:normAutofit fontScale="90000"/>
          </a:bodyPr>
          <a:lstStyle/>
          <a:p>
            <a:pPr algn="ctr" rtl="1"/>
            <a:r>
              <a:rPr lang="ar-M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C000">
                      <a:alpha val="60000"/>
                    </a:srgbClr>
                  </a:glow>
                  <a:reflection blurRad="12700" stA="28000" endPos="45000" dist="1000" dir="5400000" sy="-100000" algn="bl" rotWithShape="0"/>
                </a:effectLst>
              </a:rPr>
              <a:t>5- أسس تحضير درس التربية البدنية والرياضية</a:t>
            </a:r>
            <a:endParaRPr lang="fr-F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rgbClr val="FFC000">
                    <a:alpha val="60000"/>
                  </a:srgb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Flèche courbée vers la gauche 5"/>
          <p:cNvSpPr/>
          <p:nvPr/>
        </p:nvSpPr>
        <p:spPr>
          <a:xfrm>
            <a:off x="8572528" y="228599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271490" y="2224830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تحديد الهدف التربوي والتعليمي للدرس.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èche courbée vers la gauche 7"/>
          <p:cNvSpPr/>
          <p:nvPr/>
        </p:nvSpPr>
        <p:spPr>
          <a:xfrm>
            <a:off x="8586758" y="300037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285720" y="3000372"/>
            <a:ext cx="8229600" cy="4286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تقسيم المادة</a:t>
            </a:r>
            <a:r>
              <a:rPr kumimoji="0" lang="ar-MA" sz="28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الدراسية وتحديد طريقه تدريسها.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Flèche courbée vers la gauche 9"/>
          <p:cNvSpPr/>
          <p:nvPr/>
        </p:nvSpPr>
        <p:spPr>
          <a:xfrm>
            <a:off x="8586758" y="3704476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285720" y="3643314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تحديد التكوينات</a:t>
            </a:r>
            <a:r>
              <a:rPr kumimoji="0" lang="ar-MA" sz="28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والنواحي التنظيمية في الدرس.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Flèche courbée vers la gauche 11"/>
          <p:cNvSpPr/>
          <p:nvPr/>
        </p:nvSpPr>
        <p:spPr>
          <a:xfrm>
            <a:off x="8586758" y="442913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85720" y="4367970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ملائمة تقسيم الزمن لأجزاء الدرس.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Flèche courbée vers la gauche 13"/>
          <p:cNvSpPr/>
          <p:nvPr/>
        </p:nvSpPr>
        <p:spPr>
          <a:xfrm>
            <a:off x="8586758" y="514351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85720" y="5082350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اختيار الحركات التعليمية</a:t>
            </a:r>
            <a:r>
              <a:rPr kumimoji="0" lang="ar-MA" sz="28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المناسبة لمستوى التلاميذ في الدرس.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Flèche courbée vers la gauche 15"/>
          <p:cNvSpPr/>
          <p:nvPr/>
        </p:nvSpPr>
        <p:spPr>
          <a:xfrm>
            <a:off x="8586758" y="585789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Titre 1"/>
          <p:cNvSpPr txBox="1">
            <a:spLocks/>
          </p:cNvSpPr>
          <p:nvPr/>
        </p:nvSpPr>
        <p:spPr>
          <a:xfrm>
            <a:off x="285720" y="5796730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تحديد عدد مرات تكرار كل </a:t>
            </a:r>
            <a:r>
              <a:rPr lang="ar-M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التمرين الواحد وفترات الراحة.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 courbée vers la gauche 3"/>
          <p:cNvSpPr/>
          <p:nvPr/>
        </p:nvSpPr>
        <p:spPr>
          <a:xfrm>
            <a:off x="8572528" y="228599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71490" y="2224830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تحضير الأدوات المستخدمة عند بداية الدرس.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Flèche courbée vers la gauche 5"/>
          <p:cNvSpPr/>
          <p:nvPr/>
        </p:nvSpPr>
        <p:spPr>
          <a:xfrm>
            <a:off x="8586758" y="300037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285720" y="3000372"/>
            <a:ext cx="8229600" cy="4286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مراعاة التدرج في تعلم المهارات الحركية والعقلية في الدرس.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Flèche courbée vers la gauche 7"/>
          <p:cNvSpPr/>
          <p:nvPr/>
        </p:nvSpPr>
        <p:spPr>
          <a:xfrm>
            <a:off x="8586758" y="3704476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285720" y="3643314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مراعاة الفروق الفردية بين التلاميذ.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Flèche courbée vers la gauche 9"/>
          <p:cNvSpPr/>
          <p:nvPr/>
        </p:nvSpPr>
        <p:spPr>
          <a:xfrm>
            <a:off x="8586758" y="442913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285720" y="4367970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مراعاة حاله الجو (الطقس).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Flèche courbée vers la gauche 11"/>
          <p:cNvSpPr/>
          <p:nvPr/>
        </p:nvSpPr>
        <p:spPr>
          <a:xfrm>
            <a:off x="8586758" y="514351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85720" y="5082350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مراعاة إشراك</a:t>
            </a:r>
            <a:r>
              <a:rPr kumimoji="0" lang="ar-MA" sz="28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التلاميذ جميعهم ولأطول مد</a:t>
            </a:r>
            <a:r>
              <a:rPr lang="ar-M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ة</a:t>
            </a:r>
            <a:r>
              <a:rPr kumimoji="0" lang="ar-MA" sz="28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زمن</a:t>
            </a:r>
            <a:r>
              <a:rPr lang="ar-MA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ية</a:t>
            </a:r>
            <a:r>
              <a:rPr kumimoji="0" lang="ar-MA" sz="28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مم</a:t>
            </a:r>
            <a:r>
              <a:rPr lang="ar-M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كنة</a:t>
            </a:r>
            <a:r>
              <a:rPr kumimoji="0" lang="ar-MA" sz="28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. 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Flèche courbée vers la gauche 13"/>
          <p:cNvSpPr/>
          <p:nvPr/>
        </p:nvSpPr>
        <p:spPr>
          <a:xfrm>
            <a:off x="8586758" y="5857892"/>
            <a:ext cx="142876" cy="21431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85720" y="5796730"/>
            <a:ext cx="8229600" cy="4897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مراعاة الإمكانات المتوفرة</a:t>
            </a:r>
            <a:r>
              <a:rPr kumimoji="0" lang="ar-MA" sz="2800" b="1" i="0" u="none" strike="noStrike" kern="1200" cap="all" spc="0" normalizeH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في المدرسة.</a:t>
            </a:r>
            <a:endParaRPr kumimoji="0" lang="fr-FR" sz="28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1714480" y="285728"/>
            <a:ext cx="5429288" cy="64293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4400" b="1" i="0" u="none" strike="noStrike" kern="1200" cap="none" spc="0" normalizeH="0" baseline="0" noProof="0" dirty="0" smtClean="0">
                <a:ln w="1905"/>
                <a:solidFill>
                  <a:srgbClr val="C0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6- مراحل العملية التعليمية</a:t>
            </a:r>
            <a:endParaRPr kumimoji="0" lang="fr-FR" sz="4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 rot="16200000">
            <a:off x="-2500362" y="3429000"/>
            <a:ext cx="5857916" cy="4286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MA" sz="3200" b="1" dirty="0" smtClean="0">
                <a:ln w="1905"/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أ- مرحلة التخطيط/الإعداد/ ما قبل التأثير</a:t>
            </a:r>
            <a:endParaRPr kumimoji="0" lang="fr-FR" sz="3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Flèche gauche 23"/>
          <p:cNvSpPr/>
          <p:nvPr/>
        </p:nvSpPr>
        <p:spPr>
          <a:xfrm rot="10800000">
            <a:off x="642909" y="3286124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gauche 25"/>
          <p:cNvSpPr/>
          <p:nvPr/>
        </p:nvSpPr>
        <p:spPr>
          <a:xfrm rot="10800000">
            <a:off x="642910" y="3929066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 gauche 26"/>
          <p:cNvSpPr/>
          <p:nvPr/>
        </p:nvSpPr>
        <p:spPr>
          <a:xfrm rot="10800000">
            <a:off x="642910" y="4669204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lèche gauche 29"/>
          <p:cNvSpPr/>
          <p:nvPr/>
        </p:nvSpPr>
        <p:spPr>
          <a:xfrm rot="10800000">
            <a:off x="642912" y="1928802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 gauche 30"/>
          <p:cNvSpPr/>
          <p:nvPr/>
        </p:nvSpPr>
        <p:spPr>
          <a:xfrm rot="10800000">
            <a:off x="642912" y="2571744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itre 1"/>
          <p:cNvSpPr>
            <a:spLocks noGrp="1"/>
          </p:cNvSpPr>
          <p:nvPr>
            <p:ph type="title"/>
          </p:nvPr>
        </p:nvSpPr>
        <p:spPr>
          <a:xfrm>
            <a:off x="6529430" y="1714488"/>
            <a:ext cx="2471726" cy="2714644"/>
          </a:xfrm>
        </p:spPr>
        <p:txBody>
          <a:bodyPr>
            <a:normAutofit/>
          </a:bodyPr>
          <a:lstStyle/>
          <a:p>
            <a:pPr algn="just" rtl="1"/>
            <a:r>
              <a:rPr lang="ar-MA" sz="2400" dirty="0" smtClean="0">
                <a:latin typeface="Sakkal Majalla" pitchFamily="2" charset="-78"/>
                <a:cs typeface="Sakkal Majalla" pitchFamily="2" charset="-78"/>
              </a:rPr>
              <a:t>هي مرحلة التحضير أو التخطيط أو الإعداد للدرس، وهي تتضمن </a:t>
            </a:r>
            <a:r>
              <a:rPr lang="fr-FR" sz="2400" dirty="0" smtClean="0">
                <a:latin typeface="Sakkal Majalla" pitchFamily="2" charset="-78"/>
                <a:cs typeface="Sakkal Majalla" pitchFamily="2" charset="-78"/>
              </a:rPr>
              <a:t>15</a:t>
            </a:r>
            <a:r>
              <a:rPr lang="ar-MA" sz="2400" dirty="0" smtClean="0">
                <a:latin typeface="Sakkal Majalla" pitchFamily="2" charset="-78"/>
                <a:cs typeface="Sakkal Majalla" pitchFamily="2" charset="-78"/>
              </a:rPr>
              <a:t>معيار، على كل معلم اختيار المعيار المتاح أو المناسب للاختيارات التي تظهر على أساس كل معيار ليتم بناء الدرس، وهي: </a:t>
            </a:r>
            <a:endParaRPr lang="fr-FR" sz="24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4" name="Titre 1"/>
          <p:cNvSpPr txBox="1">
            <a:spLocks/>
          </p:cNvSpPr>
          <p:nvPr/>
        </p:nvSpPr>
        <p:spPr>
          <a:xfrm>
            <a:off x="1000100" y="1857364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أهداف الدرس الرئيسية والفرعية.</a:t>
            </a:r>
          </a:p>
        </p:txBody>
      </p:sp>
      <p:sp>
        <p:nvSpPr>
          <p:cNvPr id="35" name="Titre 1"/>
          <p:cNvSpPr txBox="1">
            <a:spLocks/>
          </p:cNvSpPr>
          <p:nvPr/>
        </p:nvSpPr>
        <p:spPr>
          <a:xfrm>
            <a:off x="1000100" y="2500306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الأسلوب المناسب للتدريس.</a:t>
            </a:r>
          </a:p>
        </p:txBody>
      </p:sp>
      <p:sp>
        <p:nvSpPr>
          <p:cNvPr id="37" name="Titre 1"/>
          <p:cNvSpPr txBox="1">
            <a:spLocks/>
          </p:cNvSpPr>
          <p:nvPr/>
        </p:nvSpPr>
        <p:spPr>
          <a:xfrm>
            <a:off x="1000100" y="3214686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لمن يتم التدريس؟</a:t>
            </a:r>
          </a:p>
        </p:txBody>
      </p:sp>
      <p:sp>
        <p:nvSpPr>
          <p:cNvPr id="38" name="Titre 1"/>
          <p:cNvSpPr txBox="1">
            <a:spLocks/>
          </p:cNvSpPr>
          <p:nvPr/>
        </p:nvSpPr>
        <p:spPr>
          <a:xfrm>
            <a:off x="1000100" y="3857628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موضوع الدرس</a:t>
            </a:r>
          </a:p>
        </p:txBody>
      </p:sp>
      <p:sp>
        <p:nvSpPr>
          <p:cNvPr id="39" name="Titre 1"/>
          <p:cNvSpPr txBox="1">
            <a:spLocks/>
          </p:cNvSpPr>
          <p:nvPr/>
        </p:nvSpPr>
        <p:spPr>
          <a:xfrm>
            <a:off x="1000100" y="4429132"/>
            <a:ext cx="5357850" cy="71438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متى يتم التدريس (وقت البداية، </a:t>
            </a:r>
            <a:r>
              <a:rPr lang="ar-MA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الريتم</a:t>
            </a: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 وسرعه الإيقاع، الفواصل الزمنية بين التمارين، وقت التوقف، وقت النهاية).</a:t>
            </a:r>
          </a:p>
        </p:txBody>
      </p:sp>
      <p:sp>
        <p:nvSpPr>
          <p:cNvPr id="40" name="Flèche gauche 39"/>
          <p:cNvSpPr/>
          <p:nvPr/>
        </p:nvSpPr>
        <p:spPr>
          <a:xfrm rot="10800000">
            <a:off x="642910" y="5429264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Titre 1"/>
          <p:cNvSpPr txBox="1">
            <a:spLocks/>
          </p:cNvSpPr>
          <p:nvPr/>
        </p:nvSpPr>
        <p:spPr>
          <a:xfrm>
            <a:off x="1000100" y="5357826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شكل وأسلوب وسائل الاتصال (</a:t>
            </a:r>
            <a:r>
              <a:rPr lang="ar-MA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الصافر</a:t>
            </a:r>
            <a:r>
              <a:rPr lang="ar-MA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ة</a:t>
            </a: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، الإشارة).</a:t>
            </a:r>
          </a:p>
        </p:txBody>
      </p:sp>
      <p:sp>
        <p:nvSpPr>
          <p:cNvPr id="42" name="Flèche gauche 41"/>
          <p:cNvSpPr/>
          <p:nvPr/>
        </p:nvSpPr>
        <p:spPr>
          <a:xfrm rot="10800000">
            <a:off x="642910" y="6072206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Titre 1"/>
          <p:cNvSpPr txBox="1">
            <a:spLocks/>
          </p:cNvSpPr>
          <p:nvPr/>
        </p:nvSpPr>
        <p:spPr>
          <a:xfrm>
            <a:off x="1000100" y="6000768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طريق</a:t>
            </a: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ة</a:t>
            </a: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 معالج</a:t>
            </a: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ة</a:t>
            </a: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 الأسئلة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2910" y="164305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642910" y="228599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642910" y="300037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642910" y="364331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44" name="Rectangle 43"/>
          <p:cNvSpPr/>
          <p:nvPr/>
        </p:nvSpPr>
        <p:spPr>
          <a:xfrm>
            <a:off x="642910" y="438345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45" name="Rectangle 44"/>
          <p:cNvSpPr/>
          <p:nvPr/>
        </p:nvSpPr>
        <p:spPr>
          <a:xfrm>
            <a:off x="642910" y="514351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  <p:sp>
        <p:nvSpPr>
          <p:cNvPr id="46" name="Rectangle 45"/>
          <p:cNvSpPr/>
          <p:nvPr/>
        </p:nvSpPr>
        <p:spPr>
          <a:xfrm>
            <a:off x="642910" y="5773575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7</a:t>
            </a:r>
            <a:endParaRPr lang="fr-F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6" grpId="0" animBg="1"/>
      <p:bldP spid="27" grpId="0" animBg="1"/>
      <p:bldP spid="30" grpId="0" animBg="1"/>
      <p:bldP spid="31" grpId="0" animBg="1"/>
      <p:bldP spid="33" grpId="0"/>
      <p:bldP spid="34" grpId="0"/>
      <p:bldP spid="35" grpId="0"/>
      <p:bldP spid="37" grpId="0"/>
      <p:bldP spid="38" grpId="0"/>
      <p:bldP spid="39" grpId="0"/>
      <p:bldP spid="40" grpId="0" animBg="1"/>
      <p:bldP spid="41" grpId="0"/>
      <p:bldP spid="42" grpId="0" animBg="1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 rot="16200000">
            <a:off x="-2500362" y="3429000"/>
            <a:ext cx="5857916" cy="4286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MA" sz="3200" b="1" dirty="0" smtClean="0">
                <a:ln w="1905"/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أ- مرحلة التخطيط/الإعداد/ما قبل التأثير</a:t>
            </a:r>
            <a:endParaRPr kumimoji="0" lang="fr-FR" sz="3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Flèche gauche 4"/>
          <p:cNvSpPr/>
          <p:nvPr/>
        </p:nvSpPr>
        <p:spPr>
          <a:xfrm rot="10800000">
            <a:off x="642910" y="785794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000100" y="714356"/>
            <a:ext cx="621510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تنظيم الاستعدادات وكل الإجراءات التنظيمية التي يعتمدها الأستاذ.</a:t>
            </a:r>
          </a:p>
        </p:txBody>
      </p:sp>
      <p:sp>
        <p:nvSpPr>
          <p:cNvPr id="7" name="Flèche gauche 6"/>
          <p:cNvSpPr/>
          <p:nvPr/>
        </p:nvSpPr>
        <p:spPr>
          <a:xfrm rot="10800000">
            <a:off x="642910" y="1571612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000100" y="1500174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أين يتم التدريس (ملعب، قاعه، فناء).</a:t>
            </a:r>
          </a:p>
        </p:txBody>
      </p:sp>
      <p:sp>
        <p:nvSpPr>
          <p:cNvPr id="9" name="Flèche gauche 8"/>
          <p:cNvSpPr/>
          <p:nvPr/>
        </p:nvSpPr>
        <p:spPr>
          <a:xfrm rot="10800000">
            <a:off x="642910" y="2357430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1000100" y="2285992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الحالة التي يكون عليها المتعلم.</a:t>
            </a:r>
          </a:p>
        </p:txBody>
      </p:sp>
      <p:sp>
        <p:nvSpPr>
          <p:cNvPr id="11" name="Flèche gauche 10"/>
          <p:cNvSpPr/>
          <p:nvPr/>
        </p:nvSpPr>
        <p:spPr>
          <a:xfrm rot="10800000">
            <a:off x="642910" y="3143248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1000100" y="3071810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الملبس والمظهر العام للمتعلمين (اللباس الرياضي).</a:t>
            </a:r>
          </a:p>
        </p:txBody>
      </p:sp>
      <p:sp>
        <p:nvSpPr>
          <p:cNvPr id="13" name="Flèche gauche 12"/>
          <p:cNvSpPr/>
          <p:nvPr/>
        </p:nvSpPr>
        <p:spPr>
          <a:xfrm rot="10800000">
            <a:off x="642910" y="3929066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1000100" y="3857628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حدود ومدى القرارات لكل المعايير السابقة.</a:t>
            </a:r>
          </a:p>
        </p:txBody>
      </p:sp>
      <p:sp>
        <p:nvSpPr>
          <p:cNvPr id="15" name="Flèche gauche 14"/>
          <p:cNvSpPr/>
          <p:nvPr/>
        </p:nvSpPr>
        <p:spPr>
          <a:xfrm rot="10800000">
            <a:off x="642910" y="4714884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1000100" y="4643446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المناخ العام للعملية التعليمية.</a:t>
            </a:r>
          </a:p>
        </p:txBody>
      </p:sp>
      <p:sp>
        <p:nvSpPr>
          <p:cNvPr id="17" name="Flèche gauche 16"/>
          <p:cNvSpPr/>
          <p:nvPr/>
        </p:nvSpPr>
        <p:spPr>
          <a:xfrm rot="10800000">
            <a:off x="642910" y="5429264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itre 1"/>
          <p:cNvSpPr txBox="1">
            <a:spLocks/>
          </p:cNvSpPr>
          <p:nvPr/>
        </p:nvSpPr>
        <p:spPr>
          <a:xfrm>
            <a:off x="1000100" y="5357826"/>
            <a:ext cx="5917826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إجراءات وأدوات التقييم.</a:t>
            </a:r>
          </a:p>
        </p:txBody>
      </p:sp>
      <p:sp>
        <p:nvSpPr>
          <p:cNvPr id="19" name="Flèche gauche 18"/>
          <p:cNvSpPr/>
          <p:nvPr/>
        </p:nvSpPr>
        <p:spPr>
          <a:xfrm rot="10800000">
            <a:off x="654438" y="6072206"/>
            <a:ext cx="285752" cy="21431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/>
          <p:cNvSpPr txBox="1">
            <a:spLocks/>
          </p:cNvSpPr>
          <p:nvPr/>
        </p:nvSpPr>
        <p:spPr>
          <a:xfrm>
            <a:off x="1011628" y="6000768"/>
            <a:ext cx="7846652" cy="35719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أشياء أخرى، مثل: ترقيم المحطات، طريقه ترتيب الأدوات، توزيع الأدوات </a:t>
            </a:r>
            <a:r>
              <a:rPr lang="ar-MA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البيداغوجي</a:t>
            </a:r>
            <a:r>
              <a:rPr lang="ar-MA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cs typeface="Sakkal Majalla" pitchFamily="2" charset="-78"/>
              </a:rPr>
              <a:t>ة</a:t>
            </a:r>
            <a:r>
              <a:rPr lang="ar-M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2910" y="487163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8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571472" y="1285860"/>
            <a:ext cx="428628" cy="259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9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571472" y="2071678"/>
            <a:ext cx="428628" cy="259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10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571472" y="2857496"/>
            <a:ext cx="428628" cy="259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11</a:t>
            </a: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571472" y="3643314"/>
            <a:ext cx="428628" cy="259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12</a:t>
            </a:r>
            <a:endParaRPr lang="fr-FR" dirty="0"/>
          </a:p>
        </p:txBody>
      </p:sp>
      <p:sp>
        <p:nvSpPr>
          <p:cNvPr id="26" name="Rectangle 25"/>
          <p:cNvSpPr/>
          <p:nvPr/>
        </p:nvSpPr>
        <p:spPr>
          <a:xfrm>
            <a:off x="571472" y="4429132"/>
            <a:ext cx="428628" cy="259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13</a:t>
            </a:r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571472" y="5169270"/>
            <a:ext cx="428628" cy="259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14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571472" y="5786454"/>
            <a:ext cx="428628" cy="259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 rot="16200000">
            <a:off x="-2500362" y="3429000"/>
            <a:ext cx="5857916" cy="4286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MA" sz="3200" b="1" dirty="0" smtClean="0">
                <a:ln w="1905"/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ب- مرحله التنفيذ/المواجهة/التأثير</a:t>
            </a:r>
            <a:endParaRPr kumimoji="0" lang="fr-FR" sz="3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529430" y="2857496"/>
            <a:ext cx="2471726" cy="1071570"/>
          </a:xfrm>
        </p:spPr>
        <p:txBody>
          <a:bodyPr>
            <a:noAutofit/>
          </a:bodyPr>
          <a:lstStyle/>
          <a:p>
            <a:pPr algn="just" rtl="1"/>
            <a:r>
              <a:rPr lang="ar-MA" sz="3200" dirty="0" smtClean="0">
                <a:latin typeface="Sakkal Majalla" pitchFamily="2" charset="-78"/>
                <a:cs typeface="Sakkal Majalla" pitchFamily="2" charset="-78"/>
              </a:rPr>
              <a:t>وفيها يتم تنفيذ الأعمال التالية: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428728" y="2000240"/>
            <a:ext cx="4786346" cy="328614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0" rIns="0" bIns="0" anchor="b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ar-M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قرارات التخطيط: من </a:t>
            </a:r>
            <a:r>
              <a:rPr lang="fr-FR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1</a:t>
            </a:r>
            <a:r>
              <a:rPr lang="ar-M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إلى </a:t>
            </a:r>
            <a:r>
              <a:rPr lang="fr-FR" sz="2800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12</a:t>
            </a:r>
            <a:r>
              <a:rPr lang="ar-MA" sz="2800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.</a:t>
            </a:r>
            <a:endParaRPr lang="ar-MA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defTabSz="9144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ar-M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قرارات التعديل: وهي التي تتخذ عند وجود صعوبة في تنفيذ القرارات السابقة.</a:t>
            </a:r>
          </a:p>
          <a:p>
            <a:pPr marL="0" marR="0" lvl="0" indent="0" defTabSz="9144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ar-MA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قرارات أخرى، مثل: البدء بالتمرين، تحديد محطة البدء ..الخ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 rot="16200000">
            <a:off x="-2500362" y="3429000"/>
            <a:ext cx="5857916" cy="42862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MA" sz="3200" b="1" dirty="0" smtClean="0">
                <a:ln w="1905"/>
                <a:solidFill>
                  <a:srgbClr val="C0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ت- مرحلة التقويم/ما بعد التأثير</a:t>
            </a:r>
            <a:endParaRPr kumimoji="0" lang="fr-FR" sz="32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285852" y="2428868"/>
            <a:ext cx="7715304" cy="1500198"/>
          </a:xfrm>
        </p:spPr>
        <p:txBody>
          <a:bodyPr>
            <a:noAutofit/>
          </a:bodyPr>
          <a:lstStyle/>
          <a:p>
            <a:pPr algn="just" rtl="1"/>
            <a:r>
              <a:rPr lang="ar-MA" sz="3200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قبل تقييم الأداء وتقديم التغذية الراجعة، يجب على المعلم أن يتابع أداء التلاميذ حتى يتسنى له اختيار التغذية الراجعة الملائمة، والتي تتراوح بين استخدام تعبيرات الوجه واستخدام الكلمات </a:t>
            </a:r>
            <a:r>
              <a:rPr lang="ar-MA" sz="3200" dirty="0" err="1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التعزيزية</a:t>
            </a:r>
            <a:r>
              <a:rPr lang="ar-MA" sz="3200" dirty="0" smtClean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. </a:t>
            </a:r>
            <a:endParaRPr lang="fr-FR" sz="3200" dirty="0">
              <a:ln>
                <a:solidFill>
                  <a:schemeClr val="accent5">
                    <a:lumMod val="75000"/>
                  </a:schemeClr>
                </a:solidFill>
              </a:ln>
              <a:solidFill>
                <a:schemeClr val="accent5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3929090" cy="129615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MA" b="1" dirty="0" smtClean="0">
                <a:effectLst>
                  <a:glow rad="101600">
                    <a:srgbClr val="FFC000">
                      <a:alpha val="60000"/>
                    </a:srgbClr>
                  </a:glow>
                </a:effectLst>
              </a:rPr>
              <a:t>1- مفهوم درس </a:t>
            </a:r>
            <a:br>
              <a:rPr lang="ar-MA" b="1" dirty="0" smtClean="0">
                <a:effectLst>
                  <a:glow rad="101600">
                    <a:srgbClr val="FFC000">
                      <a:alpha val="60000"/>
                    </a:srgbClr>
                  </a:glow>
                </a:effectLst>
              </a:rPr>
            </a:br>
            <a:r>
              <a:rPr lang="ar-MA" b="1" dirty="0" smtClean="0">
                <a:effectLst>
                  <a:glow rad="101600">
                    <a:srgbClr val="FFC000">
                      <a:alpha val="60000"/>
                    </a:srgbClr>
                  </a:glow>
                </a:effectLst>
              </a:rPr>
              <a:t>التربية البدنية والرياضية</a:t>
            </a:r>
            <a:endParaRPr lang="fr-FR" b="1" dirty="0">
              <a:effectLst>
                <a:glow rad="101600">
                  <a:srgbClr val="FFC000">
                    <a:alpha val="60000"/>
                  </a:srgbClr>
                </a:glo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714348" y="2143116"/>
            <a:ext cx="3429024" cy="407196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يعتبر الدرس اليومي للتربية البدنية والرياضية حجر الأساس الذي يمثل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أصغر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جزء من المادة الدراسية، الذي يقوم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المدرس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بوضع أهدافه الخاصة والخطة الخاصة لتنفيذه، حيث يتوقف نجاح درس التربية البدنية والرياضية على مدى عناية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واهتمام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المدرس بتحديد غرضه التربوي والتعليمي وإعداد محتويات الدرس وطريقه إخراجه.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000628" y="571480"/>
            <a:ext cx="3444190" cy="407196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إن درس التربية البدنية والرياضية هو الوحدة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الصفية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في البرنامج الدراسي للتربية البدنية والرياضية، والخطة الشاملة لمنهاج التربية البدنية والرياضية تشمل كل أوجه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النشاط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الذي يريد المدرس أن يمارسها تلاميذ هذه المدرسة، وأن يكتسب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المهارات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التي تتضمنها هذه الأنشطة، بالإضافة إلى ما يصاحب ذلك من تعليم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مباشر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وتعليم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غير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مباشر</a:t>
            </a:r>
            <a:r>
              <a:rPr lang="ar-MA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. 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6"/>
          <p:cNvSpPr/>
          <p:nvPr/>
        </p:nvSpPr>
        <p:spPr>
          <a:xfrm>
            <a:off x="5214942" y="1785926"/>
            <a:ext cx="3357586" cy="464347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latin typeface="Sakkal Majalla" pitchFamily="2" charset="-78"/>
                <a:cs typeface="Sakkal Majalla" pitchFamily="2" charset="-78"/>
              </a:rPr>
              <a:t>يمثل درس التربية البدنية والرياضية جزء مهم في مادة التربية البدنية ومن خلاله تقدم كافه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الخبرات</a:t>
            </a:r>
            <a:r>
              <a:rPr lang="ar-MA" sz="24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والمواد</a:t>
            </a:r>
            <a:r>
              <a:rPr lang="ar-MA" sz="2400" b="1" dirty="0" smtClean="0">
                <a:latin typeface="Sakkal Majalla" pitchFamily="2" charset="-78"/>
                <a:cs typeface="Sakkal Majalla" pitchFamily="2" charset="-78"/>
              </a:rPr>
              <a:t> التعليمية والتربوية التي تحقق أهداف المنهج، وعلى ذلك يفترض أن يستفيد منه كل تلاميذ المدرسة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مرتين</a:t>
            </a:r>
            <a:r>
              <a:rPr lang="ar-MA" sz="2400" b="1" dirty="0" smtClean="0">
                <a:latin typeface="Sakkal Majalla" pitchFamily="2" charset="-78"/>
                <a:cs typeface="Sakkal Majalla" pitchFamily="2" charset="-78"/>
              </a:rPr>
              <a:t> أسبوعيا على الأقل، كما أنه يجب على معلم التربية البدنية مراعاة كافة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الاعتبارات</a:t>
            </a:r>
            <a:r>
              <a:rPr lang="ar-MA" sz="2400" b="1" dirty="0" smtClean="0">
                <a:latin typeface="Sakkal Majalla" pitchFamily="2" charset="-78"/>
                <a:cs typeface="Sakkal Majalla" pitchFamily="2" charset="-78"/>
              </a:rPr>
              <a:t> المتعلقة بمكونات حتى يمكن تحقيق تلك الأهداف بصورة سليمة.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مستطيل 6"/>
          <p:cNvSpPr/>
          <p:nvPr/>
        </p:nvSpPr>
        <p:spPr>
          <a:xfrm>
            <a:off x="500034" y="428604"/>
            <a:ext cx="3357586" cy="50720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latin typeface="Sakkal Majalla" pitchFamily="2" charset="-78"/>
                <a:cs typeface="Sakkal Majalla" pitchFamily="2" charset="-78"/>
              </a:rPr>
              <a:t>هو أحد أشكال المواد الأكاديمية ولكنه يختلف عن هذه المواد لكونه يمد التلاميذ ليس المهارات والخبرات الحركية فقط، ولكنه يمدهم أيضا بالكثير من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المعارف</a:t>
            </a:r>
            <a:r>
              <a:rPr lang="ar-MA" sz="24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MA" sz="24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والمعلومات</a:t>
            </a:r>
            <a:r>
              <a:rPr lang="ar-MA" sz="2400" b="1" dirty="0" smtClean="0">
                <a:latin typeface="Sakkal Majalla" pitchFamily="2" charset="-78"/>
                <a:cs typeface="Sakkal Majalla" pitchFamily="2" charset="-78"/>
              </a:rPr>
              <a:t> التي تغطي الجوانب العلمية بتكوين الجسم لدى الإنسان، وذلك باستخدام الأنشطة الحركية، مثل: التمرينات والألعاب المختلفة الجماعية أم الفردية التي تتم تحت الإشراف التربوي من مربين أعدوا خصيصا لهذا الغرض. 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عنوان 1"/>
          <p:cNvSpPr>
            <a:spLocks noGrp="1"/>
          </p:cNvSpPr>
          <p:nvPr>
            <p:ph type="title"/>
          </p:nvPr>
        </p:nvSpPr>
        <p:spPr>
          <a:xfrm>
            <a:off x="4929190" y="428604"/>
            <a:ext cx="3929090" cy="1296152"/>
          </a:xfrm>
        </p:spPr>
        <p:txBody>
          <a:bodyPr>
            <a:normAutofit fontScale="90000"/>
          </a:bodyPr>
          <a:lstStyle/>
          <a:p>
            <a:pPr algn="ctr" rtl="1"/>
            <a:r>
              <a:rPr lang="ar-MA" b="1" dirty="0" smtClean="0">
                <a:solidFill>
                  <a:srgbClr val="C00000"/>
                </a:solidFill>
              </a:rPr>
              <a:t>1- مفهوم درس </a:t>
            </a:r>
            <a:br>
              <a:rPr lang="ar-MA" b="1" dirty="0" smtClean="0">
                <a:solidFill>
                  <a:srgbClr val="C00000"/>
                </a:solidFill>
              </a:rPr>
            </a:br>
            <a:r>
              <a:rPr lang="ar-MA" b="1" dirty="0" smtClean="0">
                <a:solidFill>
                  <a:srgbClr val="C00000"/>
                </a:solidFill>
              </a:rPr>
              <a:t>التربية البدنية والرياضية</a:t>
            </a:r>
            <a:endParaRPr lang="fr-F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1406" y="71414"/>
            <a:ext cx="5472122" cy="1428728"/>
          </a:xfrm>
        </p:spPr>
        <p:txBody>
          <a:bodyPr>
            <a:normAutofit fontScale="90000"/>
          </a:bodyPr>
          <a:lstStyle/>
          <a:p>
            <a:pPr algn="ctr" rtl="1"/>
            <a:r>
              <a:rPr lang="ar-M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C000">
                      <a:alpha val="60000"/>
                    </a:srgb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2- واجبات درس التربية البدنية والرياضية</a:t>
            </a:r>
            <a:endParaRPr lang="fr-F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101600">
                  <a:srgbClr val="FFC000">
                    <a:alpha val="60000"/>
                  </a:srgb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885828" y="1785926"/>
            <a:ext cx="4614866" cy="78581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° المساعدة على الاحتفاظ بالصحة والبناء البدني السليم لقوام التلاميذ.</a:t>
            </a:r>
            <a:endParaRPr kumimoji="0" lang="fr-FR" sz="2400" b="1" i="0" u="none" strike="noStrike" kern="1200" cap="none" spc="0" normalizeH="0" baseline="0" noProof="0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5643570" y="1928802"/>
            <a:ext cx="2357454" cy="500066"/>
          </a:xfrm>
          <a:prstGeom prst="lef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5715008" y="642918"/>
            <a:ext cx="2471726" cy="1285884"/>
          </a:xfrm>
          <a:prstGeom prst="rect">
            <a:avLst/>
          </a:prstGeom>
        </p:spPr>
        <p:txBody>
          <a:bodyPr vert="horz" lIns="0" rIns="0" bIns="0" anchor="b">
            <a:normAutofit fontScale="9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لقد تحددت واجبات درس التربية البدنية والرياضية فيما يلي:</a:t>
            </a:r>
            <a:endParaRPr kumimoji="0" lang="fr-FR" sz="3200" b="1" i="0" u="none" strike="noStrike" kern="1200" cap="none" spc="0" normalizeH="0" baseline="0" noProof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357158" y="2714620"/>
            <a:ext cx="3129204" cy="121444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° المساعدة على تطوير الصفات البدنية المعروفة، مثل: المرونة، السرعة، القوه، التحمل، ..الخ</a:t>
            </a:r>
            <a:endParaRPr kumimoji="0" lang="fr-FR" sz="2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214282" y="4286256"/>
            <a:ext cx="4214842" cy="42862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° التحكم في القوام في حالتي السكون والحركة.</a:t>
            </a:r>
            <a:endParaRPr kumimoji="0" lang="fr-FR" sz="2400" b="1" i="0" u="none" strike="noStrike" kern="1200" cap="none" spc="0" normalizeH="0" baseline="0" noProof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5643570" y="2571744"/>
            <a:ext cx="3043230" cy="200026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° المساعدة على تكامل المهارات والخبرات الحركية، ووضع القواعد الصحيحة لكيفية ممارستها داخل وخارج المدرسة، مثل: القفز، الرمي، الجري، ..الخ</a:t>
            </a:r>
            <a:endParaRPr kumimoji="0" lang="ar-DZ" sz="2400" b="1" i="0" u="none" strike="noStrike" kern="1200" cap="none" spc="0" normalizeH="0" baseline="0" noProof="0" dirty="0" smtClean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285720" y="4857760"/>
            <a:ext cx="4614866" cy="78581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MA" sz="24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° اكتساب المعارف والمعلومات والحقائق عن أسس الحركة وأصولها البيولوجية </a:t>
            </a:r>
            <a:r>
              <a:rPr lang="ar-MA" sz="2400" b="1" dirty="0" err="1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والفيزيولوجية</a:t>
            </a:r>
            <a:r>
              <a:rPr lang="ar-MA" sz="24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ar-MA" sz="2400" b="1" dirty="0" err="1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والبيوميكانيكية</a:t>
            </a:r>
            <a:r>
              <a:rPr lang="ar-MA" sz="24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.</a:t>
            </a:r>
            <a:endParaRPr lang="fr-FR" sz="2400" b="1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142844" y="5857892"/>
            <a:ext cx="5419764" cy="42862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° تدعيم الصفات المعنوية والسمات الإرادية والسلوك اللائق.</a:t>
            </a:r>
            <a:endParaRPr kumimoji="0" lang="fr-FR" sz="2400" b="1" i="0" u="none" strike="noStrike" kern="1200" cap="none" spc="0" normalizeH="0" baseline="0" noProof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6072198" y="4643446"/>
            <a:ext cx="2428892" cy="78581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° التعود على الممارسة المنتظمة للأنشطة الرياضية.</a:t>
            </a:r>
            <a:endParaRPr kumimoji="0" lang="fr-FR" sz="2400" b="1" i="0" u="none" strike="noStrike" kern="1200" cap="none" spc="0" normalizeH="0" baseline="0" noProof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6143636" y="5500702"/>
            <a:ext cx="2490806" cy="121444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MA" sz="2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° تنمية الاتجاهات الإيجابية نحو ممارسه النشاط من خلال الأنشطة </a:t>
            </a:r>
            <a:r>
              <a:rPr lang="ar-MA" sz="24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اللاصفية</a:t>
            </a:r>
            <a:r>
              <a:rPr lang="ar-MA" sz="2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.</a:t>
            </a:r>
            <a:endParaRPr lang="fr-FR" sz="2400" b="1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" grpId="0"/>
      <p:bldP spid="9" grpId="0" animBg="1"/>
      <p:bldP spid="12" grpId="0"/>
      <p:bldP spid="13" grpId="0"/>
      <p:bldP spid="14" grpId="0"/>
      <p:bldP spid="15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43116"/>
            <a:ext cx="8229600" cy="71438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rtl="1">
              <a:buFont typeface="Wingdings" pitchFamily="2" charset="2"/>
              <a:buChar char="q"/>
            </a:pPr>
            <a:r>
              <a:rPr lang="ar-MA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درس يهدف إلى تنمية شخصية التلاميذ.</a:t>
            </a:r>
            <a:endParaRPr lang="fr-FR" sz="3600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وسيلة شرح مع سهم إلى الأسفل 3"/>
          <p:cNvSpPr/>
          <p:nvPr/>
        </p:nvSpPr>
        <p:spPr>
          <a:xfrm>
            <a:off x="3500430" y="1571612"/>
            <a:ext cx="2143140" cy="500066"/>
          </a:xfrm>
          <a:prstGeom prst="downArrowCallout">
            <a:avLst/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b="1" dirty="0">
              <a:ln w="1905">
                <a:solidFill>
                  <a:srgbClr val="FFC000"/>
                </a:solidFill>
              </a:ln>
              <a:solidFill>
                <a:srgbClr val="FFC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71406" y="71414"/>
            <a:ext cx="5472122" cy="1428728"/>
          </a:xfrm>
          <a:prstGeom prst="rect">
            <a:avLst/>
          </a:prstGeom>
        </p:spPr>
        <p:txBody>
          <a:bodyPr vert="horz" lIns="0" rIns="0" bIns="0" anchor="b">
            <a:normAutofit fontScale="97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5000" b="1" dirty="0" smtClean="0">
                <a:ln w="1905"/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3- </a:t>
            </a:r>
            <a:r>
              <a:rPr kumimoji="0" lang="ar-MA" sz="5000" b="1" i="0" u="none" strike="noStrike" kern="1200" cap="none" spc="0" normalizeH="0" baseline="0" noProof="0" dirty="0" smtClean="0">
                <a:ln w="1905"/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أنماط درس التربية البدنية والرياضية</a:t>
            </a:r>
            <a:endParaRPr kumimoji="0" lang="fr-FR" sz="5000" b="1" i="0" u="none" strike="noStrike" kern="1200" cap="none" spc="0" normalizeH="0" baseline="0" noProof="0" dirty="0">
              <a:ln w="1905"/>
              <a:solidFill>
                <a:srgbClr val="FF000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460046" y="2786058"/>
            <a:ext cx="8229600" cy="7143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pPr lvl="0" algn="ctr">
              <a:spcBef>
                <a:spcPct val="0"/>
              </a:spcBef>
              <a:buFont typeface="Wingdings" pitchFamily="2" charset="2"/>
              <a:buChar char="q"/>
            </a:pPr>
            <a:r>
              <a:rPr kumimoji="0" lang="ar-MA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درس يهدف إلى </a:t>
            </a:r>
            <a:r>
              <a:rPr lang="ar-MA" sz="3600" dirty="0" smtClean="0">
                <a:solidFill>
                  <a:schemeClr val="tx1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اكتساب الصفات البدني</a:t>
            </a:r>
            <a:r>
              <a:rPr lang="ar-MA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ة</a:t>
            </a:r>
            <a:r>
              <a:rPr lang="ar-MA" sz="3600" dirty="0" smtClean="0">
                <a:solidFill>
                  <a:schemeClr val="tx1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.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460046" y="3429000"/>
            <a:ext cx="8229600" cy="7143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pPr lvl="0" algn="ctr">
              <a:spcBef>
                <a:spcPct val="0"/>
              </a:spcBef>
              <a:buFont typeface="Wingdings" pitchFamily="2" charset="2"/>
              <a:buChar char="q"/>
            </a:pPr>
            <a:r>
              <a:rPr kumimoji="0" lang="ar-MA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درس يهدف إلى </a:t>
            </a:r>
            <a:r>
              <a:rPr lang="ar-MA" sz="3600" dirty="0" smtClean="0">
                <a:solidFill>
                  <a:schemeClr val="tx1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اكتساب المهارات الحركي</a:t>
            </a:r>
            <a:r>
              <a:rPr lang="ar-MA" sz="3600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ة</a:t>
            </a:r>
            <a:r>
              <a:rPr lang="ar-MA" sz="3600" dirty="0" smtClean="0">
                <a:solidFill>
                  <a:schemeClr val="tx1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للتلاميذ.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460046" y="4143380"/>
            <a:ext cx="8229600" cy="7143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ar-MA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درس يهدف إلى </a:t>
            </a:r>
            <a:r>
              <a:rPr lang="ar-MA" sz="3600" dirty="0" smtClean="0">
                <a:solidFill>
                  <a:schemeClr val="tx1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تحسين وتطوير مستوى الأداء.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460046" y="4857760"/>
            <a:ext cx="8229600" cy="7143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ar-MA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درس يهدف إلى </a:t>
            </a:r>
            <a:r>
              <a:rPr lang="ar-MA" sz="3600" dirty="0" smtClean="0">
                <a:solidFill>
                  <a:schemeClr val="tx1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قياس المستوى الذي وصل إليه التلاميذ.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857752" y="857232"/>
            <a:ext cx="4071966" cy="571504"/>
          </a:xfrm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ar-MA" sz="3600" b="1" dirty="0" smtClean="0"/>
              <a:t>أ- المرحلة التحضيرية</a:t>
            </a:r>
            <a:endParaRPr lang="fr-FR" sz="3600" b="1" dirty="0"/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428596" y="1500174"/>
            <a:ext cx="8215370" cy="42862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MA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j-ea"/>
                <a:cs typeface="Sakkal Majalla" pitchFamily="2" charset="-78"/>
              </a:rPr>
              <a:t>15د دقيقه حسب الهدف، الإجراء الإداري: الإحماء – الألعاب التربوية.</a:t>
            </a:r>
            <a:endParaRPr kumimoji="0" lang="fr-FR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10" name="وسيلة شرح مع سهم إلى الأسفل 9"/>
          <p:cNvSpPr/>
          <p:nvPr/>
        </p:nvSpPr>
        <p:spPr>
          <a:xfrm>
            <a:off x="3143240" y="2000240"/>
            <a:ext cx="2643206" cy="857256"/>
          </a:xfrm>
          <a:prstGeom prst="downArrow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ar-MA" sz="3600" b="1" dirty="0" smtClean="0">
                <a:ln w="50800"/>
                <a:solidFill>
                  <a:srgbClr val="FFC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Sakkal Majalla" pitchFamily="2" charset="-78"/>
                <a:cs typeface="Sakkal Majalla" pitchFamily="2" charset="-78"/>
              </a:rPr>
              <a:t>أهدافها:</a:t>
            </a:r>
            <a:endParaRPr lang="fr-FR" sz="3600" b="1" dirty="0">
              <a:ln w="50800"/>
              <a:solidFill>
                <a:srgbClr val="FFC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6000760" y="2857496"/>
            <a:ext cx="307180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000" b="1" dirty="0" smtClean="0">
                <a:solidFill>
                  <a:schemeClr val="tx1"/>
                </a:solidFill>
              </a:rPr>
              <a:t>تليين وتقوية العضلات.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2714612" y="2928934"/>
            <a:ext cx="3071802" cy="107157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000" b="1" dirty="0" smtClean="0">
                <a:solidFill>
                  <a:schemeClr val="tx1"/>
                </a:solidFill>
              </a:rPr>
              <a:t>مراجعه بعض الحركات أو التمارين البسيطة التي تكون ضرورية في المحتوى الرئيسي.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142844" y="2786058"/>
            <a:ext cx="2428860" cy="6429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000" b="1" dirty="0" smtClean="0">
                <a:solidFill>
                  <a:schemeClr val="tx1"/>
                </a:solidFill>
              </a:rPr>
              <a:t>التنشيط النفسي.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>
            <a:off x="71406" y="71414"/>
            <a:ext cx="5472122" cy="1428728"/>
          </a:xfrm>
          <a:prstGeom prst="rect">
            <a:avLst/>
          </a:prstGeom>
        </p:spPr>
        <p:txBody>
          <a:bodyPr vert="horz" lIns="0" rIns="0" bIns="0" anchor="b">
            <a:normAutofit fontScale="97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5000" b="1" i="0" u="none" strike="noStrike" kern="1200" cap="none" spc="0" normalizeH="0" baseline="0" noProof="0" dirty="0" smtClean="0">
                <a:ln w="1905"/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4-</a:t>
            </a:r>
            <a:r>
              <a:rPr kumimoji="0" lang="ar-MA" sz="5000" b="1" i="0" u="none" strike="noStrike" kern="1200" cap="none" spc="0" normalizeH="0" noProof="0" dirty="0" smtClean="0">
                <a:ln w="1905"/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MA" sz="5000" b="1" i="0" u="none" strike="noStrike" kern="1200" cap="none" spc="0" normalizeH="0" baseline="0" noProof="0" dirty="0" smtClean="0">
                <a:ln w="1905"/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مكونات درس التربية البدنية والرياضية</a:t>
            </a:r>
            <a:endParaRPr kumimoji="0" lang="fr-FR" sz="5000" b="1" i="0" u="none" strike="noStrike" kern="1200" cap="none" spc="0" normalizeH="0" baseline="0" noProof="0" dirty="0">
              <a:ln w="1905"/>
              <a:solidFill>
                <a:srgbClr val="FF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وسيلة شرح مع سهم إلى الأسفل 9"/>
          <p:cNvSpPr/>
          <p:nvPr/>
        </p:nvSpPr>
        <p:spPr>
          <a:xfrm rot="16200000">
            <a:off x="-535817" y="4822041"/>
            <a:ext cx="2643206" cy="857256"/>
          </a:xfrm>
          <a:prstGeom prst="down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ar-MA" sz="3600" b="1" dirty="0" smtClean="0">
                <a:ln w="50800"/>
                <a:solidFill>
                  <a:srgbClr val="00206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Sakkal Majalla" pitchFamily="2" charset="-78"/>
                <a:cs typeface="Sakkal Majalla" pitchFamily="2" charset="-78"/>
              </a:rPr>
              <a:t>المحتوى:</a:t>
            </a:r>
            <a:endParaRPr lang="fr-FR" sz="3600" b="1" dirty="0">
              <a:ln w="50800"/>
              <a:solidFill>
                <a:srgbClr val="00206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3" name="مستطيل 12"/>
          <p:cNvSpPr/>
          <p:nvPr/>
        </p:nvSpPr>
        <p:spPr>
          <a:xfrm>
            <a:off x="1428760" y="4214818"/>
            <a:ext cx="5072066" cy="50006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ar-MA" sz="2000" b="1" dirty="0" smtClean="0">
                <a:solidFill>
                  <a:schemeClr val="tx1"/>
                </a:solidFill>
              </a:rPr>
              <a:t>تمرينات الجري والتنقل لتنشيط الجهاز الدموي.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24" name="مستطيل 12"/>
          <p:cNvSpPr/>
          <p:nvPr/>
        </p:nvSpPr>
        <p:spPr>
          <a:xfrm>
            <a:off x="1428728" y="5000636"/>
            <a:ext cx="5072098" cy="50006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ar-MA" sz="2000" b="1" dirty="0" smtClean="0">
                <a:solidFill>
                  <a:schemeClr val="tx1"/>
                </a:solidFill>
              </a:rPr>
              <a:t>تمرينات لتليين المفاصل: الكتف، الجذع، الركبة.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25" name="مستطيل 12"/>
          <p:cNvSpPr/>
          <p:nvPr/>
        </p:nvSpPr>
        <p:spPr>
          <a:xfrm>
            <a:off x="1428728" y="5786454"/>
            <a:ext cx="5072098" cy="50006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ar-MA" sz="2000" b="1" dirty="0" smtClean="0">
                <a:solidFill>
                  <a:schemeClr val="tx1"/>
                </a:solidFill>
              </a:rPr>
              <a:t>تمرينات بسيطة بالكرة أو تمارين الجمباز في شكل ألعاب.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0" grpId="0" animBg="1"/>
      <p:bldP spid="13" grpId="0" animBg="1"/>
      <p:bldP spid="14" grpId="0" animBg="1"/>
      <p:bldP spid="18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857752" y="357166"/>
            <a:ext cx="4071966" cy="571504"/>
          </a:xfrm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ar-MA" sz="3600" b="1" dirty="0" smtClean="0"/>
              <a:t>ب- المرحلة الرئيسية</a:t>
            </a:r>
            <a:endParaRPr lang="fr-FR" sz="3600" b="1" dirty="0"/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2357422" y="1071546"/>
            <a:ext cx="6286544" cy="1760192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MA" sz="28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الزمن: 10د.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MA" sz="28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تقديم المهارات والخبرات المراد تعليمها. </a:t>
            </a:r>
          </a:p>
          <a:p>
            <a:pPr lvl="0" algn="ctr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ar-MA" sz="28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تعليم المهارات الجديدة أو تثبيت وتحسين مهارات معروف</a:t>
            </a:r>
            <a:r>
              <a:rPr lang="ar-MA" sz="28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ة</a:t>
            </a:r>
            <a:r>
              <a:rPr lang="ar-MA" sz="28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مسبقا.</a:t>
            </a:r>
            <a:endParaRPr kumimoji="0" lang="fr-FR" sz="2800" b="1" i="0" u="none" strike="noStrike" kern="1200" normalizeH="0" baseline="0" noProof="0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26" name="Pentagone 25"/>
          <p:cNvSpPr/>
          <p:nvPr/>
        </p:nvSpPr>
        <p:spPr>
          <a:xfrm>
            <a:off x="214282" y="1142984"/>
            <a:ext cx="1928826" cy="1714512"/>
          </a:xfrm>
          <a:prstGeom prst="homePlat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MA" sz="3200" b="1" dirty="0" smtClean="0">
                <a:ln w="11430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أولا: النشاط التعليمي</a:t>
            </a:r>
            <a:endParaRPr lang="fr-FR" sz="3200" b="1" dirty="0">
              <a:ln w="11430">
                <a:solidFill>
                  <a:srgbClr val="FFC000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7" name="Pentagone 26"/>
          <p:cNvSpPr/>
          <p:nvPr/>
        </p:nvSpPr>
        <p:spPr>
          <a:xfrm>
            <a:off x="214282" y="4071942"/>
            <a:ext cx="1928826" cy="1714512"/>
          </a:xfrm>
          <a:prstGeom prst="homePlat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MA" sz="3200" b="1" dirty="0" smtClean="0">
                <a:ln w="11430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ثانيا: النشاط التطبيقي</a:t>
            </a:r>
            <a:endParaRPr lang="fr-FR" sz="3200" b="1" dirty="0">
              <a:ln w="11430">
                <a:solidFill>
                  <a:srgbClr val="FFC000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عنوان 1"/>
          <p:cNvSpPr txBox="1">
            <a:spLocks/>
          </p:cNvSpPr>
          <p:nvPr/>
        </p:nvSpPr>
        <p:spPr>
          <a:xfrm>
            <a:off x="2357422" y="3429000"/>
            <a:ext cx="6286544" cy="307181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MA" sz="28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الزمن: 15د.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MA" sz="28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التطبيق العملي والتدريب لما تعلمه التلاميذ. </a:t>
            </a:r>
          </a:p>
          <a:p>
            <a:pPr lvl="0" algn="ctr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ar-MA" sz="28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يعتبر فرص</a:t>
            </a:r>
            <a:r>
              <a:rPr lang="ar-MA" sz="28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ة</a:t>
            </a:r>
            <a:r>
              <a:rPr lang="ar-MA" sz="28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للتدريب على المهارة وتثبيتها وإتقانها وتصحيح ما حدث من أخطاء في الدروس السابقة.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MA" sz="2800" b="1" i="0" u="none" strike="noStrike" kern="1200" normalizeH="0" baseline="0" noProof="0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رفع مستوى عناصر اللياقة البدنية</a:t>
            </a:r>
            <a:r>
              <a:rPr lang="ar-MA" sz="28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MA" sz="2800" b="1" i="0" u="none" strike="noStrike" kern="1200" normalizeH="0" baseline="0" noProof="0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فرصه</a:t>
            </a:r>
            <a:r>
              <a:rPr kumimoji="0" lang="ar-MA" sz="2800" b="1" i="0" u="none" strike="noStrike" kern="1200" normalizeH="0" noProof="0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لتنميه روح الجماعة والتعاون والقدرة على القيادة ودور المعلم في </a:t>
            </a:r>
            <a:r>
              <a:rPr lang="ar-MA" sz="28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هذا الجزء هو المراقبة والتوجيه والإرشاد.</a:t>
            </a:r>
            <a:endParaRPr kumimoji="0" lang="fr-FR" sz="2800" b="1" i="0" u="none" strike="noStrike" kern="1200" normalizeH="0" baseline="0" noProof="0" dirty="0">
              <a:ln w="10541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26" grpId="0" animBg="1"/>
      <p:bldP spid="27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وسيلة شرح مع سهم إلى الأسفل 9"/>
          <p:cNvSpPr/>
          <p:nvPr/>
        </p:nvSpPr>
        <p:spPr>
          <a:xfrm>
            <a:off x="3357554" y="1428736"/>
            <a:ext cx="2643206" cy="857256"/>
          </a:xfrm>
          <a:prstGeom prst="down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ar-MA" sz="3600" b="1" dirty="0" smtClean="0">
                <a:ln w="50800"/>
                <a:solidFill>
                  <a:srgbClr val="00206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Sakkal Majalla" pitchFamily="2" charset="-78"/>
                <a:cs typeface="Sakkal Majalla" pitchFamily="2" charset="-78"/>
              </a:rPr>
              <a:t>أهداف المرحلة:</a:t>
            </a:r>
            <a:endParaRPr lang="fr-FR" sz="3600" b="1" dirty="0">
              <a:ln w="50800"/>
              <a:solidFill>
                <a:srgbClr val="00206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مستطيل 12"/>
          <p:cNvSpPr/>
          <p:nvPr/>
        </p:nvSpPr>
        <p:spPr>
          <a:xfrm>
            <a:off x="3760456" y="2571744"/>
            <a:ext cx="1857356" cy="50006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</a:rPr>
              <a:t>شرح التمارين.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6" name="مستطيل 12"/>
          <p:cNvSpPr/>
          <p:nvPr/>
        </p:nvSpPr>
        <p:spPr>
          <a:xfrm>
            <a:off x="3760456" y="3357562"/>
            <a:ext cx="1857356" cy="50006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</a:rPr>
              <a:t>تجربه إجمالية.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7" name="مستطيل 12"/>
          <p:cNvSpPr/>
          <p:nvPr/>
        </p:nvSpPr>
        <p:spPr>
          <a:xfrm>
            <a:off x="2740370" y="4143380"/>
            <a:ext cx="3831894" cy="50006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</a:rPr>
              <a:t>تدريبات تحليلية متنوعة بتطبيق عام.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8" name="مستطيل 12"/>
          <p:cNvSpPr/>
          <p:nvPr/>
        </p:nvSpPr>
        <p:spPr>
          <a:xfrm>
            <a:off x="3227558" y="4929198"/>
            <a:ext cx="2844640" cy="500066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</a:rPr>
              <a:t>تنتهي دائما بتطبيق حقيقي.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857752" y="357166"/>
            <a:ext cx="4071966" cy="571504"/>
          </a:xfrm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ar-MA" sz="3600" b="1" dirty="0" smtClean="0"/>
              <a:t>ت- المرحلة الختامية</a:t>
            </a:r>
            <a:endParaRPr lang="fr-FR" sz="3600" b="1" dirty="0"/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428596" y="1071546"/>
            <a:ext cx="6858048" cy="1760192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lvl="0" algn="ctr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ar-MA" sz="2800" b="1" dirty="0" smtClean="0">
                <a:ln w="10541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العودة بالتلاميذ إلى حال</a:t>
            </a:r>
            <a:r>
              <a:rPr lang="ar-MA" sz="2800" b="1" dirty="0" smtClean="0">
                <a:ln w="10541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ة</a:t>
            </a:r>
            <a:r>
              <a:rPr lang="ar-MA" sz="2800" b="1" dirty="0" smtClean="0">
                <a:ln w="10541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الهدوء أو الحالة الطبيعية، سواء من الناحية البدنية أو النفسية.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MA" sz="2800" b="1" dirty="0" smtClean="0">
                <a:ln w="10541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مناقشه أهداف الحصة، وعرض بعض الأخطاء التي كانت عراقيل على الحصة.</a:t>
            </a:r>
          </a:p>
        </p:txBody>
      </p:sp>
      <p:sp>
        <p:nvSpPr>
          <p:cNvPr id="28" name="عنوان 1"/>
          <p:cNvSpPr txBox="1">
            <a:spLocks/>
          </p:cNvSpPr>
          <p:nvPr/>
        </p:nvSpPr>
        <p:spPr>
          <a:xfrm>
            <a:off x="1538803" y="4857784"/>
            <a:ext cx="6286544" cy="135729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MA" sz="28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جري خفيف حول المعلب.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MA" sz="2800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إجراء مختلف تمارين التمديدات العضلية وتمارين الاسترخاء.</a:t>
            </a:r>
          </a:p>
        </p:txBody>
      </p:sp>
      <p:sp>
        <p:nvSpPr>
          <p:cNvPr id="7" name="وسيلة شرح مع سهم إلى الأسفل 9"/>
          <p:cNvSpPr/>
          <p:nvPr/>
        </p:nvSpPr>
        <p:spPr>
          <a:xfrm>
            <a:off x="3357554" y="3500438"/>
            <a:ext cx="2643206" cy="857256"/>
          </a:xfrm>
          <a:prstGeom prst="down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ar-MA" sz="3600" b="1" dirty="0" smtClean="0">
                <a:ln w="50800"/>
                <a:solidFill>
                  <a:srgbClr val="00206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Sakkal Majalla" pitchFamily="2" charset="-78"/>
                <a:cs typeface="Sakkal Majalla" pitchFamily="2" charset="-78"/>
              </a:rPr>
              <a:t>أهداف المرحلة:</a:t>
            </a:r>
            <a:endParaRPr lang="fr-FR" sz="3600" b="1" dirty="0">
              <a:ln w="50800"/>
              <a:solidFill>
                <a:srgbClr val="00206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28" grpId="0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1050</TotalTime>
  <Words>1013</Words>
  <Application>Microsoft Office PowerPoint</Application>
  <PresentationFormat>Affichage à l'écran (4:3)</PresentationFormat>
  <Paragraphs>116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Constantia</vt:lpstr>
      <vt:lpstr>Majalla UI</vt:lpstr>
      <vt:lpstr>Sakkal Majalla</vt:lpstr>
      <vt:lpstr>Traditional Arabic</vt:lpstr>
      <vt:lpstr>Wingdings</vt:lpstr>
      <vt:lpstr>Wingdings 2</vt:lpstr>
      <vt:lpstr>تدفق</vt:lpstr>
      <vt:lpstr>جامعة العربي بن مهيدي –أم البواقي معهد علوم وتقنيات النشاطات البدنية والرياضية</vt:lpstr>
      <vt:lpstr>1- مفهوم درس  التربية البدنية والرياضية</vt:lpstr>
      <vt:lpstr>1- مفهوم درس  التربية البدنية والرياضية</vt:lpstr>
      <vt:lpstr>2- واجبات درس التربية البدنية والرياضية</vt:lpstr>
      <vt:lpstr>درس يهدف إلى تنمية شخصية التلاميذ.</vt:lpstr>
      <vt:lpstr>أ- المرحلة التحضيرية</vt:lpstr>
      <vt:lpstr>ب- المرحلة الرئيسية</vt:lpstr>
      <vt:lpstr>Présentation PowerPoint</vt:lpstr>
      <vt:lpstr>ت- المرحلة الختامية</vt:lpstr>
      <vt:lpstr>5- أسس تحضير درس التربية البدنية والرياضية</vt:lpstr>
      <vt:lpstr>Présentation PowerPoint</vt:lpstr>
      <vt:lpstr>هي مرحلة التحضير أو التخطيط أو الإعداد للدرس، وهي تتضمن 15معيار، على كل معلم اختيار المعيار المتاح أو المناسب للاختيارات التي تظهر على أساس كل معيار ليتم بناء الدرس، وهي: </vt:lpstr>
      <vt:lpstr>Présentation PowerPoint</vt:lpstr>
      <vt:lpstr>وفيها يتم تنفيذ الأعمال التالية:</vt:lpstr>
      <vt:lpstr>قبل تقييم الأداء وتقديم التغذية الراجعة، يجب على المعلم أن يتابع أداء التلاميذ حتى يتسنى له اختيار التغذية الراجعة الملائمة، والتي تتراوح بين استخدام تعبيرات الوجه واستخدام الكلمات التعزيزية.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جامعة العربي بن مهيدي –أم البواقي معهد علوم وتقنيات النشاطات البدنية والرياضية</dc:title>
  <dc:creator>home</dc:creator>
  <cp:lastModifiedBy>pc 2023</cp:lastModifiedBy>
  <cp:revision>136</cp:revision>
  <dcterms:created xsi:type="dcterms:W3CDTF">2017-07-09T21:50:43Z</dcterms:created>
  <dcterms:modified xsi:type="dcterms:W3CDTF">2024-05-07T00:28:31Z</dcterms:modified>
</cp:coreProperties>
</file>