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2" r:id="rId9"/>
    <p:sldId id="263" r:id="rId10"/>
    <p:sldId id="264" r:id="rId11"/>
    <p:sldId id="273" r:id="rId12"/>
    <p:sldId id="265" r:id="rId13"/>
    <p:sldId id="274" r:id="rId14"/>
    <p:sldId id="266" r:id="rId15"/>
    <p:sldId id="267" r:id="rId16"/>
    <p:sldId id="269" r:id="rId17"/>
    <p:sldId id="270"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9" d="100"/>
          <a:sy n="69" d="100"/>
        </p:scale>
        <p:origin x="581"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1FFC79-1FF5-4299-8A10-3DE877556934}" type="datetimeFigureOut">
              <a:rPr lang="en-US" smtClean="0"/>
              <a:t>03-Mar-26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1069700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FFC79-1FF5-4299-8A10-3DE877556934}" type="datetimeFigureOut">
              <a:rPr lang="en-US" smtClean="0"/>
              <a:t>03-Mar-26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92000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FFC79-1FF5-4299-8A10-3DE877556934}" type="datetimeFigureOut">
              <a:rPr lang="en-US" smtClean="0"/>
              <a:t>03-Mar-26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310457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1FFC79-1FF5-4299-8A10-3DE877556934}" type="datetimeFigureOut">
              <a:rPr lang="en-US" smtClean="0"/>
              <a:t>03-Mar-26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1546332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1FFC79-1FF5-4299-8A10-3DE877556934}" type="datetimeFigureOut">
              <a:rPr lang="en-US" smtClean="0"/>
              <a:t>03-Mar-26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2379844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1FFC79-1FF5-4299-8A10-3DE877556934}" type="datetimeFigureOut">
              <a:rPr lang="en-US" smtClean="0"/>
              <a:t>03-Mar-26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2838281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1FFC79-1FF5-4299-8A10-3DE877556934}" type="datetimeFigureOut">
              <a:rPr lang="en-US" smtClean="0"/>
              <a:t>03-Mar-26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49466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1FFC79-1FF5-4299-8A10-3DE877556934}" type="datetimeFigureOut">
              <a:rPr lang="en-US" smtClean="0"/>
              <a:t>03-Mar-26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3842955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1FFC79-1FF5-4299-8A10-3DE877556934}" type="datetimeFigureOut">
              <a:rPr lang="en-US" smtClean="0"/>
              <a:t>03-Mar-26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281677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1FFC79-1FF5-4299-8A10-3DE877556934}" type="datetimeFigureOut">
              <a:rPr lang="en-US" smtClean="0"/>
              <a:t>03-Mar-26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174432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1FFC79-1FF5-4299-8A10-3DE877556934}" type="datetimeFigureOut">
              <a:rPr lang="en-US" smtClean="0"/>
              <a:t>03-Mar-26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31FB52-0E80-4A02-A083-771F12B43A3A}" type="slidenum">
              <a:rPr lang="en-US" smtClean="0"/>
              <a:t>‹#›</a:t>
            </a:fld>
            <a:endParaRPr lang="en-US"/>
          </a:p>
        </p:txBody>
      </p:sp>
    </p:spTree>
    <p:extLst>
      <p:ext uri="{BB962C8B-B14F-4D97-AF65-F5344CB8AC3E}">
        <p14:creationId xmlns:p14="http://schemas.microsoft.com/office/powerpoint/2010/main" val="1161470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FFC79-1FF5-4299-8A10-3DE877556934}" type="datetimeFigureOut">
              <a:rPr lang="en-US" smtClean="0"/>
              <a:t>03-Mar-26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1FB52-0E80-4A02-A083-771F12B43A3A}" type="slidenum">
              <a:rPr lang="en-US" smtClean="0"/>
              <a:t>‹#›</a:t>
            </a:fld>
            <a:endParaRPr lang="en-US"/>
          </a:p>
        </p:txBody>
      </p:sp>
    </p:spTree>
    <p:extLst>
      <p:ext uri="{BB962C8B-B14F-4D97-AF65-F5344CB8AC3E}">
        <p14:creationId xmlns:p14="http://schemas.microsoft.com/office/powerpoint/2010/main" val="3573185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47493"/>
            <a:ext cx="9144000" cy="1157056"/>
          </a:xfrm>
        </p:spPr>
        <p:txBody>
          <a:bodyPr/>
          <a:lstStyle/>
          <a:p>
            <a:r>
              <a:rPr lang="fr-FR" dirty="0" smtClean="0"/>
              <a:t>Ralph </a:t>
            </a:r>
            <a:r>
              <a:rPr lang="fr-FR" dirty="0" err="1" smtClean="0"/>
              <a:t>Waldo</a:t>
            </a:r>
            <a:r>
              <a:rPr lang="fr-FR" dirty="0" smtClean="0"/>
              <a:t> Emerson</a:t>
            </a:r>
            <a:endParaRPr lang="en-US" dirty="0"/>
          </a:p>
        </p:txBody>
      </p:sp>
      <p:sp>
        <p:nvSpPr>
          <p:cNvPr id="3" name="Subtitle 2"/>
          <p:cNvSpPr>
            <a:spLocks noGrp="1"/>
          </p:cNvSpPr>
          <p:nvPr>
            <p:ph type="subTitle" idx="1"/>
          </p:nvPr>
        </p:nvSpPr>
        <p:spPr>
          <a:xfrm>
            <a:off x="1668966" y="2246089"/>
            <a:ext cx="9144000" cy="1655762"/>
          </a:xfrm>
        </p:spPr>
        <p:txBody>
          <a:bodyPr>
            <a:normAutofit/>
          </a:bodyPr>
          <a:lstStyle/>
          <a:p>
            <a:r>
              <a:rPr lang="fr-FR" sz="2800" dirty="0" smtClean="0"/>
              <a:t>&amp; American </a:t>
            </a:r>
            <a:r>
              <a:rPr lang="fr-FR" sz="2800" dirty="0" err="1" smtClean="0"/>
              <a:t>Romanticism</a:t>
            </a:r>
            <a:r>
              <a:rPr lang="fr-FR" sz="2800" dirty="0" smtClean="0"/>
              <a:t> (</a:t>
            </a:r>
            <a:r>
              <a:rPr lang="fr-FR" sz="2800" dirty="0" err="1" smtClean="0"/>
              <a:t>Transcendentalism</a:t>
            </a:r>
            <a:r>
              <a:rPr lang="fr-FR" sz="2800" dirty="0" smtClean="0"/>
              <a:t>) </a:t>
            </a:r>
            <a:endParaRPr lang="en-US" sz="2800" dirty="0"/>
          </a:p>
        </p:txBody>
      </p:sp>
      <p:sp>
        <p:nvSpPr>
          <p:cNvPr id="4" name="TextBox 3"/>
          <p:cNvSpPr txBox="1"/>
          <p:nvPr/>
        </p:nvSpPr>
        <p:spPr>
          <a:xfrm>
            <a:off x="670932" y="4171036"/>
            <a:ext cx="10850136" cy="923330"/>
          </a:xfrm>
          <a:prstGeom prst="rect">
            <a:avLst/>
          </a:prstGeom>
          <a:noFill/>
        </p:spPr>
        <p:txBody>
          <a:bodyPr wrap="square" rtlCol="0">
            <a:spAutoFit/>
          </a:bodyPr>
          <a:lstStyle/>
          <a:p>
            <a:r>
              <a:rPr lang="en-US" dirty="0"/>
              <a:t>Ralph Waldo Emerson's "Nature": Puritan Typology and German </a:t>
            </a:r>
            <a:r>
              <a:rPr lang="en-US" dirty="0" smtClean="0"/>
              <a:t>Idealism</a:t>
            </a:r>
          </a:p>
          <a:p>
            <a:r>
              <a:rPr lang="en-US" dirty="0" smtClean="0"/>
              <a:t>Author(s</a:t>
            </a:r>
            <a:r>
              <a:rPr lang="en-US" dirty="0"/>
              <a:t>): Patrick </a:t>
            </a:r>
            <a:r>
              <a:rPr lang="en-US" dirty="0" err="1"/>
              <a:t>LabriolaSource</a:t>
            </a:r>
            <a:r>
              <a:rPr lang="en-US" dirty="0"/>
              <a:t>: The Concord </a:t>
            </a:r>
            <a:r>
              <a:rPr lang="en-US" dirty="0" err="1"/>
              <a:t>Saunterer</a:t>
            </a:r>
            <a:r>
              <a:rPr lang="en-US" dirty="0"/>
              <a:t>, 2002, New Series, Vol. 10 (2002), pp. 124-133</a:t>
            </a:r>
            <a:r>
              <a:rPr lang="en-US" dirty="0" smtClean="0"/>
              <a:t>.</a:t>
            </a:r>
          </a:p>
          <a:p>
            <a:r>
              <a:rPr lang="en-US" dirty="0" smtClean="0"/>
              <a:t>Published </a:t>
            </a:r>
            <a:r>
              <a:rPr lang="en-US" dirty="0"/>
              <a:t>by: The Thoreau Society, </a:t>
            </a:r>
            <a:r>
              <a:rPr lang="en-US" dirty="0" err="1"/>
              <a:t>Inc</a:t>
            </a:r>
            <a:endParaRPr lang="en-US" dirty="0"/>
          </a:p>
        </p:txBody>
      </p:sp>
    </p:spTree>
    <p:extLst>
      <p:ext uri="{BB962C8B-B14F-4D97-AF65-F5344CB8AC3E}">
        <p14:creationId xmlns:p14="http://schemas.microsoft.com/office/powerpoint/2010/main" val="3394629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3678" y="237466"/>
            <a:ext cx="10716322" cy="5078313"/>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The point that clearly separates Emerson from Edwards is the Transcendental belief that God has transformed Himself into the phenomenon of nature in order to instruct us, or as Emerson puts it: "Nature is made to conspire with spirit to emancipate us" (30). Emerson argues that we must "regard nature as a phenomenon, not a substance; to attribute necessary existence to spirit" (30), that "nature always wears the colors of the spirit" (10), and that "the spiritual element is essential to its perfection“ (15). Emerson draws upon the tradition of German Idealism and maintains that the conscious spirit in man and the unconscious spirit of nature come together in Transcendental harmony. In the section on "Spirit," Emerson writes that "three problems are put by nature to the mind; What is matter? Whence is it? and Whereto?“ (37). Concerning the first question, Emerson argues that God's spirit in nature is perfect and that without contact with this spirit we wander aimlessly throughout the world. In reference to the next questions "Whence is it? and Whereto?" Emerson writes that we experience nature, not in terms of space and time, but rather spiritually, and that "the Supreme Being, does not build up nature around us, but puts it forth through us, as the life of the tree puts forth new branches and leaves through the pores of the old" (38).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48183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8576" y="1449648"/>
            <a:ext cx="9612351" cy="2806987"/>
          </a:xfrm>
          <a:prstGeom prst="rect">
            <a:avLst/>
          </a:prstGeom>
        </p:spPr>
        <p:txBody>
          <a:bodyPr wrap="square">
            <a:spAutoFit/>
          </a:bodyPr>
          <a:lstStyle/>
          <a:p>
            <a:pPr algn="just">
              <a:lnSpc>
                <a:spcPct val="150000"/>
              </a:lnSpc>
            </a:pPr>
            <a:r>
              <a:rPr lang="en-US" sz="2000" dirty="0">
                <a:latin typeface="Times New Roman" panose="02020603050405020304" pitchFamily="18" charset="0"/>
                <a:cs typeface="Times New Roman" panose="02020603050405020304" pitchFamily="18" charset="0"/>
              </a:rPr>
              <a:t>In other words, mankind is an integral part in the process of life and growth in nature. We can therefore attribute the first level of interpretation, in which nature is presented as a system of encoded signs, to the tradition of Edwards‘ typology of nature; however, the next two levels—in which spirit reveals itself in terms of phenomenon, and the fact that human spirit and the spirit of nature form a harmonious world-soul—can be ascribed to German Idealism.</a:t>
            </a:r>
          </a:p>
        </p:txBody>
      </p:sp>
    </p:spTree>
    <p:extLst>
      <p:ext uri="{BB962C8B-B14F-4D97-AF65-F5344CB8AC3E}">
        <p14:creationId xmlns:p14="http://schemas.microsoft.com/office/powerpoint/2010/main" val="14432901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6409" y="596347"/>
            <a:ext cx="11285035" cy="5115311"/>
          </a:xfrm>
          <a:prstGeom prst="rect">
            <a:avLst/>
          </a:prstGeom>
        </p:spPr>
        <p:txBody>
          <a:bodyPr wrap="square">
            <a:spAutoFit/>
          </a:bodyPr>
          <a:lstStyle/>
          <a:p>
            <a:pPr>
              <a:lnSpc>
                <a:spcPct val="150000"/>
              </a:lnSpc>
            </a:pPr>
            <a:r>
              <a:rPr lang="en-US" sz="2000" dirty="0" smtClean="0">
                <a:latin typeface="Times New Roman" panose="02020603050405020304" pitchFamily="18" charset="0"/>
                <a:cs typeface="Times New Roman" panose="02020603050405020304" pitchFamily="18" charset="0"/>
              </a:rPr>
              <a:t>There are numerous references which indicate that Emerson was acquainted with German Idealism, and specifically Schelling's philosophy of nature. Stanley Vogel writes that prior to the publication of Nature in 1836, Emerson received the greatest amount of information on Schelling's philosophy from Coleridge, "whose works he had been reading at that time. Of the post-Kantians the Concord writers had more in common with Schelling than with anyone else" (107). It is also a well known fact that Coleridge took many of his ideas directly from German philosophers </a:t>
            </a:r>
            <a:r>
              <a:rPr lang="en-US" sz="2000" dirty="0">
                <a:latin typeface="Times New Roman" panose="02020603050405020304" pitchFamily="18" charset="0"/>
                <a:cs typeface="Times New Roman" panose="02020603050405020304" pitchFamily="18" charset="0"/>
              </a:rPr>
              <a:t>and, with or without proper documentation, passed them on to Emerson. Since Emerson was such a synthetic thinker, he often did not care about the sources of his information, only that all these ideas together provided him with a comprehensive system for his own philosophy of nature. David M. Robinson writes that "Emerson's Nature was his first attempt at a comprehensive and systematic expression of his emerging religious vision, taking as its subject the nature of the external world and the mind's relationship to it" ("Religion" 159). </a:t>
            </a:r>
          </a:p>
        </p:txBody>
      </p:sp>
    </p:spTree>
    <p:extLst>
      <p:ext uri="{BB962C8B-B14F-4D97-AF65-F5344CB8AC3E}">
        <p14:creationId xmlns:p14="http://schemas.microsoft.com/office/powerpoint/2010/main" val="859962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0946" y="1028343"/>
            <a:ext cx="10549054" cy="3831818"/>
          </a:xfrm>
          <a:prstGeom prst="rect">
            <a:avLst/>
          </a:prstGeom>
        </p:spPr>
        <p:txBody>
          <a:bodyPr wrap="square">
            <a:spAutoFit/>
          </a:bodyPr>
          <a:lstStyle/>
          <a:p>
            <a:pPr algn="just">
              <a:lnSpc>
                <a:spcPct val="150000"/>
              </a:lnSpc>
            </a:pPr>
            <a:r>
              <a:rPr lang="en-US" dirty="0">
                <a:latin typeface="Times New Roman" panose="02020603050405020304" pitchFamily="18" charset="0"/>
                <a:cs typeface="Times New Roman" panose="02020603050405020304" pitchFamily="18" charset="0"/>
              </a:rPr>
              <a:t>In a very clear reference to Schelling's synthesis of man and nature, Emerson writes in his journal in 1835 that "Unity says Schelling is barren. Duality is necessary to the existence of the World" (Journals, V: 30). In 1843, the Transcendentalists' literary journal, the Dial, published Schelling's introductory lectures at the University of Berlin from November 1841. In these articles that were translated into English by Frederic Henry Hedge and edited by </a:t>
            </a:r>
            <a:r>
              <a:rPr lang="en-US" dirty="0" smtClean="0">
                <a:latin typeface="Times New Roman" panose="02020603050405020304" pitchFamily="18" charset="0"/>
                <a:cs typeface="Times New Roman" panose="02020603050405020304" pitchFamily="18" charset="0"/>
              </a:rPr>
              <a:t>Emerson, Schelling </a:t>
            </a:r>
            <a:r>
              <a:rPr lang="en-US" dirty="0">
                <a:latin typeface="Times New Roman" panose="02020603050405020304" pitchFamily="18" charset="0"/>
                <a:cs typeface="Times New Roman" panose="02020603050405020304" pitchFamily="18" charset="0"/>
              </a:rPr>
              <a:t>discusses his new professorship in Berlin and the problematic direction of German Idealism after the death of Hegel. In an earlier letter about the lectures to John E Heath on 4 August 1842, Emerson writes that "to hear Schelling might well tempt the firmest rooted philosopher from his home, and I confess to more curiosity in respect to his opinions than those of any living psychologist.... There is a grandeur in the attempt to unite natural &amp; moral philosophy which makes him a sort of hero" </a:t>
            </a:r>
            <a:r>
              <a:rPr lang="en-US" dirty="0" smtClean="0">
                <a:latin typeface="Times New Roman" panose="02020603050405020304" pitchFamily="18" charset="0"/>
                <a:cs typeface="Times New Roman" panose="02020603050405020304" pitchFamily="18" charset="0"/>
              </a:rPr>
              <a:t>(Letters </a:t>
            </a:r>
            <a:r>
              <a:rPr lang="en-US" dirty="0">
                <a:latin typeface="Times New Roman" panose="02020603050405020304" pitchFamily="18" charset="0"/>
                <a:cs typeface="Times New Roman" panose="02020603050405020304" pitchFamily="18" charset="0"/>
              </a:rPr>
              <a:t>III: 76-77). </a:t>
            </a:r>
          </a:p>
        </p:txBody>
      </p:sp>
    </p:spTree>
    <p:extLst>
      <p:ext uri="{BB962C8B-B14F-4D97-AF65-F5344CB8AC3E}">
        <p14:creationId xmlns:p14="http://schemas.microsoft.com/office/powerpoint/2010/main" val="29833733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1571" y="447556"/>
            <a:ext cx="9987776" cy="5940088"/>
          </a:xfrm>
          <a:prstGeom prst="rect">
            <a:avLst/>
          </a:prstGeom>
        </p:spPr>
        <p:txBody>
          <a:bodyPr wrap="square">
            <a:spAutoFit/>
          </a:bodyPr>
          <a:lstStyle/>
          <a:p>
            <a:pPr algn="just"/>
            <a:r>
              <a:rPr lang="en-US" sz="2000" dirty="0" smtClean="0">
                <a:latin typeface="Times New Roman" panose="02020603050405020304" pitchFamily="18" charset="0"/>
                <a:cs typeface="Times New Roman" panose="02020603050405020304" pitchFamily="18" charset="0"/>
              </a:rPr>
              <a:t>Another important question behind Emerson's and Schelling's nature philosophies is how one achieves harmony with the divine spirit of nature. Emerson and Schelling both assert that man must return to the original state of nature to rediscover his lost spirit. Schelling writes that "human beings previously lived in a (philosophical) state of nature. At that time, man was still one with himself and the world around him" (662). In a similar sense, Emerson writes that nature is "the great organ through which the universal spirit speaks to the individual, and strives to lead back the individual to it" (37). In contrast with Kantian and </a:t>
            </a:r>
            <a:r>
              <a:rPr lang="en-US" sz="2000" dirty="0" err="1" smtClean="0">
                <a:latin typeface="Times New Roman" panose="02020603050405020304" pitchFamily="18" charset="0"/>
                <a:cs typeface="Times New Roman" panose="02020603050405020304" pitchFamily="18" charset="0"/>
              </a:rPr>
              <a:t>Fichtean</a:t>
            </a:r>
            <a:r>
              <a:rPr lang="en-US" sz="2000" dirty="0" smtClean="0">
                <a:latin typeface="Times New Roman" panose="02020603050405020304" pitchFamily="18" charset="0"/>
                <a:cs typeface="Times New Roman" panose="02020603050405020304" pitchFamily="18" charset="0"/>
              </a:rPr>
              <a:t> Idealism that view nature either as a "thing in itself' or a "not-I," Schelling asserts that an understanding of the spirit of nature can only be obtained through intuition, not through philosophical reflection which condemns nature to the position of inanimate object.</a:t>
            </a:r>
          </a:p>
          <a:p>
            <a:pPr algn="just"/>
            <a:r>
              <a:rPr lang="en-US" sz="2000" dirty="0" smtClean="0">
                <a:latin typeface="Times New Roman" panose="02020603050405020304" pitchFamily="18" charset="0"/>
                <a:cs typeface="Times New Roman" panose="02020603050405020304" pitchFamily="18" charset="0"/>
              </a:rPr>
              <a:t>He writes that "as long as I am identical with nature, I understand what living nature is, as well as I understand my own life .... but as soon as I separate myself, and, along with myself, everything that is ideal from nature, I experience nothing more than a dead object, and I stop understanding how life outside myself is possible“ (697-98, Schelling's italics). In the same transcendental sense, Emerson asserts that spirit is essential to an understanding of nature and that the individual must become one in the natural process. For this purpose, Emerson employs the metaphor of the "transparent eye-ball" which illustrates the harmony of man and nature: "I become a transparent eye-ball. I am nothing. I see all. The currents of the Universal Being circulate through me; I am part or particle of God" (10)</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23057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0086" y="983078"/>
            <a:ext cx="10203368" cy="4247317"/>
          </a:xfrm>
          <a:prstGeom prst="rect">
            <a:avLst/>
          </a:prstGeom>
        </p:spPr>
        <p:txBody>
          <a:bodyPr wrap="square">
            <a:spAutoFit/>
          </a:bodyPr>
          <a:lstStyle/>
          <a:p>
            <a:pPr>
              <a:lnSpc>
                <a:spcPct val="150000"/>
              </a:lnSpc>
            </a:pPr>
            <a:r>
              <a:rPr lang="en-US" sz="2000" dirty="0" smtClean="0">
                <a:latin typeface="Times New Roman" panose="02020603050405020304" pitchFamily="18" charset="0"/>
                <a:cs typeface="Times New Roman" panose="02020603050405020304" pitchFamily="18" charset="0"/>
              </a:rPr>
              <a:t>If we take Nature as representative of Emerson's ideas and examine the essay on the literal level, it is not  hard to see why Emerson's beliefs inspired such security and  trust. In Nature, Emerson asserts that man's mind contains  spiritual laws, and that nature is the symbol of spirit. Since  nature corresponds intrinsically to mind, it can serve as the  source from which man, through his intellect, can draw the  spiritual qualities necessary for his happy existence. In other  words, in nature, man finds a readily accessible source for the  spiritual nourishment so necessary for his well-being.</a:t>
            </a:r>
          </a:p>
          <a:p>
            <a:pPr>
              <a:lnSpc>
                <a:spcPct val="150000"/>
              </a:lnSpc>
            </a:pPr>
            <a:r>
              <a:rPr lang="en-US" sz="2000" dirty="0" smtClean="0">
                <a:latin typeface="Times New Roman" panose="02020603050405020304" pitchFamily="18" charset="0"/>
                <a:cs typeface="Times New Roman" panose="02020603050405020304" pitchFamily="18" charset="0"/>
              </a:rPr>
              <a:t>On the literal level, the passage tells us that we need not look to the past for great truths; instead we need only look to ever-present nature for spiritual truths</a:t>
            </a:r>
            <a:r>
              <a:rPr lang="en-US"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06145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7424" y="296387"/>
            <a:ext cx="10125308" cy="5493812"/>
          </a:xfrm>
          <a:prstGeom prst="rect">
            <a:avLst/>
          </a:prstGeom>
        </p:spPr>
        <p:txBody>
          <a:bodyPr wrap="square">
            <a:spAutoFit/>
          </a:bodyPr>
          <a:lstStyle/>
          <a:p>
            <a:pPr>
              <a:lnSpc>
                <a:spcPct val="150000"/>
              </a:lnSpc>
            </a:pPr>
            <a:r>
              <a:rPr lang="en-US" dirty="0">
                <a:latin typeface="Times New Roman" panose="02020603050405020304" pitchFamily="18" charset="0"/>
                <a:cs typeface="Times New Roman" panose="02020603050405020304" pitchFamily="18" charset="0"/>
              </a:rPr>
              <a:t>Above all, the Transcendentalists believed in the importance of </a:t>
            </a:r>
            <a:r>
              <a:rPr lang="en-US" dirty="0" smtClean="0">
                <a:latin typeface="Times New Roman" panose="02020603050405020304" pitchFamily="18" charset="0"/>
                <a:cs typeface="Times New Roman" panose="02020603050405020304" pitchFamily="18" charset="0"/>
              </a:rPr>
              <a:t>a direct </a:t>
            </a:r>
            <a:r>
              <a:rPr lang="en-US" dirty="0">
                <a:latin typeface="Times New Roman" panose="02020603050405020304" pitchFamily="18" charset="0"/>
                <a:cs typeface="Times New Roman" panose="02020603050405020304" pitchFamily="18" charset="0"/>
              </a:rPr>
              <a:t>relationship with God and with nature. Emerson wrote in </a:t>
            </a:r>
            <a:r>
              <a:rPr lang="en-US" dirty="0" smtClean="0">
                <a:latin typeface="Times New Roman" panose="02020603050405020304" pitchFamily="18" charset="0"/>
                <a:cs typeface="Times New Roman" panose="02020603050405020304" pitchFamily="18" charset="0"/>
              </a:rPr>
              <a:t>his essay </a:t>
            </a:r>
            <a:r>
              <a:rPr lang="en-US" dirty="0">
                <a:latin typeface="Times New Roman" panose="02020603050405020304" pitchFamily="18" charset="0"/>
                <a:cs typeface="Times New Roman" panose="02020603050405020304" pitchFamily="18" charset="0"/>
              </a:rPr>
              <a:t>Nature that “The foregoing generations beheld God and </a:t>
            </a:r>
            <a:r>
              <a:rPr lang="en-US" dirty="0" smtClean="0">
                <a:latin typeface="Times New Roman" panose="02020603050405020304" pitchFamily="18" charset="0"/>
                <a:cs typeface="Times New Roman" panose="02020603050405020304" pitchFamily="18" charset="0"/>
              </a:rPr>
              <a:t>Nature face </a:t>
            </a:r>
            <a:r>
              <a:rPr lang="en-US" dirty="0">
                <a:latin typeface="Times New Roman" panose="02020603050405020304" pitchFamily="18" charset="0"/>
                <a:cs typeface="Times New Roman" panose="02020603050405020304" pitchFamily="18" charset="0"/>
              </a:rPr>
              <a:t>to face; we—through their eyes. Why should not we also enjoy </a:t>
            </a:r>
            <a:r>
              <a:rPr lang="en-US" dirty="0" smtClean="0">
                <a:latin typeface="Times New Roman" panose="02020603050405020304" pitchFamily="18" charset="0"/>
                <a:cs typeface="Times New Roman" panose="02020603050405020304" pitchFamily="18" charset="0"/>
              </a:rPr>
              <a:t>an original </a:t>
            </a:r>
            <a:r>
              <a:rPr lang="en-US" dirty="0">
                <a:latin typeface="Times New Roman" panose="02020603050405020304" pitchFamily="18" charset="0"/>
                <a:cs typeface="Times New Roman" panose="02020603050405020304" pitchFamily="18" charset="0"/>
              </a:rPr>
              <a:t>relation to the universe</a:t>
            </a:r>
            <a:r>
              <a:rPr lang="en-US" dirty="0" smtClean="0">
                <a:latin typeface="Times New Roman" panose="02020603050405020304" pitchFamily="18" charset="0"/>
                <a:cs typeface="Times New Roman" panose="02020603050405020304" pitchFamily="18" charset="0"/>
              </a:rPr>
              <a:t>?”</a:t>
            </a:r>
          </a:p>
          <a:p>
            <a:pPr>
              <a:lnSpc>
                <a:spcPct val="150000"/>
              </a:lnSpc>
            </a:pPr>
            <a:endParaRPr lang="fr-FR"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The </a:t>
            </a:r>
            <a:r>
              <a:rPr lang="en-US" dirty="0" err="1">
                <a:latin typeface="Times New Roman" panose="02020603050405020304" pitchFamily="18" charset="0"/>
                <a:cs typeface="Times New Roman" panose="02020603050405020304" pitchFamily="18" charset="0"/>
              </a:rPr>
              <a:t>Oversoul</a:t>
            </a:r>
            <a:r>
              <a:rPr lang="en-US" dirty="0">
                <a:latin typeface="Times New Roman" panose="02020603050405020304" pitchFamily="18" charset="0"/>
                <a:cs typeface="Times New Roman" panose="02020603050405020304" pitchFamily="18" charset="0"/>
              </a:rPr>
              <a:t> formed the encompassing framework within which </a:t>
            </a:r>
            <a:r>
              <a:rPr lang="en-US" dirty="0" smtClean="0">
                <a:latin typeface="Times New Roman" panose="02020603050405020304" pitchFamily="18" charset="0"/>
                <a:cs typeface="Times New Roman" panose="02020603050405020304" pitchFamily="18" charset="0"/>
              </a:rPr>
              <a:t>a direct </a:t>
            </a:r>
            <a:r>
              <a:rPr lang="en-US" dirty="0">
                <a:latin typeface="Times New Roman" panose="02020603050405020304" pitchFamily="18" charset="0"/>
                <a:cs typeface="Times New Roman" panose="02020603050405020304" pitchFamily="18" charset="0"/>
              </a:rPr>
              <a:t>relationship with God and with nature was so essential to </a:t>
            </a:r>
            <a:r>
              <a:rPr lang="en-US" dirty="0" smtClean="0">
                <a:latin typeface="Times New Roman" panose="02020603050405020304" pitchFamily="18" charset="0"/>
                <a:cs typeface="Times New Roman" panose="02020603050405020304" pitchFamily="18" charset="0"/>
              </a:rPr>
              <a:t>the Transcendentalists</a:t>
            </a:r>
            <a:r>
              <a:rPr lang="en-US" dirty="0">
                <a:latin typeface="Times New Roman" panose="02020603050405020304" pitchFamily="18" charset="0"/>
                <a:cs typeface="Times New Roman" panose="02020603050405020304" pitchFamily="18" charset="0"/>
              </a:rPr>
              <a:t>. Simply described, the </a:t>
            </a:r>
            <a:r>
              <a:rPr lang="en-US" dirty="0" err="1">
                <a:latin typeface="Times New Roman" panose="02020603050405020304" pitchFamily="18" charset="0"/>
                <a:cs typeface="Times New Roman" panose="02020603050405020304" pitchFamily="18" charset="0"/>
              </a:rPr>
              <a:t>Oversoul</a:t>
            </a:r>
            <a:r>
              <a:rPr lang="en-US" dirty="0">
                <a:latin typeface="Times New Roman" panose="02020603050405020304" pitchFamily="18" charset="0"/>
                <a:cs typeface="Times New Roman" panose="02020603050405020304" pitchFamily="18" charset="0"/>
              </a:rPr>
              <a:t> was a kind of </a:t>
            </a:r>
            <a:r>
              <a:rPr lang="en-US" dirty="0" smtClean="0">
                <a:latin typeface="Times New Roman" panose="02020603050405020304" pitchFamily="18" charset="0"/>
                <a:cs typeface="Times New Roman" panose="02020603050405020304" pitchFamily="18" charset="0"/>
              </a:rPr>
              <a:t>cosmic unity </a:t>
            </a:r>
            <a:r>
              <a:rPr lang="en-US" dirty="0">
                <a:latin typeface="Times New Roman" panose="02020603050405020304" pitchFamily="18" charset="0"/>
                <a:cs typeface="Times New Roman" panose="02020603050405020304" pitchFamily="18" charset="0"/>
              </a:rPr>
              <a:t>between man, God, and nature. Emerson wrote an essay </a:t>
            </a:r>
            <a:r>
              <a:rPr lang="en-US" dirty="0" smtClean="0">
                <a:latin typeface="Times New Roman" panose="02020603050405020304" pitchFamily="18" charset="0"/>
                <a:cs typeface="Times New Roman" panose="02020603050405020304" pitchFamily="18" charset="0"/>
              </a:rPr>
              <a:t>titled “</a:t>
            </a:r>
            <a:r>
              <a:rPr lang="en-US" dirty="0">
                <a:latin typeface="Times New Roman" panose="02020603050405020304" pitchFamily="18" charset="0"/>
                <a:cs typeface="Times New Roman" panose="02020603050405020304" pitchFamily="18" charset="0"/>
              </a:rPr>
              <a:t>The Over-Soul,” which was included in the first series of his </a:t>
            </a:r>
            <a:r>
              <a:rPr lang="en-US" i="1" dirty="0" smtClean="0">
                <a:latin typeface="Times New Roman" panose="02020603050405020304" pitchFamily="18" charset="0"/>
                <a:cs typeface="Times New Roman" panose="02020603050405020304" pitchFamily="18" charset="0"/>
              </a:rPr>
              <a:t>Essays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published in 1841). In it, he described the </a:t>
            </a:r>
            <a:r>
              <a:rPr lang="en-US" dirty="0" err="1">
                <a:latin typeface="Times New Roman" panose="02020603050405020304" pitchFamily="18" charset="0"/>
                <a:cs typeface="Times New Roman" panose="02020603050405020304" pitchFamily="18" charset="0"/>
              </a:rPr>
              <a:t>Oversoul</a:t>
            </a:r>
            <a:r>
              <a:rPr lang="en-US" dirty="0">
                <a:latin typeface="Times New Roman" panose="02020603050405020304" pitchFamily="18" charset="0"/>
                <a:cs typeface="Times New Roman" panose="02020603050405020304" pitchFamily="18" charset="0"/>
              </a:rPr>
              <a:t> as</a:t>
            </a:r>
            <a:r>
              <a:rPr lang="en-US" dirty="0" smtClean="0">
                <a:latin typeface="Times New Roman" panose="02020603050405020304" pitchFamily="18" charset="0"/>
                <a:cs typeface="Times New Roman" panose="02020603050405020304" pitchFamily="18" charset="0"/>
              </a:rPr>
              <a:t>:</a:t>
            </a:r>
          </a:p>
          <a:p>
            <a:pPr>
              <a:lnSpc>
                <a:spcPct val="150000"/>
              </a:lnSpc>
            </a:pPr>
            <a:endParaRPr lang="fr-FR"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 . that great nature in which we rest . . . that Unity, </a:t>
            </a:r>
            <a:r>
              <a:rPr lang="en-US" dirty="0" smtClean="0">
                <a:latin typeface="Times New Roman" panose="02020603050405020304" pitchFamily="18" charset="0"/>
                <a:cs typeface="Times New Roman" panose="02020603050405020304" pitchFamily="18" charset="0"/>
              </a:rPr>
              <a:t>that Over-Soul</a:t>
            </a:r>
            <a:r>
              <a:rPr lang="en-US" dirty="0">
                <a:latin typeface="Times New Roman" panose="02020603050405020304" pitchFamily="18" charset="0"/>
                <a:cs typeface="Times New Roman" panose="02020603050405020304" pitchFamily="18" charset="0"/>
              </a:rPr>
              <a:t>, within which every man’s particular being </a:t>
            </a:r>
            <a:r>
              <a:rPr lang="en-US" dirty="0" smtClean="0">
                <a:latin typeface="Times New Roman" panose="02020603050405020304" pitchFamily="18" charset="0"/>
                <a:cs typeface="Times New Roman" panose="02020603050405020304" pitchFamily="18" charset="0"/>
              </a:rPr>
              <a:t>is contained </a:t>
            </a:r>
            <a:r>
              <a:rPr lang="en-US" dirty="0">
                <a:latin typeface="Times New Roman" panose="02020603050405020304" pitchFamily="18" charset="0"/>
                <a:cs typeface="Times New Roman" panose="02020603050405020304" pitchFamily="18" charset="0"/>
              </a:rPr>
              <a:t>and made one with all other. . . . We live in succession</a:t>
            </a:r>
            <a:r>
              <a:rPr lang="en-US" dirty="0" smtClean="0">
                <a:latin typeface="Times New Roman" panose="02020603050405020304" pitchFamily="18" charset="0"/>
                <a:cs typeface="Times New Roman" panose="02020603050405020304" pitchFamily="18" charset="0"/>
              </a:rPr>
              <a:t>, in </a:t>
            </a:r>
            <a:r>
              <a:rPr lang="en-US" dirty="0">
                <a:latin typeface="Times New Roman" panose="02020603050405020304" pitchFamily="18" charset="0"/>
                <a:cs typeface="Times New Roman" panose="02020603050405020304" pitchFamily="18" charset="0"/>
              </a:rPr>
              <a:t>division, in parts, in particles. Meantime </a:t>
            </a:r>
            <a:r>
              <a:rPr lang="en-US" dirty="0" smtClean="0">
                <a:latin typeface="Times New Roman" panose="02020603050405020304" pitchFamily="18" charset="0"/>
                <a:cs typeface="Times New Roman" panose="02020603050405020304" pitchFamily="18" charset="0"/>
              </a:rPr>
              <a:t>within </a:t>
            </a:r>
            <a:r>
              <a:rPr lang="en-US" dirty="0">
                <a:latin typeface="Times New Roman" panose="02020603050405020304" pitchFamily="18" charset="0"/>
                <a:cs typeface="Times New Roman" panose="02020603050405020304" pitchFamily="18" charset="0"/>
              </a:rPr>
              <a:t>man is the soul of the whole; the wise silence; the </a:t>
            </a:r>
            <a:r>
              <a:rPr lang="en-US" dirty="0" smtClean="0">
                <a:latin typeface="Times New Roman" panose="02020603050405020304" pitchFamily="18" charset="0"/>
                <a:cs typeface="Times New Roman" panose="02020603050405020304" pitchFamily="18" charset="0"/>
              </a:rPr>
              <a:t>universal beauty</a:t>
            </a:r>
            <a:r>
              <a:rPr lang="en-US" dirty="0">
                <a:latin typeface="Times New Roman" panose="02020603050405020304" pitchFamily="18" charset="0"/>
                <a:cs typeface="Times New Roman" panose="02020603050405020304" pitchFamily="18" charset="0"/>
              </a:rPr>
              <a:t>, to which every part and particle is equally related</a:t>
            </a: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eternal ONE.</a:t>
            </a:r>
          </a:p>
        </p:txBody>
      </p:sp>
    </p:spTree>
    <p:extLst>
      <p:ext uri="{BB962C8B-B14F-4D97-AF65-F5344CB8AC3E}">
        <p14:creationId xmlns:p14="http://schemas.microsoft.com/office/powerpoint/2010/main" val="22560049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6995" y="721454"/>
            <a:ext cx="9166302" cy="4993931"/>
          </a:xfrm>
          <a:prstGeom prst="rect">
            <a:avLst/>
          </a:prstGeom>
        </p:spPr>
        <p:txBody>
          <a:bodyPr wrap="square">
            <a:spAutoFit/>
          </a:bodyPr>
          <a:lstStyle/>
          <a:p>
            <a:pPr algn="just">
              <a:lnSpc>
                <a:spcPct val="200000"/>
              </a:lnSpc>
            </a:pPr>
            <a:r>
              <a:rPr lang="en-US" dirty="0">
                <a:latin typeface="Times New Roman" panose="02020603050405020304" pitchFamily="18" charset="0"/>
                <a:cs typeface="Times New Roman" panose="02020603050405020304" pitchFamily="18" charset="0"/>
              </a:rPr>
              <a:t>The idea of the </a:t>
            </a:r>
            <a:r>
              <a:rPr lang="en-US" dirty="0" err="1" smtClean="0">
                <a:latin typeface="Times New Roman" panose="02020603050405020304" pitchFamily="18" charset="0"/>
                <a:cs typeface="Times New Roman" panose="02020603050405020304" pitchFamily="18" charset="0"/>
              </a:rPr>
              <a:t>Oversoul</a:t>
            </a:r>
            <a:r>
              <a:rPr lang="en-US" dirty="0" smtClean="0">
                <a:latin typeface="Times New Roman" panose="02020603050405020304" pitchFamily="18" charset="0"/>
                <a:cs typeface="Times New Roman" panose="02020603050405020304" pitchFamily="18" charset="0"/>
              </a:rPr>
              <a:t> had </a:t>
            </a:r>
            <a:r>
              <a:rPr lang="en-US" dirty="0">
                <a:latin typeface="Times New Roman" panose="02020603050405020304" pitchFamily="18" charset="0"/>
                <a:cs typeface="Times New Roman" panose="02020603050405020304" pitchFamily="18" charset="0"/>
              </a:rPr>
              <a:t>roots in the ancient philosophy </a:t>
            </a:r>
            <a:r>
              <a:rPr lang="en-US" dirty="0" smtClean="0">
                <a:latin typeface="Times New Roman" panose="02020603050405020304" pitchFamily="18" charset="0"/>
                <a:cs typeface="Times New Roman" panose="02020603050405020304" pitchFamily="18" charset="0"/>
              </a:rPr>
              <a:t>of Plato</a:t>
            </a:r>
            <a:r>
              <a:rPr lang="en-US" dirty="0">
                <a:latin typeface="Times New Roman" panose="02020603050405020304" pitchFamily="18" charset="0"/>
                <a:cs typeface="Times New Roman" panose="02020603050405020304" pitchFamily="18" charset="0"/>
              </a:rPr>
              <a:t>, whose writings the Transcendentalists read. To the Transcendentalists</a:t>
            </a:r>
            <a:r>
              <a:rPr lang="en-US" dirty="0" smtClean="0">
                <a:latin typeface="Times New Roman" panose="02020603050405020304" pitchFamily="18" charset="0"/>
                <a:cs typeface="Times New Roman" panose="02020603050405020304" pitchFamily="18" charset="0"/>
              </a:rPr>
              <a:t>, the </a:t>
            </a:r>
            <a:r>
              <a:rPr lang="en-US" dirty="0" err="1">
                <a:latin typeface="Times New Roman" panose="02020603050405020304" pitchFamily="18" charset="0"/>
                <a:cs typeface="Times New Roman" panose="02020603050405020304" pitchFamily="18" charset="0"/>
              </a:rPr>
              <a:t>Oversoul</a:t>
            </a:r>
            <a:r>
              <a:rPr lang="en-US" dirty="0">
                <a:latin typeface="Times New Roman" panose="02020603050405020304" pitchFamily="18" charset="0"/>
                <a:cs typeface="Times New Roman" panose="02020603050405020304" pitchFamily="18" charset="0"/>
              </a:rPr>
              <a:t> was the divine spirit or mind that was present </a:t>
            </a:r>
            <a:r>
              <a:rPr lang="en-US" dirty="0" smtClean="0">
                <a:latin typeface="Times New Roman" panose="02020603050405020304" pitchFamily="18" charset="0"/>
                <a:cs typeface="Times New Roman" panose="02020603050405020304" pitchFamily="18" charset="0"/>
              </a:rPr>
              <a:t>in each </a:t>
            </a:r>
            <a:r>
              <a:rPr lang="en-US" dirty="0">
                <a:latin typeface="Times New Roman" panose="02020603050405020304" pitchFamily="18" charset="0"/>
                <a:cs typeface="Times New Roman" panose="02020603050405020304" pitchFamily="18" charset="0"/>
              </a:rPr>
              <a:t>and every man and in all of nature. It was an all-pervading, omniscient</a:t>
            </a:r>
            <a:r>
              <a:rPr lang="en-US" dirty="0" smtClean="0">
                <a:latin typeface="Times New Roman" panose="02020603050405020304" pitchFamily="18" charset="0"/>
                <a:cs typeface="Times New Roman" panose="02020603050405020304" pitchFamily="18" charset="0"/>
              </a:rPr>
              <a:t>, supreme </a:t>
            </a:r>
            <a:r>
              <a:rPr lang="en-US" dirty="0">
                <a:latin typeface="Times New Roman" panose="02020603050405020304" pitchFamily="18" charset="0"/>
                <a:cs typeface="Times New Roman" panose="02020603050405020304" pitchFamily="18" charset="0"/>
              </a:rPr>
              <a:t>mind. Each particular example of nature or of </a:t>
            </a:r>
            <a:r>
              <a:rPr lang="en-US" dirty="0" smtClean="0">
                <a:latin typeface="Times New Roman" panose="02020603050405020304" pitchFamily="18" charset="0"/>
                <a:cs typeface="Times New Roman" panose="02020603050405020304" pitchFamily="18" charset="0"/>
              </a:rPr>
              <a:t>humanity was </a:t>
            </a:r>
            <a:r>
              <a:rPr lang="en-US" dirty="0">
                <a:latin typeface="Times New Roman" panose="02020603050405020304" pitchFamily="18" charset="0"/>
                <a:cs typeface="Times New Roman" panose="02020603050405020304" pitchFamily="18" charset="0"/>
              </a:rPr>
              <a:t>a reflection of the divine mind, and the whole of the </a:t>
            </a:r>
            <a:r>
              <a:rPr lang="en-US" dirty="0" smtClean="0">
                <a:latin typeface="Times New Roman" panose="02020603050405020304" pitchFamily="18" charset="0"/>
                <a:cs typeface="Times New Roman" panose="02020603050405020304" pitchFamily="18" charset="0"/>
              </a:rPr>
              <a:t>cosmos could </a:t>
            </a:r>
            <a:r>
              <a:rPr lang="en-US" dirty="0">
                <a:latin typeface="Times New Roman" panose="02020603050405020304" pitchFamily="18" charset="0"/>
                <a:cs typeface="Times New Roman" panose="02020603050405020304" pitchFamily="18" charset="0"/>
              </a:rPr>
              <a:t>be extrapolated from each particular. In each manifestation </a:t>
            </a:r>
            <a:r>
              <a:rPr lang="en-US" dirty="0" smtClean="0">
                <a:latin typeface="Times New Roman" panose="02020603050405020304" pitchFamily="18" charset="0"/>
                <a:cs typeface="Times New Roman" panose="02020603050405020304" pitchFamily="18" charset="0"/>
              </a:rPr>
              <a:t>of God</a:t>
            </a:r>
            <a:r>
              <a:rPr lang="en-US" dirty="0">
                <a:latin typeface="Times New Roman" panose="02020603050405020304" pitchFamily="18" charset="0"/>
                <a:cs typeface="Times New Roman" panose="02020603050405020304" pitchFamily="18" charset="0"/>
              </a:rPr>
              <a:t>, man could discover, in encapsulated form, all universal laws </a:t>
            </a:r>
            <a:r>
              <a:rPr lang="en-US" dirty="0" smtClean="0">
                <a:latin typeface="Times New Roman" panose="02020603050405020304" pitchFamily="18" charset="0"/>
                <a:cs typeface="Times New Roman" panose="02020603050405020304" pitchFamily="18" charset="0"/>
              </a:rPr>
              <a:t>at work</a:t>
            </a:r>
            <a:r>
              <a:rPr lang="en-US" dirty="0">
                <a:latin typeface="Times New Roman" panose="02020603050405020304" pitchFamily="18" charset="0"/>
                <a:cs typeface="Times New Roman" panose="02020603050405020304" pitchFamily="18" charset="0"/>
              </a:rPr>
              <a:t>. The presence of the divine spirit in both nature and the </a:t>
            </a:r>
            <a:r>
              <a:rPr lang="en-US" dirty="0" smtClean="0">
                <a:latin typeface="Times New Roman" panose="02020603050405020304" pitchFamily="18" charset="0"/>
                <a:cs typeface="Times New Roman" panose="02020603050405020304" pitchFamily="18" charset="0"/>
              </a:rPr>
              <a:t>human soul </a:t>
            </a:r>
            <a:r>
              <a:rPr lang="en-US" dirty="0">
                <a:latin typeface="Times New Roman" panose="02020603050405020304" pitchFamily="18" charset="0"/>
                <a:cs typeface="Times New Roman" panose="02020603050405020304" pitchFamily="18" charset="0"/>
              </a:rPr>
              <a:t>made a direct understanding of God and an openness to the </a:t>
            </a:r>
            <a:r>
              <a:rPr lang="en-US" dirty="0" smtClean="0">
                <a:latin typeface="Times New Roman" panose="02020603050405020304" pitchFamily="18" charset="0"/>
                <a:cs typeface="Times New Roman" panose="02020603050405020304" pitchFamily="18" charset="0"/>
              </a:rPr>
              <a:t>natural world </a:t>
            </a:r>
            <a:r>
              <a:rPr lang="en-US" dirty="0">
                <a:latin typeface="Times New Roman" panose="02020603050405020304" pitchFamily="18" charset="0"/>
                <a:cs typeface="Times New Roman" panose="02020603050405020304" pitchFamily="18" charset="0"/>
              </a:rPr>
              <a:t>avenues to self-understanding. Self-understanding led to </a:t>
            </a:r>
            <a:r>
              <a:rPr lang="en-US" dirty="0" smtClean="0">
                <a:latin typeface="Times New Roman" panose="02020603050405020304" pitchFamily="18" charset="0"/>
                <a:cs typeface="Times New Roman" panose="02020603050405020304" pitchFamily="18" charset="0"/>
              </a:rPr>
              <a:t>the perception </a:t>
            </a:r>
            <a:r>
              <a:rPr lang="en-US" dirty="0">
                <a:latin typeface="Times New Roman" panose="02020603050405020304" pitchFamily="18" charset="0"/>
                <a:cs typeface="Times New Roman" panose="02020603050405020304" pitchFamily="18" charset="0"/>
              </a:rPr>
              <a:t>of higher truth.</a:t>
            </a:r>
          </a:p>
        </p:txBody>
      </p:sp>
    </p:spTree>
    <p:extLst>
      <p:ext uri="{BB962C8B-B14F-4D97-AF65-F5344CB8AC3E}">
        <p14:creationId xmlns:p14="http://schemas.microsoft.com/office/powerpoint/2010/main" val="1175465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28077" y="1460338"/>
            <a:ext cx="8976731" cy="3788858"/>
          </a:xfrm>
          <a:prstGeom prst="rect">
            <a:avLst/>
          </a:prstGeom>
        </p:spPr>
        <p:txBody>
          <a:bodyPr wrap="square">
            <a:spAutoFit/>
          </a:bodyPr>
          <a:lstStyle/>
          <a:p>
            <a:pPr algn="just">
              <a:lnSpc>
                <a:spcPct val="150000"/>
              </a:lnSpc>
            </a:pPr>
            <a:r>
              <a:rPr lang="en-US" dirty="0">
                <a:latin typeface="Times New Roman" panose="02020603050405020304" pitchFamily="18" charset="0"/>
                <a:cs typeface="Times New Roman" panose="02020603050405020304" pitchFamily="18" charset="0"/>
              </a:rPr>
              <a:t>For some of the Transcendentalists, social activism was a direct </a:t>
            </a:r>
            <a:r>
              <a:rPr lang="en-US" dirty="0" smtClean="0">
                <a:latin typeface="Times New Roman" panose="02020603050405020304" pitchFamily="18" charset="0"/>
                <a:cs typeface="Times New Roman" panose="02020603050405020304" pitchFamily="18" charset="0"/>
              </a:rPr>
              <a:t>consequence of </a:t>
            </a:r>
            <a:r>
              <a:rPr lang="en-US" dirty="0">
                <a:latin typeface="Times New Roman" panose="02020603050405020304" pitchFamily="18" charset="0"/>
                <a:cs typeface="Times New Roman" panose="02020603050405020304" pitchFamily="18" charset="0"/>
              </a:rPr>
              <a:t>this sense of cosmic unity. If man is intimately </a:t>
            </a:r>
            <a:r>
              <a:rPr lang="en-US" dirty="0" smtClean="0">
                <a:latin typeface="Times New Roman" panose="02020603050405020304" pitchFamily="18" charset="0"/>
                <a:cs typeface="Times New Roman" panose="02020603050405020304" pitchFamily="18" charset="0"/>
              </a:rPr>
              <a:t>connected with </a:t>
            </a:r>
            <a:r>
              <a:rPr lang="en-US" dirty="0">
                <a:latin typeface="Times New Roman" panose="02020603050405020304" pitchFamily="18" charset="0"/>
                <a:cs typeface="Times New Roman" panose="02020603050405020304" pitchFamily="18" charset="0"/>
              </a:rPr>
              <a:t>and a reflection of God in the way that the Transcendentalists suggested</a:t>
            </a:r>
            <a:r>
              <a:rPr lang="en-US" dirty="0" smtClean="0">
                <a:latin typeface="Times New Roman" panose="02020603050405020304" pitchFamily="18" charset="0"/>
                <a:cs typeface="Times New Roman" panose="02020603050405020304" pitchFamily="18" charset="0"/>
              </a:rPr>
              <a:t>, and </a:t>
            </a:r>
            <a:r>
              <a:rPr lang="en-US" dirty="0">
                <a:latin typeface="Times New Roman" panose="02020603050405020304" pitchFamily="18" charset="0"/>
                <a:cs typeface="Times New Roman" panose="02020603050405020304" pitchFamily="18" charset="0"/>
              </a:rPr>
              <a:t>if God is good and just, then man is also innately good and</a:t>
            </a:r>
          </a:p>
          <a:p>
            <a:pPr algn="just">
              <a:lnSpc>
                <a:spcPct val="150000"/>
              </a:lnSpc>
            </a:pPr>
            <a:r>
              <a:rPr lang="en-US" dirty="0">
                <a:latin typeface="Times New Roman" panose="02020603050405020304" pitchFamily="18" charset="0"/>
                <a:cs typeface="Times New Roman" panose="02020603050405020304" pitchFamily="18" charset="0"/>
              </a:rPr>
              <a:t>just. Evil exists only when man has an imperfect awareness of his </a:t>
            </a:r>
            <a:r>
              <a:rPr lang="en-US" dirty="0" smtClean="0">
                <a:latin typeface="Times New Roman" panose="02020603050405020304" pitchFamily="18" charset="0"/>
                <a:cs typeface="Times New Roman" panose="02020603050405020304" pitchFamily="18" charset="0"/>
              </a:rPr>
              <a:t>essential goodness </a:t>
            </a:r>
            <a:r>
              <a:rPr lang="en-US" dirty="0">
                <a:latin typeface="Times New Roman" panose="02020603050405020304" pitchFamily="18" charset="0"/>
                <a:cs typeface="Times New Roman" panose="02020603050405020304" pitchFamily="18" charset="0"/>
              </a:rPr>
              <a:t>and godliness. This outlook gave dignity and </a:t>
            </a:r>
            <a:r>
              <a:rPr lang="en-US" dirty="0" smtClean="0">
                <a:latin typeface="Times New Roman" panose="02020603050405020304" pitchFamily="18" charset="0"/>
                <a:cs typeface="Times New Roman" panose="02020603050405020304" pitchFamily="18" charset="0"/>
              </a:rPr>
              <a:t>importance to </a:t>
            </a:r>
            <a:r>
              <a:rPr lang="en-US" dirty="0">
                <a:latin typeface="Times New Roman" panose="02020603050405020304" pitchFamily="18" charset="0"/>
                <a:cs typeface="Times New Roman" panose="02020603050405020304" pitchFamily="18" charset="0"/>
              </a:rPr>
              <a:t>human activity, as manifestations of the divine, and fostered a </a:t>
            </a:r>
            <a:r>
              <a:rPr lang="en-US" dirty="0" smtClean="0">
                <a:latin typeface="Times New Roman" panose="02020603050405020304" pitchFamily="18" charset="0"/>
                <a:cs typeface="Times New Roman" panose="02020603050405020304" pitchFamily="18" charset="0"/>
              </a:rPr>
              <a:t>belief in </a:t>
            </a:r>
            <a:r>
              <a:rPr lang="en-US" dirty="0">
                <a:latin typeface="Times New Roman" panose="02020603050405020304" pitchFamily="18" charset="0"/>
                <a:cs typeface="Times New Roman" panose="02020603050405020304" pitchFamily="18" charset="0"/>
              </a:rPr>
              <a:t>man’s power to bring about personal improvement and social </a:t>
            </a:r>
            <a:r>
              <a:rPr lang="en-US" dirty="0" smtClean="0">
                <a:latin typeface="Times New Roman" panose="02020603050405020304" pitchFamily="18" charset="0"/>
                <a:cs typeface="Times New Roman" panose="02020603050405020304" pitchFamily="18" charset="0"/>
              </a:rPr>
              <a:t>change in </a:t>
            </a:r>
            <a:r>
              <a:rPr lang="en-US" dirty="0">
                <a:latin typeface="Times New Roman" panose="02020603050405020304" pitchFamily="18" charset="0"/>
                <a:cs typeface="Times New Roman" panose="02020603050405020304" pitchFamily="18" charset="0"/>
              </a:rPr>
              <a:t>harmony with God’s purposes. Out of this belief arose the Transcendentalists’</a:t>
            </a:r>
          </a:p>
          <a:p>
            <a:pPr algn="just">
              <a:lnSpc>
                <a:spcPct val="150000"/>
              </a:lnSpc>
            </a:pPr>
            <a:r>
              <a:rPr lang="en-US" dirty="0">
                <a:latin typeface="Times New Roman" panose="02020603050405020304" pitchFamily="18" charset="0"/>
                <a:cs typeface="Times New Roman" panose="02020603050405020304" pitchFamily="18" charset="0"/>
              </a:rPr>
              <a:t>involvement in a variety of reform activities and in </a:t>
            </a:r>
            <a:r>
              <a:rPr lang="en-US" dirty="0" smtClean="0">
                <a:latin typeface="Times New Roman" panose="02020603050405020304" pitchFamily="18" charset="0"/>
                <a:cs typeface="Times New Roman" panose="02020603050405020304" pitchFamily="18" charset="0"/>
              </a:rPr>
              <a:t>social experiments </a:t>
            </a:r>
            <a:r>
              <a:rPr lang="en-US" dirty="0">
                <a:latin typeface="Times New Roman" panose="02020603050405020304" pitchFamily="18" charset="0"/>
                <a:cs typeface="Times New Roman" panose="02020603050405020304" pitchFamily="18" charset="0"/>
              </a:rPr>
              <a:t>like Brook Farm and </a:t>
            </a:r>
            <a:r>
              <a:rPr lang="en-US" dirty="0" err="1">
                <a:latin typeface="Times New Roman" panose="02020603050405020304" pitchFamily="18" charset="0"/>
                <a:cs typeface="Times New Roman" panose="02020603050405020304" pitchFamily="18" charset="0"/>
              </a:rPr>
              <a:t>Fruitlands</a:t>
            </a:r>
            <a:r>
              <a:rPr lang="en-US" dirty="0">
                <a:latin typeface="Times New Roman" panose="02020603050405020304" pitchFamily="18" charset="0"/>
                <a:cs typeface="Times New Roman" panose="02020603050405020304" pitchFamily="18" charset="0"/>
              </a:rPr>
              <a:t>, which were </a:t>
            </a:r>
            <a:r>
              <a:rPr lang="en-US" dirty="0" smtClean="0">
                <a:latin typeface="Times New Roman" panose="02020603050405020304" pitchFamily="18" charset="0"/>
                <a:cs typeface="Times New Roman" panose="02020603050405020304" pitchFamily="18" charset="0"/>
              </a:rPr>
              <a:t>utopian communities </a:t>
            </a:r>
            <a:r>
              <a:rPr lang="en-US" dirty="0">
                <a:latin typeface="Times New Roman" panose="02020603050405020304" pitchFamily="18" charset="0"/>
                <a:cs typeface="Times New Roman" panose="02020603050405020304" pitchFamily="18" charset="0"/>
              </a:rPr>
              <a:t>established in Massachusetts.</a:t>
            </a:r>
          </a:p>
        </p:txBody>
      </p:sp>
    </p:spTree>
    <p:extLst>
      <p:ext uri="{BB962C8B-B14F-4D97-AF65-F5344CB8AC3E}">
        <p14:creationId xmlns:p14="http://schemas.microsoft.com/office/powerpoint/2010/main" val="87831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93442" y="256944"/>
            <a:ext cx="5248275" cy="6411486"/>
          </a:xfrm>
          <a:prstGeom prst="rect">
            <a:avLst/>
          </a:prstGeom>
        </p:spPr>
      </p:pic>
    </p:spTree>
    <p:extLst>
      <p:ext uri="{BB962C8B-B14F-4D97-AF65-F5344CB8AC3E}">
        <p14:creationId xmlns:p14="http://schemas.microsoft.com/office/powerpoint/2010/main" val="30971166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6769" y="725016"/>
            <a:ext cx="10872439" cy="4662815"/>
          </a:xfrm>
          <a:prstGeom prst="rect">
            <a:avLst/>
          </a:prstGeom>
        </p:spPr>
        <p:txBody>
          <a:bodyPr wrap="square">
            <a:spAutoFit/>
          </a:bodyPr>
          <a:lstStyle/>
          <a:p>
            <a:pPr>
              <a:lnSpc>
                <a:spcPct val="150000"/>
              </a:lnSpc>
            </a:pPr>
            <a:r>
              <a:rPr lang="fr-FR" b="1" dirty="0" smtClean="0">
                <a:latin typeface="Times New Roman" panose="02020603050405020304" pitchFamily="18" charset="0"/>
                <a:cs typeface="Times New Roman" panose="02020603050405020304" pitchFamily="18" charset="0"/>
              </a:rPr>
              <a:t>American </a:t>
            </a:r>
            <a:r>
              <a:rPr lang="fr-FR" b="1" dirty="0" err="1" smtClean="0">
                <a:latin typeface="Times New Roman" panose="02020603050405020304" pitchFamily="18" charset="0"/>
                <a:cs typeface="Times New Roman" panose="02020603050405020304" pitchFamily="18" charset="0"/>
              </a:rPr>
              <a:t>Romanticism</a:t>
            </a:r>
            <a:r>
              <a:rPr lang="fr-FR" b="1" dirty="0" smtClean="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pPr algn="just">
              <a:lnSpc>
                <a:spcPct val="150000"/>
              </a:lnSpc>
            </a:pPr>
            <a:r>
              <a:rPr lang="en-US" dirty="0" smtClean="0">
                <a:latin typeface="Times New Roman" panose="02020603050405020304" pitchFamily="18" charset="0"/>
                <a:cs typeface="Times New Roman" panose="02020603050405020304" pitchFamily="18" charset="0"/>
              </a:rPr>
              <a:t>In </a:t>
            </a:r>
            <a:r>
              <a:rPr lang="en-US" dirty="0" smtClean="0">
                <a:latin typeface="Times New Roman" panose="02020603050405020304" pitchFamily="18" charset="0"/>
                <a:cs typeface="Times New Roman" panose="02020603050405020304" pitchFamily="18" charset="0"/>
              </a:rPr>
              <a:t>American literary </a:t>
            </a:r>
            <a:r>
              <a:rPr lang="en-US" dirty="0" smtClean="0">
                <a:latin typeface="Times New Roman" panose="02020603050405020304" pitchFamily="18" charset="0"/>
                <a:cs typeface="Times New Roman" panose="02020603050405020304" pitchFamily="18" charset="0"/>
              </a:rPr>
              <a:t>history, </a:t>
            </a:r>
            <a:r>
              <a:rPr lang="en-US" dirty="0" smtClean="0">
                <a:latin typeface="Times New Roman" panose="02020603050405020304" pitchFamily="18" charset="0"/>
                <a:cs typeface="Times New Roman" panose="02020603050405020304" pitchFamily="18" charset="0"/>
              </a:rPr>
              <a:t>Romanticism is often viewed as the transitional point in which colonial literature ends and an American literary tradition begins. As representatives of this new literary tradition, Hawthorne and Melville reject the "'typology" of the past by introducing psychology and new symbolism in their writings.</a:t>
            </a:r>
          </a:p>
          <a:p>
            <a:pPr algn="just">
              <a:lnSpc>
                <a:spcPct val="150000"/>
              </a:lnSpc>
            </a:pPr>
            <a:r>
              <a:rPr lang="en-US" dirty="0" smtClean="0">
                <a:latin typeface="Times New Roman" panose="02020603050405020304" pitchFamily="18" charset="0"/>
                <a:cs typeface="Times New Roman" panose="02020603050405020304" pitchFamily="18" charset="0"/>
              </a:rPr>
              <a:t>In </a:t>
            </a:r>
            <a:r>
              <a:rPr lang="en-US" i="1" dirty="0" smtClean="0">
                <a:latin typeface="Times New Roman" panose="02020603050405020304" pitchFamily="18" charset="0"/>
                <a:cs typeface="Times New Roman" panose="02020603050405020304" pitchFamily="18" charset="0"/>
              </a:rPr>
              <a:t>The Scarlet Letter</a:t>
            </a:r>
            <a:r>
              <a:rPr lang="en-US" dirty="0" smtClean="0">
                <a:latin typeface="Times New Roman" panose="02020603050405020304" pitchFamily="18" charset="0"/>
                <a:cs typeface="Times New Roman" panose="02020603050405020304" pitchFamily="18" charset="0"/>
              </a:rPr>
              <a:t>, Hawthorne criticizes the intolerance of Puritan society by presenting his characters from a psychological perspective which allows one to look beyond Puritan ideas about sin and morality into the heart of the individual. In </a:t>
            </a:r>
            <a:r>
              <a:rPr lang="en-US" i="1" dirty="0" smtClean="0">
                <a:latin typeface="Times New Roman" panose="02020603050405020304" pitchFamily="18" charset="0"/>
                <a:cs typeface="Times New Roman" panose="02020603050405020304" pitchFamily="18" charset="0"/>
              </a:rPr>
              <a:t>Moby Dick</a:t>
            </a:r>
            <a:r>
              <a:rPr lang="en-US" dirty="0" smtClean="0">
                <a:latin typeface="Times New Roman" panose="02020603050405020304" pitchFamily="18" charset="0"/>
                <a:cs typeface="Times New Roman" panose="02020603050405020304" pitchFamily="18" charset="0"/>
              </a:rPr>
              <a:t>, Melville rejects an entire tradition of Puritan typology by illustrating that the</a:t>
            </a:r>
          </a:p>
          <a:p>
            <a:pPr algn="just">
              <a:lnSpc>
                <a:spcPct val="150000"/>
              </a:lnSpc>
            </a:pPr>
            <a:r>
              <a:rPr lang="en-US" dirty="0" smtClean="0">
                <a:latin typeface="Times New Roman" panose="02020603050405020304" pitchFamily="18" charset="0"/>
                <a:cs typeface="Times New Roman" panose="02020603050405020304" pitchFamily="18" charset="0"/>
              </a:rPr>
              <a:t>symbol of the "white" whale can represent good or evil in the world, or anything else for that matter. As a result of this narrative and symbolic innovation, typology loses a great deal of its significance in the course of the nineteenth century under the Romantics and moves "from the mark of True Belief among the New England Puritans to the butt of iconoclastic joking by the time of Emily Dickinson and Mark Twain“ (Keller 274).</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4364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5484" y="983276"/>
            <a:ext cx="10448692" cy="5124480"/>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In Emerson's writings, however, the typology of Puritan </a:t>
            </a:r>
            <a:r>
              <a:rPr lang="en-US" dirty="0" smtClean="0">
                <a:latin typeface="Times New Roman" panose="02020603050405020304" pitchFamily="18" charset="0"/>
                <a:cs typeface="Times New Roman" panose="02020603050405020304" pitchFamily="18" charset="0"/>
              </a:rPr>
              <a:t>history </a:t>
            </a:r>
            <a:r>
              <a:rPr lang="en-US" dirty="0" smtClean="0">
                <a:latin typeface="Times New Roman" panose="02020603050405020304" pitchFamily="18" charset="0"/>
                <a:cs typeface="Times New Roman" panose="02020603050405020304" pitchFamily="18" charset="0"/>
              </a:rPr>
              <a:t>is combined  with the concept of "spirit" in German </a:t>
            </a:r>
            <a:r>
              <a:rPr lang="en-US" dirty="0" smtClean="0">
                <a:latin typeface="Times New Roman" panose="02020603050405020304" pitchFamily="18" charset="0"/>
                <a:cs typeface="Times New Roman" panose="02020603050405020304" pitchFamily="18" charset="0"/>
              </a:rPr>
              <a:t>Idealism </a:t>
            </a:r>
            <a:r>
              <a:rPr lang="en-US" dirty="0" smtClean="0">
                <a:latin typeface="Times New Roman" panose="02020603050405020304" pitchFamily="18" charset="0"/>
                <a:cs typeface="Times New Roman" panose="02020603050405020304" pitchFamily="18" charset="0"/>
              </a:rPr>
              <a:t>to create a Transcendental philosophy of nature. At first glance, though, Emerson seems to be dismissing the typology of the past in favor of man's personal relationship with the universe: "Our age is</a:t>
            </a:r>
          </a:p>
          <a:p>
            <a:pPr>
              <a:lnSpc>
                <a:spcPct val="150000"/>
              </a:lnSpc>
            </a:pPr>
            <a:r>
              <a:rPr lang="en-US" dirty="0" smtClean="0">
                <a:latin typeface="Times New Roman" panose="02020603050405020304" pitchFamily="18" charset="0"/>
                <a:cs typeface="Times New Roman" panose="02020603050405020304" pitchFamily="18" charset="0"/>
              </a:rPr>
              <a:t>retrospective.... The foregoing generations beheld God and nature face to face; we, through their eyes. Why should not we also enjoy an original relation to the universe?“ (Works I: 7). However, at the root of all his nature writings is the Puritan belief that God speaks to man through nature and that nature itself is the great moral educator.</a:t>
            </a:r>
          </a:p>
          <a:p>
            <a:pPr>
              <a:lnSpc>
                <a:spcPct val="150000"/>
              </a:lnSpc>
            </a:pPr>
            <a:r>
              <a:rPr lang="en-US" dirty="0" smtClean="0">
                <a:latin typeface="Times New Roman" panose="02020603050405020304" pitchFamily="18" charset="0"/>
                <a:cs typeface="Times New Roman" panose="02020603050405020304" pitchFamily="18" charset="0"/>
              </a:rPr>
              <a:t>Although Emerson never regarded himself as a representative of Puritan typology, his writings are loaded with references that draw upon a typological past. In Nature he clearly states that "every natural fact is a symbol of some spiritual fact" (18) and that "the world is emblematic" (21). Therefore, his role as the leading theoretician in the Transcendental movement is twofold: on the one hand he proclaims a new era </a:t>
            </a:r>
            <a:r>
              <a:rPr lang="en-US" dirty="0" smtClean="0">
                <a:latin typeface="Times New Roman" panose="02020603050405020304" pitchFamily="18" charset="0"/>
                <a:cs typeface="Times New Roman" panose="02020603050405020304" pitchFamily="18" charset="0"/>
              </a:rPr>
              <a:t>for the </a:t>
            </a:r>
            <a:r>
              <a:rPr lang="en-US" dirty="0" smtClean="0">
                <a:latin typeface="Times New Roman" panose="02020603050405020304" pitchFamily="18" charset="0"/>
                <a:cs typeface="Times New Roman" panose="02020603050405020304" pitchFamily="18" charset="0"/>
              </a:rPr>
              <a:t>independent thinker in America, and on the other he firmly holds on to a typological past.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990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9435" y="0"/>
            <a:ext cx="10805531" cy="6690550"/>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In order to understand Emerson s philosophy of nature, it is important to take a look at the history </a:t>
            </a:r>
            <a:r>
              <a:rPr lang="en-US" dirty="0" smtClean="0">
                <a:latin typeface="Times New Roman" panose="02020603050405020304" pitchFamily="18" charset="0"/>
                <a:cs typeface="Times New Roman" panose="02020603050405020304" pitchFamily="18" charset="0"/>
              </a:rPr>
              <a:t>of American </a:t>
            </a:r>
            <a:r>
              <a:rPr lang="en-US" dirty="0" smtClean="0">
                <a:latin typeface="Times New Roman" panose="02020603050405020304" pitchFamily="18" charset="0"/>
                <a:cs typeface="Times New Roman" panose="02020603050405020304" pitchFamily="18" charset="0"/>
              </a:rPr>
              <a:t>typology and its relationship to German Idealism.</a:t>
            </a:r>
          </a:p>
          <a:p>
            <a:pPr>
              <a:lnSpc>
                <a:spcPct val="150000"/>
              </a:lnSpc>
            </a:pPr>
            <a:r>
              <a:rPr lang="en-US" dirty="0">
                <a:latin typeface="Times New Roman" panose="02020603050405020304" pitchFamily="18" charset="0"/>
                <a:cs typeface="Times New Roman" panose="02020603050405020304" pitchFamily="18" charset="0"/>
              </a:rPr>
              <a:t>In colonial America, typology was a common device used for writing histories or biographies. In William Bradford's </a:t>
            </a:r>
            <a:r>
              <a:rPr lang="en-US" i="1" dirty="0">
                <a:latin typeface="Times New Roman" panose="02020603050405020304" pitchFamily="18" charset="0"/>
                <a:cs typeface="Times New Roman" panose="02020603050405020304" pitchFamily="18" charset="0"/>
              </a:rPr>
              <a:t>Of Plymouth Plantation </a:t>
            </a:r>
            <a:r>
              <a:rPr lang="en-US" dirty="0">
                <a:latin typeface="Times New Roman" panose="02020603050405020304" pitchFamily="18" charset="0"/>
                <a:cs typeface="Times New Roman" panose="02020603050405020304" pitchFamily="18" charset="0"/>
              </a:rPr>
              <a:t>1620-1647, a narrative of the Mayflower's journey to the New World, a biblical comparison is drawn between the Israelites' captivity in Egypt, their deliverance and search for a homeland, and the Pilgrims' spiritual persecution in Holland, their escape from oppression, and their arrival in the promised land of America. Bradford describes the Pilgrims' journey to the new land and their arrival on Cape Cod in which "they fell upon their knees and blessed the God of Heaven who had brought them over the vast and furious ocean, and delivered them from all the perils and miseries thereof' (Bradford 61). Like William Bradford, Cotton Mather uses typology to suggest a parallel between great men of the Old Testament and early leaders of America. In </a:t>
            </a:r>
            <a:r>
              <a:rPr lang="en-US" i="1" dirty="0">
                <a:latin typeface="Times New Roman" panose="02020603050405020304" pitchFamily="18" charset="0"/>
                <a:cs typeface="Times New Roman" panose="02020603050405020304" pitchFamily="18" charset="0"/>
              </a:rPr>
              <a:t>Book II of </a:t>
            </a:r>
            <a:r>
              <a:rPr lang="en-US" i="1" dirty="0" err="1">
                <a:latin typeface="Times New Roman" panose="02020603050405020304" pitchFamily="18" charset="0"/>
                <a:cs typeface="Times New Roman" panose="02020603050405020304" pitchFamily="18" charset="0"/>
              </a:rPr>
              <a:t>Magnalia</a:t>
            </a:r>
            <a:r>
              <a:rPr lang="en-US" i="1" dirty="0">
                <a:latin typeface="Times New Roman" panose="02020603050405020304" pitchFamily="18" charset="0"/>
                <a:cs typeface="Times New Roman" panose="02020603050405020304" pitchFamily="18" charset="0"/>
              </a:rPr>
              <a:t> Christi Americana </a:t>
            </a:r>
            <a:r>
              <a:rPr lang="en-US" dirty="0">
                <a:latin typeface="Times New Roman" panose="02020603050405020304" pitchFamily="18" charset="0"/>
                <a:cs typeface="Times New Roman" panose="02020603050405020304" pitchFamily="18" charset="0"/>
              </a:rPr>
              <a:t>(1702), Mather provides biographical sketches of his contemporaries by comparing them to figures in the Bible; in Chapter IV, for instance, Governor John Winthrop of the Massachusetts Bay Colony is depicted as the American Nehemiah. Mather presents Winthrop as an unselfish spiritual leader of the new American nation who is always willing to provide for his citizens: "Friend, it is a severe Winter, and I doubt you are but meanly provided for Wood; wherefore I would have you supply your self at my Wood-Pile till this cold Season be over" (Mather 218). </a:t>
            </a:r>
          </a:p>
        </p:txBody>
      </p:sp>
    </p:spTree>
    <p:extLst>
      <p:ext uri="{BB962C8B-B14F-4D97-AF65-F5344CB8AC3E}">
        <p14:creationId xmlns:p14="http://schemas.microsoft.com/office/powerpoint/2010/main" val="3884533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9502" y="1136953"/>
            <a:ext cx="11166088" cy="4662815"/>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Jonathan Edwards' usage of typology is a radical departure from the historical approach of Bradford and Mather because he finds the presence of God in nature itself. In other words, Edwards is distinguished from earlier </a:t>
            </a:r>
            <a:r>
              <a:rPr lang="en-US" dirty="0" err="1" smtClean="0">
                <a:latin typeface="Times New Roman" panose="02020603050405020304" pitchFamily="18" charset="0"/>
                <a:cs typeface="Times New Roman" panose="02020603050405020304" pitchFamily="18" charset="0"/>
              </a:rPr>
              <a:t>typologists</a:t>
            </a:r>
            <a:r>
              <a:rPr lang="en-US" dirty="0" smtClean="0">
                <a:latin typeface="Times New Roman" panose="02020603050405020304" pitchFamily="18" charset="0"/>
                <a:cs typeface="Times New Roman" panose="02020603050405020304" pitchFamily="18" charset="0"/>
              </a:rPr>
              <a:t> through his focus on nature as an extension of God's greatness, rather than providing historical links between individuals in his time and their corresponding biblical anti-types. In </a:t>
            </a:r>
            <a:r>
              <a:rPr lang="en-US" i="1" dirty="0" smtClean="0">
                <a:latin typeface="Times New Roman" panose="02020603050405020304" pitchFamily="18" charset="0"/>
                <a:cs typeface="Times New Roman" panose="02020603050405020304" pitchFamily="18" charset="0"/>
              </a:rPr>
              <a:t>Images or Shadows of Divine Things </a:t>
            </a:r>
            <a:r>
              <a:rPr lang="en-US" dirty="0" smtClean="0">
                <a:latin typeface="Times New Roman" panose="02020603050405020304" pitchFamily="18" charset="0"/>
                <a:cs typeface="Times New Roman" panose="02020603050405020304" pitchFamily="18" charset="0"/>
              </a:rPr>
              <a:t>(1703-1758), Edwards provides a compilation of all biblical types found in nature that are brought to light through the central</a:t>
            </a:r>
          </a:p>
          <a:p>
            <a:pPr>
              <a:lnSpc>
                <a:spcPct val="150000"/>
              </a:lnSpc>
            </a:pPr>
            <a:r>
              <a:rPr lang="en-US" dirty="0" smtClean="0">
                <a:latin typeface="Times New Roman" panose="02020603050405020304" pitchFamily="18" charset="0"/>
                <a:cs typeface="Times New Roman" panose="02020603050405020304" pitchFamily="18" charset="0"/>
              </a:rPr>
              <a:t>metaphor of the "sun," which represents God the Father, the Son, and the Holy Spirit.  Edwards argues that spiritually the sun is the center of the universe, and through nature God reveals Himself to mankind in images and shadows. The unity of the sun </a:t>
            </a:r>
            <a:r>
              <a:rPr lang="en-US" dirty="0">
                <a:latin typeface="Times New Roman" panose="02020603050405020304" pitchFamily="18" charset="0"/>
                <a:cs typeface="Times New Roman" panose="02020603050405020304" pitchFamily="18" charset="0"/>
              </a:rPr>
              <a:t>represents for Edwards the complexity and unity of the divine Trinity so that "the Father is as the substance of the sun; the Son is as the brightness and glory of the disk of the sun, or that bright and glorious form under which it appears to our eyes; the Holy Ghost is as the heat and powerful influence, which acts upon the sun itself, and being diffusive, enlightens, warms, enlivens and comforts the world" (Edwards </a:t>
            </a:r>
            <a:r>
              <a:rPr lang="en-US" dirty="0" smtClean="0">
                <a:latin typeface="Times New Roman" panose="02020603050405020304" pitchFamily="18" charset="0"/>
                <a:cs typeface="Times New Roman" panose="02020603050405020304" pitchFamily="18" charset="0"/>
              </a:rPr>
              <a:t>64)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49446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1376" y="727920"/>
            <a:ext cx="10772077" cy="5078313"/>
          </a:xfrm>
          <a:prstGeom prst="rect">
            <a:avLst/>
          </a:prstGeom>
        </p:spPr>
        <p:txBody>
          <a:bodyPr wrap="square">
            <a:spAutoFit/>
          </a:bodyPr>
          <a:lstStyle/>
          <a:p>
            <a:pPr algn="just">
              <a:lnSpc>
                <a:spcPct val="200000"/>
              </a:lnSpc>
            </a:pPr>
            <a:r>
              <a:rPr lang="en-US" dirty="0" smtClean="0">
                <a:latin typeface="Times New Roman" panose="02020603050405020304" pitchFamily="18" charset="0"/>
                <a:cs typeface="Times New Roman" panose="02020603050405020304" pitchFamily="18" charset="0"/>
              </a:rPr>
              <a:t>As the leading scholar on Puritanism and early American religious history, Perry Miller was one of the first scholars to see a decisive link between Edwards‘ typology and Emerson's Transcendentalism. In Errand into the Wilderness, he asserts that Edwards would have disagreed with Emerson's Nature if confronted with the</a:t>
            </a:r>
          </a:p>
          <a:p>
            <a:pPr algn="just">
              <a:lnSpc>
                <a:spcPct val="200000"/>
              </a:lnSpc>
            </a:pPr>
            <a:r>
              <a:rPr lang="en-US" dirty="0" smtClean="0">
                <a:latin typeface="Times New Roman" panose="02020603050405020304" pitchFamily="18" charset="0"/>
                <a:cs typeface="Times New Roman" panose="02020603050405020304" pitchFamily="18" charset="0"/>
              </a:rPr>
              <a:t>work; however, </a:t>
            </a:r>
            <a:r>
              <a:rPr lang="en-US" dirty="0">
                <a:latin typeface="Times New Roman" panose="02020603050405020304" pitchFamily="18" charset="0"/>
                <a:cs typeface="Times New Roman" panose="02020603050405020304" pitchFamily="18" charset="0"/>
              </a:rPr>
              <a:t>certain religious and cultural traditions in New England hold </a:t>
            </a:r>
            <a:r>
              <a:rPr lang="en-US" dirty="0" smtClean="0">
                <a:latin typeface="Times New Roman" panose="02020603050405020304" pitchFamily="18" charset="0"/>
                <a:cs typeface="Times New Roman" panose="02020603050405020304" pitchFamily="18" charset="0"/>
              </a:rPr>
              <a:t>these two writers together. The major difference lies not in the fact that Edwards was a Calvinist and Emerson a Unitarian minister, but rather that Edwards went to nature to decipher the messages of God, and Emerson went to nature </a:t>
            </a:r>
            <a:r>
              <a:rPr lang="en-US" dirty="0" smtClean="0">
                <a:latin typeface="Times New Roman" panose="02020603050405020304" pitchFamily="18" charset="0"/>
                <a:cs typeface="Times New Roman" panose="02020603050405020304" pitchFamily="18" charset="0"/>
              </a:rPr>
              <a:t>to experience </a:t>
            </a:r>
            <a:r>
              <a:rPr lang="en-US" dirty="0" smtClean="0">
                <a:latin typeface="Times New Roman" panose="02020603050405020304" pitchFamily="18" charset="0"/>
                <a:cs typeface="Times New Roman" panose="02020603050405020304" pitchFamily="18" charset="0"/>
              </a:rPr>
              <a:t>God for himself: "Edwards went to nature, in all passionate love, convinced that man could receive from it impressions which he must then try to interpret, whereas Emerson went to Nature, no less in love with it, convinced that in man there is a spontaneous correlation with the received impressions" (Miller 185).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690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3746" y="0"/>
            <a:ext cx="11768254" cy="6093976"/>
          </a:xfrm>
          <a:prstGeom prst="rect">
            <a:avLst/>
          </a:prstGeom>
        </p:spPr>
        <p:txBody>
          <a:bodyPr wrap="square">
            <a:spAutoFit/>
          </a:bodyPr>
          <a:lstStyle/>
          <a:p>
            <a:pPr>
              <a:lnSpc>
                <a:spcPct val="150000"/>
              </a:lnSpc>
            </a:pPr>
            <a:r>
              <a:rPr lang="en-US" sz="2000" dirty="0" smtClean="0">
                <a:latin typeface="Times New Roman" panose="02020603050405020304" pitchFamily="18" charset="0"/>
                <a:cs typeface="Times New Roman" panose="02020603050405020304" pitchFamily="18" charset="0"/>
              </a:rPr>
              <a:t>Edward </a:t>
            </a:r>
            <a:r>
              <a:rPr lang="en-US" sz="2000" dirty="0">
                <a:latin typeface="Times New Roman" panose="02020603050405020304" pitchFamily="18" charset="0"/>
                <a:cs typeface="Times New Roman" panose="02020603050405020304" pitchFamily="18" charset="0"/>
              </a:rPr>
              <a:t>believed</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Nature </a:t>
            </a:r>
            <a:r>
              <a:rPr lang="en-US" sz="2000" dirty="0">
                <a:latin typeface="Times New Roman" panose="02020603050405020304" pitchFamily="18" charset="0"/>
                <a:cs typeface="Times New Roman" panose="02020603050405020304" pitchFamily="18" charset="0"/>
              </a:rPr>
              <a:t>is filled with signs of God’s glory</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we experience nature, we receive impressions from it</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But </a:t>
            </a:r>
            <a:r>
              <a:rPr lang="en-US" sz="2000" dirty="0">
                <a:latin typeface="Times New Roman" panose="02020603050405020304" pitchFamily="18" charset="0"/>
                <a:cs typeface="Times New Roman" panose="02020603050405020304" pitchFamily="18" charset="0"/>
              </a:rPr>
              <a:t>those impressions must be interpreted correctly</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Meaning </a:t>
            </a:r>
            <a:r>
              <a:rPr lang="en-US" sz="2000" dirty="0">
                <a:latin typeface="Times New Roman" panose="02020603050405020304" pitchFamily="18" charset="0"/>
                <a:cs typeface="Times New Roman" panose="02020603050405020304" pitchFamily="18" charset="0"/>
              </a:rPr>
              <a:t>comes from understanding nature as a symbolic revelation of God</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So </a:t>
            </a:r>
            <a:r>
              <a:rPr lang="en-US" sz="2000" dirty="0">
                <a:latin typeface="Times New Roman" panose="02020603050405020304" pitchFamily="18" charset="0"/>
                <a:cs typeface="Times New Roman" panose="02020603050405020304" pitchFamily="18" charset="0"/>
              </a:rPr>
              <a:t>in his view</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b="1" dirty="0" smtClean="0">
                <a:solidFill>
                  <a:srgbClr val="0070C0"/>
                </a:solidFill>
                <a:latin typeface="Times New Roman" panose="02020603050405020304" pitchFamily="18" charset="0"/>
                <a:cs typeface="Times New Roman" panose="02020603050405020304" pitchFamily="18" charset="0"/>
              </a:rPr>
              <a:t>Nature </a:t>
            </a:r>
            <a:r>
              <a:rPr lang="en-US" sz="2000" b="1" dirty="0">
                <a:solidFill>
                  <a:srgbClr val="0070C0"/>
                </a:solidFill>
                <a:latin typeface="Times New Roman" panose="02020603050405020304" pitchFamily="18" charset="0"/>
                <a:cs typeface="Times New Roman" panose="02020603050405020304" pitchFamily="18" charset="0"/>
              </a:rPr>
              <a:t>speaks → we receive impressions → we interpret them through theology → we discover divine meaning</a:t>
            </a:r>
            <a:r>
              <a:rPr lang="en-US" sz="2000" b="1" dirty="0" smtClean="0">
                <a:solidFill>
                  <a:srgbClr val="0070C0"/>
                </a:solidFill>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Emerson believed </a:t>
            </a:r>
            <a:r>
              <a:rPr lang="en-US" sz="2000" dirty="0">
                <a:latin typeface="Times New Roman" panose="02020603050405020304" pitchFamily="18" charset="0"/>
                <a:cs typeface="Times New Roman" panose="02020603050405020304" pitchFamily="18" charset="0"/>
              </a:rPr>
              <a:t>something more inward and intuitive</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Nature </a:t>
            </a:r>
            <a:r>
              <a:rPr lang="en-US" sz="2000" dirty="0">
                <a:latin typeface="Times New Roman" panose="02020603050405020304" pitchFamily="18" charset="0"/>
                <a:cs typeface="Times New Roman" panose="02020603050405020304" pitchFamily="18" charset="0"/>
              </a:rPr>
              <a:t>and the human soul are already connected</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When </a:t>
            </a:r>
            <a:r>
              <a:rPr lang="en-US" sz="2000" dirty="0">
                <a:latin typeface="Times New Roman" panose="02020603050405020304" pitchFamily="18" charset="0"/>
                <a:cs typeface="Times New Roman" panose="02020603050405020304" pitchFamily="18" charset="0"/>
              </a:rPr>
              <a:t>we encounter nature, we don’t need to decode it intellectually</a:t>
            </a:r>
            <a:r>
              <a:rPr lang="en-US" sz="2000" dirty="0" smtClean="0">
                <a:latin typeface="Times New Roman" panose="02020603050405020304" pitchFamily="18" charset="0"/>
                <a:cs typeface="Times New Roman" panose="02020603050405020304" pitchFamily="18" charset="0"/>
              </a:rPr>
              <a:t>.</a:t>
            </a:r>
          </a:p>
          <a:p>
            <a:pPr>
              <a:lnSpc>
                <a:spcPct val="150000"/>
              </a:lnSpc>
            </a:pPr>
            <a:r>
              <a:rPr lang="en-US" sz="2000" dirty="0" smtClean="0">
                <a:latin typeface="Times New Roman" panose="02020603050405020304" pitchFamily="18" charset="0"/>
                <a:cs typeface="Times New Roman" panose="02020603050405020304" pitchFamily="18" charset="0"/>
              </a:rPr>
              <a:t>There </a:t>
            </a:r>
            <a:r>
              <a:rPr lang="en-US" sz="2000" dirty="0">
                <a:latin typeface="Times New Roman" panose="02020603050405020304" pitchFamily="18" charset="0"/>
                <a:cs typeface="Times New Roman" panose="02020603050405020304" pitchFamily="18" charset="0"/>
              </a:rPr>
              <a:t>is a “spontaneous correlation” between what we perceive and something within </a:t>
            </a:r>
            <a:r>
              <a:rPr lang="en-US" sz="2000" dirty="0" smtClean="0">
                <a:latin typeface="Times New Roman" panose="02020603050405020304" pitchFamily="18" charset="0"/>
                <a:cs typeface="Times New Roman" panose="02020603050405020304" pitchFamily="18" charset="0"/>
              </a:rPr>
              <a:t>us.</a:t>
            </a:r>
          </a:p>
          <a:p>
            <a:pPr>
              <a:lnSpc>
                <a:spcPct val="150000"/>
              </a:lnSpc>
            </a:pPr>
            <a:r>
              <a:rPr lang="en-US" sz="2000" dirty="0" smtClean="0">
                <a:latin typeface="Times New Roman" panose="02020603050405020304" pitchFamily="18" charset="0"/>
                <a:cs typeface="Times New Roman" panose="02020603050405020304" pitchFamily="18" charset="0"/>
              </a:rPr>
              <a:t>That </a:t>
            </a:r>
            <a:r>
              <a:rPr lang="en-US" sz="2000" dirty="0">
                <a:latin typeface="Times New Roman" panose="02020603050405020304" pitchFamily="18" charset="0"/>
                <a:cs typeface="Times New Roman" panose="02020603050405020304" pitchFamily="18" charset="0"/>
              </a:rPr>
              <a:t>means</a:t>
            </a:r>
            <a:r>
              <a:rPr lang="en-US" sz="2000" dirty="0" smtClean="0">
                <a:latin typeface="Times New Roman" panose="02020603050405020304" pitchFamily="18" charset="0"/>
                <a:cs typeface="Times New Roman" panose="02020603050405020304" pitchFamily="18" charset="0"/>
              </a:rPr>
              <a:t>: </a:t>
            </a:r>
            <a:r>
              <a:rPr lang="en-US" sz="2000" b="1" dirty="0" smtClean="0">
                <a:solidFill>
                  <a:schemeClr val="accent6">
                    <a:lumMod val="75000"/>
                  </a:schemeClr>
                </a:solidFill>
                <a:latin typeface="Times New Roman" panose="02020603050405020304" pitchFamily="18" charset="0"/>
                <a:cs typeface="Times New Roman" panose="02020603050405020304" pitchFamily="18" charset="0"/>
              </a:rPr>
              <a:t>Nature </a:t>
            </a:r>
            <a:r>
              <a:rPr lang="en-US" sz="2000" b="1" dirty="0">
                <a:solidFill>
                  <a:schemeClr val="accent6">
                    <a:lumMod val="75000"/>
                  </a:schemeClr>
                </a:solidFill>
                <a:latin typeface="Times New Roman" panose="02020603050405020304" pitchFamily="18" charset="0"/>
                <a:cs typeface="Times New Roman" panose="02020603050405020304" pitchFamily="18" charset="0"/>
              </a:rPr>
              <a:t>speaks → something in us immediately resonates → meaning arises naturally.</a:t>
            </a:r>
          </a:p>
        </p:txBody>
      </p:sp>
    </p:spTree>
    <p:extLst>
      <p:ext uri="{BB962C8B-B14F-4D97-AF65-F5344CB8AC3E}">
        <p14:creationId xmlns:p14="http://schemas.microsoft.com/office/powerpoint/2010/main" val="2556508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4898" y="0"/>
            <a:ext cx="11630721" cy="6740307"/>
          </a:xfrm>
          <a:prstGeom prst="rect">
            <a:avLst/>
          </a:prstGeom>
        </p:spPr>
        <p:txBody>
          <a:bodyPr wrap="square">
            <a:spAutoFit/>
          </a:bodyPr>
          <a:lstStyle/>
          <a:p>
            <a:pPr>
              <a:lnSpc>
                <a:spcPct val="150000"/>
              </a:lnSpc>
            </a:pPr>
            <a:r>
              <a:rPr lang="en-US" b="1" dirty="0" smtClean="0">
                <a:latin typeface="Times New Roman" panose="02020603050405020304" pitchFamily="18" charset="0"/>
                <a:cs typeface="Times New Roman" panose="02020603050405020304" pitchFamily="18" charset="0"/>
              </a:rPr>
              <a:t>Emerson's use of nature typology can be analyzed on three different levels:</a:t>
            </a:r>
          </a:p>
          <a:p>
            <a:pPr>
              <a:lnSpc>
                <a:spcPct val="150000"/>
              </a:lnSpc>
            </a:pPr>
            <a:r>
              <a:rPr lang="en-US" dirty="0">
                <a:solidFill>
                  <a:srgbClr val="FF0000"/>
                </a:solidFill>
                <a:latin typeface="Times New Roman" panose="02020603050405020304" pitchFamily="18" charset="0"/>
                <a:cs typeface="Times New Roman" panose="02020603050405020304" pitchFamily="18" charset="0"/>
              </a:rPr>
              <a:t>F</a:t>
            </a:r>
            <a:r>
              <a:rPr lang="en-US" dirty="0" smtClean="0">
                <a:solidFill>
                  <a:srgbClr val="FF0000"/>
                </a:solidFill>
                <a:latin typeface="Times New Roman" panose="02020603050405020304" pitchFamily="18" charset="0"/>
                <a:cs typeface="Times New Roman" panose="02020603050405020304" pitchFamily="18" charset="0"/>
              </a:rPr>
              <a:t>irst</a:t>
            </a:r>
            <a:r>
              <a:rPr lang="en-US" dirty="0" smtClean="0">
                <a:latin typeface="Times New Roman" panose="02020603050405020304" pitchFamily="18" charset="0"/>
                <a:cs typeface="Times New Roman" panose="02020603050405020304" pitchFamily="18" charset="0"/>
              </a:rPr>
              <a:t>, Emerson believes that nature enables the individual to learn about God through the signs of nature (like Edwards); </a:t>
            </a:r>
          </a:p>
          <a:p>
            <a:pPr>
              <a:lnSpc>
                <a:spcPct val="150000"/>
              </a:lnSpc>
            </a:pPr>
            <a:r>
              <a:rPr lang="en-US" dirty="0">
                <a:solidFill>
                  <a:schemeClr val="accent6">
                    <a:lumMod val="75000"/>
                  </a:schemeClr>
                </a:solidFill>
                <a:latin typeface="Times New Roman" panose="02020603050405020304" pitchFamily="18" charset="0"/>
                <a:cs typeface="Times New Roman" panose="02020603050405020304" pitchFamily="18" charset="0"/>
              </a:rPr>
              <a:t>S</a:t>
            </a:r>
            <a:r>
              <a:rPr lang="en-US" dirty="0" smtClean="0">
                <a:solidFill>
                  <a:schemeClr val="accent6">
                    <a:lumMod val="75000"/>
                  </a:schemeClr>
                </a:solidFill>
                <a:latin typeface="Times New Roman" panose="02020603050405020304" pitchFamily="18" charset="0"/>
                <a:cs typeface="Times New Roman" panose="02020603050405020304" pitchFamily="18" charset="0"/>
              </a:rPr>
              <a:t>econd</a:t>
            </a:r>
            <a:r>
              <a:rPr lang="en-US" dirty="0" smtClean="0">
                <a:latin typeface="Times New Roman" panose="02020603050405020304" pitchFamily="18" charset="0"/>
                <a:cs typeface="Times New Roman" panose="02020603050405020304" pitchFamily="18" charset="0"/>
              </a:rPr>
              <a:t>, that spirit has changed itself into a natural substance </a:t>
            </a:r>
            <a:r>
              <a:rPr lang="en-US" dirty="0" smtClean="0">
                <a:latin typeface="Times New Roman" panose="02020603050405020304" pitchFamily="18" charset="0"/>
                <a:cs typeface="Times New Roman" panose="02020603050405020304" pitchFamily="18" charset="0"/>
              </a:rPr>
              <a:t>to </a:t>
            </a:r>
            <a:r>
              <a:rPr lang="en-US" dirty="0" smtClean="0">
                <a:latin typeface="Times New Roman" panose="02020603050405020304" pitchFamily="18" charset="0"/>
                <a:cs typeface="Times New Roman" panose="02020603050405020304" pitchFamily="18" charset="0"/>
              </a:rPr>
              <a:t>reveal itself to mankind; </a:t>
            </a:r>
          </a:p>
          <a:p>
            <a:pPr>
              <a:lnSpc>
                <a:spcPct val="150000"/>
              </a:lnSpc>
            </a:pPr>
            <a:r>
              <a:rPr lang="en-US" dirty="0" smtClean="0">
                <a:latin typeface="Times New Roman" panose="02020603050405020304" pitchFamily="18" charset="0"/>
                <a:cs typeface="Times New Roman" panose="02020603050405020304" pitchFamily="18" charset="0"/>
              </a:rPr>
              <a:t>and </a:t>
            </a:r>
            <a:r>
              <a:rPr lang="en-US" dirty="0" smtClean="0">
                <a:solidFill>
                  <a:schemeClr val="accent1"/>
                </a:solidFill>
                <a:latin typeface="Times New Roman" panose="02020603050405020304" pitchFamily="18" charset="0"/>
                <a:cs typeface="Times New Roman" panose="02020603050405020304" pitchFamily="18" charset="0"/>
              </a:rPr>
              <a:t>third</a:t>
            </a:r>
            <a:r>
              <a:rPr lang="en-US" dirty="0" smtClean="0">
                <a:latin typeface="Times New Roman" panose="02020603050405020304" pitchFamily="18" charset="0"/>
                <a:cs typeface="Times New Roman" panose="02020603050405020304" pitchFamily="18" charset="0"/>
              </a:rPr>
              <a:t>, conscious human spirit and the unconscious spirit of nature are united when these two spiritual forces come together. </a:t>
            </a:r>
          </a:p>
          <a:p>
            <a:pPr>
              <a:lnSpc>
                <a:spcPct val="150000"/>
              </a:lnSpc>
            </a:pPr>
            <a:r>
              <a:rPr lang="en-US" dirty="0" smtClean="0">
                <a:latin typeface="Times New Roman" panose="02020603050405020304" pitchFamily="18" charset="0"/>
                <a:cs typeface="Times New Roman" panose="02020603050405020304" pitchFamily="18" charset="0"/>
              </a:rPr>
              <a:t>Like Edwards' typology of nature, Emerson views nature as a means of educating the individual about what is morally right and wrong. As an example of how the individual is educated through nature, Emerson illustrates that </a:t>
            </a:r>
            <a:r>
              <a:rPr lang="en-US" dirty="0" smtClean="0">
                <a:latin typeface="Times New Roman" panose="02020603050405020304" pitchFamily="18" charset="0"/>
                <a:cs typeface="Times New Roman" panose="02020603050405020304" pitchFamily="18" charset="0"/>
              </a:rPr>
              <a:t>language itself </a:t>
            </a:r>
            <a:r>
              <a:rPr lang="en-US" dirty="0">
                <a:latin typeface="Times New Roman" panose="02020603050405020304" pitchFamily="18" charset="0"/>
                <a:cs typeface="Times New Roman" panose="02020603050405020304" pitchFamily="18" charset="0"/>
              </a:rPr>
              <a:t>is derived from the symbolism of nature: </a:t>
            </a:r>
            <a:r>
              <a:rPr lang="en-US" dirty="0">
                <a:solidFill>
                  <a:srgbClr val="FF0000"/>
                </a:solidFill>
                <a:latin typeface="Times New Roman" panose="02020603050405020304" pitchFamily="18" charset="0"/>
                <a:cs typeface="Times New Roman" panose="02020603050405020304" pitchFamily="18" charset="0"/>
              </a:rPr>
              <a:t>"As we go back in history, language becomes more picturesque, until its infancy, when it is all poetry; or, all spiritual facts are represented by natural symbols"</a:t>
            </a:r>
            <a:r>
              <a:rPr lang="en-US" dirty="0">
                <a:latin typeface="Times New Roman" panose="02020603050405020304" pitchFamily="18" charset="0"/>
                <a:cs typeface="Times New Roman" panose="02020603050405020304" pitchFamily="18" charset="0"/>
              </a:rPr>
              <a:t> (19). Emerson argues that since language is taken from nature, and since God has created nature, He has provided mankind with a sense of morality in nature itself. In fact, Emerson claims that every word used to express a moral or intellectual fact can be traced back to the root of nature: "Right originally means straight; wrong means twisted. Spirit primarily means wind" (18, Collected Works I, Emerson's italics). Finally, he states that proverbs and moral truths also draw upon images of nature: "A rolling stone gathers no moss; A bird in the hand is worth two in the bush.... Long-lived trees make roots first" (22). Emerson's use of typology on this level is reminiscent of Edwards' nature typology because it points to nature as a moral educator: "Young twigs are easily bent and made to grow another way, old trees most difficultly" (Edwards 50). </a:t>
            </a:r>
          </a:p>
        </p:txBody>
      </p:sp>
    </p:spTree>
    <p:extLst>
      <p:ext uri="{BB962C8B-B14F-4D97-AF65-F5344CB8AC3E}">
        <p14:creationId xmlns:p14="http://schemas.microsoft.com/office/powerpoint/2010/main" val="1541028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724</TotalTime>
  <Words>3368</Words>
  <Application>Microsoft Office PowerPoint</Application>
  <PresentationFormat>Widescreen</PresentationFormat>
  <Paragraphs>52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Ralph Waldo Emerson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Ralph Waldo Emerson</dc:title>
  <dc:creator>Mordji</dc:creator>
  <cp:lastModifiedBy>Mordji</cp:lastModifiedBy>
  <cp:revision>31</cp:revision>
  <dcterms:created xsi:type="dcterms:W3CDTF">2026-02-24T23:58:28Z</dcterms:created>
  <dcterms:modified xsi:type="dcterms:W3CDTF">2026-03-03T01:15:46Z</dcterms:modified>
</cp:coreProperties>
</file>