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</p:sldIdLst>
  <p:sldSz cx="12192000" cy="6858000"/>
  <p:notesSz cx="6858000" cy="9144000"/>
  <p:defaultTextStyle>
    <a:defPPr>
      <a:defRPr lang="ar-D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38" autoAdjust="0"/>
    <p:restoredTop sz="94660"/>
  </p:normalViewPr>
  <p:slideViewPr>
    <p:cSldViewPr snapToGrid="0">
      <p:cViewPr varScale="1">
        <p:scale>
          <a:sx n="72" d="100"/>
          <a:sy n="72" d="100"/>
        </p:scale>
        <p:origin x="492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847510" y="-18541"/>
            <a:ext cx="6496980" cy="939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0" b="1" i="0">
                <a:solidFill>
                  <a:srgbClr val="00AF5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22114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89235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048001" y="714374"/>
            <a:ext cx="9143999" cy="61436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0" y="715607"/>
            <a:ext cx="5619664" cy="614239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8" name="bg object 18"/>
          <p:cNvSpPr/>
          <p:nvPr/>
        </p:nvSpPr>
        <p:spPr>
          <a:xfrm>
            <a:off x="0" y="1"/>
            <a:ext cx="3566200" cy="55335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9" name="bg object 19"/>
          <p:cNvSpPr/>
          <p:nvPr/>
        </p:nvSpPr>
        <p:spPr>
          <a:xfrm>
            <a:off x="105663" y="18289"/>
            <a:ext cx="3318256" cy="40233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0" name="bg object 20"/>
          <p:cNvSpPr/>
          <p:nvPr/>
        </p:nvSpPr>
        <p:spPr>
          <a:xfrm>
            <a:off x="337091" y="161545"/>
            <a:ext cx="2868727" cy="21437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1" name="bg object 21"/>
          <p:cNvSpPr/>
          <p:nvPr/>
        </p:nvSpPr>
        <p:spPr>
          <a:xfrm>
            <a:off x="571466" y="1071525"/>
            <a:ext cx="4858172" cy="5501005"/>
          </a:xfrm>
          <a:custGeom>
            <a:avLst/>
            <a:gdLst/>
            <a:ahLst/>
            <a:cxnLst/>
            <a:rect l="l" t="t" r="r" b="b"/>
            <a:pathLst>
              <a:path w="3643629" h="5501005">
                <a:moveTo>
                  <a:pt x="3643376" y="0"/>
                </a:moveTo>
                <a:lnTo>
                  <a:pt x="0" y="0"/>
                </a:lnTo>
                <a:lnTo>
                  <a:pt x="0" y="5500751"/>
                </a:lnTo>
                <a:lnTo>
                  <a:pt x="3643376" y="5500751"/>
                </a:lnTo>
                <a:lnTo>
                  <a:pt x="3643376" y="0"/>
                </a:lnTo>
                <a:close/>
              </a:path>
            </a:pathLst>
          </a:custGeom>
          <a:solidFill>
            <a:srgbClr val="C3D59B">
              <a:alpha val="58822"/>
            </a:srgbClr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2" name="bg object 22"/>
          <p:cNvSpPr/>
          <p:nvPr/>
        </p:nvSpPr>
        <p:spPr>
          <a:xfrm>
            <a:off x="571466" y="1071525"/>
            <a:ext cx="4858172" cy="5501005"/>
          </a:xfrm>
          <a:custGeom>
            <a:avLst/>
            <a:gdLst/>
            <a:ahLst/>
            <a:cxnLst/>
            <a:rect l="l" t="t" r="r" b="b"/>
            <a:pathLst>
              <a:path w="3643629" h="5501005">
                <a:moveTo>
                  <a:pt x="0" y="5500751"/>
                </a:moveTo>
                <a:lnTo>
                  <a:pt x="3643376" y="5500751"/>
                </a:lnTo>
                <a:lnTo>
                  <a:pt x="3643376" y="0"/>
                </a:lnTo>
                <a:lnTo>
                  <a:pt x="0" y="0"/>
                </a:lnTo>
                <a:lnTo>
                  <a:pt x="0" y="5500751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94182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54238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44701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66223" y="91262"/>
            <a:ext cx="9259552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14585" y="1607566"/>
            <a:ext cx="10762827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80882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jpeg"/><Relationship Id="rId7" Type="http://schemas.openxmlformats.org/officeDocument/2006/relationships/image" Target="../media/image38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Relationship Id="rId9" Type="http://schemas.openxmlformats.org/officeDocument/2006/relationships/image" Target="../media/image4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jpeg"/><Relationship Id="rId7" Type="http://schemas.openxmlformats.org/officeDocument/2006/relationships/image" Target="../media/image46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13" Type="http://schemas.openxmlformats.org/officeDocument/2006/relationships/image" Target="../media/image63.png"/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12" Type="http://schemas.openxmlformats.org/officeDocument/2006/relationships/image" Target="../media/image62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11" Type="http://schemas.openxmlformats.org/officeDocument/2006/relationships/image" Target="../media/image61.png"/><Relationship Id="rId5" Type="http://schemas.openxmlformats.org/officeDocument/2006/relationships/image" Target="../media/image55.jpeg"/><Relationship Id="rId10" Type="http://schemas.openxmlformats.org/officeDocument/2006/relationships/image" Target="../media/image60.jpeg"/><Relationship Id="rId4" Type="http://schemas.openxmlformats.org/officeDocument/2006/relationships/image" Target="../media/image54.jpeg"/><Relationship Id="rId9" Type="http://schemas.openxmlformats.org/officeDocument/2006/relationships/image" Target="../media/image5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39365" y="387172"/>
            <a:ext cx="6969759" cy="1550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algn="ctr">
              <a:spcBef>
                <a:spcPts val="105"/>
              </a:spcBef>
            </a:pPr>
            <a:r>
              <a:rPr sz="2000" dirty="0">
                <a:solidFill>
                  <a:srgbClr val="000000"/>
                </a:solidFill>
                <a:latin typeface="Arial Black"/>
                <a:cs typeface="Arial Black"/>
              </a:rPr>
              <a:t>Université </a:t>
            </a:r>
            <a:r>
              <a:rPr sz="2000" spc="-5" dirty="0">
                <a:solidFill>
                  <a:srgbClr val="000000"/>
                </a:solidFill>
                <a:latin typeface="Arial Black"/>
                <a:cs typeface="Arial Black"/>
              </a:rPr>
              <a:t>Larbi </a:t>
            </a:r>
            <a:r>
              <a:rPr sz="2000" dirty="0">
                <a:solidFill>
                  <a:srgbClr val="000000"/>
                </a:solidFill>
                <a:latin typeface="Arial Black"/>
                <a:cs typeface="Arial Black"/>
              </a:rPr>
              <a:t>Ben Mhidi Oum El Bouaghi  </a:t>
            </a:r>
            <a:r>
              <a:rPr sz="2000" spc="-10" dirty="0">
                <a:solidFill>
                  <a:srgbClr val="000000"/>
                </a:solidFill>
                <a:latin typeface="Arial Black"/>
                <a:cs typeface="Arial Black"/>
              </a:rPr>
              <a:t>Faculté </a:t>
            </a:r>
            <a:r>
              <a:rPr sz="2000" spc="-5" dirty="0">
                <a:solidFill>
                  <a:srgbClr val="000000"/>
                </a:solidFill>
                <a:latin typeface="Arial Black"/>
                <a:cs typeface="Arial Black"/>
              </a:rPr>
              <a:t>des sciences </a:t>
            </a:r>
            <a:r>
              <a:rPr sz="2000" dirty="0">
                <a:solidFill>
                  <a:srgbClr val="000000"/>
                </a:solidFill>
                <a:latin typeface="Arial Black"/>
                <a:cs typeface="Arial Black"/>
              </a:rPr>
              <a:t>de la </a:t>
            </a:r>
            <a:r>
              <a:rPr sz="2000" spc="20" dirty="0">
                <a:solidFill>
                  <a:srgbClr val="000000"/>
                </a:solidFill>
                <a:latin typeface="Arial Black"/>
                <a:cs typeface="Arial Black"/>
              </a:rPr>
              <a:t>terre </a:t>
            </a:r>
            <a:r>
              <a:rPr sz="2000" dirty="0">
                <a:solidFill>
                  <a:srgbClr val="000000"/>
                </a:solidFill>
                <a:latin typeface="Arial Black"/>
                <a:cs typeface="Arial Black"/>
              </a:rPr>
              <a:t>et de la vie  </a:t>
            </a:r>
            <a:r>
              <a:rPr sz="2000" spc="5" dirty="0">
                <a:solidFill>
                  <a:srgbClr val="000000"/>
                </a:solidFill>
                <a:latin typeface="Arial Black"/>
                <a:cs typeface="Arial Black"/>
              </a:rPr>
              <a:t>Département </a:t>
            </a:r>
            <a:r>
              <a:rPr sz="2000" spc="-5" dirty="0">
                <a:solidFill>
                  <a:srgbClr val="000000"/>
                </a:solidFill>
                <a:latin typeface="Arial Black"/>
                <a:cs typeface="Arial Black"/>
              </a:rPr>
              <a:t>des </a:t>
            </a:r>
            <a:r>
              <a:rPr sz="2000" dirty="0">
                <a:solidFill>
                  <a:srgbClr val="000000"/>
                </a:solidFill>
                <a:latin typeface="Arial Black"/>
                <a:cs typeface="Arial Black"/>
              </a:rPr>
              <a:t>science de la </a:t>
            </a:r>
            <a:r>
              <a:rPr sz="2000" spc="-5" dirty="0">
                <a:solidFill>
                  <a:srgbClr val="000000"/>
                </a:solidFill>
                <a:latin typeface="Arial Black"/>
                <a:cs typeface="Arial Black"/>
              </a:rPr>
              <a:t>nature </a:t>
            </a:r>
            <a:r>
              <a:rPr sz="2000" dirty="0">
                <a:solidFill>
                  <a:srgbClr val="000000"/>
                </a:solidFill>
                <a:latin typeface="Arial Black"/>
                <a:cs typeface="Arial Black"/>
              </a:rPr>
              <a:t>et de la</a:t>
            </a:r>
            <a:r>
              <a:rPr sz="2000" spc="-40" dirty="0">
                <a:solidFill>
                  <a:srgbClr val="000000"/>
                </a:solidFill>
                <a:latin typeface="Arial Black"/>
                <a:cs typeface="Arial Black"/>
              </a:rPr>
              <a:t> </a:t>
            </a:r>
            <a:r>
              <a:rPr sz="2000" dirty="0">
                <a:solidFill>
                  <a:srgbClr val="000000"/>
                </a:solidFill>
                <a:latin typeface="Arial Black"/>
                <a:cs typeface="Arial Black"/>
              </a:rPr>
              <a:t>vie  Master :Ecologie </a:t>
            </a:r>
            <a:r>
              <a:rPr sz="2000" spc="-5" dirty="0">
                <a:solidFill>
                  <a:srgbClr val="000000"/>
                </a:solidFill>
                <a:latin typeface="Arial Black"/>
                <a:cs typeface="Arial Black"/>
              </a:rPr>
              <a:t>des </a:t>
            </a:r>
            <a:r>
              <a:rPr sz="2000" dirty="0">
                <a:solidFill>
                  <a:srgbClr val="000000"/>
                </a:solidFill>
                <a:latin typeface="Arial Black"/>
                <a:cs typeface="Arial Black"/>
              </a:rPr>
              <a:t>milieux</a:t>
            </a:r>
            <a:r>
              <a:rPr sz="2000" spc="-70" dirty="0">
                <a:solidFill>
                  <a:srgbClr val="000000"/>
                </a:solidFill>
                <a:latin typeface="Arial Black"/>
                <a:cs typeface="Arial Black"/>
              </a:rPr>
              <a:t> </a:t>
            </a:r>
            <a:r>
              <a:rPr sz="2000" spc="-5" dirty="0">
                <a:solidFill>
                  <a:srgbClr val="000000"/>
                </a:solidFill>
                <a:latin typeface="Arial Black"/>
                <a:cs typeface="Arial Black"/>
              </a:rPr>
              <a:t>naturels</a:t>
            </a:r>
            <a:endParaRPr sz="2000">
              <a:latin typeface="Arial Black"/>
              <a:cs typeface="Arial Black"/>
            </a:endParaRPr>
          </a:p>
          <a:p>
            <a:pPr marL="635" algn="ctr"/>
            <a:r>
              <a:rPr sz="2000" dirty="0">
                <a:solidFill>
                  <a:srgbClr val="000000"/>
                </a:solidFill>
                <a:latin typeface="Arial Black"/>
                <a:cs typeface="Arial Black"/>
              </a:rPr>
              <a:t>Module</a:t>
            </a:r>
            <a:r>
              <a:rPr sz="2000" spc="-15" dirty="0">
                <a:solidFill>
                  <a:srgbClr val="000000"/>
                </a:solidFill>
                <a:latin typeface="Arial Black"/>
                <a:cs typeface="Arial Black"/>
              </a:rPr>
              <a:t> </a:t>
            </a:r>
            <a:r>
              <a:rPr sz="2000" spc="-5" dirty="0">
                <a:solidFill>
                  <a:srgbClr val="000000"/>
                </a:solidFill>
                <a:latin typeface="Arial Black"/>
                <a:cs typeface="Arial Black"/>
              </a:rPr>
              <a:t>Eco-éthologie</a:t>
            </a:r>
            <a:endParaRPr sz="2000">
              <a:latin typeface="Arial Black"/>
              <a:cs typeface="Arial Blac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524001" y="3551174"/>
            <a:ext cx="7858125" cy="3302635"/>
            <a:chOff x="0" y="3551173"/>
            <a:chExt cx="7858125" cy="3302635"/>
          </a:xfrm>
        </p:grpSpPr>
        <p:sp>
          <p:nvSpPr>
            <p:cNvPr id="4" name="object 4"/>
            <p:cNvSpPr/>
            <p:nvPr/>
          </p:nvSpPr>
          <p:spPr>
            <a:xfrm>
              <a:off x="1357249" y="4621656"/>
              <a:ext cx="6500876" cy="2231601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3571849"/>
              <a:ext cx="4143375" cy="125364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7318120" y="3551173"/>
              <a:ext cx="146050" cy="22225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800251" y="2793873"/>
            <a:ext cx="8664575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+mn-ea"/>
                <a:cs typeface="Arial Black"/>
              </a:rPr>
              <a:t>TD N°01 </a:t>
            </a:r>
            <a:r>
              <a:rPr kumimoji="0" sz="32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+mn-ea"/>
                <a:cs typeface="Arial Black"/>
              </a:rPr>
              <a:t>:</a:t>
            </a:r>
            <a:r>
              <a:rPr kumimoji="0" sz="3200" b="0" i="0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/>
                <a:ea typeface="+mn-ea"/>
                <a:cs typeface="Arial Black"/>
              </a:rPr>
              <a:t>Généralité 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/>
                <a:ea typeface="+mn-ea"/>
                <a:cs typeface="Arial Black"/>
              </a:rPr>
              <a:t>sur</a:t>
            </a:r>
            <a:r>
              <a:rPr kumimoji="0" sz="3200" b="0" i="0" u="none" strike="noStrike" kern="1200" cap="none" spc="-1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/>
                <a:ea typeface="+mn-ea"/>
                <a:cs typeface="Arial Black"/>
              </a:rPr>
              <a:t> </a:t>
            </a:r>
            <a:r>
              <a:rPr kumimoji="0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/>
                <a:ea typeface="+mn-ea"/>
                <a:cs typeface="Arial Black"/>
              </a:rPr>
              <a:t>l’éco-éthologie</a:t>
            </a: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/>
              <a:ea typeface="+mn-ea"/>
              <a:cs typeface="Arial Black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38223" y="7747"/>
            <a:ext cx="7515859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pc="-10" dirty="0">
                <a:solidFill>
                  <a:srgbClr val="000000"/>
                </a:solidFill>
                <a:latin typeface="Arial Black"/>
                <a:cs typeface="Arial Black"/>
              </a:rPr>
              <a:t>La communication</a:t>
            </a:r>
            <a:r>
              <a:rPr spc="-60" dirty="0">
                <a:solidFill>
                  <a:srgbClr val="000000"/>
                </a:solidFill>
                <a:latin typeface="Arial Black"/>
                <a:cs typeface="Arial Black"/>
              </a:rPr>
              <a:t> </a:t>
            </a:r>
            <a:r>
              <a:rPr spc="-5" dirty="0">
                <a:solidFill>
                  <a:srgbClr val="000000"/>
                </a:solidFill>
                <a:latin typeface="Arial Black"/>
                <a:cs typeface="Arial Black"/>
              </a:rPr>
              <a:t>animale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674063" y="721564"/>
            <a:ext cx="8774430" cy="34410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lvl="0" indent="-343535" algn="just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56235" algn="l"/>
              </a:tabLst>
              <a:defRPr/>
            </a:pP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La </a:t>
            </a:r>
            <a:r>
              <a:rPr kumimoji="0" sz="32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communication </a:t>
            </a:r>
            <a:r>
              <a:rPr kumimoji="0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animale </a:t>
            </a:r>
            <a:r>
              <a:rPr kumimoji="0" sz="32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est  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l'ensemble des  échanges </a:t>
            </a:r>
            <a:r>
              <a:rPr kumimoji="0" sz="32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d'information entre </a:t>
            </a:r>
            <a:r>
              <a:rPr kumimoji="0" sz="32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différents 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individus  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depuis 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leur 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émission 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jusqu'à leur </a:t>
            </a:r>
            <a:r>
              <a:rPr kumimoji="0" sz="3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réception. </a:t>
            </a:r>
            <a:r>
              <a:rPr kumimoji="0" sz="32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La  </a:t>
            </a:r>
            <a:r>
              <a:rPr kumimoji="0" sz="3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communication intra-spécifique </a:t>
            </a:r>
            <a:r>
              <a:rPr kumimoji="0" sz="32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s'intéresse  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aux  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échanges </a:t>
            </a:r>
            <a:r>
              <a:rPr kumimoji="0" sz="32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entre 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individus de 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la 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même espèce </a:t>
            </a:r>
            <a:r>
              <a:rPr kumimoji="0" sz="3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et 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la  </a:t>
            </a:r>
            <a:r>
              <a:rPr kumimoji="0" sz="3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communication </a:t>
            </a:r>
            <a:r>
              <a:rPr kumimoji="0" sz="32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extra 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spécifique 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implique 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des  individus d'espèces</a:t>
            </a:r>
            <a:r>
              <a:rPr kumimoji="0" sz="32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32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différentes.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524001" y="4286251"/>
            <a:ext cx="9143999" cy="25717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98901" y="186945"/>
            <a:ext cx="539369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4400" dirty="0">
                <a:solidFill>
                  <a:srgbClr val="000000"/>
                </a:solidFill>
                <a:latin typeface="Arial Black"/>
                <a:cs typeface="Arial Black"/>
              </a:rPr>
              <a:t>La</a:t>
            </a:r>
            <a:r>
              <a:rPr sz="4400" spc="-70" dirty="0">
                <a:solidFill>
                  <a:srgbClr val="000000"/>
                </a:solidFill>
                <a:latin typeface="Arial Black"/>
                <a:cs typeface="Arial Black"/>
              </a:rPr>
              <a:t> </a:t>
            </a:r>
            <a:r>
              <a:rPr sz="4400" spc="-5" dirty="0">
                <a:solidFill>
                  <a:srgbClr val="000000"/>
                </a:solidFill>
                <a:latin typeface="Arial Black"/>
                <a:cs typeface="Arial Black"/>
              </a:rPr>
              <a:t>zoosémiotique</a:t>
            </a:r>
            <a:endParaRPr sz="44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02740" y="855345"/>
            <a:ext cx="8988425" cy="3500754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355600" marR="5080" lvl="0" indent="-342900" algn="just" defTabSz="914400" rtl="0" eaLnBrk="1" fontAlgn="auto" latinLnBrk="0" hangingPunct="1">
              <a:lnSpc>
                <a:spcPct val="80000"/>
              </a:lnSpc>
              <a:spcBef>
                <a:spcPts val="82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55600" algn="l"/>
              </a:tabLst>
              <a:defRPr/>
            </a:pP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La </a:t>
            </a:r>
            <a:r>
              <a:rPr kumimoji="0" sz="30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zoosémiotique </a:t>
            </a:r>
            <a:r>
              <a:rPr kumimoji="0" sz="30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est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une </a:t>
            </a:r>
            <a:r>
              <a:rPr kumimoji="0" sz="3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discipline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la </a:t>
            </a:r>
            <a:r>
              <a:rPr kumimoji="0" sz="3000" b="0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zoologie </a:t>
            </a:r>
            <a:r>
              <a:rPr kumimoji="0" sz="3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et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la sémiotique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qui étudie la </a:t>
            </a:r>
            <a:r>
              <a:rPr kumimoji="0" sz="3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communication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animale, </a:t>
            </a:r>
            <a:r>
              <a:rPr kumimoji="0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à  </a:t>
            </a:r>
            <a:r>
              <a:rPr kumimoji="0" sz="30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l'exception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 celle de l'Homme. </a:t>
            </a:r>
            <a:r>
              <a:rPr kumimoji="0" sz="3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Cet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aspect </a:t>
            </a:r>
            <a:r>
              <a:rPr kumimoji="0" sz="30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est </a:t>
            </a:r>
            <a:r>
              <a:rPr kumimoji="0" sz="3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quant </a:t>
            </a:r>
            <a:r>
              <a:rPr kumimoji="0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à 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lui étudié par</a:t>
            </a:r>
            <a:r>
              <a:rPr kumimoji="0" sz="30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3000" b="0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l'anthroposémiotique</a:t>
            </a:r>
            <a:r>
              <a:rPr kumimoji="0" sz="3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.</a:t>
            </a:r>
            <a:endParaRPr kumimoji="0" sz="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355600" marR="5080" lvl="0" indent="-342900" algn="just" defTabSz="914400" rtl="0" eaLnBrk="1" fontAlgn="auto" latinLnBrk="0" hangingPunct="1">
              <a:lnSpc>
                <a:spcPct val="80000"/>
              </a:lnSpc>
              <a:spcBef>
                <a:spcPts val="72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55600" algn="l"/>
              </a:tabLst>
              <a:defRPr/>
            </a:pP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La </a:t>
            </a:r>
            <a:r>
              <a:rPr kumimoji="0" sz="3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zoosémiotique </a:t>
            </a:r>
            <a:r>
              <a:rPr kumimoji="0" sz="30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est  </a:t>
            </a:r>
            <a:r>
              <a:rPr kumimoji="0" sz="3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une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partie </a:t>
            </a:r>
            <a:r>
              <a:rPr kumimoji="0" sz="3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importante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l'éthologie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, qui </a:t>
            </a:r>
            <a:r>
              <a:rPr kumimoji="0" sz="30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étudie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le </a:t>
            </a:r>
            <a:r>
              <a:rPr kumimoji="0" sz="3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comportement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animal dans  </a:t>
            </a:r>
            <a:r>
              <a:rPr kumimoji="0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son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ensemble, </a:t>
            </a:r>
            <a:r>
              <a:rPr kumimoji="0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mais aussi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la sociobiologie </a:t>
            </a:r>
            <a:r>
              <a:rPr kumimoji="0" sz="30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et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  l'étude de </a:t>
            </a:r>
            <a:r>
              <a:rPr kumimoji="0" sz="3000" b="0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l'intelligence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animale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. </a:t>
            </a:r>
            <a:r>
              <a:rPr kumimoji="0" sz="30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C'est </a:t>
            </a:r>
            <a:r>
              <a:rPr kumimoji="0" sz="3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une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sous-  </a:t>
            </a:r>
            <a:r>
              <a:rPr kumimoji="0" sz="3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discipline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 la</a:t>
            </a:r>
            <a:r>
              <a:rPr kumimoji="0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bio-sémiotique.</a:t>
            </a:r>
            <a:endParaRPr kumimoji="0" sz="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524000" y="4429126"/>
            <a:ext cx="4143342" cy="24288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239636" y="4429125"/>
            <a:ext cx="4428362" cy="24288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99383" y="95834"/>
            <a:ext cx="379412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pc="-5" dirty="0">
                <a:solidFill>
                  <a:srgbClr val="000000"/>
                </a:solidFill>
                <a:latin typeface="Arial Black"/>
                <a:cs typeface="Arial Black"/>
              </a:rPr>
              <a:t>Béh</a:t>
            </a:r>
            <a:r>
              <a:rPr spc="-90" dirty="0">
                <a:solidFill>
                  <a:srgbClr val="000000"/>
                </a:solidFill>
                <a:latin typeface="Arial Black"/>
                <a:cs typeface="Arial Black"/>
              </a:rPr>
              <a:t>a</a:t>
            </a:r>
            <a:r>
              <a:rPr spc="-5" dirty="0">
                <a:solidFill>
                  <a:srgbClr val="000000"/>
                </a:solidFill>
                <a:latin typeface="Arial Black"/>
                <a:cs typeface="Arial Black"/>
              </a:rPr>
              <a:t>viori</a:t>
            </a:r>
            <a:r>
              <a:rPr spc="-25" dirty="0">
                <a:solidFill>
                  <a:srgbClr val="000000"/>
                </a:solidFill>
                <a:latin typeface="Arial Black"/>
                <a:cs typeface="Arial Black"/>
              </a:rPr>
              <a:t>s</a:t>
            </a:r>
            <a:r>
              <a:rPr spc="-5" dirty="0">
                <a:solidFill>
                  <a:srgbClr val="000000"/>
                </a:solidFill>
                <a:latin typeface="Arial Black"/>
                <a:cs typeface="Arial Black"/>
              </a:rPr>
              <a:t>me</a:t>
            </a:r>
          </a:p>
        </p:txBody>
      </p:sp>
      <p:sp>
        <p:nvSpPr>
          <p:cNvPr id="3" name="object 3"/>
          <p:cNvSpPr/>
          <p:nvPr/>
        </p:nvSpPr>
        <p:spPr>
          <a:xfrm>
            <a:off x="5219520" y="3993418"/>
            <a:ext cx="1475589" cy="3300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17015" y="827914"/>
            <a:ext cx="8416925" cy="3853179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55600" marR="5080" lvl="0" indent="-342900" algn="r" defTabSz="914400" rtl="0" eaLnBrk="1" fontAlgn="auto" latinLnBrk="0" hangingPunct="1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54965" algn="l"/>
                <a:tab pos="355600" algn="l"/>
                <a:tab pos="821690" algn="l"/>
                <a:tab pos="1071245" algn="l"/>
                <a:tab pos="1903730" algn="l"/>
                <a:tab pos="3131185" algn="l"/>
                <a:tab pos="3335020" algn="l"/>
                <a:tab pos="3987165" algn="l"/>
                <a:tab pos="4533265" algn="l"/>
                <a:tab pos="4872990" algn="l"/>
                <a:tab pos="5373370" algn="l"/>
                <a:tab pos="6470650" algn="l"/>
                <a:tab pos="6786245" algn="l"/>
                <a:tab pos="7211059" algn="l"/>
                <a:tab pos="8043545" algn="l"/>
              </a:tabLst>
              <a:defRPr/>
            </a:pPr>
            <a:r>
              <a:rPr kumimoji="0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Le </a:t>
            </a:r>
            <a:r>
              <a:rPr kumimoji="0" sz="27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béhaviorisme</a:t>
            </a:r>
            <a:r>
              <a:rPr kumimoji="0" sz="27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, </a:t>
            </a:r>
            <a:r>
              <a:rPr kumimoji="0" sz="27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behaviorisme</a:t>
            </a:r>
            <a:r>
              <a:rPr kumimoji="0" sz="27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ou</a:t>
            </a:r>
            <a:r>
              <a:rPr kumimoji="0" sz="2700" b="0" i="0" u="none" strike="noStrike" kern="1200" cap="none" spc="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7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comportementalisme </a:t>
            </a:r>
            <a:r>
              <a:rPr kumimoji="0" sz="27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27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		</a:t>
            </a:r>
            <a:r>
              <a:rPr kumimoji="0" sz="27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un</a:t>
            </a:r>
            <a:r>
              <a:rPr kumimoji="0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	</a:t>
            </a:r>
            <a:r>
              <a:rPr kumimoji="0" sz="27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</a:t>
            </a:r>
            <a:r>
              <a:rPr kumimoji="0" sz="2700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an</a:t>
            </a:r>
            <a:r>
              <a:rPr kumimoji="0" sz="27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</a:t>
            </a:r>
            <a:r>
              <a:rPr kumimoji="0" sz="27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h</a:t>
            </a:r>
            <a:r>
              <a:rPr kumimoji="0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		</a:t>
            </a:r>
            <a:r>
              <a:rPr kumimoji="0" sz="27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</a:t>
            </a:r>
            <a:r>
              <a:rPr kumimoji="0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	la	</a:t>
            </a:r>
            <a:r>
              <a:rPr kumimoji="0" sz="27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</a:t>
            </a:r>
            <a:r>
              <a:rPr kumimoji="0" sz="27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27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</a:t>
            </a:r>
            <a:r>
              <a:rPr kumimoji="0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</a:t>
            </a:r>
            <a:r>
              <a:rPr kumimoji="0" sz="27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h</a:t>
            </a:r>
            <a:r>
              <a:rPr kumimoji="0" sz="27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ol</a:t>
            </a:r>
            <a:r>
              <a:rPr kumimoji="0" sz="27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</a:t>
            </a:r>
            <a:r>
              <a:rPr kumimoji="0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gie	</a:t>
            </a:r>
            <a:r>
              <a:rPr kumimoji="0" sz="27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qu</a:t>
            </a:r>
            <a:r>
              <a:rPr kumimoji="0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	</a:t>
            </a:r>
            <a:r>
              <a:rPr kumimoji="0" sz="27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é</a:t>
            </a:r>
            <a:r>
              <a:rPr kumimoji="0" sz="27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27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</a:t>
            </a:r>
            <a:r>
              <a:rPr kumimoji="0" sz="27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</a:t>
            </a:r>
            <a:r>
              <a:rPr kumimoji="0" sz="2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  </a:t>
            </a:r>
            <a:r>
              <a:rPr kumimoji="0" sz="2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le	</a:t>
            </a:r>
            <a:r>
              <a:rPr kumimoji="0" sz="2700" b="0" i="0" u="none" strike="noStrike" kern="1200" cap="none" spc="-3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</a:t>
            </a:r>
            <a:r>
              <a:rPr kumimoji="0" sz="2700" b="0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omp</a:t>
            </a:r>
            <a:r>
              <a:rPr kumimoji="0" sz="2700" b="0" i="0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</a:t>
            </a:r>
            <a:r>
              <a:rPr kumimoji="0" sz="2700" b="0" i="0" u="none" strike="noStrike" kern="1200" cap="none" spc="-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2700" b="0" i="0" u="none" strike="noStrike" kern="1200" cap="none" spc="-3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2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em</a:t>
            </a:r>
            <a:r>
              <a:rPr kumimoji="0" sz="2700" b="0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2700" b="0" i="0" u="none" strike="noStrike" kern="1200" cap="none" spc="-3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sz="2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	</a:t>
            </a:r>
            <a:r>
              <a:rPr kumimoji="0" sz="2700" b="0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</a:t>
            </a:r>
            <a:r>
              <a:rPr kumimoji="0" sz="2700" b="0" i="0" u="none" strike="noStrike" kern="1200" cap="none" spc="-2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</a:t>
            </a:r>
            <a:r>
              <a:rPr kumimoji="0" sz="2700" b="0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se</a:t>
            </a:r>
            <a:r>
              <a:rPr kumimoji="0" sz="2700" b="0" i="0" u="none" strike="noStrike" kern="1200" cap="none" spc="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2700" b="0" i="0" u="none" strike="noStrike" kern="1200" cap="none" spc="-4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</a:t>
            </a:r>
            <a:r>
              <a:rPr kumimoji="0" sz="2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able	</a:t>
            </a:r>
            <a:r>
              <a:rPr kumimoji="0" sz="27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	l'a</a:t>
            </a:r>
            <a:r>
              <a:rPr kumimoji="0" sz="27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al</a:t>
            </a:r>
            <a:r>
              <a:rPr kumimoji="0" sz="27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</a:t>
            </a:r>
            <a:r>
              <a:rPr kumimoji="0" sz="27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	</a:t>
            </a:r>
            <a:r>
              <a:rPr kumimoji="0" sz="27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</a:t>
            </a:r>
            <a:r>
              <a:rPr kumimoji="0" sz="27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om</a:t>
            </a:r>
            <a:r>
              <a:rPr kumimoji="0" sz="27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</a:t>
            </a:r>
            <a:r>
              <a:rPr kumimoji="0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	</a:t>
            </a:r>
            <a:r>
              <a:rPr kumimoji="0" sz="27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un  </a:t>
            </a:r>
            <a:r>
              <a:rPr kumimoji="0" sz="27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processus </a:t>
            </a:r>
            <a:r>
              <a:rPr kumimoji="0" sz="2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au </a:t>
            </a:r>
            <a:r>
              <a:rPr kumimoji="0" sz="2700" b="0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sein de </a:t>
            </a:r>
            <a:r>
              <a:rPr kumimoji="0" sz="2700" b="0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l'environnement </a:t>
            </a:r>
            <a:r>
              <a:rPr kumimoji="0" sz="2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et comme</a:t>
            </a:r>
            <a:r>
              <a:rPr kumimoji="0" sz="2700" b="0" i="0" u="none" strike="noStrike" kern="1200" cap="none" spc="459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7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l'histoire</a:t>
            </a:r>
            <a:endParaRPr kumimoji="0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355600" marR="0" lvl="0" indent="0" algn="just" defTabSz="914400" rtl="0" eaLnBrk="1" fontAlgn="auto" latinLnBrk="0" hangingPunct="1">
              <a:lnSpc>
                <a:spcPts val="291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7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des </a:t>
            </a:r>
            <a:r>
              <a:rPr kumimoji="0" sz="27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interactions </a:t>
            </a:r>
            <a:r>
              <a:rPr kumimoji="0" sz="27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 l'individu </a:t>
            </a:r>
            <a:r>
              <a:rPr kumimoji="0" sz="27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avec </a:t>
            </a:r>
            <a:r>
              <a:rPr kumimoji="0" sz="27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son</a:t>
            </a:r>
            <a:r>
              <a:rPr kumimoji="0" sz="27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milieu</a:t>
            </a:r>
            <a:endParaRPr kumimoji="0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355600" marR="5080" lvl="0" indent="-342900" algn="just" defTabSz="914400" rtl="0" eaLnBrk="1" fontAlgn="auto" latinLnBrk="0" hangingPunct="1">
              <a:lnSpc>
                <a:spcPct val="90000"/>
              </a:lnSpc>
              <a:spcBef>
                <a:spcPts val="65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55600" algn="l"/>
              </a:tabLst>
              <a:defRPr/>
            </a:pPr>
            <a:r>
              <a:rPr kumimoji="0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Le </a:t>
            </a:r>
            <a:r>
              <a:rPr kumimoji="0" sz="2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behaviorisme s'appuie </a:t>
            </a:r>
            <a:r>
              <a:rPr kumimoji="0" sz="27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sur </a:t>
            </a:r>
            <a:r>
              <a:rPr kumimoji="0" sz="2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l'expérimentation </a:t>
            </a:r>
            <a:r>
              <a:rPr kumimoji="0" sz="27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et  </a:t>
            </a:r>
            <a:r>
              <a:rPr kumimoji="0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la  </a:t>
            </a:r>
            <a:r>
              <a:rPr kumimoji="0" sz="2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mesure </a:t>
            </a:r>
            <a:r>
              <a:rPr kumimoji="0" sz="27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scientifique. Il </a:t>
            </a:r>
            <a:r>
              <a:rPr kumimoji="0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vise à </a:t>
            </a:r>
            <a:r>
              <a:rPr kumimoji="0" sz="27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établir </a:t>
            </a:r>
            <a:r>
              <a:rPr kumimoji="0" sz="27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une </a:t>
            </a:r>
            <a:r>
              <a:rPr kumimoji="0" sz="2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relation </a:t>
            </a:r>
            <a:r>
              <a:rPr kumimoji="0" sz="27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entre </a:t>
            </a:r>
            <a:r>
              <a:rPr kumimoji="0" sz="27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des  </a:t>
            </a:r>
            <a:r>
              <a:rPr kumimoji="0" sz="2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variables de </a:t>
            </a:r>
            <a:r>
              <a:rPr kumimoji="0" sz="27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l'environnement </a:t>
            </a:r>
            <a:r>
              <a:rPr kumimoji="0" sz="2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et </a:t>
            </a:r>
            <a:r>
              <a:rPr kumimoji="0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le </a:t>
            </a:r>
            <a:r>
              <a:rPr kumimoji="0" sz="2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comportement étudié  </a:t>
            </a:r>
            <a:r>
              <a:rPr kumimoji="0" sz="27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sans </a:t>
            </a:r>
            <a:r>
              <a:rPr kumimoji="0" sz="27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faire </a:t>
            </a:r>
            <a:r>
              <a:rPr kumimoji="0" sz="27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appel </a:t>
            </a:r>
            <a:r>
              <a:rPr kumimoji="0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au </a:t>
            </a:r>
            <a:r>
              <a:rPr kumimoji="0" sz="27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psychisme </a:t>
            </a:r>
            <a:r>
              <a:rPr kumimoji="0" sz="2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comme </a:t>
            </a:r>
            <a:r>
              <a:rPr kumimoji="0" sz="27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explication </a:t>
            </a:r>
            <a:r>
              <a:rPr kumimoji="0" sz="2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des  actes </a:t>
            </a:r>
            <a:r>
              <a:rPr kumimoji="0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ou </a:t>
            </a:r>
            <a:r>
              <a:rPr kumimoji="0" sz="27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du</a:t>
            </a:r>
            <a:r>
              <a:rPr kumimoji="0" sz="27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comportement.</a:t>
            </a:r>
            <a:endParaRPr kumimoji="0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453252" y="4357755"/>
            <a:ext cx="4143375" cy="243624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524000" y="4950331"/>
            <a:ext cx="1785874" cy="190766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09494" y="272619"/>
            <a:ext cx="6972934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7200" dirty="0">
                <a:solidFill>
                  <a:srgbClr val="000000"/>
                </a:solidFill>
                <a:latin typeface="Agency FB"/>
                <a:cs typeface="Agency FB"/>
              </a:rPr>
              <a:t>Merci de </a:t>
            </a:r>
            <a:r>
              <a:rPr sz="7200" spc="-5" dirty="0">
                <a:solidFill>
                  <a:srgbClr val="000000"/>
                </a:solidFill>
                <a:latin typeface="Agency FB"/>
                <a:cs typeface="Agency FB"/>
              </a:rPr>
              <a:t>votre</a:t>
            </a:r>
            <a:r>
              <a:rPr sz="7200" spc="-85" dirty="0">
                <a:solidFill>
                  <a:srgbClr val="000000"/>
                </a:solidFill>
                <a:latin typeface="Agency FB"/>
                <a:cs typeface="Agency FB"/>
              </a:rPr>
              <a:t> </a:t>
            </a:r>
            <a:r>
              <a:rPr sz="7200" dirty="0">
                <a:solidFill>
                  <a:srgbClr val="000000"/>
                </a:solidFill>
                <a:latin typeface="Agency FB"/>
                <a:cs typeface="Agency FB"/>
              </a:rPr>
              <a:t>attention</a:t>
            </a:r>
            <a:endParaRPr sz="7200">
              <a:latin typeface="Agency FB"/>
              <a:cs typeface="Agency FB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345765" y="1857311"/>
            <a:ext cx="7769411" cy="47863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24000" y="0"/>
            <a:ext cx="9144000" cy="6858000"/>
            <a:chOff x="0" y="0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9144000" cy="685799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2388107" y="5609844"/>
              <a:ext cx="4413504" cy="9616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2423160" y="5644896"/>
              <a:ext cx="4337303" cy="88544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2824860" y="5999492"/>
              <a:ext cx="3467354" cy="298831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98192" y="329946"/>
            <a:ext cx="698055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4400" dirty="0">
                <a:solidFill>
                  <a:srgbClr val="000000"/>
                </a:solidFill>
                <a:latin typeface="Arial Black"/>
                <a:cs typeface="Arial Black"/>
              </a:rPr>
              <a:t>C’est quoi </a:t>
            </a:r>
            <a:r>
              <a:rPr sz="4400" spc="-5" dirty="0">
                <a:solidFill>
                  <a:srgbClr val="000000"/>
                </a:solidFill>
                <a:latin typeface="Arial Black"/>
                <a:cs typeface="Arial Black"/>
              </a:rPr>
              <a:t>l'éthologie</a:t>
            </a:r>
            <a:r>
              <a:rPr sz="4400" spc="-105" dirty="0">
                <a:solidFill>
                  <a:srgbClr val="000000"/>
                </a:solidFill>
                <a:latin typeface="Arial Black"/>
                <a:cs typeface="Arial Black"/>
              </a:rPr>
              <a:t> </a:t>
            </a:r>
            <a:r>
              <a:rPr sz="4400" dirty="0">
                <a:solidFill>
                  <a:srgbClr val="000000"/>
                </a:solidFill>
                <a:latin typeface="Arial Black"/>
                <a:cs typeface="Arial Black"/>
              </a:rPr>
              <a:t>?</a:t>
            </a:r>
            <a:endParaRPr sz="4400">
              <a:latin typeface="Arial Black"/>
              <a:cs typeface="Arial Blac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524000" y="1540763"/>
            <a:ext cx="9144000" cy="5317490"/>
            <a:chOff x="0" y="1540763"/>
            <a:chExt cx="9144000" cy="5317490"/>
          </a:xfrm>
        </p:grpSpPr>
        <p:sp>
          <p:nvSpPr>
            <p:cNvPr id="4" name="object 4"/>
            <p:cNvSpPr/>
            <p:nvPr/>
          </p:nvSpPr>
          <p:spPr>
            <a:xfrm>
              <a:off x="0" y="1714499"/>
              <a:ext cx="5143500" cy="514349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4174490" y="1714497"/>
              <a:ext cx="4969510" cy="514349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285724" y="1785873"/>
              <a:ext cx="1000760" cy="929005"/>
            </a:xfrm>
            <a:custGeom>
              <a:avLst/>
              <a:gdLst/>
              <a:ahLst/>
              <a:cxnLst/>
              <a:rect l="l" t="t" r="r" b="b"/>
              <a:pathLst>
                <a:path w="1000760" h="929005">
                  <a:moveTo>
                    <a:pt x="500062" y="0"/>
                  </a:moveTo>
                  <a:lnTo>
                    <a:pt x="451903" y="2125"/>
                  </a:lnTo>
                  <a:lnTo>
                    <a:pt x="405039" y="8373"/>
                  </a:lnTo>
                  <a:lnTo>
                    <a:pt x="359680" y="18547"/>
                  </a:lnTo>
                  <a:lnTo>
                    <a:pt x="316035" y="32455"/>
                  </a:lnTo>
                  <a:lnTo>
                    <a:pt x="274314" y="49901"/>
                  </a:lnTo>
                  <a:lnTo>
                    <a:pt x="234726" y="70690"/>
                  </a:lnTo>
                  <a:lnTo>
                    <a:pt x="197481" y="94629"/>
                  </a:lnTo>
                  <a:lnTo>
                    <a:pt x="162789" y="121522"/>
                  </a:lnTo>
                  <a:lnTo>
                    <a:pt x="130859" y="151176"/>
                  </a:lnTo>
                  <a:lnTo>
                    <a:pt x="101900" y="183396"/>
                  </a:lnTo>
                  <a:lnTo>
                    <a:pt x="76123" y="217987"/>
                  </a:lnTo>
                  <a:lnTo>
                    <a:pt x="53736" y="254755"/>
                  </a:lnTo>
                  <a:lnTo>
                    <a:pt x="34950" y="293505"/>
                  </a:lnTo>
                  <a:lnTo>
                    <a:pt x="19973" y="334043"/>
                  </a:lnTo>
                  <a:lnTo>
                    <a:pt x="9016" y="376174"/>
                  </a:lnTo>
                  <a:lnTo>
                    <a:pt x="2289" y="419704"/>
                  </a:lnTo>
                  <a:lnTo>
                    <a:pt x="0" y="464438"/>
                  </a:lnTo>
                  <a:lnTo>
                    <a:pt x="2581" y="511909"/>
                  </a:lnTo>
                  <a:lnTo>
                    <a:pt x="10159" y="558008"/>
                  </a:lnTo>
                  <a:lnTo>
                    <a:pt x="22482" y="602503"/>
                  </a:lnTo>
                  <a:lnTo>
                    <a:pt x="39297" y="645161"/>
                  </a:lnTo>
                  <a:lnTo>
                    <a:pt x="60355" y="685749"/>
                  </a:lnTo>
                  <a:lnTo>
                    <a:pt x="85403" y="724031"/>
                  </a:lnTo>
                  <a:lnTo>
                    <a:pt x="114190" y="759776"/>
                  </a:lnTo>
                  <a:lnTo>
                    <a:pt x="146465" y="792749"/>
                  </a:lnTo>
                  <a:lnTo>
                    <a:pt x="181977" y="822718"/>
                  </a:lnTo>
                  <a:lnTo>
                    <a:pt x="220473" y="849448"/>
                  </a:lnTo>
                  <a:lnTo>
                    <a:pt x="261704" y="872707"/>
                  </a:lnTo>
                  <a:lnTo>
                    <a:pt x="305416" y="892260"/>
                  </a:lnTo>
                  <a:lnTo>
                    <a:pt x="351360" y="907874"/>
                  </a:lnTo>
                  <a:lnTo>
                    <a:pt x="399283" y="919317"/>
                  </a:lnTo>
                  <a:lnTo>
                    <a:pt x="448934" y="926353"/>
                  </a:lnTo>
                  <a:lnTo>
                    <a:pt x="500062" y="928751"/>
                  </a:lnTo>
                  <a:lnTo>
                    <a:pt x="551190" y="926353"/>
                  </a:lnTo>
                  <a:lnTo>
                    <a:pt x="600842" y="919317"/>
                  </a:lnTo>
                  <a:lnTo>
                    <a:pt x="648767" y="907874"/>
                  </a:lnTo>
                  <a:lnTo>
                    <a:pt x="694712" y="892260"/>
                  </a:lnTo>
                  <a:lnTo>
                    <a:pt x="738426" y="872707"/>
                  </a:lnTo>
                  <a:lnTo>
                    <a:pt x="779659" y="849448"/>
                  </a:lnTo>
                  <a:lnTo>
                    <a:pt x="818157" y="822718"/>
                  </a:lnTo>
                  <a:lnTo>
                    <a:pt x="853671" y="792749"/>
                  </a:lnTo>
                  <a:lnTo>
                    <a:pt x="885949" y="759776"/>
                  </a:lnTo>
                  <a:lnTo>
                    <a:pt x="914738" y="724031"/>
                  </a:lnTo>
                  <a:lnTo>
                    <a:pt x="939789" y="685749"/>
                  </a:lnTo>
                  <a:lnTo>
                    <a:pt x="960848" y="645161"/>
                  </a:lnTo>
                  <a:lnTo>
                    <a:pt x="977666" y="602503"/>
                  </a:lnTo>
                  <a:lnTo>
                    <a:pt x="989989" y="558008"/>
                  </a:lnTo>
                  <a:lnTo>
                    <a:pt x="997568" y="511909"/>
                  </a:lnTo>
                  <a:lnTo>
                    <a:pt x="1000150" y="464438"/>
                  </a:lnTo>
                  <a:lnTo>
                    <a:pt x="997860" y="419704"/>
                  </a:lnTo>
                  <a:lnTo>
                    <a:pt x="991132" y="376174"/>
                  </a:lnTo>
                  <a:lnTo>
                    <a:pt x="980174" y="334043"/>
                  </a:lnTo>
                  <a:lnTo>
                    <a:pt x="965196" y="293505"/>
                  </a:lnTo>
                  <a:lnTo>
                    <a:pt x="946408" y="254755"/>
                  </a:lnTo>
                  <a:lnTo>
                    <a:pt x="924020" y="217987"/>
                  </a:lnTo>
                  <a:lnTo>
                    <a:pt x="898240" y="183396"/>
                  </a:lnTo>
                  <a:lnTo>
                    <a:pt x="869279" y="151176"/>
                  </a:lnTo>
                  <a:lnTo>
                    <a:pt x="837347" y="121522"/>
                  </a:lnTo>
                  <a:lnTo>
                    <a:pt x="802652" y="94629"/>
                  </a:lnTo>
                  <a:lnTo>
                    <a:pt x="765405" y="70690"/>
                  </a:lnTo>
                  <a:lnTo>
                    <a:pt x="725815" y="49901"/>
                  </a:lnTo>
                  <a:lnTo>
                    <a:pt x="684092" y="32455"/>
                  </a:lnTo>
                  <a:lnTo>
                    <a:pt x="640446" y="18547"/>
                  </a:lnTo>
                  <a:lnTo>
                    <a:pt x="595086" y="8373"/>
                  </a:lnTo>
                  <a:lnTo>
                    <a:pt x="548221" y="2125"/>
                  </a:lnTo>
                  <a:lnTo>
                    <a:pt x="500062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573493" y="2062987"/>
              <a:ext cx="424815" cy="97155"/>
            </a:xfrm>
            <a:custGeom>
              <a:avLst/>
              <a:gdLst/>
              <a:ahLst/>
              <a:cxnLst/>
              <a:rect l="l" t="t" r="r" b="b"/>
              <a:pathLst>
                <a:path w="424815" h="97155">
                  <a:moveTo>
                    <a:pt x="52082" y="0"/>
                  </a:moveTo>
                  <a:lnTo>
                    <a:pt x="31809" y="3810"/>
                  </a:lnTo>
                  <a:lnTo>
                    <a:pt x="15254" y="14192"/>
                  </a:lnTo>
                  <a:lnTo>
                    <a:pt x="4092" y="29575"/>
                  </a:lnTo>
                  <a:lnTo>
                    <a:pt x="0" y="48387"/>
                  </a:lnTo>
                  <a:lnTo>
                    <a:pt x="4092" y="67252"/>
                  </a:lnTo>
                  <a:lnTo>
                    <a:pt x="15254" y="82629"/>
                  </a:lnTo>
                  <a:lnTo>
                    <a:pt x="31809" y="92981"/>
                  </a:lnTo>
                  <a:lnTo>
                    <a:pt x="52082" y="96774"/>
                  </a:lnTo>
                  <a:lnTo>
                    <a:pt x="72358" y="92981"/>
                  </a:lnTo>
                  <a:lnTo>
                    <a:pt x="88917" y="82629"/>
                  </a:lnTo>
                  <a:lnTo>
                    <a:pt x="100083" y="67252"/>
                  </a:lnTo>
                  <a:lnTo>
                    <a:pt x="104178" y="48387"/>
                  </a:lnTo>
                  <a:lnTo>
                    <a:pt x="100083" y="29575"/>
                  </a:lnTo>
                  <a:lnTo>
                    <a:pt x="88917" y="14192"/>
                  </a:lnTo>
                  <a:lnTo>
                    <a:pt x="72358" y="3810"/>
                  </a:lnTo>
                  <a:lnTo>
                    <a:pt x="52082" y="0"/>
                  </a:lnTo>
                  <a:close/>
                </a:path>
                <a:path w="424815" h="97155">
                  <a:moveTo>
                    <a:pt x="372503" y="0"/>
                  </a:moveTo>
                  <a:lnTo>
                    <a:pt x="352222" y="3810"/>
                  </a:lnTo>
                  <a:lnTo>
                    <a:pt x="335664" y="14192"/>
                  </a:lnTo>
                  <a:lnTo>
                    <a:pt x="324501" y="29575"/>
                  </a:lnTo>
                  <a:lnTo>
                    <a:pt x="320408" y="48387"/>
                  </a:lnTo>
                  <a:lnTo>
                    <a:pt x="324501" y="67252"/>
                  </a:lnTo>
                  <a:lnTo>
                    <a:pt x="335664" y="82629"/>
                  </a:lnTo>
                  <a:lnTo>
                    <a:pt x="352222" y="92981"/>
                  </a:lnTo>
                  <a:lnTo>
                    <a:pt x="372503" y="96774"/>
                  </a:lnTo>
                  <a:lnTo>
                    <a:pt x="392777" y="92981"/>
                  </a:lnTo>
                  <a:lnTo>
                    <a:pt x="409332" y="82629"/>
                  </a:lnTo>
                  <a:lnTo>
                    <a:pt x="420493" y="67252"/>
                  </a:lnTo>
                  <a:lnTo>
                    <a:pt x="424586" y="48387"/>
                  </a:lnTo>
                  <a:lnTo>
                    <a:pt x="420493" y="29575"/>
                  </a:lnTo>
                  <a:lnTo>
                    <a:pt x="409332" y="14192"/>
                  </a:lnTo>
                  <a:lnTo>
                    <a:pt x="392777" y="3810"/>
                  </a:lnTo>
                  <a:lnTo>
                    <a:pt x="372503" y="0"/>
                  </a:lnTo>
                  <a:close/>
                </a:path>
              </a:pathLst>
            </a:custGeom>
            <a:solidFill>
              <a:srgbClr val="CD9A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560793" y="2050287"/>
              <a:ext cx="129578" cy="12217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881202" y="2050287"/>
              <a:ext cx="129578" cy="12217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285724" y="1785873"/>
              <a:ext cx="1000760" cy="929005"/>
            </a:xfrm>
            <a:custGeom>
              <a:avLst/>
              <a:gdLst/>
              <a:ahLst/>
              <a:cxnLst/>
              <a:rect l="l" t="t" r="r" b="b"/>
              <a:pathLst>
                <a:path w="1000760" h="929005">
                  <a:moveTo>
                    <a:pt x="229019" y="666876"/>
                  </a:moveTo>
                  <a:lnTo>
                    <a:pt x="274188" y="693303"/>
                  </a:lnTo>
                  <a:lnTo>
                    <a:pt x="319348" y="714925"/>
                  </a:lnTo>
                  <a:lnTo>
                    <a:pt x="364500" y="731742"/>
                  </a:lnTo>
                  <a:lnTo>
                    <a:pt x="409643" y="743754"/>
                  </a:lnTo>
                  <a:lnTo>
                    <a:pt x="454777" y="750961"/>
                  </a:lnTo>
                  <a:lnTo>
                    <a:pt x="499902" y="753363"/>
                  </a:lnTo>
                  <a:lnTo>
                    <a:pt x="545018" y="750961"/>
                  </a:lnTo>
                  <a:lnTo>
                    <a:pt x="590126" y="743754"/>
                  </a:lnTo>
                  <a:lnTo>
                    <a:pt x="635225" y="731742"/>
                  </a:lnTo>
                  <a:lnTo>
                    <a:pt x="680315" y="714925"/>
                  </a:lnTo>
                  <a:lnTo>
                    <a:pt x="725397" y="693303"/>
                  </a:lnTo>
                  <a:lnTo>
                    <a:pt x="770470" y="666876"/>
                  </a:lnTo>
                </a:path>
                <a:path w="1000760" h="929005">
                  <a:moveTo>
                    <a:pt x="0" y="464438"/>
                  </a:moveTo>
                  <a:lnTo>
                    <a:pt x="2289" y="419704"/>
                  </a:lnTo>
                  <a:lnTo>
                    <a:pt x="9016" y="376174"/>
                  </a:lnTo>
                  <a:lnTo>
                    <a:pt x="19973" y="334043"/>
                  </a:lnTo>
                  <a:lnTo>
                    <a:pt x="34950" y="293505"/>
                  </a:lnTo>
                  <a:lnTo>
                    <a:pt x="53736" y="254755"/>
                  </a:lnTo>
                  <a:lnTo>
                    <a:pt x="76123" y="217987"/>
                  </a:lnTo>
                  <a:lnTo>
                    <a:pt x="101900" y="183396"/>
                  </a:lnTo>
                  <a:lnTo>
                    <a:pt x="130859" y="151176"/>
                  </a:lnTo>
                  <a:lnTo>
                    <a:pt x="162789" y="121522"/>
                  </a:lnTo>
                  <a:lnTo>
                    <a:pt x="197481" y="94629"/>
                  </a:lnTo>
                  <a:lnTo>
                    <a:pt x="234726" y="70690"/>
                  </a:lnTo>
                  <a:lnTo>
                    <a:pt x="274314" y="49901"/>
                  </a:lnTo>
                  <a:lnTo>
                    <a:pt x="316035" y="32455"/>
                  </a:lnTo>
                  <a:lnTo>
                    <a:pt x="359680" y="18547"/>
                  </a:lnTo>
                  <a:lnTo>
                    <a:pt x="405039" y="8373"/>
                  </a:lnTo>
                  <a:lnTo>
                    <a:pt x="451903" y="2125"/>
                  </a:lnTo>
                  <a:lnTo>
                    <a:pt x="500062" y="0"/>
                  </a:lnTo>
                  <a:lnTo>
                    <a:pt x="548221" y="2125"/>
                  </a:lnTo>
                  <a:lnTo>
                    <a:pt x="595086" y="8373"/>
                  </a:lnTo>
                  <a:lnTo>
                    <a:pt x="640446" y="18547"/>
                  </a:lnTo>
                  <a:lnTo>
                    <a:pt x="684092" y="32455"/>
                  </a:lnTo>
                  <a:lnTo>
                    <a:pt x="725815" y="49901"/>
                  </a:lnTo>
                  <a:lnTo>
                    <a:pt x="765405" y="70690"/>
                  </a:lnTo>
                  <a:lnTo>
                    <a:pt x="802652" y="94629"/>
                  </a:lnTo>
                  <a:lnTo>
                    <a:pt x="837347" y="121522"/>
                  </a:lnTo>
                  <a:lnTo>
                    <a:pt x="869279" y="151176"/>
                  </a:lnTo>
                  <a:lnTo>
                    <a:pt x="898240" y="183396"/>
                  </a:lnTo>
                  <a:lnTo>
                    <a:pt x="924020" y="217987"/>
                  </a:lnTo>
                  <a:lnTo>
                    <a:pt x="946408" y="254755"/>
                  </a:lnTo>
                  <a:lnTo>
                    <a:pt x="965196" y="293505"/>
                  </a:lnTo>
                  <a:lnTo>
                    <a:pt x="980174" y="334043"/>
                  </a:lnTo>
                  <a:lnTo>
                    <a:pt x="991132" y="376174"/>
                  </a:lnTo>
                  <a:lnTo>
                    <a:pt x="997860" y="419704"/>
                  </a:lnTo>
                  <a:lnTo>
                    <a:pt x="1000150" y="464438"/>
                  </a:lnTo>
                  <a:lnTo>
                    <a:pt x="997568" y="511909"/>
                  </a:lnTo>
                  <a:lnTo>
                    <a:pt x="989989" y="558008"/>
                  </a:lnTo>
                  <a:lnTo>
                    <a:pt x="977666" y="602503"/>
                  </a:lnTo>
                  <a:lnTo>
                    <a:pt x="960848" y="645161"/>
                  </a:lnTo>
                  <a:lnTo>
                    <a:pt x="939789" y="685749"/>
                  </a:lnTo>
                  <a:lnTo>
                    <a:pt x="914738" y="724031"/>
                  </a:lnTo>
                  <a:lnTo>
                    <a:pt x="885949" y="759776"/>
                  </a:lnTo>
                  <a:lnTo>
                    <a:pt x="853671" y="792749"/>
                  </a:lnTo>
                  <a:lnTo>
                    <a:pt x="818157" y="822718"/>
                  </a:lnTo>
                  <a:lnTo>
                    <a:pt x="779659" y="849448"/>
                  </a:lnTo>
                  <a:lnTo>
                    <a:pt x="738426" y="872707"/>
                  </a:lnTo>
                  <a:lnTo>
                    <a:pt x="694712" y="892260"/>
                  </a:lnTo>
                  <a:lnTo>
                    <a:pt x="648767" y="907874"/>
                  </a:lnTo>
                  <a:lnTo>
                    <a:pt x="600842" y="919317"/>
                  </a:lnTo>
                  <a:lnTo>
                    <a:pt x="551190" y="926353"/>
                  </a:lnTo>
                  <a:lnTo>
                    <a:pt x="500062" y="928751"/>
                  </a:lnTo>
                  <a:lnTo>
                    <a:pt x="448934" y="926353"/>
                  </a:lnTo>
                  <a:lnTo>
                    <a:pt x="399283" y="919317"/>
                  </a:lnTo>
                  <a:lnTo>
                    <a:pt x="351360" y="907874"/>
                  </a:lnTo>
                  <a:lnTo>
                    <a:pt x="305416" y="892260"/>
                  </a:lnTo>
                  <a:lnTo>
                    <a:pt x="261704" y="872707"/>
                  </a:lnTo>
                  <a:lnTo>
                    <a:pt x="220473" y="849448"/>
                  </a:lnTo>
                  <a:lnTo>
                    <a:pt x="181977" y="822718"/>
                  </a:lnTo>
                  <a:lnTo>
                    <a:pt x="146465" y="792749"/>
                  </a:lnTo>
                  <a:lnTo>
                    <a:pt x="114190" y="759776"/>
                  </a:lnTo>
                  <a:lnTo>
                    <a:pt x="85403" y="724031"/>
                  </a:lnTo>
                  <a:lnTo>
                    <a:pt x="60355" y="685749"/>
                  </a:lnTo>
                  <a:lnTo>
                    <a:pt x="39297" y="645161"/>
                  </a:lnTo>
                  <a:lnTo>
                    <a:pt x="22482" y="602503"/>
                  </a:lnTo>
                  <a:lnTo>
                    <a:pt x="10159" y="558008"/>
                  </a:lnTo>
                  <a:lnTo>
                    <a:pt x="2581" y="511909"/>
                  </a:lnTo>
                  <a:lnTo>
                    <a:pt x="0" y="464438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7715250" y="1785873"/>
              <a:ext cx="1214755" cy="1000125"/>
            </a:xfrm>
            <a:custGeom>
              <a:avLst/>
              <a:gdLst/>
              <a:ahLst/>
              <a:cxnLst/>
              <a:rect l="l" t="t" r="r" b="b"/>
              <a:pathLst>
                <a:path w="1214754" h="1000125">
                  <a:moveTo>
                    <a:pt x="607186" y="0"/>
                  </a:moveTo>
                  <a:lnTo>
                    <a:pt x="554805" y="1835"/>
                  </a:lnTo>
                  <a:lnTo>
                    <a:pt x="503658" y="7242"/>
                  </a:lnTo>
                  <a:lnTo>
                    <a:pt x="453930" y="16070"/>
                  </a:lnTo>
                  <a:lnTo>
                    <a:pt x="405803" y="28169"/>
                  </a:lnTo>
                  <a:lnTo>
                    <a:pt x="359458" y="43389"/>
                  </a:lnTo>
                  <a:lnTo>
                    <a:pt x="315079" y="61581"/>
                  </a:lnTo>
                  <a:lnTo>
                    <a:pt x="272848" y="82592"/>
                  </a:lnTo>
                  <a:lnTo>
                    <a:pt x="232947" y="106275"/>
                  </a:lnTo>
                  <a:lnTo>
                    <a:pt x="195558" y="132478"/>
                  </a:lnTo>
                  <a:lnTo>
                    <a:pt x="160865" y="161052"/>
                  </a:lnTo>
                  <a:lnTo>
                    <a:pt x="129049" y="191846"/>
                  </a:lnTo>
                  <a:lnTo>
                    <a:pt x="100292" y="224711"/>
                  </a:lnTo>
                  <a:lnTo>
                    <a:pt x="74779" y="259496"/>
                  </a:lnTo>
                  <a:lnTo>
                    <a:pt x="52690" y="296051"/>
                  </a:lnTo>
                  <a:lnTo>
                    <a:pt x="34208" y="334226"/>
                  </a:lnTo>
                  <a:lnTo>
                    <a:pt x="19515" y="373871"/>
                  </a:lnTo>
                  <a:lnTo>
                    <a:pt x="8795" y="414836"/>
                  </a:lnTo>
                  <a:lnTo>
                    <a:pt x="2229" y="456971"/>
                  </a:lnTo>
                  <a:lnTo>
                    <a:pt x="0" y="500125"/>
                  </a:lnTo>
                  <a:lnTo>
                    <a:pt x="2229" y="543279"/>
                  </a:lnTo>
                  <a:lnTo>
                    <a:pt x="8795" y="585411"/>
                  </a:lnTo>
                  <a:lnTo>
                    <a:pt x="19515" y="626372"/>
                  </a:lnTo>
                  <a:lnTo>
                    <a:pt x="34208" y="666011"/>
                  </a:lnTo>
                  <a:lnTo>
                    <a:pt x="52690" y="704179"/>
                  </a:lnTo>
                  <a:lnTo>
                    <a:pt x="74779" y="740725"/>
                  </a:lnTo>
                  <a:lnTo>
                    <a:pt x="100292" y="775501"/>
                  </a:lnTo>
                  <a:lnTo>
                    <a:pt x="129049" y="808356"/>
                  </a:lnTo>
                  <a:lnTo>
                    <a:pt x="160865" y="839141"/>
                  </a:lnTo>
                  <a:lnTo>
                    <a:pt x="195558" y="867704"/>
                  </a:lnTo>
                  <a:lnTo>
                    <a:pt x="232947" y="893898"/>
                  </a:lnTo>
                  <a:lnTo>
                    <a:pt x="272848" y="917571"/>
                  </a:lnTo>
                  <a:lnTo>
                    <a:pt x="315079" y="938573"/>
                  </a:lnTo>
                  <a:lnTo>
                    <a:pt x="359458" y="956756"/>
                  </a:lnTo>
                  <a:lnTo>
                    <a:pt x="405803" y="971969"/>
                  </a:lnTo>
                  <a:lnTo>
                    <a:pt x="453930" y="984062"/>
                  </a:lnTo>
                  <a:lnTo>
                    <a:pt x="503658" y="992886"/>
                  </a:lnTo>
                  <a:lnTo>
                    <a:pt x="554805" y="998290"/>
                  </a:lnTo>
                  <a:lnTo>
                    <a:pt x="607186" y="1000125"/>
                  </a:lnTo>
                  <a:lnTo>
                    <a:pt x="659587" y="998290"/>
                  </a:lnTo>
                  <a:lnTo>
                    <a:pt x="710751" y="992886"/>
                  </a:lnTo>
                  <a:lnTo>
                    <a:pt x="760494" y="984062"/>
                  </a:lnTo>
                  <a:lnTo>
                    <a:pt x="808635" y="971969"/>
                  </a:lnTo>
                  <a:lnTo>
                    <a:pt x="854991" y="956756"/>
                  </a:lnTo>
                  <a:lnTo>
                    <a:pt x="899380" y="938573"/>
                  </a:lnTo>
                  <a:lnTo>
                    <a:pt x="941620" y="917571"/>
                  </a:lnTo>
                  <a:lnTo>
                    <a:pt x="981529" y="893898"/>
                  </a:lnTo>
                  <a:lnTo>
                    <a:pt x="1018923" y="867704"/>
                  </a:lnTo>
                  <a:lnTo>
                    <a:pt x="1053622" y="839141"/>
                  </a:lnTo>
                  <a:lnTo>
                    <a:pt x="1081100" y="812557"/>
                  </a:lnTo>
                  <a:lnTo>
                    <a:pt x="618428" y="812557"/>
                  </a:lnTo>
                  <a:lnTo>
                    <a:pt x="569670" y="811415"/>
                  </a:lnTo>
                  <a:lnTo>
                    <a:pt x="521353" y="806054"/>
                  </a:lnTo>
                  <a:lnTo>
                    <a:pt x="473989" y="796489"/>
                  </a:lnTo>
                  <a:lnTo>
                    <a:pt x="428092" y="782731"/>
                  </a:lnTo>
                  <a:lnTo>
                    <a:pt x="384175" y="764793"/>
                  </a:lnTo>
                  <a:lnTo>
                    <a:pt x="337970" y="739847"/>
                  </a:lnTo>
                  <a:lnTo>
                    <a:pt x="297633" y="711197"/>
                  </a:lnTo>
                  <a:lnTo>
                    <a:pt x="263322" y="679356"/>
                  </a:lnTo>
                  <a:lnTo>
                    <a:pt x="235194" y="644840"/>
                  </a:lnTo>
                  <a:lnTo>
                    <a:pt x="213407" y="608161"/>
                  </a:lnTo>
                  <a:lnTo>
                    <a:pt x="198120" y="569833"/>
                  </a:lnTo>
                  <a:lnTo>
                    <a:pt x="189489" y="530370"/>
                  </a:lnTo>
                  <a:lnTo>
                    <a:pt x="187673" y="490285"/>
                  </a:lnTo>
                  <a:lnTo>
                    <a:pt x="192829" y="450093"/>
                  </a:lnTo>
                  <a:lnTo>
                    <a:pt x="205116" y="410308"/>
                  </a:lnTo>
                  <a:lnTo>
                    <a:pt x="224692" y="371442"/>
                  </a:lnTo>
                  <a:lnTo>
                    <a:pt x="251714" y="334010"/>
                  </a:lnTo>
                  <a:lnTo>
                    <a:pt x="543804" y="334010"/>
                  </a:lnTo>
                  <a:lnTo>
                    <a:pt x="406907" y="225425"/>
                  </a:lnTo>
                  <a:lnTo>
                    <a:pt x="452288" y="209609"/>
                  </a:lnTo>
                  <a:lnTo>
                    <a:pt x="499276" y="198052"/>
                  </a:lnTo>
                  <a:lnTo>
                    <a:pt x="547360" y="190744"/>
                  </a:lnTo>
                  <a:lnTo>
                    <a:pt x="596031" y="187672"/>
                  </a:lnTo>
                  <a:lnTo>
                    <a:pt x="1081129" y="187672"/>
                  </a:lnTo>
                  <a:lnTo>
                    <a:pt x="1053622" y="161052"/>
                  </a:lnTo>
                  <a:lnTo>
                    <a:pt x="1018923" y="132478"/>
                  </a:lnTo>
                  <a:lnTo>
                    <a:pt x="981529" y="106275"/>
                  </a:lnTo>
                  <a:lnTo>
                    <a:pt x="941620" y="82592"/>
                  </a:lnTo>
                  <a:lnTo>
                    <a:pt x="899380" y="61581"/>
                  </a:lnTo>
                  <a:lnTo>
                    <a:pt x="854991" y="43389"/>
                  </a:lnTo>
                  <a:lnTo>
                    <a:pt x="808635" y="28169"/>
                  </a:lnTo>
                  <a:lnTo>
                    <a:pt x="760494" y="16070"/>
                  </a:lnTo>
                  <a:lnTo>
                    <a:pt x="710751" y="7242"/>
                  </a:lnTo>
                  <a:lnTo>
                    <a:pt x="659587" y="1835"/>
                  </a:lnTo>
                  <a:lnTo>
                    <a:pt x="607186" y="0"/>
                  </a:lnTo>
                  <a:close/>
                </a:path>
                <a:path w="1214754" h="1000125">
                  <a:moveTo>
                    <a:pt x="543804" y="334010"/>
                  </a:moveTo>
                  <a:lnTo>
                    <a:pt x="251714" y="334010"/>
                  </a:lnTo>
                  <a:lnTo>
                    <a:pt x="807593" y="774700"/>
                  </a:lnTo>
                  <a:lnTo>
                    <a:pt x="762207" y="790553"/>
                  </a:lnTo>
                  <a:lnTo>
                    <a:pt x="715209" y="802139"/>
                  </a:lnTo>
                  <a:lnTo>
                    <a:pt x="667112" y="809469"/>
                  </a:lnTo>
                  <a:lnTo>
                    <a:pt x="618428" y="812557"/>
                  </a:lnTo>
                  <a:lnTo>
                    <a:pt x="1081100" y="812557"/>
                  </a:lnTo>
                  <a:lnTo>
                    <a:pt x="1114201" y="775501"/>
                  </a:lnTo>
                  <a:lnTo>
                    <a:pt x="1139717" y="740725"/>
                  </a:lnTo>
                  <a:lnTo>
                    <a:pt x="1161808" y="704179"/>
                  </a:lnTo>
                  <a:lnTo>
                    <a:pt x="1180180" y="666241"/>
                  </a:lnTo>
                  <a:lnTo>
                    <a:pt x="962659" y="666241"/>
                  </a:lnTo>
                  <a:lnTo>
                    <a:pt x="543804" y="334010"/>
                  </a:lnTo>
                  <a:close/>
                </a:path>
                <a:path w="1214754" h="1000125">
                  <a:moveTo>
                    <a:pt x="1081129" y="187672"/>
                  </a:moveTo>
                  <a:lnTo>
                    <a:pt x="596031" y="187672"/>
                  </a:lnTo>
                  <a:lnTo>
                    <a:pt x="644777" y="188825"/>
                  </a:lnTo>
                  <a:lnTo>
                    <a:pt x="693090" y="194192"/>
                  </a:lnTo>
                  <a:lnTo>
                    <a:pt x="740459" y="203760"/>
                  </a:lnTo>
                  <a:lnTo>
                    <a:pt x="786374" y="217519"/>
                  </a:lnTo>
                  <a:lnTo>
                    <a:pt x="830326" y="235458"/>
                  </a:lnTo>
                  <a:lnTo>
                    <a:pt x="876530" y="260404"/>
                  </a:lnTo>
                  <a:lnTo>
                    <a:pt x="916866" y="289054"/>
                  </a:lnTo>
                  <a:lnTo>
                    <a:pt x="951176" y="320895"/>
                  </a:lnTo>
                  <a:lnTo>
                    <a:pt x="979301" y="355411"/>
                  </a:lnTo>
                  <a:lnTo>
                    <a:pt x="1001084" y="392090"/>
                  </a:lnTo>
                  <a:lnTo>
                    <a:pt x="1016365" y="430418"/>
                  </a:lnTo>
                  <a:lnTo>
                    <a:pt x="1024986" y="469881"/>
                  </a:lnTo>
                  <a:lnTo>
                    <a:pt x="1026790" y="509966"/>
                  </a:lnTo>
                  <a:lnTo>
                    <a:pt x="1021617" y="550158"/>
                  </a:lnTo>
                  <a:lnTo>
                    <a:pt x="1009310" y="589943"/>
                  </a:lnTo>
                  <a:lnTo>
                    <a:pt x="989710" y="628809"/>
                  </a:lnTo>
                  <a:lnTo>
                    <a:pt x="962659" y="666241"/>
                  </a:lnTo>
                  <a:lnTo>
                    <a:pt x="1180180" y="666241"/>
                  </a:lnTo>
                  <a:lnTo>
                    <a:pt x="1194984" y="626372"/>
                  </a:lnTo>
                  <a:lnTo>
                    <a:pt x="1205705" y="585411"/>
                  </a:lnTo>
                  <a:lnTo>
                    <a:pt x="1212271" y="543279"/>
                  </a:lnTo>
                  <a:lnTo>
                    <a:pt x="1214501" y="500125"/>
                  </a:lnTo>
                  <a:lnTo>
                    <a:pt x="1212271" y="456971"/>
                  </a:lnTo>
                  <a:lnTo>
                    <a:pt x="1205705" y="414836"/>
                  </a:lnTo>
                  <a:lnTo>
                    <a:pt x="1194984" y="373871"/>
                  </a:lnTo>
                  <a:lnTo>
                    <a:pt x="1180291" y="334226"/>
                  </a:lnTo>
                  <a:lnTo>
                    <a:pt x="1161808" y="296051"/>
                  </a:lnTo>
                  <a:lnTo>
                    <a:pt x="1139717" y="259496"/>
                  </a:lnTo>
                  <a:lnTo>
                    <a:pt x="1114201" y="224711"/>
                  </a:lnTo>
                  <a:lnTo>
                    <a:pt x="1085442" y="191846"/>
                  </a:lnTo>
                  <a:lnTo>
                    <a:pt x="1081129" y="187672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7715250" y="1785873"/>
              <a:ext cx="1214755" cy="1000125"/>
            </a:xfrm>
            <a:custGeom>
              <a:avLst/>
              <a:gdLst/>
              <a:ahLst/>
              <a:cxnLst/>
              <a:rect l="l" t="t" r="r" b="b"/>
              <a:pathLst>
                <a:path w="1214754" h="1000125">
                  <a:moveTo>
                    <a:pt x="0" y="500125"/>
                  </a:moveTo>
                  <a:lnTo>
                    <a:pt x="2229" y="456971"/>
                  </a:lnTo>
                  <a:lnTo>
                    <a:pt x="8795" y="414836"/>
                  </a:lnTo>
                  <a:lnTo>
                    <a:pt x="19515" y="373871"/>
                  </a:lnTo>
                  <a:lnTo>
                    <a:pt x="34208" y="334226"/>
                  </a:lnTo>
                  <a:lnTo>
                    <a:pt x="52690" y="296051"/>
                  </a:lnTo>
                  <a:lnTo>
                    <a:pt x="74779" y="259496"/>
                  </a:lnTo>
                  <a:lnTo>
                    <a:pt x="100292" y="224711"/>
                  </a:lnTo>
                  <a:lnTo>
                    <a:pt x="129049" y="191846"/>
                  </a:lnTo>
                  <a:lnTo>
                    <a:pt x="160865" y="161052"/>
                  </a:lnTo>
                  <a:lnTo>
                    <a:pt x="195558" y="132478"/>
                  </a:lnTo>
                  <a:lnTo>
                    <a:pt x="232947" y="106275"/>
                  </a:lnTo>
                  <a:lnTo>
                    <a:pt x="272848" y="82592"/>
                  </a:lnTo>
                  <a:lnTo>
                    <a:pt x="315079" y="61581"/>
                  </a:lnTo>
                  <a:lnTo>
                    <a:pt x="359458" y="43389"/>
                  </a:lnTo>
                  <a:lnTo>
                    <a:pt x="405803" y="28169"/>
                  </a:lnTo>
                  <a:lnTo>
                    <a:pt x="453930" y="16070"/>
                  </a:lnTo>
                  <a:lnTo>
                    <a:pt x="503658" y="7242"/>
                  </a:lnTo>
                  <a:lnTo>
                    <a:pt x="554805" y="1835"/>
                  </a:lnTo>
                  <a:lnTo>
                    <a:pt x="607186" y="0"/>
                  </a:lnTo>
                  <a:lnTo>
                    <a:pt x="659587" y="1835"/>
                  </a:lnTo>
                  <a:lnTo>
                    <a:pt x="710751" y="7242"/>
                  </a:lnTo>
                  <a:lnTo>
                    <a:pt x="760494" y="16070"/>
                  </a:lnTo>
                  <a:lnTo>
                    <a:pt x="808635" y="28169"/>
                  </a:lnTo>
                  <a:lnTo>
                    <a:pt x="854991" y="43389"/>
                  </a:lnTo>
                  <a:lnTo>
                    <a:pt x="899380" y="61581"/>
                  </a:lnTo>
                  <a:lnTo>
                    <a:pt x="941620" y="82592"/>
                  </a:lnTo>
                  <a:lnTo>
                    <a:pt x="981529" y="106275"/>
                  </a:lnTo>
                  <a:lnTo>
                    <a:pt x="1018923" y="132478"/>
                  </a:lnTo>
                  <a:lnTo>
                    <a:pt x="1053622" y="161052"/>
                  </a:lnTo>
                  <a:lnTo>
                    <a:pt x="1085442" y="191846"/>
                  </a:lnTo>
                  <a:lnTo>
                    <a:pt x="1114201" y="224711"/>
                  </a:lnTo>
                  <a:lnTo>
                    <a:pt x="1139717" y="259496"/>
                  </a:lnTo>
                  <a:lnTo>
                    <a:pt x="1161808" y="296051"/>
                  </a:lnTo>
                  <a:lnTo>
                    <a:pt x="1180291" y="334226"/>
                  </a:lnTo>
                  <a:lnTo>
                    <a:pt x="1194984" y="373871"/>
                  </a:lnTo>
                  <a:lnTo>
                    <a:pt x="1205705" y="414836"/>
                  </a:lnTo>
                  <a:lnTo>
                    <a:pt x="1212271" y="456971"/>
                  </a:lnTo>
                  <a:lnTo>
                    <a:pt x="1214501" y="500125"/>
                  </a:lnTo>
                  <a:lnTo>
                    <a:pt x="1212271" y="543279"/>
                  </a:lnTo>
                  <a:lnTo>
                    <a:pt x="1205705" y="585411"/>
                  </a:lnTo>
                  <a:lnTo>
                    <a:pt x="1194984" y="626372"/>
                  </a:lnTo>
                  <a:lnTo>
                    <a:pt x="1180291" y="666011"/>
                  </a:lnTo>
                  <a:lnTo>
                    <a:pt x="1161808" y="704179"/>
                  </a:lnTo>
                  <a:lnTo>
                    <a:pt x="1139717" y="740725"/>
                  </a:lnTo>
                  <a:lnTo>
                    <a:pt x="1114201" y="775501"/>
                  </a:lnTo>
                  <a:lnTo>
                    <a:pt x="1085442" y="808356"/>
                  </a:lnTo>
                  <a:lnTo>
                    <a:pt x="1053622" y="839141"/>
                  </a:lnTo>
                  <a:lnTo>
                    <a:pt x="1018923" y="867704"/>
                  </a:lnTo>
                  <a:lnTo>
                    <a:pt x="981529" y="893898"/>
                  </a:lnTo>
                  <a:lnTo>
                    <a:pt x="941620" y="917571"/>
                  </a:lnTo>
                  <a:lnTo>
                    <a:pt x="899380" y="938573"/>
                  </a:lnTo>
                  <a:lnTo>
                    <a:pt x="854991" y="956756"/>
                  </a:lnTo>
                  <a:lnTo>
                    <a:pt x="808635" y="971969"/>
                  </a:lnTo>
                  <a:lnTo>
                    <a:pt x="760494" y="984062"/>
                  </a:lnTo>
                  <a:lnTo>
                    <a:pt x="710751" y="992886"/>
                  </a:lnTo>
                  <a:lnTo>
                    <a:pt x="659587" y="998290"/>
                  </a:lnTo>
                  <a:lnTo>
                    <a:pt x="607186" y="1000125"/>
                  </a:lnTo>
                  <a:lnTo>
                    <a:pt x="554805" y="998290"/>
                  </a:lnTo>
                  <a:lnTo>
                    <a:pt x="503658" y="992886"/>
                  </a:lnTo>
                  <a:lnTo>
                    <a:pt x="453930" y="984062"/>
                  </a:lnTo>
                  <a:lnTo>
                    <a:pt x="405803" y="971969"/>
                  </a:lnTo>
                  <a:lnTo>
                    <a:pt x="359458" y="956756"/>
                  </a:lnTo>
                  <a:lnTo>
                    <a:pt x="315079" y="938573"/>
                  </a:lnTo>
                  <a:lnTo>
                    <a:pt x="272848" y="917571"/>
                  </a:lnTo>
                  <a:lnTo>
                    <a:pt x="232947" y="893898"/>
                  </a:lnTo>
                  <a:lnTo>
                    <a:pt x="195558" y="867704"/>
                  </a:lnTo>
                  <a:lnTo>
                    <a:pt x="160865" y="839141"/>
                  </a:lnTo>
                  <a:lnTo>
                    <a:pt x="129049" y="808356"/>
                  </a:lnTo>
                  <a:lnTo>
                    <a:pt x="100292" y="775501"/>
                  </a:lnTo>
                  <a:lnTo>
                    <a:pt x="74779" y="740725"/>
                  </a:lnTo>
                  <a:lnTo>
                    <a:pt x="52690" y="704179"/>
                  </a:lnTo>
                  <a:lnTo>
                    <a:pt x="34208" y="666011"/>
                  </a:lnTo>
                  <a:lnTo>
                    <a:pt x="19515" y="626372"/>
                  </a:lnTo>
                  <a:lnTo>
                    <a:pt x="8795" y="585411"/>
                  </a:lnTo>
                  <a:lnTo>
                    <a:pt x="2229" y="543279"/>
                  </a:lnTo>
                  <a:lnTo>
                    <a:pt x="0" y="500125"/>
                  </a:lnTo>
                  <a:close/>
                </a:path>
                <a:path w="1214754" h="1000125">
                  <a:moveTo>
                    <a:pt x="962659" y="666241"/>
                  </a:moveTo>
                  <a:lnTo>
                    <a:pt x="989710" y="628809"/>
                  </a:lnTo>
                  <a:lnTo>
                    <a:pt x="1009310" y="589943"/>
                  </a:lnTo>
                  <a:lnTo>
                    <a:pt x="1021617" y="550158"/>
                  </a:lnTo>
                  <a:lnTo>
                    <a:pt x="1026790" y="509966"/>
                  </a:lnTo>
                  <a:lnTo>
                    <a:pt x="1024986" y="469881"/>
                  </a:lnTo>
                  <a:lnTo>
                    <a:pt x="1016365" y="430418"/>
                  </a:lnTo>
                  <a:lnTo>
                    <a:pt x="1001084" y="392090"/>
                  </a:lnTo>
                  <a:lnTo>
                    <a:pt x="979301" y="355411"/>
                  </a:lnTo>
                  <a:lnTo>
                    <a:pt x="951176" y="320895"/>
                  </a:lnTo>
                  <a:lnTo>
                    <a:pt x="916866" y="289054"/>
                  </a:lnTo>
                  <a:lnTo>
                    <a:pt x="876530" y="260404"/>
                  </a:lnTo>
                  <a:lnTo>
                    <a:pt x="830326" y="235458"/>
                  </a:lnTo>
                  <a:lnTo>
                    <a:pt x="786374" y="217519"/>
                  </a:lnTo>
                  <a:lnTo>
                    <a:pt x="740459" y="203760"/>
                  </a:lnTo>
                  <a:lnTo>
                    <a:pt x="693090" y="194192"/>
                  </a:lnTo>
                  <a:lnTo>
                    <a:pt x="644777" y="188825"/>
                  </a:lnTo>
                  <a:lnTo>
                    <a:pt x="596031" y="187672"/>
                  </a:lnTo>
                  <a:lnTo>
                    <a:pt x="547360" y="190744"/>
                  </a:lnTo>
                  <a:lnTo>
                    <a:pt x="499276" y="198052"/>
                  </a:lnTo>
                  <a:lnTo>
                    <a:pt x="452288" y="209609"/>
                  </a:lnTo>
                  <a:lnTo>
                    <a:pt x="406907" y="225425"/>
                  </a:lnTo>
                  <a:lnTo>
                    <a:pt x="962659" y="666241"/>
                  </a:lnTo>
                  <a:close/>
                </a:path>
                <a:path w="1214754" h="1000125">
                  <a:moveTo>
                    <a:pt x="251714" y="334010"/>
                  </a:moveTo>
                  <a:lnTo>
                    <a:pt x="224692" y="371442"/>
                  </a:lnTo>
                  <a:lnTo>
                    <a:pt x="205116" y="410308"/>
                  </a:lnTo>
                  <a:lnTo>
                    <a:pt x="192829" y="450093"/>
                  </a:lnTo>
                  <a:lnTo>
                    <a:pt x="187673" y="490285"/>
                  </a:lnTo>
                  <a:lnTo>
                    <a:pt x="189489" y="530370"/>
                  </a:lnTo>
                  <a:lnTo>
                    <a:pt x="198120" y="569833"/>
                  </a:lnTo>
                  <a:lnTo>
                    <a:pt x="213407" y="608161"/>
                  </a:lnTo>
                  <a:lnTo>
                    <a:pt x="235194" y="644840"/>
                  </a:lnTo>
                  <a:lnTo>
                    <a:pt x="263322" y="679356"/>
                  </a:lnTo>
                  <a:lnTo>
                    <a:pt x="297633" y="711197"/>
                  </a:lnTo>
                  <a:lnTo>
                    <a:pt x="337970" y="739847"/>
                  </a:lnTo>
                  <a:lnTo>
                    <a:pt x="384175" y="764793"/>
                  </a:lnTo>
                  <a:lnTo>
                    <a:pt x="428092" y="782731"/>
                  </a:lnTo>
                  <a:lnTo>
                    <a:pt x="473989" y="796489"/>
                  </a:lnTo>
                  <a:lnTo>
                    <a:pt x="521353" y="806054"/>
                  </a:lnTo>
                  <a:lnTo>
                    <a:pt x="569670" y="811415"/>
                  </a:lnTo>
                  <a:lnTo>
                    <a:pt x="618428" y="812557"/>
                  </a:lnTo>
                  <a:lnTo>
                    <a:pt x="667112" y="809469"/>
                  </a:lnTo>
                  <a:lnTo>
                    <a:pt x="715209" y="802139"/>
                  </a:lnTo>
                  <a:lnTo>
                    <a:pt x="762207" y="790553"/>
                  </a:lnTo>
                  <a:lnTo>
                    <a:pt x="807593" y="774700"/>
                  </a:lnTo>
                  <a:lnTo>
                    <a:pt x="251714" y="334010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2875788" y="1540763"/>
              <a:ext cx="2889504" cy="4398264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4692777" y="1893824"/>
            <a:ext cx="2190115" cy="2952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-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Empathie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-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Compassion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-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Loyauté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-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Altruisme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172720" marR="0" lvl="0" indent="-1600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/>
              <a:buChar char="-"/>
              <a:tabLst>
                <a:tab pos="172720" algn="l"/>
              </a:tabLst>
              <a:defRPr/>
            </a:pP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esprit 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</a:t>
            </a:r>
            <a:r>
              <a:rPr kumimoji="0" sz="2400" b="1" i="0" u="none" strike="noStrike" kern="1200" cap="none" spc="-7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justice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-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Egoïsme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172720" marR="0" lvl="0" indent="-1600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/>
              <a:buChar char="-"/>
              <a:tabLst>
                <a:tab pos="172720" algn="l"/>
              </a:tabLst>
              <a:defRPr/>
            </a:pP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Sentiments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-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………….etc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94733" y="529462"/>
            <a:ext cx="125112" cy="1251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768498" y="427481"/>
            <a:ext cx="8845526" cy="115493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417584" y="2971673"/>
            <a:ext cx="134518" cy="13449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994407" y="2170421"/>
            <a:ext cx="7921625" cy="2303780"/>
            <a:chOff x="470406" y="2170421"/>
            <a:chExt cx="7921625" cy="2303780"/>
          </a:xfrm>
        </p:grpSpPr>
        <p:sp>
          <p:nvSpPr>
            <p:cNvPr id="6" name="object 6"/>
            <p:cNvSpPr/>
            <p:nvPr/>
          </p:nvSpPr>
          <p:spPr>
            <a:xfrm>
              <a:off x="470406" y="3955970"/>
              <a:ext cx="125411" cy="12535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633095" y="2170421"/>
              <a:ext cx="7758701" cy="2303224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2053890" y="3855721"/>
            <a:ext cx="8614410" cy="2778125"/>
            <a:chOff x="529890" y="3855720"/>
            <a:chExt cx="8614410" cy="2778125"/>
          </a:xfrm>
        </p:grpSpPr>
        <p:sp>
          <p:nvSpPr>
            <p:cNvPr id="9" name="object 9"/>
            <p:cNvSpPr/>
            <p:nvPr/>
          </p:nvSpPr>
          <p:spPr>
            <a:xfrm>
              <a:off x="529890" y="4675044"/>
              <a:ext cx="113247" cy="113295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588518" y="4583303"/>
              <a:ext cx="8059801" cy="2050199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6356604" y="3855720"/>
              <a:ext cx="2787396" cy="164591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2" name="object 12"/>
          <p:cNvSpPr/>
          <p:nvPr/>
        </p:nvSpPr>
        <p:spPr>
          <a:xfrm>
            <a:off x="1524000" y="1069848"/>
            <a:ext cx="2359152" cy="167182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43326" y="461594"/>
            <a:ext cx="470725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4400" spc="-10" dirty="0">
                <a:solidFill>
                  <a:srgbClr val="000000"/>
                </a:solidFill>
                <a:latin typeface="Arial Black"/>
                <a:cs typeface="Arial Black"/>
              </a:rPr>
              <a:t>ETHOLOGIE???</a:t>
            </a:r>
            <a:endParaRPr sz="44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59940" y="1610613"/>
            <a:ext cx="38671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54965" algn="l"/>
                <a:tab pos="355600" algn="l"/>
                <a:tab pos="2740660" algn="l"/>
              </a:tabLst>
              <a:defRPr/>
            </a:pP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L'</a:t>
            </a:r>
            <a:r>
              <a:rPr kumimoji="0" sz="28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éthologie	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désigne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666358" y="1610613"/>
            <a:ext cx="34639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>
                <a:tab pos="1779270" algn="l"/>
              </a:tabLst>
              <a:defRPr/>
            </a:pP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l'étude	scientifique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402839" y="2037714"/>
            <a:ext cx="7733030" cy="2159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lvl="0" indent="0" algn="just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du </a:t>
            </a:r>
            <a:r>
              <a:rPr kumimoji="0" sz="2800" b="0" i="0" u="heavy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FF0000"/>
                  </a:solidFill>
                </a:uFill>
                <a:latin typeface="Calibri"/>
                <a:ea typeface="+mn-ea"/>
                <a:cs typeface="Calibri"/>
              </a:rPr>
              <a:t>comportement des </a:t>
            </a:r>
            <a:r>
              <a:rPr kumimoji="0" sz="2800" b="0" i="0" u="heavy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FF0000"/>
                  </a:solidFill>
                </a:uFill>
                <a:latin typeface="Calibri"/>
                <a:ea typeface="+mn-ea"/>
                <a:cs typeface="Calibri"/>
              </a:rPr>
              <a:t>espèces animales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, </a:t>
            </a:r>
            <a:r>
              <a:rPr kumimoji="0" sz="2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relativemen  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 aux 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conditions 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 </a:t>
            </a:r>
            <a:r>
              <a:rPr kumimoji="0" sz="2800" b="0" i="0" u="heavy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FF0000"/>
                  </a:solidFill>
                </a:uFill>
                <a:latin typeface="Calibri"/>
                <a:ea typeface="+mn-ea"/>
                <a:cs typeface="Calibri"/>
              </a:rPr>
              <a:t>leurs </a:t>
            </a:r>
            <a:r>
              <a:rPr kumimoji="0" sz="2800" b="0" i="0" u="heavy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FF0000"/>
                  </a:solidFill>
                </a:uFill>
                <a:latin typeface="Calibri"/>
                <a:ea typeface="+mn-ea"/>
                <a:cs typeface="Calibri"/>
              </a:rPr>
              <a:t>milieux </a:t>
            </a:r>
            <a:r>
              <a:rPr kumimoji="0" sz="2800" b="0" i="0" u="heavy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FF0000"/>
                  </a:solidFill>
                </a:uFill>
                <a:latin typeface="Calibri"/>
                <a:ea typeface="+mn-ea"/>
                <a:cs typeface="Calibri"/>
              </a:rPr>
              <a:t>naturel 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(ou 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dans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un  </a:t>
            </a:r>
            <a:r>
              <a:rPr kumimoji="0" sz="2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environnement expérimental), 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à </a:t>
            </a:r>
            <a:r>
              <a:rPr kumimoji="0" sz="28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travers 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des  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méthodes biologiques 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pr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écises d'observation et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  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quantification des </a:t>
            </a:r>
            <a:r>
              <a:rPr kumimoji="0" sz="2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comportements</a:t>
            </a:r>
            <a:r>
              <a:rPr kumimoji="0" sz="2800" b="0" i="0" u="none" strike="noStrike" kern="1200" cap="none" spc="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animaux.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524000" y="4229100"/>
            <a:ext cx="9144000" cy="2628900"/>
            <a:chOff x="0" y="4229100"/>
            <a:chExt cx="9144000" cy="2628900"/>
          </a:xfrm>
        </p:grpSpPr>
        <p:sp>
          <p:nvSpPr>
            <p:cNvPr id="7" name="object 7"/>
            <p:cNvSpPr/>
            <p:nvPr/>
          </p:nvSpPr>
          <p:spPr>
            <a:xfrm>
              <a:off x="0" y="4357750"/>
              <a:ext cx="3617214" cy="250024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2857500" y="4357623"/>
              <a:ext cx="3754120" cy="250037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5705347" y="4357750"/>
              <a:ext cx="3438651" cy="250024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160020" y="4229100"/>
              <a:ext cx="2029968" cy="63093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2174849" y="4321809"/>
            <a:ext cx="10528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Sécurité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683252" y="4183379"/>
            <a:ext cx="2464307" cy="60350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214365" y="4284091"/>
            <a:ext cx="140589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Alime</a:t>
            </a:r>
            <a:r>
              <a:rPr kumimoji="0" sz="2000" b="1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nt</a:t>
            </a:r>
            <a:r>
              <a:rPr kumimoji="0" sz="2000" b="1" i="0" u="none" strike="noStrike" kern="12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tion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7330441" y="4114800"/>
            <a:ext cx="2523743" cy="59893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866635" y="4212464"/>
            <a:ext cx="145859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ep</a:t>
            </a:r>
            <a:r>
              <a:rPr kumimoji="0" sz="2000" b="1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od</a:t>
            </a:r>
            <a:r>
              <a:rPr kumimoji="0" sz="2000" b="1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ction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85770" y="1"/>
            <a:ext cx="522160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4400" dirty="0">
                <a:solidFill>
                  <a:srgbClr val="000000"/>
                </a:solidFill>
                <a:latin typeface="Arial Black"/>
                <a:cs typeface="Arial Black"/>
              </a:rPr>
              <a:t>Un peu</a:t>
            </a:r>
            <a:r>
              <a:rPr sz="4400" spc="-80" dirty="0">
                <a:solidFill>
                  <a:srgbClr val="000000"/>
                </a:solidFill>
                <a:latin typeface="Arial Black"/>
                <a:cs typeface="Arial Black"/>
              </a:rPr>
              <a:t> </a:t>
            </a:r>
            <a:r>
              <a:rPr sz="4400" spc="5" dirty="0">
                <a:solidFill>
                  <a:srgbClr val="000000"/>
                </a:solidFill>
                <a:latin typeface="Arial Black"/>
                <a:cs typeface="Arial Black"/>
              </a:rPr>
              <a:t>d'histoire</a:t>
            </a:r>
            <a:endParaRPr sz="4400">
              <a:latin typeface="Arial Black"/>
              <a:cs typeface="Arial Black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66849" y="785749"/>
            <a:ext cx="3972052" cy="26432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596126" y="785876"/>
            <a:ext cx="4000500" cy="2667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738287" y="3500438"/>
            <a:ext cx="1847850" cy="24669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738498" y="3500451"/>
            <a:ext cx="1714500" cy="251828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667375" y="3571875"/>
            <a:ext cx="2453640" cy="20002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5516879" y="6031992"/>
            <a:ext cx="4723130" cy="582295"/>
            <a:chOff x="3992879" y="6031991"/>
            <a:chExt cx="4723130" cy="582295"/>
          </a:xfrm>
        </p:grpSpPr>
        <p:sp>
          <p:nvSpPr>
            <p:cNvPr id="9" name="object 9"/>
            <p:cNvSpPr/>
            <p:nvPr/>
          </p:nvSpPr>
          <p:spPr>
            <a:xfrm>
              <a:off x="3992879" y="6233687"/>
              <a:ext cx="3328416" cy="3438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7074407" y="6031991"/>
              <a:ext cx="583692" cy="58216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7182611" y="6031991"/>
              <a:ext cx="1533144" cy="582168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2059941" y="6112255"/>
            <a:ext cx="79394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54965" algn="l"/>
                <a:tab pos="355600" algn="l"/>
              </a:tabLst>
              <a:defRPr/>
            </a:pP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1854 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: 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par 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le </a:t>
            </a:r>
            <a:r>
              <a:rPr kumimoji="0" sz="2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français </a:t>
            </a:r>
            <a:r>
              <a:rPr kumimoji="0" sz="28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Etienne </a:t>
            </a:r>
            <a:r>
              <a:rPr kumimoji="0" sz="28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Geoffroy</a:t>
            </a:r>
            <a:r>
              <a:rPr kumimoji="0" sz="2800" b="1" i="0" u="none" strike="noStrike" kern="1200" cap="none" spc="1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8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Saint-Hilaire.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24000" y="4500625"/>
            <a:ext cx="9144000" cy="2357755"/>
            <a:chOff x="0" y="4500624"/>
            <a:chExt cx="9144000" cy="2357755"/>
          </a:xfrm>
        </p:grpSpPr>
        <p:sp>
          <p:nvSpPr>
            <p:cNvPr id="3" name="object 3"/>
            <p:cNvSpPr/>
            <p:nvPr/>
          </p:nvSpPr>
          <p:spPr>
            <a:xfrm>
              <a:off x="3582034" y="4500625"/>
              <a:ext cx="2561590" cy="2357371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4500624"/>
              <a:ext cx="3857625" cy="235737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5357876" y="4527295"/>
              <a:ext cx="3786124" cy="2330701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180970" y="258572"/>
            <a:ext cx="583374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4400" dirty="0">
                <a:solidFill>
                  <a:srgbClr val="000000"/>
                </a:solidFill>
                <a:latin typeface="Arial Black"/>
                <a:cs typeface="Arial Black"/>
              </a:rPr>
              <a:t>Le </a:t>
            </a:r>
            <a:r>
              <a:rPr sz="4400" spc="45" dirty="0">
                <a:solidFill>
                  <a:srgbClr val="000000"/>
                </a:solidFill>
                <a:latin typeface="Arial Black"/>
                <a:cs typeface="Arial Black"/>
              </a:rPr>
              <a:t>terme</a:t>
            </a:r>
            <a:r>
              <a:rPr sz="4400" spc="-85" dirty="0">
                <a:solidFill>
                  <a:srgbClr val="000000"/>
                </a:solidFill>
                <a:latin typeface="Arial Black"/>
                <a:cs typeface="Arial Black"/>
              </a:rPr>
              <a:t> </a:t>
            </a:r>
            <a:r>
              <a:rPr sz="4400" dirty="0">
                <a:solidFill>
                  <a:srgbClr val="000000"/>
                </a:solidFill>
                <a:latin typeface="Arial Black"/>
                <a:cs typeface="Arial Black"/>
              </a:rPr>
              <a:t>éthologie</a:t>
            </a:r>
            <a:endParaRPr sz="4400" dirty="0">
              <a:latin typeface="Arial Black"/>
              <a:cs typeface="Arial Black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769948" y="3810715"/>
            <a:ext cx="100922" cy="10093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118674" y="3589020"/>
            <a:ext cx="5749925" cy="455930"/>
            <a:chOff x="594673" y="3589020"/>
            <a:chExt cx="5749925" cy="455930"/>
          </a:xfrm>
        </p:grpSpPr>
        <p:sp>
          <p:nvSpPr>
            <p:cNvPr id="9" name="object 9"/>
            <p:cNvSpPr/>
            <p:nvPr/>
          </p:nvSpPr>
          <p:spPr>
            <a:xfrm>
              <a:off x="594673" y="3748506"/>
              <a:ext cx="558695" cy="22783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958596" y="3589020"/>
              <a:ext cx="463296" cy="455676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1043940" y="3589020"/>
              <a:ext cx="5300472" cy="45567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745692" y="1169923"/>
            <a:ext cx="8528685" cy="28422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0" lvl="0" indent="-342900" algn="l" defTabSz="914400" rtl="0" eaLnBrk="1" fontAlgn="auto" latinLnBrk="0" hangingPunct="1">
              <a:lnSpc>
                <a:spcPts val="2375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54965" algn="l"/>
                <a:tab pos="355600" algn="l"/>
              </a:tabLst>
              <a:defRPr/>
            </a:pPr>
            <a:r>
              <a:rPr kumimoji="0" sz="2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Le </a:t>
            </a:r>
            <a:r>
              <a:rPr kumimoji="0" sz="2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terme </a:t>
            </a:r>
            <a:r>
              <a:rPr kumimoji="0" sz="2200" b="0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« éthologie » </a:t>
            </a:r>
            <a:r>
              <a:rPr kumimoji="0" sz="2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signifie étymologiquement </a:t>
            </a:r>
            <a:r>
              <a:rPr kumimoji="0" sz="2200" b="0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« étude </a:t>
            </a:r>
            <a:r>
              <a:rPr kumimoji="0" sz="2200" b="0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des </a:t>
            </a:r>
            <a:r>
              <a:rPr kumimoji="0" sz="2200" b="0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mœurs</a:t>
            </a:r>
            <a:r>
              <a:rPr kumimoji="0" sz="2200" b="0" i="0" u="none" strike="noStrike" kern="1200" cap="none" spc="37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200" b="0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»</a:t>
            </a:r>
            <a:endParaRPr kumimoji="0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355600" marR="0" lvl="0" indent="0" algn="l" defTabSz="914400" rtl="0" eaLnBrk="1" fontAlgn="auto" latinLnBrk="0" hangingPunct="1">
              <a:lnSpc>
                <a:spcPts val="237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dans le sens de </a:t>
            </a:r>
            <a:r>
              <a:rPr kumimoji="0" sz="2200" b="0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« </a:t>
            </a:r>
            <a:r>
              <a:rPr kumimoji="0" sz="2200" b="0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comportement</a:t>
            </a:r>
            <a:r>
              <a:rPr kumimoji="0" sz="2200" b="0" i="0" u="none" strike="noStrike" kern="1200" cap="none" spc="6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200" b="0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».</a:t>
            </a:r>
            <a:endParaRPr kumimoji="0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518159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Ne </a:t>
            </a:r>
            <a:r>
              <a:rPr kumimoji="0" sz="2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pas </a:t>
            </a:r>
            <a:r>
              <a:rPr kumimoji="0" sz="22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confondre</a:t>
            </a:r>
            <a:r>
              <a:rPr kumimoji="0" sz="22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2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avec:</a:t>
            </a:r>
            <a:endParaRPr kumimoji="0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3556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54965" algn="l"/>
                <a:tab pos="355600" algn="l"/>
              </a:tabLst>
              <a:defRPr/>
            </a:pPr>
            <a:r>
              <a:rPr kumimoji="0" sz="2200" b="0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L'ethnologie: </a:t>
            </a:r>
            <a:r>
              <a:rPr kumimoji="0" sz="2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L'étude des nations et des</a:t>
            </a:r>
            <a:r>
              <a:rPr kumimoji="0" sz="2200" b="0" i="0" u="none" strike="noStrike" kern="1200" cap="none" spc="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peuples.</a:t>
            </a:r>
            <a:endParaRPr kumimoji="0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355600" marR="739140" lvl="0" indent="-342900" algn="l" defTabSz="914400" rtl="0" eaLnBrk="1" fontAlgn="auto" latinLnBrk="0" hangingPunct="1">
              <a:lnSpc>
                <a:spcPct val="80100"/>
              </a:lnSpc>
              <a:spcBef>
                <a:spcPts val="525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54965" algn="l"/>
                <a:tab pos="355600" algn="l"/>
              </a:tabLst>
              <a:defRPr/>
            </a:pPr>
            <a:r>
              <a:rPr kumimoji="0" sz="2200" b="0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L'écologie: </a:t>
            </a:r>
            <a:r>
              <a:rPr kumimoji="0" sz="2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L'étude des </a:t>
            </a:r>
            <a:r>
              <a:rPr kumimoji="0" sz="22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interactions entre </a:t>
            </a:r>
            <a:r>
              <a:rPr kumimoji="0" sz="2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les </a:t>
            </a:r>
            <a:r>
              <a:rPr kumimoji="0" sz="2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organismes </a:t>
            </a:r>
            <a:r>
              <a:rPr kumimoji="0" sz="22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et </a:t>
            </a:r>
            <a:r>
              <a:rPr kumimoji="0" sz="2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leur  </a:t>
            </a:r>
            <a:r>
              <a:rPr kumimoji="0" sz="22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environnement </a:t>
            </a:r>
            <a:r>
              <a:rPr kumimoji="0" sz="2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biotique et </a:t>
            </a:r>
            <a:r>
              <a:rPr kumimoji="0" sz="2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abiotique. Son </a:t>
            </a:r>
            <a:r>
              <a:rPr kumimoji="0" sz="2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accent est </a:t>
            </a:r>
            <a:r>
              <a:rPr kumimoji="0" sz="22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entièrement  </a:t>
            </a:r>
            <a:r>
              <a:rPr kumimoji="0" sz="2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adaptatif</a:t>
            </a:r>
            <a:r>
              <a:rPr kumimoji="0" sz="22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(fonctionnel).</a:t>
            </a:r>
            <a:endParaRPr kumimoji="0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3556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54965" algn="l"/>
                <a:tab pos="355600" algn="l"/>
              </a:tabLst>
              <a:defRPr/>
            </a:pPr>
            <a:r>
              <a:rPr kumimoji="0" sz="2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IL </a:t>
            </a:r>
            <a:r>
              <a:rPr kumimoji="0" sz="2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EXISTE </a:t>
            </a:r>
            <a:r>
              <a:rPr kumimoji="0" sz="2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+ DOCTRINE / </a:t>
            </a:r>
            <a:r>
              <a:rPr kumimoji="0" sz="2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Behavorisme</a:t>
            </a:r>
            <a:r>
              <a:rPr kumimoji="0" sz="2200" b="0" i="0" u="none" strike="noStrike" kern="1200" cap="none" spc="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2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….etc</a:t>
            </a:r>
            <a:endParaRPr kumimoji="0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3556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54965" algn="l"/>
                <a:tab pos="355600" algn="l"/>
              </a:tabLst>
              <a:defRPr/>
            </a:pPr>
            <a:r>
              <a:rPr kumimoji="0" sz="2200" b="1" i="0" u="none" strike="noStrike" kern="1200" cap="none" spc="-3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L’éco-éthologie </a:t>
            </a:r>
            <a:r>
              <a:rPr kumimoji="0" sz="2200" b="1" i="0" u="none" strike="noStrike" kern="1200" cap="none" spc="-4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c’est </a:t>
            </a:r>
            <a:r>
              <a:rPr kumimoji="0" sz="2200" b="1" i="0" u="none" strike="noStrike" kern="1200" cap="none" spc="-5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écologie</a:t>
            </a:r>
            <a:r>
              <a:rPr kumimoji="0" sz="2200" b="1" i="0" u="none" strike="noStrike" kern="1200" cap="none" spc="145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200" b="1" i="0" u="none" strike="noStrike" kern="1200" cap="none" spc="-15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comportementale</a:t>
            </a:r>
            <a:endParaRPr kumimoji="0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84171" y="115571"/>
            <a:ext cx="682434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4400" spc="20" dirty="0">
                <a:solidFill>
                  <a:srgbClr val="000000"/>
                </a:solidFill>
                <a:latin typeface="Arial Black"/>
                <a:cs typeface="Arial Black"/>
              </a:rPr>
              <a:t>Comportement</a:t>
            </a:r>
            <a:r>
              <a:rPr sz="4400" spc="-120" dirty="0">
                <a:solidFill>
                  <a:srgbClr val="000000"/>
                </a:solidFill>
                <a:latin typeface="Arial Black"/>
                <a:cs typeface="Arial Black"/>
              </a:rPr>
              <a:t> </a:t>
            </a:r>
            <a:r>
              <a:rPr sz="4400" dirty="0">
                <a:solidFill>
                  <a:srgbClr val="000000"/>
                </a:solidFill>
                <a:latin typeface="Arial Black"/>
                <a:cs typeface="Arial Black"/>
              </a:rPr>
              <a:t>animal</a:t>
            </a:r>
            <a:endParaRPr sz="44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02739" y="855346"/>
            <a:ext cx="8990330" cy="4049395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355600" marR="8890" lvl="0" indent="60960" algn="just" defTabSz="914400" rtl="0" eaLnBrk="1" fontAlgn="auto" latinLnBrk="0" hangingPunct="1">
              <a:lnSpc>
                <a:spcPct val="80000"/>
              </a:lnSpc>
              <a:spcBef>
                <a:spcPts val="8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Le </a:t>
            </a:r>
            <a:r>
              <a:rPr kumimoji="0" sz="30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comportement </a:t>
            </a:r>
            <a:r>
              <a:rPr kumimoji="0" sz="3000" b="1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animal </a:t>
            </a:r>
            <a:r>
              <a:rPr kumimoji="0" sz="30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est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l'ensemble </a:t>
            </a:r>
            <a:r>
              <a:rPr kumimoji="0" sz="3000" b="0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des activités 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 l'animal qui </a:t>
            </a:r>
            <a:r>
              <a:rPr kumimoji="0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se </a:t>
            </a:r>
            <a:r>
              <a:rPr kumimoji="0" sz="30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manifeste </a:t>
            </a:r>
            <a:r>
              <a:rPr kumimoji="0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à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un </a:t>
            </a:r>
            <a:r>
              <a:rPr kumimoji="0" sz="30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observateur</a:t>
            </a:r>
            <a:r>
              <a:rPr kumimoji="0" sz="3000" b="0" i="0" u="none" strike="noStrike" kern="1200" cap="none" spc="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30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extérieur.</a:t>
            </a:r>
            <a:endParaRPr kumimoji="0" sz="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355600" marR="8255" lvl="0" indent="-342900" algn="just" defTabSz="914400" rtl="0" eaLnBrk="1" fontAlgn="auto" latinLnBrk="0" hangingPunct="1">
              <a:lnSpc>
                <a:spcPts val="2880"/>
              </a:lnSpc>
              <a:spcBef>
                <a:spcPts val="6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La </a:t>
            </a:r>
            <a:r>
              <a:rPr kumimoji="0" sz="3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discipline scientifique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qui étudie le </a:t>
            </a:r>
            <a:r>
              <a:rPr kumimoji="0" sz="30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comportement  </a:t>
            </a:r>
            <a:r>
              <a:rPr kumimoji="0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animal </a:t>
            </a:r>
            <a:r>
              <a:rPr kumimoji="0" sz="3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s'appelle</a:t>
            </a:r>
            <a:r>
              <a:rPr kumimoji="0" sz="30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l'éthologie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.</a:t>
            </a:r>
            <a:endParaRPr kumimoji="0" sz="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355600" marR="6350" lvl="0" indent="-256540" algn="just" defTabSz="914400" rtl="0" eaLnBrk="1" fontAlgn="auto" latinLnBrk="0" hangingPunct="1">
              <a:lnSpc>
                <a:spcPct val="80000"/>
              </a:lnSpc>
              <a:spcBef>
                <a:spcPts val="7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On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appelle </a:t>
            </a:r>
            <a:r>
              <a:rPr kumimoji="0" sz="3000" b="0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unité</a:t>
            </a:r>
            <a:r>
              <a:rPr kumimoji="0" sz="3000" b="0" i="0" u="none" strike="noStrike" kern="1200" cap="none" spc="64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3000" b="0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comportementale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un </a:t>
            </a:r>
            <a:r>
              <a:rPr kumimoji="0" sz="30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comportement 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individualisable </a:t>
            </a:r>
            <a:r>
              <a:rPr kumimoji="0" sz="3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depuis </a:t>
            </a:r>
            <a:r>
              <a:rPr kumimoji="0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son </a:t>
            </a:r>
            <a:r>
              <a:rPr kumimoji="0" sz="3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début jusqu'à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la fin, </a:t>
            </a:r>
            <a:r>
              <a:rPr kumimoji="0" sz="30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et  </a:t>
            </a:r>
            <a:r>
              <a:rPr kumimoji="0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chaque </a:t>
            </a:r>
            <a:r>
              <a:rPr kumimoji="0" sz="30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unité comportementale </a:t>
            </a:r>
            <a:r>
              <a:rPr kumimoji="0" sz="3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peut </a:t>
            </a:r>
            <a:r>
              <a:rPr kumimoji="0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ainsi </a:t>
            </a:r>
            <a:r>
              <a:rPr kumimoji="0" sz="30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être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classée  </a:t>
            </a:r>
            <a:r>
              <a:rPr kumimoji="0" sz="3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et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étudiée par </a:t>
            </a:r>
            <a:r>
              <a:rPr kumimoji="0" sz="3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rapport </a:t>
            </a:r>
            <a:r>
              <a:rPr kumimoji="0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aux</a:t>
            </a:r>
            <a:r>
              <a:rPr kumimoji="0" sz="3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autres.</a:t>
            </a:r>
            <a:endParaRPr kumimoji="0" sz="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355600" marR="5080" lvl="0" indent="-256540" algn="just" defTabSz="914400" rtl="0" eaLnBrk="1" fontAlgn="auto" latinLnBrk="0" hangingPunct="1">
              <a:lnSpc>
                <a:spcPts val="288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L'ensemble des </a:t>
            </a:r>
            <a:r>
              <a:rPr kumimoji="0" sz="30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unités </a:t>
            </a:r>
            <a:r>
              <a:rPr kumimoji="0" sz="3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comportementales </a:t>
            </a:r>
            <a:r>
              <a:rPr kumimoji="0" sz="3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d'une espèce  </a:t>
            </a:r>
            <a:r>
              <a:rPr kumimoji="0" sz="3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s'appelle</a:t>
            </a:r>
            <a:r>
              <a:rPr kumimoji="0" sz="30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3000" b="0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l'éthogramme</a:t>
            </a:r>
            <a:r>
              <a:rPr kumimoji="0" sz="3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.</a:t>
            </a:r>
            <a:endParaRPr kumimoji="0" sz="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952499" y="5547486"/>
            <a:ext cx="1786001" cy="13105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525001" y="4929251"/>
            <a:ext cx="887323" cy="192874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465575" y="5342905"/>
            <a:ext cx="1837548" cy="150009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110101" y="4857749"/>
            <a:ext cx="3200400" cy="200024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0" y="4286250"/>
            <a:ext cx="4286250" cy="25717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810500" y="2857500"/>
            <a:ext cx="2857500" cy="20002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524000" y="0"/>
            <a:ext cx="9144000" cy="6858000"/>
            <a:chOff x="0" y="0"/>
            <a:chExt cx="9144000" cy="6858000"/>
          </a:xfrm>
        </p:grpSpPr>
        <p:sp>
          <p:nvSpPr>
            <p:cNvPr id="5" name="object 5"/>
            <p:cNvSpPr/>
            <p:nvPr/>
          </p:nvSpPr>
          <p:spPr>
            <a:xfrm>
              <a:off x="2857500" y="0"/>
              <a:ext cx="3785870" cy="252869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3214623" y="2428875"/>
              <a:ext cx="3214624" cy="285750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2071623"/>
              <a:ext cx="3365627" cy="2214626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6286500" y="0"/>
              <a:ext cx="2857499" cy="2865247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6227953" y="4857750"/>
              <a:ext cx="2916046" cy="2000247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0"/>
              <a:ext cx="3222752" cy="2143125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3796919" y="5286375"/>
              <a:ext cx="2521712" cy="1571622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374904" y="470916"/>
              <a:ext cx="2958084" cy="1101852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2468676" y="717932"/>
            <a:ext cx="182626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3200" b="1" spc="-5" dirty="0"/>
              <a:t>Nourriture</a:t>
            </a:r>
            <a:endParaRPr sz="3200"/>
          </a:p>
        </p:txBody>
      </p:sp>
      <p:grpSp>
        <p:nvGrpSpPr>
          <p:cNvPr id="14" name="object 14"/>
          <p:cNvGrpSpPr/>
          <p:nvPr/>
        </p:nvGrpSpPr>
        <p:grpSpPr>
          <a:xfrm>
            <a:off x="5615940" y="3182112"/>
            <a:ext cx="5052060" cy="3319779"/>
            <a:chOff x="4091940" y="3182111"/>
            <a:chExt cx="5052060" cy="3319779"/>
          </a:xfrm>
        </p:grpSpPr>
        <p:sp>
          <p:nvSpPr>
            <p:cNvPr id="15" name="object 15"/>
            <p:cNvSpPr/>
            <p:nvPr/>
          </p:nvSpPr>
          <p:spPr>
            <a:xfrm>
              <a:off x="4091940" y="3182111"/>
              <a:ext cx="955548" cy="960119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6231636" y="5399532"/>
              <a:ext cx="2912364" cy="1101852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8368410" y="5715102"/>
            <a:ext cx="1745614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ep</a:t>
            </a:r>
            <a:r>
              <a:rPr kumimoji="0" sz="2400" b="1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oduction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694</TotalTime>
  <Words>475</Words>
  <Application>Microsoft Office PowerPoint</Application>
  <PresentationFormat>Widescreen</PresentationFormat>
  <Paragraphs>46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Agency FB</vt:lpstr>
      <vt:lpstr>Arial</vt:lpstr>
      <vt:lpstr>Arial Black</vt:lpstr>
      <vt:lpstr>Calibri</vt:lpstr>
      <vt:lpstr>Office Theme</vt:lpstr>
      <vt:lpstr>Université Larbi Ben Mhidi Oum El Bouaghi  Faculté des sciences de la terre et de la vie  Département des science de la nature et de la vie  Master :Ecologie des milieux naturels Module Eco-éthologie</vt:lpstr>
      <vt:lpstr>PowerPoint Presentation</vt:lpstr>
      <vt:lpstr>C’est quoi l'éthologie ?</vt:lpstr>
      <vt:lpstr>PowerPoint Presentation</vt:lpstr>
      <vt:lpstr>ETHOLOGIE???</vt:lpstr>
      <vt:lpstr>Un peu d'histoire</vt:lpstr>
      <vt:lpstr>Le terme éthologie</vt:lpstr>
      <vt:lpstr>Comportement animal</vt:lpstr>
      <vt:lpstr>Nourriture</vt:lpstr>
      <vt:lpstr>La communication animale</vt:lpstr>
      <vt:lpstr>La zoosémiotique</vt:lpstr>
      <vt:lpstr>Béhaviorisme</vt:lpstr>
      <vt:lpstr>Merci de votre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Pc</dc:creator>
  <cp:lastModifiedBy>ariana salam</cp:lastModifiedBy>
  <cp:revision>2</cp:revision>
  <dcterms:created xsi:type="dcterms:W3CDTF">2021-02-06T11:01:00Z</dcterms:created>
  <dcterms:modified xsi:type="dcterms:W3CDTF">2024-12-14T07:05:00Z</dcterms:modified>
</cp:coreProperties>
</file>