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24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6BDF302-F5A9-074A-AD61-5AEB8A5F8358}" type="datetimeFigureOut">
              <a:rPr lang="en-US" smtClean="0"/>
              <a:t>07/12/16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4223163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6BDF302-F5A9-074A-AD61-5AEB8A5F8358}" type="datetimeFigureOut">
              <a:rPr lang="en-US" smtClean="0"/>
              <a:t>07/12/16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3953632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6BDF302-F5A9-074A-AD61-5AEB8A5F8358}" type="datetimeFigureOut">
              <a:rPr lang="en-US" smtClean="0"/>
              <a:t>07/12/16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37718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6BDF302-F5A9-074A-AD61-5AEB8A5F8358}" type="datetimeFigureOut">
              <a:rPr lang="en-US" smtClean="0"/>
              <a:t>07/12/16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90410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6BDF302-F5A9-074A-AD61-5AEB8A5F8358}" type="datetimeFigureOut">
              <a:rPr lang="en-US" smtClean="0"/>
              <a:t>07/12/16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2099321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6BDF302-F5A9-074A-AD61-5AEB8A5F8358}" type="datetimeFigureOut">
              <a:rPr lang="en-US" smtClean="0"/>
              <a:t>07/12/16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2048001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6BDF302-F5A9-074A-AD61-5AEB8A5F8358}" type="datetimeFigureOut">
              <a:rPr lang="en-US" smtClean="0"/>
              <a:t>07/12/16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2060640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6BDF302-F5A9-074A-AD61-5AEB8A5F8358}" type="datetimeFigureOut">
              <a:rPr lang="en-US" smtClean="0"/>
              <a:t>07/12/16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2766928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BDF302-F5A9-074A-AD61-5AEB8A5F8358}" type="datetimeFigureOut">
              <a:rPr lang="en-US" smtClean="0"/>
              <a:t>07/12/16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83345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6BDF302-F5A9-074A-AD61-5AEB8A5F8358}" type="datetimeFigureOut">
              <a:rPr lang="en-US" smtClean="0"/>
              <a:t>07/12/16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4497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6BDF302-F5A9-074A-AD61-5AEB8A5F8358}" type="datetimeFigureOut">
              <a:rPr lang="en-US" smtClean="0"/>
              <a:t>07/12/16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CFBF9-5BA2-A246-94FA-952AE0357F46}" type="slidenum">
              <a:rPr lang="en-US" smtClean="0"/>
              <a:t>‹#›</a:t>
            </a:fld>
            <a:endParaRPr lang="en-US"/>
          </a:p>
        </p:txBody>
      </p:sp>
    </p:spTree>
    <p:extLst>
      <p:ext uri="{BB962C8B-B14F-4D97-AF65-F5344CB8AC3E}">
        <p14:creationId xmlns:p14="http://schemas.microsoft.com/office/powerpoint/2010/main" val="42197483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DF302-F5A9-074A-AD61-5AEB8A5F8358}" type="datetimeFigureOut">
              <a:rPr lang="en-US" smtClean="0"/>
              <a:t>07/12/16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CFBF9-5BA2-A246-94FA-952AE0357F46}" type="slidenum">
              <a:rPr lang="en-US" smtClean="0"/>
              <a:t>‹#›</a:t>
            </a:fld>
            <a:endParaRPr lang="en-US"/>
          </a:p>
        </p:txBody>
      </p:sp>
    </p:spTree>
    <p:extLst>
      <p:ext uri="{BB962C8B-B14F-4D97-AF65-F5344CB8AC3E}">
        <p14:creationId xmlns:p14="http://schemas.microsoft.com/office/powerpoint/2010/main" val="227054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Realism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34727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Darwin’s Evolutionary Theory</a:t>
            </a:r>
            <a:endParaRPr lang="en-US" dirty="0"/>
          </a:p>
        </p:txBody>
      </p:sp>
      <p:sp>
        <p:nvSpPr>
          <p:cNvPr id="3" name="Content Placeholder 2"/>
          <p:cNvSpPr>
            <a:spLocks noGrp="1"/>
          </p:cNvSpPr>
          <p:nvPr>
            <p:ph idx="1"/>
          </p:nvPr>
        </p:nvSpPr>
        <p:spPr/>
        <p:txBody>
          <a:bodyPr/>
          <a:lstStyle/>
          <a:p>
            <a:r>
              <a:rPr lang="en-US" dirty="0" smtClean="0"/>
              <a:t>A challenge to the Christian faith</a:t>
            </a:r>
          </a:p>
          <a:p>
            <a:r>
              <a:rPr lang="en-US" dirty="0" smtClean="0"/>
              <a:t>Darwin developed his theory in The Origin of Species(1859).</a:t>
            </a:r>
          </a:p>
          <a:p>
            <a:r>
              <a:rPr lang="en-US" dirty="0" smtClean="0"/>
              <a:t>The human behavior, moral conduct is dictated by the social forces.</a:t>
            </a:r>
            <a:endParaRPr lang="en-US" dirty="0"/>
          </a:p>
        </p:txBody>
      </p:sp>
    </p:spTree>
    <p:extLst>
      <p:ext uri="{BB962C8B-B14F-4D97-AF65-F5344CB8AC3E}">
        <p14:creationId xmlns:p14="http://schemas.microsoft.com/office/powerpoint/2010/main" val="4199286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Karl Marx’s Social and Political Theory</a:t>
            </a:r>
            <a:endParaRPr lang="en-US" dirty="0"/>
          </a:p>
        </p:txBody>
      </p:sp>
      <p:sp>
        <p:nvSpPr>
          <p:cNvPr id="3" name="Content Placeholder 2"/>
          <p:cNvSpPr>
            <a:spLocks noGrp="1"/>
          </p:cNvSpPr>
          <p:nvPr>
            <p:ph idx="1"/>
          </p:nvPr>
        </p:nvSpPr>
        <p:spPr/>
        <p:txBody>
          <a:bodyPr/>
          <a:lstStyle/>
          <a:p>
            <a:r>
              <a:rPr lang="en-US" dirty="0" smtClean="0"/>
              <a:t>He developed his theory in his book Das Capital(1867)</a:t>
            </a:r>
          </a:p>
          <a:p>
            <a:r>
              <a:rPr lang="en-US" dirty="0" smtClean="0"/>
              <a:t>He preached a new conception of society, the distribution of wealth.</a:t>
            </a:r>
            <a:endParaRPr lang="en-US" dirty="0"/>
          </a:p>
        </p:txBody>
      </p:sp>
    </p:spTree>
    <p:extLst>
      <p:ext uri="{BB962C8B-B14F-4D97-AF65-F5344CB8AC3E}">
        <p14:creationId xmlns:p14="http://schemas.microsoft.com/office/powerpoint/2010/main" val="1422615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Victorian age was a puritanical age: conventional morality, holiness of family-life.</a:t>
            </a:r>
          </a:p>
          <a:p>
            <a:pPr marL="0" indent="0">
              <a:buNone/>
            </a:pPr>
            <a:endParaRPr lang="en-US" dirty="0"/>
          </a:p>
        </p:txBody>
      </p:sp>
    </p:spTree>
    <p:extLst>
      <p:ext uri="{BB962C8B-B14F-4D97-AF65-F5344CB8AC3E}">
        <p14:creationId xmlns:p14="http://schemas.microsoft.com/office/powerpoint/2010/main" val="1000086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Thematic Concerns of Realist Writers  </a:t>
            </a:r>
            <a:endParaRPr lang="en-US" dirty="0"/>
          </a:p>
        </p:txBody>
      </p:sp>
      <p:sp>
        <p:nvSpPr>
          <p:cNvPr id="3" name="Content Placeholder 2"/>
          <p:cNvSpPr>
            <a:spLocks noGrp="1"/>
          </p:cNvSpPr>
          <p:nvPr>
            <p:ph idx="1"/>
          </p:nvPr>
        </p:nvSpPr>
        <p:spPr/>
        <p:txBody>
          <a:bodyPr>
            <a:normAutofit lnSpcReduction="10000"/>
          </a:bodyPr>
          <a:lstStyle/>
          <a:p>
            <a:r>
              <a:rPr lang="en-US" dirty="0" smtClean="0"/>
              <a:t>Realist writers </a:t>
            </a:r>
            <a:r>
              <a:rPr lang="en-US" dirty="0" smtClean="0"/>
              <a:t>addressed the major theme of socioeconomic conflict (they depicted characters from all levels of society, highlighted the difference between the living conditions of the rich and the poor in urban and rural societies)   </a:t>
            </a:r>
          </a:p>
          <a:p>
            <a:r>
              <a:rPr lang="en-US" dirty="0" smtClean="0"/>
              <a:t>They are masters at psychological characterization(they addressed the themes of religion, philosophy and morality)</a:t>
            </a:r>
            <a:endParaRPr lang="en-US" dirty="0"/>
          </a:p>
        </p:txBody>
      </p:sp>
    </p:spTree>
    <p:extLst>
      <p:ext uri="{BB962C8B-B14F-4D97-AF65-F5344CB8AC3E}">
        <p14:creationId xmlns:p14="http://schemas.microsoft.com/office/powerpoint/2010/main" val="358218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They focused on the the dynamics of marriage and family life. Extramarital affairs ,Orphanage, women’s oppression are the subjects of realist novels</a:t>
            </a:r>
          </a:p>
          <a:p>
            <a:r>
              <a:rPr lang="en-US" dirty="0" smtClean="0"/>
              <a:t>The City: Realist writers set their fiction in the industrializing cities like London, New York, Paris , depicting the aspects of life in those cities. </a:t>
            </a:r>
            <a:endParaRPr lang="en-US" dirty="0"/>
          </a:p>
        </p:txBody>
      </p:sp>
    </p:spTree>
    <p:extLst>
      <p:ext uri="{BB962C8B-B14F-4D97-AF65-F5344CB8AC3E}">
        <p14:creationId xmlns:p14="http://schemas.microsoft.com/office/powerpoint/2010/main" val="3668913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Realist writers narrated their stories from an objective perspective using naturalistic dialogue.</a:t>
            </a:r>
            <a:endParaRPr lang="en-US" dirty="0"/>
          </a:p>
        </p:txBody>
      </p:sp>
    </p:spTree>
    <p:extLst>
      <p:ext uri="{BB962C8B-B14F-4D97-AF65-F5344CB8AC3E}">
        <p14:creationId xmlns:p14="http://schemas.microsoft.com/office/powerpoint/2010/main" val="411314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Victorian Prose Writers</a:t>
            </a:r>
            <a:endParaRPr lang="en-US" dirty="0"/>
          </a:p>
        </p:txBody>
      </p:sp>
      <p:sp>
        <p:nvSpPr>
          <p:cNvPr id="3" name="Content Placeholder 2"/>
          <p:cNvSpPr>
            <a:spLocks noGrp="1"/>
          </p:cNvSpPr>
          <p:nvPr>
            <p:ph idx="1"/>
          </p:nvPr>
        </p:nvSpPr>
        <p:spPr/>
        <p:txBody>
          <a:bodyPr/>
          <a:lstStyle/>
          <a:p>
            <a:r>
              <a:rPr lang="en-US" dirty="0" smtClean="0"/>
              <a:t>Carlyle: he hated materialism, insisted on naked reality and reform of the society </a:t>
            </a:r>
          </a:p>
          <a:p>
            <a:r>
              <a:rPr lang="en-US" dirty="0" smtClean="0"/>
              <a:t>Ruskin: attacked utilitarianism(the doctrine that the the happiness of the great number is the measure of right and wrong.  </a:t>
            </a:r>
          </a:p>
          <a:p>
            <a:r>
              <a:rPr lang="en-US" dirty="0" smtClean="0"/>
              <a:t>Mathew Arnold=Literature has a moral purpose. He advocated a return to the old classical harmony. </a:t>
            </a:r>
            <a:endParaRPr lang="en-US" dirty="0"/>
          </a:p>
        </p:txBody>
      </p:sp>
    </p:spTree>
    <p:extLst>
      <p:ext uri="{BB962C8B-B14F-4D97-AF65-F5344CB8AC3E}">
        <p14:creationId xmlns:p14="http://schemas.microsoft.com/office/powerpoint/2010/main" val="2155911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Victorian Novelists</a:t>
            </a:r>
            <a:endParaRPr lang="en-US" dirty="0"/>
          </a:p>
        </p:txBody>
      </p:sp>
      <p:sp>
        <p:nvSpPr>
          <p:cNvPr id="3" name="Content Placeholder 2"/>
          <p:cNvSpPr>
            <a:spLocks noGrp="1"/>
          </p:cNvSpPr>
          <p:nvPr>
            <p:ph idx="1"/>
          </p:nvPr>
        </p:nvSpPr>
        <p:spPr/>
        <p:txBody>
          <a:bodyPr/>
          <a:lstStyle/>
          <a:p>
            <a:r>
              <a:rPr lang="en-US" dirty="0" smtClean="0"/>
              <a:t>Charles Dickens: The world of his novels is mad </a:t>
            </a:r>
          </a:p>
          <a:p>
            <a:r>
              <a:rPr lang="en-US" dirty="0" smtClean="0"/>
              <a:t>He is the master of the grotesque(His characters are grotesques and  humorous(</a:t>
            </a:r>
            <a:r>
              <a:rPr lang="en-US" dirty="0" err="1" smtClean="0"/>
              <a:t>Mr</a:t>
            </a:r>
            <a:r>
              <a:rPr lang="en-US" dirty="0" smtClean="0"/>
              <a:t> </a:t>
            </a:r>
            <a:r>
              <a:rPr lang="en-US" dirty="0" err="1" smtClean="0"/>
              <a:t>Micawber</a:t>
            </a:r>
            <a:r>
              <a:rPr lang="en-US" dirty="0" smtClean="0"/>
              <a:t>=optimism, Uriah </a:t>
            </a:r>
            <a:r>
              <a:rPr lang="en-US" dirty="0" err="1" smtClean="0"/>
              <a:t>Heep</a:t>
            </a:r>
            <a:r>
              <a:rPr lang="en-US" dirty="0" smtClean="0"/>
              <a:t>=Hypocrisy, </a:t>
            </a:r>
            <a:r>
              <a:rPr lang="en-US" dirty="0" err="1" smtClean="0"/>
              <a:t>Mr</a:t>
            </a:r>
            <a:r>
              <a:rPr lang="en-US" dirty="0" smtClean="0"/>
              <a:t> </a:t>
            </a:r>
            <a:r>
              <a:rPr lang="en-US" dirty="0" err="1" smtClean="0"/>
              <a:t>Sqeers</a:t>
            </a:r>
            <a:r>
              <a:rPr lang="en-US" dirty="0" smtClean="0"/>
              <a:t>=ignorance and tyranny.</a:t>
            </a:r>
          </a:p>
          <a:p>
            <a:r>
              <a:rPr lang="en-US" dirty="0" smtClean="0"/>
              <a:t>His characters are comic monsters(anemic, conventional and dull)  </a:t>
            </a:r>
            <a:endParaRPr lang="en-US" dirty="0"/>
          </a:p>
        </p:txBody>
      </p:sp>
    </p:spTree>
    <p:extLst>
      <p:ext uri="{BB962C8B-B14F-4D97-AF65-F5344CB8AC3E}">
        <p14:creationId xmlns:p14="http://schemas.microsoft.com/office/powerpoint/2010/main" val="2594104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Dickensian world is a nightmare London(full of injustice and personal wrong).</a:t>
            </a:r>
          </a:p>
          <a:p>
            <a:r>
              <a:rPr lang="en-US" dirty="0" smtClean="0"/>
              <a:t>He is concerned with the problems of crime, poverty, child labor.</a:t>
            </a:r>
          </a:p>
          <a:p>
            <a:r>
              <a:rPr lang="en-US" dirty="0" smtClean="0"/>
              <a:t>Dickens believes that social reform depends on the individual(philanthropists)</a:t>
            </a:r>
          </a:p>
          <a:p>
            <a:r>
              <a:rPr lang="en-US" dirty="0" smtClean="0"/>
              <a:t>His style is </a:t>
            </a:r>
            <a:r>
              <a:rPr lang="en-US" dirty="0" err="1" smtClean="0"/>
              <a:t>grotsque</a:t>
            </a:r>
            <a:r>
              <a:rPr lang="en-US" dirty="0" smtClean="0"/>
              <a:t> and inelegant but vulgar.</a:t>
            </a:r>
            <a:endParaRPr lang="en-US" dirty="0"/>
          </a:p>
        </p:txBody>
      </p:sp>
    </p:spTree>
    <p:extLst>
      <p:ext uri="{BB962C8B-B14F-4D97-AF65-F5344CB8AC3E}">
        <p14:creationId xmlns:p14="http://schemas.microsoft.com/office/powerpoint/2010/main" val="209177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Pickwick Papers : a picaresque novel </a:t>
            </a:r>
            <a:r>
              <a:rPr lang="en-US" dirty="0" err="1" smtClean="0"/>
              <a:t>wich</a:t>
            </a:r>
            <a:r>
              <a:rPr lang="en-US" dirty="0" smtClean="0"/>
              <a:t> depends on humorous types and grotesque incidents.</a:t>
            </a:r>
          </a:p>
          <a:p>
            <a:r>
              <a:rPr lang="en-US" dirty="0" smtClean="0"/>
              <a:t>Barnaby </a:t>
            </a:r>
            <a:r>
              <a:rPr lang="en-US" dirty="0" err="1" smtClean="0"/>
              <a:t>Rudge</a:t>
            </a:r>
            <a:r>
              <a:rPr lang="en-US" dirty="0" smtClean="0"/>
              <a:t>, A Tale of Two Cities: Historical novels</a:t>
            </a:r>
          </a:p>
          <a:p>
            <a:r>
              <a:rPr lang="en-US" dirty="0" smtClean="0"/>
              <a:t>Oliver Twist , Hard Times: attacked the </a:t>
            </a:r>
            <a:r>
              <a:rPr lang="en-US" dirty="0" err="1" smtClean="0"/>
              <a:t>Utilitarians</a:t>
            </a:r>
            <a:endParaRPr lang="en-US" dirty="0" smtClean="0"/>
          </a:p>
          <a:p>
            <a:r>
              <a:rPr lang="en-US" dirty="0" smtClean="0"/>
              <a:t>A </a:t>
            </a:r>
            <a:r>
              <a:rPr lang="en-US" dirty="0"/>
              <a:t>C</a:t>
            </a:r>
            <a:r>
              <a:rPr lang="en-US" dirty="0" smtClean="0"/>
              <a:t>hristmas Carol: he presented his view of social reform.</a:t>
            </a:r>
            <a:endParaRPr lang="en-US" dirty="0"/>
          </a:p>
        </p:txBody>
      </p:sp>
    </p:spTree>
    <p:extLst>
      <p:ext uri="{BB962C8B-B14F-4D97-AF65-F5344CB8AC3E}">
        <p14:creationId xmlns:p14="http://schemas.microsoft.com/office/powerpoint/2010/main" val="3798604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The movement was a reaction against the Romantic spirit of imagination, expression of feelings and emotions, and mysticism.</a:t>
            </a:r>
          </a:p>
          <a:p>
            <a:r>
              <a:rPr lang="en-US" dirty="0" smtClean="0"/>
              <a:t>Realist writers preferred to accurately  provide a detailed description of everyday life and people of all walks of life.</a:t>
            </a:r>
          </a:p>
        </p:txBody>
      </p:sp>
    </p:spTree>
    <p:extLst>
      <p:ext uri="{BB962C8B-B14F-4D97-AF65-F5344CB8AC3E}">
        <p14:creationId xmlns:p14="http://schemas.microsoft.com/office/powerpoint/2010/main" val="2229329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David Copperfield :autobiographical novel. It addresses the social injustices(poverty and child labor)</a:t>
            </a:r>
          </a:p>
          <a:p>
            <a:r>
              <a:rPr lang="en-US" dirty="0" smtClean="0"/>
              <a:t>Great 	Expectations</a:t>
            </a:r>
            <a:endParaRPr lang="en-US" dirty="0"/>
          </a:p>
        </p:txBody>
      </p:sp>
    </p:spTree>
    <p:extLst>
      <p:ext uri="{BB962C8B-B14F-4D97-AF65-F5344CB8AC3E}">
        <p14:creationId xmlns:p14="http://schemas.microsoft.com/office/powerpoint/2010/main" val="3260129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Lewis Carroll’s Alice’s Adventures in Wonderland.</a:t>
            </a:r>
          </a:p>
          <a:p>
            <a:endParaRPr lang="en-US" dirty="0"/>
          </a:p>
          <a:p>
            <a:r>
              <a:rPr lang="en-US" dirty="0" smtClean="0"/>
              <a:t>William Makepeace Thackeray: criticized the pretentions of the upper classes (Vanity Fair).</a:t>
            </a:r>
            <a:endParaRPr lang="en-US" dirty="0"/>
          </a:p>
        </p:txBody>
      </p:sp>
    </p:spTree>
    <p:extLst>
      <p:ext uri="{BB962C8B-B14F-4D97-AF65-F5344CB8AC3E}">
        <p14:creationId xmlns:p14="http://schemas.microsoft.com/office/powerpoint/2010/main" val="3192924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Brontes</a:t>
            </a:r>
            <a:endParaRPr lang="en-US" dirty="0"/>
          </a:p>
        </p:txBody>
      </p:sp>
      <p:sp>
        <p:nvSpPr>
          <p:cNvPr id="3" name="Content Placeholder 2"/>
          <p:cNvSpPr>
            <a:spLocks noGrp="1"/>
          </p:cNvSpPr>
          <p:nvPr>
            <p:ph idx="1"/>
          </p:nvPr>
        </p:nvSpPr>
        <p:spPr/>
        <p:txBody>
          <a:bodyPr/>
          <a:lstStyle/>
          <a:p>
            <a:r>
              <a:rPr lang="en-US" dirty="0" smtClean="0"/>
              <a:t>Charlotte Bronte’s Jane Eyre</a:t>
            </a:r>
          </a:p>
          <a:p>
            <a:r>
              <a:rPr lang="en-US" dirty="0" smtClean="0"/>
              <a:t>Emily Bronte’s Wuthering Heights</a:t>
            </a:r>
          </a:p>
          <a:p>
            <a:pPr marL="0" indent="0">
              <a:buNone/>
            </a:pPr>
            <a:endParaRPr lang="en-US" dirty="0" smtClean="0"/>
          </a:p>
          <a:p>
            <a:endParaRPr lang="en-US" dirty="0"/>
          </a:p>
        </p:txBody>
      </p:sp>
    </p:spTree>
    <p:extLst>
      <p:ext uri="{BB962C8B-B14F-4D97-AF65-F5344CB8AC3E}">
        <p14:creationId xmlns:p14="http://schemas.microsoft.com/office/powerpoint/2010/main" val="2568211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George Eliot</a:t>
            </a:r>
            <a:endParaRPr lang="en-US" dirty="0"/>
          </a:p>
        </p:txBody>
      </p:sp>
      <p:sp>
        <p:nvSpPr>
          <p:cNvPr id="3" name="Content Placeholder 2"/>
          <p:cNvSpPr>
            <a:spLocks noGrp="1"/>
          </p:cNvSpPr>
          <p:nvPr>
            <p:ph idx="1"/>
          </p:nvPr>
        </p:nvSpPr>
        <p:spPr/>
        <p:txBody>
          <a:bodyPr>
            <a:normAutofit lnSpcReduction="10000"/>
          </a:bodyPr>
          <a:lstStyle/>
          <a:p>
            <a:r>
              <a:rPr lang="en-US" dirty="0" smtClean="0"/>
              <a:t>The pen name of Mary Ann Evans.</a:t>
            </a:r>
          </a:p>
          <a:p>
            <a:r>
              <a:rPr lang="en-US" dirty="0" smtClean="0"/>
              <a:t>Her novels: Adam Bede, The Mill of the Floss, Middlemarch , Daniel Deronda( concerned with moral problems.</a:t>
            </a:r>
          </a:p>
          <a:p>
            <a:r>
              <a:rPr lang="en-US" dirty="0" smtClean="0"/>
              <a:t>She analyses human conduct and the moral consequences of trivial actions</a:t>
            </a:r>
          </a:p>
          <a:p>
            <a:r>
              <a:rPr lang="en-US" dirty="0" smtClean="0"/>
              <a:t>She shows how the mind of the humble can be made noble </a:t>
            </a:r>
            <a:r>
              <a:rPr lang="en-US" smtClean="0"/>
              <a:t>through suffering.</a:t>
            </a:r>
          </a:p>
          <a:p>
            <a:r>
              <a:rPr lang="en-US" dirty="0" smtClean="0"/>
              <a:t> </a:t>
            </a:r>
            <a:endParaRPr lang="en-US" dirty="0"/>
          </a:p>
        </p:txBody>
      </p:sp>
    </p:spTree>
    <p:extLst>
      <p:ext uri="{BB962C8B-B14F-4D97-AF65-F5344CB8AC3E}">
        <p14:creationId xmlns:p14="http://schemas.microsoft.com/office/powerpoint/2010/main" val="783804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movement in literature began in France: (Emile Zola=Germinal), </a:t>
            </a:r>
            <a:r>
              <a:rPr lang="en-US" dirty="0" err="1" smtClean="0"/>
              <a:t>Honore</a:t>
            </a:r>
            <a:r>
              <a:rPr lang="en-US" dirty="0" smtClean="0"/>
              <a:t> de </a:t>
            </a:r>
            <a:r>
              <a:rPr lang="en-US" dirty="0" err="1" smtClean="0"/>
              <a:t>Balazac</a:t>
            </a:r>
            <a:r>
              <a:rPr lang="en-US" dirty="0" smtClean="0"/>
              <a:t>(The Human Comedy), Gustave Flaubert(Madame Bovary),Guy de Maupassant(The Ball of Fat)</a:t>
            </a:r>
          </a:p>
          <a:p>
            <a:pPr marL="0" indent="0">
              <a:buNone/>
            </a:pPr>
            <a:r>
              <a:rPr lang="en-US" dirty="0" smtClean="0"/>
              <a:t>- </a:t>
            </a:r>
            <a:r>
              <a:rPr lang="en-US" dirty="0" smtClean="0"/>
              <a:t>Russian: Fyodor </a:t>
            </a:r>
            <a:r>
              <a:rPr lang="en-US" dirty="0" err="1" smtClean="0"/>
              <a:t>Dostoevesky</a:t>
            </a:r>
            <a:r>
              <a:rPr lang="en-US" dirty="0" smtClean="0"/>
              <a:t>(Crime and Punishment, The Brothers Karamazov) , Leo Tolstoy(Anna Karenina, War and Peace)</a:t>
            </a:r>
          </a:p>
          <a:p>
            <a:endParaRPr lang="en-US" dirty="0"/>
          </a:p>
        </p:txBody>
      </p:sp>
    </p:spTree>
    <p:extLst>
      <p:ext uri="{BB962C8B-B14F-4D97-AF65-F5344CB8AC3E}">
        <p14:creationId xmlns:p14="http://schemas.microsoft.com/office/powerpoint/2010/main" val="690392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England: Charles </a:t>
            </a:r>
            <a:r>
              <a:rPr lang="en-US" dirty="0" err="1" smtClean="0"/>
              <a:t>Dickens,Willliam</a:t>
            </a:r>
            <a:r>
              <a:rPr lang="en-US" dirty="0" smtClean="0"/>
              <a:t> </a:t>
            </a:r>
            <a:r>
              <a:rPr lang="en-US" dirty="0" err="1" smtClean="0"/>
              <a:t>Mackpeace</a:t>
            </a:r>
            <a:r>
              <a:rPr lang="en-US" dirty="0" smtClean="0"/>
              <a:t> </a:t>
            </a:r>
            <a:r>
              <a:rPr lang="en-US" dirty="0" err="1" smtClean="0"/>
              <a:t>Thackray</a:t>
            </a:r>
            <a:r>
              <a:rPr lang="en-US" dirty="0" smtClean="0"/>
              <a:t>, the </a:t>
            </a:r>
            <a:r>
              <a:rPr lang="en-US" dirty="0" err="1" smtClean="0"/>
              <a:t>Brontes</a:t>
            </a:r>
            <a:r>
              <a:rPr lang="en-US" dirty="0" smtClean="0"/>
              <a:t> </a:t>
            </a:r>
            <a:r>
              <a:rPr lang="en-US" dirty="0" err="1" smtClean="0"/>
              <a:t>Sisters,George</a:t>
            </a:r>
            <a:r>
              <a:rPr lang="en-US" dirty="0"/>
              <a:t> </a:t>
            </a:r>
            <a:r>
              <a:rPr lang="en-US" dirty="0" smtClean="0"/>
              <a:t>Eliot, Alfred Tennyson.</a:t>
            </a:r>
          </a:p>
          <a:p>
            <a:r>
              <a:rPr lang="en-US" dirty="0" smtClean="0"/>
              <a:t>The United States: Henry James(Daisy Miller), William Dean Howells(A Hazard of New Fortunes, The Rise of Silas </a:t>
            </a:r>
            <a:r>
              <a:rPr lang="en-US" dirty="0" err="1" smtClean="0"/>
              <a:t>Lapham</a:t>
            </a:r>
            <a:r>
              <a:rPr lang="en-US" dirty="0" smtClean="0"/>
              <a:t>) </a:t>
            </a:r>
            <a:endParaRPr lang="en-US" dirty="0"/>
          </a:p>
        </p:txBody>
      </p:sp>
    </p:spTree>
    <p:extLst>
      <p:ext uri="{BB962C8B-B14F-4D97-AF65-F5344CB8AC3E}">
        <p14:creationId xmlns:p14="http://schemas.microsoft.com/office/powerpoint/2010/main" val="505856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Several political and social changes , liberal social reforms in France, Russian , England, and the United States.</a:t>
            </a:r>
          </a:p>
          <a:p>
            <a:r>
              <a:rPr lang="en-US" dirty="0" smtClean="0"/>
              <a:t>France: The Revolution of 1848=Second Republic , Louis Napoleon was the president of the the second republic. He proclaimed the second empire  and became emperor Bonaparte III. The popular revolt of 1871 marked the ended the second empire and the beginning of the third republic.     </a:t>
            </a:r>
            <a:endParaRPr lang="en-US" dirty="0"/>
          </a:p>
        </p:txBody>
      </p:sp>
    </p:spTree>
    <p:extLst>
      <p:ext uri="{BB962C8B-B14F-4D97-AF65-F5344CB8AC3E}">
        <p14:creationId xmlns:p14="http://schemas.microsoft.com/office/powerpoint/2010/main" val="2912584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Adult males were had the right to vote in political elections.</a:t>
            </a:r>
          </a:p>
          <a:p>
            <a:r>
              <a:rPr lang="en-US" dirty="0" smtClean="0"/>
              <a:t>Russian: was ruled by the Czars and remained stable throughout the 19</a:t>
            </a:r>
            <a:r>
              <a:rPr lang="en-US" baseline="30000" dirty="0" smtClean="0"/>
              <a:t>th</a:t>
            </a:r>
            <a:r>
              <a:rPr lang="en-US" dirty="0" smtClean="0"/>
              <a:t> c. In 1861, the peasants were granted the right to own the land.</a:t>
            </a:r>
          </a:p>
          <a:p>
            <a:r>
              <a:rPr lang="en-US" dirty="0" smtClean="0"/>
              <a:t>The United States: The Civil War ended the institution of slavery. During the era of Reconstruction , all </a:t>
            </a:r>
            <a:r>
              <a:rPr lang="en-US" dirty="0" err="1" smtClean="0"/>
              <a:t>adutt</a:t>
            </a:r>
            <a:r>
              <a:rPr lang="en-US" dirty="0" smtClean="0"/>
              <a:t> males were granted the right to vote regardless of race.</a:t>
            </a:r>
            <a:endParaRPr lang="en-US" dirty="0"/>
          </a:p>
        </p:txBody>
      </p:sp>
    </p:spTree>
    <p:extLst>
      <p:ext uri="{BB962C8B-B14F-4D97-AF65-F5344CB8AC3E}">
        <p14:creationId xmlns:p14="http://schemas.microsoft.com/office/powerpoint/2010/main" val="2576824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Woman’s suffrage movement gained momentum.</a:t>
            </a:r>
            <a:endParaRPr lang="en-US" dirty="0"/>
          </a:p>
        </p:txBody>
      </p:sp>
    </p:spTree>
    <p:extLst>
      <p:ext uri="{BB962C8B-B14F-4D97-AF65-F5344CB8AC3E}">
        <p14:creationId xmlns:p14="http://schemas.microsoft.com/office/powerpoint/2010/main" val="3076007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Victorian England</a:t>
            </a:r>
            <a:endParaRPr lang="en-US" dirty="0"/>
          </a:p>
        </p:txBody>
      </p:sp>
      <p:sp>
        <p:nvSpPr>
          <p:cNvPr id="3" name="Content Placeholder 2"/>
          <p:cNvSpPr>
            <a:spLocks noGrp="1"/>
          </p:cNvSpPr>
          <p:nvPr>
            <p:ph idx="1"/>
          </p:nvPr>
        </p:nvSpPr>
        <p:spPr/>
        <p:txBody>
          <a:bodyPr>
            <a:normAutofit lnSpcReduction="10000"/>
          </a:bodyPr>
          <a:lstStyle/>
          <a:p>
            <a:r>
              <a:rPr lang="en-US" dirty="0" smtClean="0"/>
              <a:t>The Reign of Queen Victoria from 1837 to 1901 (the Victorian era).</a:t>
            </a:r>
          </a:p>
          <a:p>
            <a:r>
              <a:rPr lang="en-US" dirty="0" smtClean="0"/>
              <a:t>It was the age of Progress-Railway building, steamships, reforms of all kinds(The reform Act of 1832, 1867, 1885)=access to education, rights of laborers, widening the sphere of political enfranchisement, slavery was abolished in 1833, organizations pressing for women’s voting right.</a:t>
            </a:r>
            <a:endParaRPr lang="en-US" dirty="0"/>
          </a:p>
        </p:txBody>
      </p:sp>
    </p:spTree>
    <p:extLst>
      <p:ext uri="{BB962C8B-B14F-4D97-AF65-F5344CB8AC3E}">
        <p14:creationId xmlns:p14="http://schemas.microsoft.com/office/powerpoint/2010/main" val="2691959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was the age of poverty, injustice, and doubt</a:t>
            </a:r>
          </a:p>
          <a:p>
            <a:r>
              <a:rPr lang="en-US" dirty="0" smtClean="0"/>
              <a:t>The age of Crusaders(Darwin), reformers(Karl Marx) and theorists.</a:t>
            </a:r>
          </a:p>
          <a:p>
            <a:endParaRPr lang="en-US" dirty="0" smtClean="0"/>
          </a:p>
          <a:p>
            <a:endParaRPr lang="en-US" dirty="0"/>
          </a:p>
        </p:txBody>
      </p:sp>
    </p:spTree>
    <p:extLst>
      <p:ext uri="{BB962C8B-B14F-4D97-AF65-F5344CB8AC3E}">
        <p14:creationId xmlns:p14="http://schemas.microsoft.com/office/powerpoint/2010/main" val="2814121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138</TotalTime>
  <Words>941</Words>
  <Application>Microsoft Macintosh PowerPoint</Application>
  <PresentationFormat>On-screen Show (4:3)</PresentationFormat>
  <Paragraphs>63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Realism</vt:lpstr>
      <vt:lpstr>PowerPoint Presentation</vt:lpstr>
      <vt:lpstr>PowerPoint Presentation</vt:lpstr>
      <vt:lpstr>PowerPoint Presentation</vt:lpstr>
      <vt:lpstr>Background </vt:lpstr>
      <vt:lpstr>PowerPoint Presentation</vt:lpstr>
      <vt:lpstr>PowerPoint Presentation</vt:lpstr>
      <vt:lpstr>Victorian England</vt:lpstr>
      <vt:lpstr>PowerPoint Presentation</vt:lpstr>
      <vt:lpstr>Darwin’s Evolutionary Theory</vt:lpstr>
      <vt:lpstr>Karl Marx’s Social and Political Theory</vt:lpstr>
      <vt:lpstr>PowerPoint Presentation</vt:lpstr>
      <vt:lpstr>Thematic Concerns of Realist Writers  </vt:lpstr>
      <vt:lpstr>PowerPoint Presentation</vt:lpstr>
      <vt:lpstr>PowerPoint Presentation</vt:lpstr>
      <vt:lpstr>Victorian Prose Writers</vt:lpstr>
      <vt:lpstr>Victorian Novelists</vt:lpstr>
      <vt:lpstr>PowerPoint Presentation</vt:lpstr>
      <vt:lpstr>PowerPoint Presentation</vt:lpstr>
      <vt:lpstr>PowerPoint Presentation</vt:lpstr>
      <vt:lpstr>PowerPoint Presentation</vt:lpstr>
      <vt:lpstr>Brontes</vt:lpstr>
      <vt:lpstr>George Eliot</vt:lpstr>
    </vt:vector>
  </TitlesOfParts>
  <Company>sisu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Realism</dc:title>
  <dc:creator>zerrouki zina</dc:creator>
  <cp:lastModifiedBy>zerrouki zina</cp:lastModifiedBy>
  <cp:revision>14</cp:revision>
  <dcterms:created xsi:type="dcterms:W3CDTF">2016-12-07T18:14:55Z</dcterms:created>
  <dcterms:modified xsi:type="dcterms:W3CDTF">2016-12-07T20:33:32Z</dcterms:modified>
</cp:coreProperties>
</file>