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5" r:id="rId2"/>
    <p:sldId id="306" r:id="rId3"/>
    <p:sldId id="307" r:id="rId4"/>
    <p:sldId id="308" r:id="rId5"/>
    <p:sldId id="309" r:id="rId6"/>
    <p:sldId id="310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D6A0"/>
    <a:srgbClr val="FFD166"/>
    <a:srgbClr val="073B4C"/>
    <a:srgbClr val="05314A"/>
    <a:srgbClr val="4B696D"/>
    <a:srgbClr val="F77C00"/>
    <a:srgbClr val="EAE2B7"/>
    <a:srgbClr val="5ECDF0"/>
    <a:srgbClr val="FFE6AF"/>
    <a:srgbClr val="5CFA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94494C-D456-484E-ACB1-B212D40409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5F2C18F-735D-49A9-B762-16C8CD561C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D2C9C9-9A29-4DF8-92FC-7C58ECDDA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C7B821-3D86-4142-A078-A39C261CE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AE61BF-3468-4A92-A0E1-760EE3F2C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4069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6986E1-1D1C-4948-ABDE-8DDF31B15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3B05211-9D1D-45B0-AA98-0B406115E6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800C4E-15EF-4A75-BDAF-09EE20E8F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99DA28-CC87-42CD-AAB6-A677329AD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5C6618-B11D-4499-8A2F-74921DE02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47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D533B65-41BB-43D4-B3D4-6811220F48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F3AA518-9702-4C1C-8B9D-B4EE66AB3E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47BD55-B236-4CC3-9310-C9CA8B3F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E117BE-F10B-42BC-923D-4C94E079A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E7CB9E-6D56-41C0-B5AF-B5497A1C5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190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2E389E-CC84-4CBB-A396-814EB385A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8B3F54-CF22-4898-BD83-1CCA644DA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2B8151-C34C-4020-ACB9-FAAFD7B4B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1E1778-330A-4F80-8E74-ACDF7E6FF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B256C7-2033-4EA0-A250-2BC5E787D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5037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2A376E-A707-4833-89A8-B048A80A1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3F7E3B-8AD9-41D6-BE8B-83C8CCC99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720049-B1E8-42F1-A391-A453E9102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8B1F56-AC84-4228-A15E-4A40A0D81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66EFEE-2C92-4832-A4D8-26C2D688D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624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F70FFD-AA61-4B2A-BDB3-506E03A7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845833-57F8-42B1-9B25-6364D760EC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E1A0AD6-1385-41AB-B920-50DD87D27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401534-F598-4D01-83B3-91B74F3DE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F0E404F-BADC-41B3-A153-AD2B5003C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CF70FB4-DB06-4A5B-8331-F06808209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014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EDA7DD-EE43-4A47-B9DE-4F68D2A2C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C662EA-0726-4CA2-8A07-37CC81622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F41A50F-01AE-45F0-A86D-AE93AC103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271A247-3752-4E07-BAB8-4B8037ABA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4A081C1-552B-4BD0-BB1A-CEC4ED7A5E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34675BB-9871-4430-AFFE-3AFC723AA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11C221D-97FF-44EE-84DE-B041E6CB4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C070495-C2EF-4D91-B61C-B3A956B7D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869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8A0A83-B44A-459A-A996-B208F382A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0A2990E-76E5-4A01-8453-6C13F4297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FC2A8D2-9D2B-4C43-B1A4-C3D5452B4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037CEB4-C9C0-4D74-8BBB-18E3586F8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880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E7DE2A82-47D1-43D5-BC8C-8A6B0AB6C4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710000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pour une image  5">
            <a:extLst>
              <a:ext uri="{FF2B5EF4-FFF2-40B4-BE49-F238E27FC236}">
                <a16:creationId xmlns:a16="http://schemas.microsoft.com/office/drawing/2014/main" id="{ABEBF760-2D52-4A35-BA56-D1B031C0C08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710703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8" name="Espace réservé pour une image  5">
            <a:extLst>
              <a:ext uri="{FF2B5EF4-FFF2-40B4-BE49-F238E27FC236}">
                <a16:creationId xmlns:a16="http://schemas.microsoft.com/office/drawing/2014/main" id="{49A751B6-D8E3-456C-B82D-4CFF8C9344C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711406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9" name="Espace réservé pour une image  5">
            <a:extLst>
              <a:ext uri="{FF2B5EF4-FFF2-40B4-BE49-F238E27FC236}">
                <a16:creationId xmlns:a16="http://schemas.microsoft.com/office/drawing/2014/main" id="{B4783E5A-1690-40AD-BB86-3EC7D1BF85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712109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11" name="Espace réservé pour une image  5">
            <a:extLst>
              <a:ext uri="{FF2B5EF4-FFF2-40B4-BE49-F238E27FC236}">
                <a16:creationId xmlns:a16="http://schemas.microsoft.com/office/drawing/2014/main" id="{DDBB7854-CCE4-4A3F-BF9F-802BEB0234F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1291406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space réservé pour une image  5">
            <a:extLst>
              <a:ext uri="{FF2B5EF4-FFF2-40B4-BE49-F238E27FC236}">
                <a16:creationId xmlns:a16="http://schemas.microsoft.com/office/drawing/2014/main" id="{C4B23E80-2FA0-48E7-A5EA-994E0E8B5DC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709297" y="1485000"/>
            <a:ext cx="2772000" cy="3888000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930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3528CB-C19F-44F5-AFFE-0084B2837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54D11C-24C0-473F-A604-E65C65081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E19FBC8-0B1A-4C99-B88B-C04381D62A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AA996B-5F95-416D-AB3D-068D3FF8A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9E8E93-976E-4594-A603-D97E24F30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0EE52AC-7F1C-42B2-8927-077EDD9EC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516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DE7FA7-901B-441A-87E5-CF9B9119B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FC6D5C3-070F-4A77-862A-24FF8CCD0C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2FFB76-3650-45B4-BA9E-584A1E6E98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9D85EF9-D412-457C-94A5-90B0DEEC1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847390A-841A-455D-B9C2-691D926FD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F9045E-3646-42A1-A105-A4500D5F2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975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8B151DF-2393-4FD4-B5EC-13E8C3079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11316C-1B32-4EF2-BB12-FAA5C6693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861192-B5AC-4E06-8004-768BE71B80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6EF08-D330-4786-9D68-1D7D19824D4E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277A46-A513-42BC-92CC-B2411D6EC6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6EE00D-1AE5-4AEC-9E30-AD0A73B65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501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FB6612-C909-32C5-D832-C8C1EB375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DZ" sz="4800" b="1" dirty="0"/>
              <a:t>الفرع </a:t>
            </a:r>
            <a:r>
              <a:rPr lang="ar-DZ" sz="4800" b="1" dirty="0" err="1"/>
              <a:t>الأول:مفهوم</a:t>
            </a:r>
            <a:r>
              <a:rPr lang="ar-DZ" sz="4800" b="1" dirty="0"/>
              <a:t> جريمة المضاربة غير المشروعة</a:t>
            </a:r>
            <a:endParaRPr lang="fr-FR" sz="48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1CE7C5-7563-922F-59FB-3577420A2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ar-DZ" sz="3200" dirty="0" err="1"/>
              <a:t>المضاربه</a:t>
            </a:r>
            <a:r>
              <a:rPr lang="ar-DZ" sz="3200" dirty="0"/>
              <a:t> هي </a:t>
            </a:r>
            <a:r>
              <a:rPr lang="ar-DZ" sz="3200" dirty="0" err="1"/>
              <a:t>المخاطره</a:t>
            </a:r>
            <a:r>
              <a:rPr lang="ar-DZ" sz="3200" dirty="0"/>
              <a:t> بالبيع والشراء </a:t>
            </a:r>
            <a:r>
              <a:rPr lang="ar-DZ" sz="3200" dirty="0" err="1"/>
              <a:t>بناءا</a:t>
            </a:r>
            <a:r>
              <a:rPr lang="ar-DZ" sz="3200" dirty="0"/>
              <a:t> على تقلبات الاسعار بغيه الحصول على فارق الأسعار.</a:t>
            </a:r>
          </a:p>
          <a:p>
            <a:pPr marL="0" indent="0" algn="r">
              <a:buNone/>
            </a:pPr>
            <a:r>
              <a:rPr lang="ar-DZ" sz="3200" dirty="0"/>
              <a:t> وفي الفقه الاسلامي هي عقد بين طرفين يدفع بمقتضاه الطرف الاول الى الطرف الثاني مالا معلوما ليتاجر له فيه والربح بينهما بالاتفاق.</a:t>
            </a:r>
          </a:p>
          <a:p>
            <a:pPr marL="0" indent="0" algn="r">
              <a:buNone/>
            </a:pPr>
            <a:r>
              <a:rPr lang="ar-DZ" sz="3200" dirty="0"/>
              <a:t> والاصل ان </a:t>
            </a:r>
            <a:r>
              <a:rPr lang="ar-DZ" sz="3200" dirty="0" err="1"/>
              <a:t>المضاربه</a:t>
            </a:r>
            <a:r>
              <a:rPr lang="ar-DZ" sz="3200" dirty="0"/>
              <a:t> عمل مشروع اما </a:t>
            </a:r>
            <a:r>
              <a:rPr lang="ar-DZ" sz="3200" dirty="0" err="1"/>
              <a:t>المضاربه</a:t>
            </a:r>
            <a:r>
              <a:rPr lang="ar-DZ" sz="3200" dirty="0"/>
              <a:t> غير </a:t>
            </a:r>
            <a:r>
              <a:rPr lang="ar-DZ" sz="3200" dirty="0" err="1"/>
              <a:t>المشروعه</a:t>
            </a:r>
            <a:r>
              <a:rPr lang="ar-DZ" sz="3200" dirty="0"/>
              <a:t> في القانون 21/ 15 هي كل تخزين او اخفاء للسلع او البضائع بهدف احداث ندره في السوق واضطراب في التموين وكل رفع او خفض مصطنع في الاسعار </a:t>
            </a:r>
            <a:r>
              <a:rPr lang="ar-DZ" sz="3200" dirty="0" err="1"/>
              <a:t>السلعه</a:t>
            </a:r>
            <a:r>
              <a:rPr lang="ar-DZ" sz="3200" dirty="0"/>
              <a:t> او البضائع او الاوراق </a:t>
            </a:r>
            <a:r>
              <a:rPr lang="ar-DZ" sz="3200" dirty="0" err="1"/>
              <a:t>الماليه</a:t>
            </a:r>
            <a:r>
              <a:rPr lang="ar-DZ" sz="3200" dirty="0"/>
              <a:t> بطريق مباشر او غير مباشر او عن طريق وسيط او استعمال الوسائل </a:t>
            </a:r>
            <a:r>
              <a:rPr lang="ar-DZ" sz="3200" dirty="0" err="1"/>
              <a:t>الالكترونيه</a:t>
            </a:r>
            <a:r>
              <a:rPr lang="ar-DZ" sz="3200" dirty="0"/>
              <a:t> او اي طرق او وسائل احتياليه أخرى.</a:t>
            </a:r>
          </a:p>
        </p:txBody>
      </p:sp>
    </p:spTree>
    <p:extLst>
      <p:ext uri="{BB962C8B-B14F-4D97-AF65-F5344CB8AC3E}">
        <p14:creationId xmlns:p14="http://schemas.microsoft.com/office/powerpoint/2010/main" val="329114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53A8D3-126A-0957-99C8-1722F1A9A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b="1" dirty="0"/>
              <a:t>أركان جريمة المضاربة غير المشروعة</a:t>
            </a:r>
            <a:endParaRPr lang="fr-FR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C6DABE6-40AB-A726-1F44-B6A0A4D041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r">
              <a:buNone/>
            </a:pPr>
            <a:r>
              <a:rPr lang="ar-DZ" sz="12800" b="1" dirty="0"/>
              <a:t>اولا الركن الشرعي : </a:t>
            </a:r>
            <a:r>
              <a:rPr lang="ar-DZ" sz="12800" dirty="0"/>
              <a:t>القانون 21/ 15 وقمعها بموجب المواد 12الى 15 منه.</a:t>
            </a:r>
          </a:p>
          <a:p>
            <a:pPr marL="0" indent="0" algn="r">
              <a:buNone/>
            </a:pPr>
            <a:r>
              <a:rPr lang="ar-DZ" sz="12800" dirty="0"/>
              <a:t> </a:t>
            </a:r>
            <a:r>
              <a:rPr lang="ar-DZ" sz="12800" b="1" dirty="0"/>
              <a:t>ثانيا الركن المادي: </a:t>
            </a:r>
            <a:r>
              <a:rPr lang="ar-DZ" sz="12800" dirty="0"/>
              <a:t>تقوم على تحقق عناصره </a:t>
            </a:r>
            <a:r>
              <a:rPr lang="ar-DZ" sz="12800" dirty="0" err="1"/>
              <a:t>التاليه</a:t>
            </a:r>
            <a:r>
              <a:rPr lang="ar-DZ" sz="12800" dirty="0"/>
              <a:t>:</a:t>
            </a:r>
          </a:p>
          <a:p>
            <a:pPr marL="0" indent="0" algn="r">
              <a:buNone/>
            </a:pPr>
            <a:r>
              <a:rPr lang="ar-DZ" sz="12800" dirty="0"/>
              <a:t> 01- ان يستعمل الجاني احد الصور التالية ماده 02 فقره 02 من القانون 21/ 15 </a:t>
            </a:r>
          </a:p>
          <a:p>
            <a:pPr marL="0" indent="0" algn="r">
              <a:buNone/>
            </a:pPr>
            <a:r>
              <a:rPr lang="ar-DZ" sz="12800" dirty="0"/>
              <a:t>أ-  ترويج اخبار او انباء كاذبه او مغرضه بين الجمهور.</a:t>
            </a:r>
          </a:p>
          <a:p>
            <a:pPr marL="0" indent="0" algn="r">
              <a:buNone/>
            </a:pPr>
            <a:r>
              <a:rPr lang="ar-DZ" sz="12800" dirty="0"/>
              <a:t> ب - طرح عروض في السوق بغرض احداث اضطراب في الاسعار او هوامش الربح </a:t>
            </a:r>
            <a:r>
              <a:rPr lang="ar-DZ" sz="12800" dirty="0" err="1"/>
              <a:t>المحدده</a:t>
            </a:r>
            <a:r>
              <a:rPr lang="ar-DZ" sz="12800" dirty="0"/>
              <a:t> قانونا.</a:t>
            </a:r>
          </a:p>
          <a:p>
            <a:pPr marL="0" indent="0" algn="r">
              <a:buNone/>
            </a:pPr>
            <a:r>
              <a:rPr lang="ar-DZ" sz="12800" dirty="0"/>
              <a:t> ج - تقديم عروض في السوق </a:t>
            </a:r>
            <a:r>
              <a:rPr lang="ar-DZ" sz="12800" dirty="0" err="1"/>
              <a:t>باسعار</a:t>
            </a:r>
            <a:r>
              <a:rPr lang="ar-DZ" sz="12800" dirty="0"/>
              <a:t> </a:t>
            </a:r>
            <a:r>
              <a:rPr lang="ar-DZ" sz="12800" dirty="0" err="1"/>
              <a:t>مرتفعه</a:t>
            </a:r>
            <a:r>
              <a:rPr lang="ar-DZ" sz="12800" dirty="0"/>
              <a:t> عن تلك التي يطبقها البائعون عادة.</a:t>
            </a:r>
          </a:p>
          <a:p>
            <a:pPr marL="0" indent="0" algn="r">
              <a:buNone/>
            </a:pPr>
            <a:r>
              <a:rPr lang="ar-DZ" sz="12800" dirty="0"/>
              <a:t>د -  القيام بصفه فرديه او جماعيه او بناء على اتفاقات بعمليه في السوق بغرض الحصول على ربح غير ناتج عن التطبيق الطبيعي للعرض والطلب.</a:t>
            </a:r>
          </a:p>
          <a:p>
            <a:pPr marL="0" indent="0" algn="r">
              <a:buNone/>
            </a:pPr>
            <a:r>
              <a:rPr lang="ar-DZ" sz="12800" dirty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42751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C7F3712-77A2-7A49-1B8C-7AEE63C3CA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5946"/>
            <a:ext cx="10537556" cy="5681017"/>
          </a:xfrm>
        </p:spPr>
        <p:txBody>
          <a:bodyPr>
            <a:normAutofit fontScale="25000" lnSpcReduction="20000"/>
          </a:bodyPr>
          <a:lstStyle/>
          <a:p>
            <a:pPr marL="0" indent="0" algn="r">
              <a:buNone/>
            </a:pPr>
            <a:r>
              <a:rPr lang="ar-DZ" sz="9600" dirty="0"/>
              <a:t>هـ - استعمال المناورات (الطرق </a:t>
            </a:r>
            <a:r>
              <a:rPr lang="ar-DZ" sz="9600" dirty="0" err="1"/>
              <a:t>الاحتياليه</a:t>
            </a:r>
            <a:r>
              <a:rPr lang="ar-DZ" sz="9600" dirty="0"/>
              <a:t>) التي تهدف الى رفع او خفض قيمه الاوراق </a:t>
            </a:r>
            <a:r>
              <a:rPr lang="ar-DZ" sz="9600" dirty="0" err="1"/>
              <a:t>الماليه</a:t>
            </a:r>
            <a:r>
              <a:rPr lang="ar-DZ" sz="9600" dirty="0"/>
              <a:t>.</a:t>
            </a:r>
          </a:p>
          <a:p>
            <a:pPr marL="0" indent="0" algn="r">
              <a:buNone/>
            </a:pPr>
            <a:r>
              <a:rPr lang="ar-DZ" sz="9600" dirty="0"/>
              <a:t> 2 - يجب ان تؤدي الافعال الى احداث ندره السلع في السوق او رفع او خفض مصطنع </a:t>
            </a:r>
            <a:r>
              <a:rPr lang="ar-DZ" sz="9600" dirty="0" err="1"/>
              <a:t>للاسعار</a:t>
            </a:r>
            <a:r>
              <a:rPr lang="ar-DZ" sz="9600" dirty="0"/>
              <a:t>.:</a:t>
            </a:r>
          </a:p>
          <a:p>
            <a:pPr marL="0" indent="0" algn="r">
              <a:buNone/>
            </a:pPr>
            <a:r>
              <a:rPr lang="ar-DZ" sz="9600" dirty="0"/>
              <a:t>  أ - احداث اضطراب في التموين بالسلع والخدمات.</a:t>
            </a:r>
          </a:p>
          <a:p>
            <a:pPr marL="0" indent="0" algn="r">
              <a:buNone/>
            </a:pPr>
            <a:r>
              <a:rPr lang="ar-DZ" sz="9600" dirty="0"/>
              <a:t>  ب - </a:t>
            </a:r>
            <a:r>
              <a:rPr lang="ar-DZ" sz="9600" dirty="0" err="1"/>
              <a:t>التاثير</a:t>
            </a:r>
            <a:r>
              <a:rPr lang="ar-DZ" sz="9600" dirty="0"/>
              <a:t> على الاسعار (رفعها او خفضها ).</a:t>
            </a:r>
          </a:p>
          <a:p>
            <a:pPr marL="0" indent="0" algn="r">
              <a:buNone/>
            </a:pPr>
            <a:r>
              <a:rPr lang="ar-DZ" sz="9600" dirty="0"/>
              <a:t>3- ان تنصب </a:t>
            </a:r>
            <a:r>
              <a:rPr lang="ar-DZ" sz="9600" dirty="0" err="1"/>
              <a:t>جريمه</a:t>
            </a:r>
            <a:r>
              <a:rPr lang="ar-DZ" sz="9600" dirty="0"/>
              <a:t> </a:t>
            </a:r>
            <a:r>
              <a:rPr lang="ar-DZ" sz="9600" dirty="0" err="1"/>
              <a:t>المضاربه</a:t>
            </a:r>
            <a:r>
              <a:rPr lang="ar-DZ" sz="9600" dirty="0"/>
              <a:t> غير </a:t>
            </a:r>
            <a:r>
              <a:rPr lang="ar-DZ" sz="9600" dirty="0" err="1"/>
              <a:t>المشروعه</a:t>
            </a:r>
            <a:r>
              <a:rPr lang="ar-DZ" sz="9600" dirty="0"/>
              <a:t> على سلع او بضائع </a:t>
            </a:r>
            <a:r>
              <a:rPr lang="ar-DZ" sz="9600" dirty="0" err="1"/>
              <a:t>أواوراق</a:t>
            </a:r>
            <a:r>
              <a:rPr lang="ar-DZ" sz="9600" dirty="0"/>
              <a:t> ماليه.</a:t>
            </a:r>
          </a:p>
          <a:p>
            <a:pPr marL="0" indent="0" algn="r">
              <a:buNone/>
            </a:pPr>
            <a:r>
              <a:rPr lang="ar-DZ" sz="9600" dirty="0"/>
              <a:t> </a:t>
            </a:r>
            <a:r>
              <a:rPr lang="ar-DZ" sz="12800" b="1" dirty="0"/>
              <a:t>ثالثا الركن المعنوي: </a:t>
            </a:r>
            <a:r>
              <a:rPr lang="ar-DZ" sz="12800" dirty="0" err="1"/>
              <a:t>جريمه</a:t>
            </a:r>
            <a:r>
              <a:rPr lang="ar-DZ" sz="12800" dirty="0"/>
              <a:t> </a:t>
            </a:r>
            <a:r>
              <a:rPr lang="ar-DZ" sz="12800" dirty="0" err="1"/>
              <a:t>المضاربه</a:t>
            </a:r>
            <a:r>
              <a:rPr lang="ar-DZ" sz="12800" dirty="0"/>
              <a:t> غير </a:t>
            </a:r>
            <a:r>
              <a:rPr lang="ar-DZ" sz="12800" dirty="0" err="1"/>
              <a:t>المشروعه</a:t>
            </a:r>
            <a:r>
              <a:rPr lang="ar-DZ" sz="12800" dirty="0"/>
              <a:t> هي </a:t>
            </a:r>
            <a:r>
              <a:rPr lang="ar-DZ" sz="12800" dirty="0" err="1"/>
              <a:t>جريمه</a:t>
            </a:r>
            <a:r>
              <a:rPr lang="ar-DZ" sz="12800" dirty="0"/>
              <a:t> اقتصاديه التي يكون الركن المعنوي فيها مفترضا اي يقع بمجرد مخالفه الجاني للقانون يستوي في ذلك تعمده او وقوعه عن خطا حسب المشرع.</a:t>
            </a:r>
          </a:p>
          <a:p>
            <a:pPr marL="0" indent="0" algn="r">
              <a:buNone/>
            </a:pPr>
            <a:r>
              <a:rPr lang="ar-DZ" sz="12800" dirty="0"/>
              <a:t> وهي </a:t>
            </a:r>
            <a:r>
              <a:rPr lang="ar-DZ" sz="12800" dirty="0" err="1"/>
              <a:t>جريمه</a:t>
            </a:r>
            <a:r>
              <a:rPr lang="ar-DZ" sz="12800" dirty="0"/>
              <a:t> </a:t>
            </a:r>
            <a:r>
              <a:rPr lang="ar-DZ" sz="12800" dirty="0" err="1"/>
              <a:t>عمديةحسب</a:t>
            </a:r>
            <a:r>
              <a:rPr lang="ar-DZ" sz="12800" dirty="0"/>
              <a:t> القانون 21/ 15 في </a:t>
            </a:r>
            <a:r>
              <a:rPr lang="ar-DZ" sz="12800" dirty="0" err="1"/>
              <a:t>الماده</a:t>
            </a:r>
            <a:r>
              <a:rPr lang="ar-DZ" sz="12800" dirty="0"/>
              <a:t> 02 منه.</a:t>
            </a:r>
          </a:p>
          <a:p>
            <a:pPr marL="0" indent="0" algn="r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13967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404B91-0083-99F6-1D10-83EEDF12E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DZ" sz="6600" dirty="0"/>
              <a:t>الفرع الثالث: العقوبات المقررة للجريمة</a:t>
            </a: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CEEEB8F-DABE-5B81-01E0-C1163027AD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23148"/>
          </a:xfrm>
        </p:spPr>
        <p:txBody>
          <a:bodyPr>
            <a:normAutofit fontScale="25000" lnSpcReduction="20000"/>
          </a:bodyPr>
          <a:lstStyle/>
          <a:p>
            <a:pPr marL="0" indent="0" algn="r">
              <a:buNone/>
            </a:pPr>
            <a:r>
              <a:rPr lang="ar-DZ" sz="12800" dirty="0"/>
              <a:t>اولا </a:t>
            </a:r>
            <a:r>
              <a:rPr lang="ar-DZ" sz="12800" dirty="0" err="1"/>
              <a:t>بالنسبه</a:t>
            </a:r>
            <a:r>
              <a:rPr lang="ar-DZ" sz="12800" dirty="0"/>
              <a:t> للشخص الطبيعي:</a:t>
            </a:r>
          </a:p>
          <a:p>
            <a:pPr marL="0" indent="0" algn="r">
              <a:buNone/>
            </a:pPr>
            <a:r>
              <a:rPr lang="ar-DZ" sz="12800" dirty="0"/>
              <a:t> 1 - العقوبة الاصلية: المادةمن12الى 15 من القانون15/21.</a:t>
            </a:r>
          </a:p>
          <a:p>
            <a:pPr marL="0" indent="0" algn="r">
              <a:buNone/>
            </a:pPr>
            <a:r>
              <a:rPr lang="ar-DZ" sz="12800" dirty="0"/>
              <a:t>أ – بوصفها جنحة :</a:t>
            </a:r>
          </a:p>
          <a:p>
            <a:pPr marL="0" indent="0" algn="r">
              <a:buNone/>
            </a:pPr>
            <a:r>
              <a:rPr lang="ar-DZ" sz="12800" dirty="0"/>
              <a:t>  -  من 03 سنوات الى 10 سنوات.</a:t>
            </a:r>
          </a:p>
          <a:p>
            <a:pPr marL="0" indent="0" algn="r">
              <a:buNone/>
            </a:pPr>
            <a:r>
              <a:rPr lang="ar-DZ" sz="12800" dirty="0"/>
              <a:t> وغرامةمن1مليون دج الى02مليون دج.</a:t>
            </a:r>
          </a:p>
          <a:p>
            <a:pPr marL="0" indent="0" algn="r">
              <a:buNone/>
            </a:pPr>
            <a:r>
              <a:rPr lang="ar-DZ" sz="12800" dirty="0"/>
              <a:t>   -أما إذا </a:t>
            </a:r>
            <a:r>
              <a:rPr lang="ar-DZ" sz="12800" dirty="0" err="1"/>
              <a:t>إذا</a:t>
            </a:r>
            <a:r>
              <a:rPr lang="ar-DZ" sz="12800" dirty="0"/>
              <a:t> تعلقت بالحبوب ومشتقاتها او البقول الجافة او الحليب او الخضر او الفواكه او  الزيت </a:t>
            </a:r>
            <a:r>
              <a:rPr lang="ar-DZ" sz="12800" dirty="0" err="1"/>
              <a:t>أوالسكر</a:t>
            </a:r>
            <a:r>
              <a:rPr lang="ar-DZ" sz="12800" dirty="0"/>
              <a:t> او البن أو مواد الوقود </a:t>
            </a:r>
            <a:r>
              <a:rPr lang="ar-DZ" sz="12800" dirty="0" err="1"/>
              <a:t>أوالمواد</a:t>
            </a:r>
            <a:r>
              <a:rPr lang="ar-DZ" sz="12800" dirty="0"/>
              <a:t> </a:t>
            </a:r>
            <a:r>
              <a:rPr lang="ar-DZ" sz="12800" dirty="0" err="1"/>
              <a:t>الصيدلانيهفتكون</a:t>
            </a:r>
            <a:r>
              <a:rPr lang="ar-DZ" sz="12800" dirty="0"/>
              <a:t> </a:t>
            </a:r>
            <a:r>
              <a:rPr lang="ar-DZ" sz="12800" dirty="0" err="1"/>
              <a:t>العقوبةمن</a:t>
            </a:r>
            <a:r>
              <a:rPr lang="ar-DZ" sz="12800" dirty="0"/>
              <a:t> 10سنوات الى 20 سنه وغرامة من 2 مليون الى 10 مليون دج.</a:t>
            </a:r>
          </a:p>
          <a:p>
            <a:pPr marL="0" indent="0" algn="r">
              <a:buNone/>
            </a:pPr>
            <a:r>
              <a:rPr lang="ar-DZ" sz="12800" dirty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8733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DD2372-28FF-8D26-7B3E-C5D83B4541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3437"/>
            <a:ext cx="10444566" cy="5603526"/>
          </a:xfrm>
        </p:spPr>
        <p:txBody>
          <a:bodyPr>
            <a:normAutofit fontScale="32500" lnSpcReduction="20000"/>
          </a:bodyPr>
          <a:lstStyle/>
          <a:p>
            <a:pPr marL="0" indent="0" algn="r">
              <a:buNone/>
            </a:pPr>
            <a:r>
              <a:rPr lang="ar-DZ" sz="9600" dirty="0"/>
              <a:t>ب –بوصفها جناية </a:t>
            </a:r>
            <a:r>
              <a:rPr lang="ar-DZ" sz="9600" dirty="0" err="1"/>
              <a:t>بالنسبه</a:t>
            </a:r>
            <a:r>
              <a:rPr lang="ar-DZ" sz="9600" dirty="0"/>
              <a:t> </a:t>
            </a:r>
            <a:r>
              <a:rPr lang="ar-DZ" sz="9600" dirty="0" err="1"/>
              <a:t>للحبوبوغيرها</a:t>
            </a:r>
            <a:r>
              <a:rPr lang="ar-DZ" sz="9600" dirty="0"/>
              <a:t> المذكورة آنفا  اذا اقترنت بالظروف </a:t>
            </a:r>
            <a:r>
              <a:rPr lang="ar-DZ" sz="9600" dirty="0" err="1"/>
              <a:t>التاليه</a:t>
            </a:r>
            <a:r>
              <a:rPr lang="ar-DZ" sz="9600" dirty="0"/>
              <a:t>:</a:t>
            </a:r>
          </a:p>
          <a:p>
            <a:pPr marL="0" indent="0" algn="r">
              <a:buNone/>
            </a:pPr>
            <a:r>
              <a:rPr lang="ar-DZ" sz="9600" dirty="0"/>
              <a:t> خلال الحالات </a:t>
            </a:r>
            <a:r>
              <a:rPr lang="ar-DZ" sz="9600" dirty="0" err="1"/>
              <a:t>الاستثنائيه</a:t>
            </a:r>
            <a:r>
              <a:rPr lang="ar-DZ" sz="9600" dirty="0"/>
              <a:t> او </a:t>
            </a:r>
            <a:r>
              <a:rPr lang="ar-DZ" sz="9600" dirty="0" err="1"/>
              <a:t>ظهورأزمة</a:t>
            </a:r>
            <a:r>
              <a:rPr lang="ar-DZ" sz="9600" dirty="0"/>
              <a:t> صحية طارئة او تفشي وباء أو وقوع كارثة.</a:t>
            </a:r>
          </a:p>
          <a:p>
            <a:pPr marL="0" indent="0" algn="r">
              <a:buNone/>
            </a:pPr>
            <a:r>
              <a:rPr lang="ar-DZ" sz="9600" dirty="0"/>
              <a:t>من 20 سنه الى 30سنة وغرامة من 10مليون الى 20مليون.</a:t>
            </a:r>
          </a:p>
          <a:p>
            <a:pPr marL="0" indent="0" algn="r">
              <a:buNone/>
            </a:pPr>
            <a:r>
              <a:rPr lang="ar-DZ" sz="9600" dirty="0"/>
              <a:t>أما إذا تم ارتكابها من طرف جماعه اجراميه </a:t>
            </a:r>
            <a:r>
              <a:rPr lang="ar-DZ" sz="9600" dirty="0" err="1"/>
              <a:t>منظمةفتكون</a:t>
            </a:r>
            <a:r>
              <a:rPr lang="ar-DZ" sz="9600" dirty="0"/>
              <a:t> عقوبتها المؤبد.</a:t>
            </a:r>
          </a:p>
          <a:p>
            <a:pPr marL="0" indent="0" algn="r">
              <a:buNone/>
            </a:pPr>
            <a:r>
              <a:rPr lang="ar-DZ" sz="9600" dirty="0"/>
              <a:t>2 - العقوبات التكميلية المواد من 16 و 17 و 18 من القانون 21/ 15:</a:t>
            </a:r>
          </a:p>
          <a:p>
            <a:pPr marL="0" indent="0" algn="r">
              <a:buNone/>
            </a:pPr>
            <a:r>
              <a:rPr lang="ar-DZ" sz="9600" dirty="0"/>
              <a:t> - المنع من </a:t>
            </a:r>
            <a:r>
              <a:rPr lang="ar-DZ" sz="9600" dirty="0" err="1"/>
              <a:t>الاقامه</a:t>
            </a:r>
            <a:r>
              <a:rPr lang="ar-DZ" sz="9600" dirty="0"/>
              <a:t>.</a:t>
            </a:r>
          </a:p>
          <a:p>
            <a:pPr marL="0" indent="0" algn="r">
              <a:buNone/>
            </a:pPr>
            <a:r>
              <a:rPr lang="ar-DZ" sz="9600" dirty="0"/>
              <a:t> - العزل من جميع الوظائف والمناصب </a:t>
            </a:r>
            <a:r>
              <a:rPr lang="ar-DZ" sz="9600" dirty="0" err="1"/>
              <a:t>العموميه</a:t>
            </a:r>
            <a:r>
              <a:rPr lang="ar-DZ" sz="9600" dirty="0"/>
              <a:t>.</a:t>
            </a:r>
          </a:p>
          <a:p>
            <a:pPr marL="0" indent="0" algn="r">
              <a:buNone/>
            </a:pPr>
            <a:r>
              <a:rPr lang="ar-DZ" sz="9600" dirty="0"/>
              <a:t> - نشر الحكم .</a:t>
            </a:r>
          </a:p>
          <a:p>
            <a:pPr algn="r">
              <a:buFontTx/>
              <a:buChar char="-"/>
            </a:pPr>
            <a:r>
              <a:rPr lang="ar-DZ" sz="9600" dirty="0"/>
              <a:t>الشطب من السجل التجاري.</a:t>
            </a:r>
          </a:p>
          <a:p>
            <a:pPr algn="r">
              <a:buFontTx/>
              <a:buChar char="-"/>
            </a:pPr>
            <a:r>
              <a:rPr lang="ar-DZ" sz="9600" dirty="0"/>
              <a:t> غلق المحل التجاري </a:t>
            </a:r>
            <a:r>
              <a:rPr lang="ar-DZ" sz="9600" dirty="0" err="1"/>
              <a:t>المصادره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22759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7B5F02-C6A0-1D55-E5B3-DE4E5ECE8C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DZ" sz="3200" b="1" dirty="0"/>
              <a:t>ثانيا </a:t>
            </a:r>
            <a:r>
              <a:rPr lang="ar-DZ" sz="3200" b="1" dirty="0" err="1"/>
              <a:t>بالنسبه</a:t>
            </a:r>
            <a:r>
              <a:rPr lang="ar-DZ" sz="3200" b="1" dirty="0"/>
              <a:t> للشخص المعنوي: </a:t>
            </a:r>
            <a:r>
              <a:rPr lang="ar-DZ" dirty="0" err="1"/>
              <a:t>الماده</a:t>
            </a:r>
            <a:r>
              <a:rPr lang="ar-DZ" dirty="0"/>
              <a:t> 19 من القانون 21/ 15 :</a:t>
            </a:r>
          </a:p>
          <a:p>
            <a:pPr marL="0" indent="0" algn="r">
              <a:buNone/>
            </a:pPr>
            <a:r>
              <a:rPr lang="ar-DZ" dirty="0"/>
              <a:t>1 الى 5 مرات غرامه الشخص الطبيعي:</a:t>
            </a:r>
          </a:p>
          <a:p>
            <a:pPr marL="0" indent="0" algn="r">
              <a:buNone/>
            </a:pPr>
            <a:r>
              <a:rPr lang="ar-DZ" dirty="0"/>
              <a:t> 2 مليون الى 10 مليون جنحه.</a:t>
            </a:r>
          </a:p>
          <a:p>
            <a:pPr marL="0" indent="0" algn="r">
              <a:buNone/>
            </a:pPr>
            <a:r>
              <a:rPr lang="ar-DZ" dirty="0"/>
              <a:t> و10 مليون الى 50 مليون جنحه مشدده.</a:t>
            </a:r>
          </a:p>
          <a:p>
            <a:pPr marL="0" indent="0" algn="r">
              <a:buNone/>
            </a:pPr>
            <a:r>
              <a:rPr lang="ar-DZ" dirty="0"/>
              <a:t> </a:t>
            </a:r>
            <a:r>
              <a:rPr lang="ar-DZ" dirty="0" err="1"/>
              <a:t>الجنايه</a:t>
            </a:r>
            <a:r>
              <a:rPr lang="ar-DZ" dirty="0"/>
              <a:t> 20 مليون الى 100 مليون.</a:t>
            </a:r>
          </a:p>
          <a:p>
            <a:pPr marL="0" indent="0" algn="r">
              <a:buNone/>
            </a:pPr>
            <a:r>
              <a:rPr lang="ar-DZ" dirty="0"/>
              <a:t> </a:t>
            </a:r>
            <a:r>
              <a:rPr lang="ar-DZ" dirty="0" err="1"/>
              <a:t>العقوبه</a:t>
            </a:r>
            <a:r>
              <a:rPr lang="ar-DZ" dirty="0"/>
              <a:t> </a:t>
            </a:r>
            <a:r>
              <a:rPr lang="ar-DZ" dirty="0" err="1"/>
              <a:t>التكميليه</a:t>
            </a:r>
            <a:r>
              <a:rPr lang="ar-DZ" dirty="0"/>
              <a:t> ماده 08 مكرر :حل الشخص ،غلق المؤسسات او فرع من فروعها لمده لا تتجاوز خمس سنوات، نشر الحكم ...الخ.</a:t>
            </a:r>
            <a:endParaRPr lang="fr-FR" dirty="0"/>
          </a:p>
          <a:p>
            <a:pPr marL="0" indent="0" algn="r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216523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1172</TotalTime>
  <Words>608</Words>
  <Application>Microsoft Office PowerPoint</Application>
  <PresentationFormat>Grand écran</PresentationFormat>
  <Paragraphs>44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الفرع الأول:مفهوم جريمة المضاربة غير المشروعة</vt:lpstr>
      <vt:lpstr>أركان جريمة المضاربة غير المشروعة</vt:lpstr>
      <vt:lpstr>Présentation PowerPoint</vt:lpstr>
      <vt:lpstr>الفرع الثالث: العقوبات المقررة للجريمة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zaki</dc:creator>
  <cp:lastModifiedBy>DELL</cp:lastModifiedBy>
  <cp:revision>33</cp:revision>
  <dcterms:created xsi:type="dcterms:W3CDTF">2023-10-28T21:02:18Z</dcterms:created>
  <dcterms:modified xsi:type="dcterms:W3CDTF">2025-12-01T19:45:30Z</dcterms:modified>
</cp:coreProperties>
</file>