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06" r:id="rId3"/>
    <p:sldId id="307" r:id="rId4"/>
    <p:sldId id="308" r:id="rId5"/>
    <p:sldId id="309" r:id="rId6"/>
    <p:sldId id="31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FB6612-C909-32C5-D832-C8C1EB37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sz="4800" b="1" dirty="0"/>
              <a:t>الفرع </a:t>
            </a:r>
            <a:r>
              <a:rPr lang="ar-DZ" sz="4800" b="1" dirty="0" err="1"/>
              <a:t>الأول:مفهوم</a:t>
            </a:r>
            <a:r>
              <a:rPr lang="ar-DZ" sz="4800" b="1" dirty="0"/>
              <a:t> جريمة المضاربة غير المشروعة</a:t>
            </a:r>
            <a:endParaRPr lang="fr-FR" sz="4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1CE7C5-7563-922F-59FB-3577420A2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DZ" sz="3200" dirty="0" err="1"/>
              <a:t>المضاربه</a:t>
            </a:r>
            <a:r>
              <a:rPr lang="ar-DZ" sz="3200" dirty="0"/>
              <a:t> هي </a:t>
            </a:r>
            <a:r>
              <a:rPr lang="ar-DZ" sz="3200" dirty="0" err="1"/>
              <a:t>المخاطره</a:t>
            </a:r>
            <a:r>
              <a:rPr lang="ar-DZ" sz="3200" dirty="0"/>
              <a:t> بالبيع والشراء </a:t>
            </a:r>
            <a:r>
              <a:rPr lang="ar-DZ" sz="3200" dirty="0" err="1"/>
              <a:t>بناءا</a:t>
            </a:r>
            <a:r>
              <a:rPr lang="ar-DZ" sz="3200" dirty="0"/>
              <a:t> على تقلبات الاسعار بغيه الحصول على فارق الأسعار.</a:t>
            </a:r>
          </a:p>
          <a:p>
            <a:pPr marL="0" indent="0" algn="r">
              <a:buNone/>
            </a:pPr>
            <a:r>
              <a:rPr lang="ar-DZ" sz="3200" dirty="0"/>
              <a:t> وفي الفقه الاسلامي هي عقد بين طرفين يدفع بمقتضاه الطرف الاول الى الطرف الثاني مالا معلوما ليتاجر له فيه والربح بينهما بالاتفاق.</a:t>
            </a:r>
          </a:p>
          <a:p>
            <a:pPr marL="0" indent="0" algn="r">
              <a:buNone/>
            </a:pPr>
            <a:r>
              <a:rPr lang="ar-DZ" sz="3200" dirty="0"/>
              <a:t> والاصل ان </a:t>
            </a:r>
            <a:r>
              <a:rPr lang="ar-DZ" sz="3200" dirty="0" err="1"/>
              <a:t>المضاربه</a:t>
            </a:r>
            <a:r>
              <a:rPr lang="ar-DZ" sz="3200" dirty="0"/>
              <a:t> عمل مشروع اما </a:t>
            </a:r>
            <a:r>
              <a:rPr lang="ar-DZ" sz="3200" dirty="0" err="1"/>
              <a:t>المضاربه</a:t>
            </a:r>
            <a:r>
              <a:rPr lang="ar-DZ" sz="3200" dirty="0"/>
              <a:t> غير </a:t>
            </a:r>
            <a:r>
              <a:rPr lang="ar-DZ" sz="3200" dirty="0" err="1"/>
              <a:t>المشروعه</a:t>
            </a:r>
            <a:r>
              <a:rPr lang="ar-DZ" sz="3200" dirty="0"/>
              <a:t> في القانون 21/ 15 هي كل تخزين او اخفاء للسلع او البضائع بهدف احداث ندره في السوق واضطراب في التموين وكل رفع او خفض مصطنع في الاسعار </a:t>
            </a:r>
            <a:r>
              <a:rPr lang="ar-DZ" sz="3200" dirty="0" err="1"/>
              <a:t>السلعه</a:t>
            </a:r>
            <a:r>
              <a:rPr lang="ar-DZ" sz="3200" dirty="0"/>
              <a:t> او البضائع او الاوراق </a:t>
            </a:r>
            <a:r>
              <a:rPr lang="ar-DZ" sz="3200" dirty="0" err="1"/>
              <a:t>الماليه</a:t>
            </a:r>
            <a:r>
              <a:rPr lang="ar-DZ" sz="3200" dirty="0"/>
              <a:t> بطريق مباشر او غير مباشر او عن طريق وسيط او استعمال الوسائل </a:t>
            </a:r>
            <a:r>
              <a:rPr lang="ar-DZ" sz="3200" dirty="0" err="1"/>
              <a:t>الالكترونيه</a:t>
            </a:r>
            <a:r>
              <a:rPr lang="ar-DZ" sz="3200" dirty="0"/>
              <a:t> او اي طرق او وسائل احتياليه أخرى.</a:t>
            </a:r>
          </a:p>
        </p:txBody>
      </p:sp>
    </p:spTree>
    <p:extLst>
      <p:ext uri="{BB962C8B-B14F-4D97-AF65-F5344CB8AC3E}">
        <p14:creationId xmlns:p14="http://schemas.microsoft.com/office/powerpoint/2010/main" val="329114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3A8D3-126A-0957-99C8-1722F1A9A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/>
              <a:t>أركان جريمة المضاربة غير المشروعة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6DABE6-40AB-A726-1F44-B6A0A4D04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ar-DZ" sz="12800" b="1" dirty="0"/>
              <a:t>اولا الركن الشرعي : </a:t>
            </a:r>
            <a:r>
              <a:rPr lang="ar-DZ" sz="12800" dirty="0"/>
              <a:t>القانون 21/ 15 وقمعها بموجب المواد 12الى 15 منه.</a:t>
            </a:r>
          </a:p>
          <a:p>
            <a:pPr marL="0" indent="0" algn="r">
              <a:buNone/>
            </a:pPr>
            <a:r>
              <a:rPr lang="ar-DZ" sz="12800" dirty="0"/>
              <a:t> </a:t>
            </a:r>
            <a:r>
              <a:rPr lang="ar-DZ" sz="12800" b="1" dirty="0"/>
              <a:t>ثانيا الركن المادي: </a:t>
            </a:r>
            <a:r>
              <a:rPr lang="ar-DZ" sz="12800" dirty="0"/>
              <a:t>تقوم على تحقق عناصره </a:t>
            </a:r>
            <a:r>
              <a:rPr lang="ar-DZ" sz="12800" dirty="0" err="1"/>
              <a:t>التاليه</a:t>
            </a:r>
            <a:r>
              <a:rPr lang="ar-DZ" sz="12800" dirty="0"/>
              <a:t>:</a:t>
            </a:r>
          </a:p>
          <a:p>
            <a:pPr marL="0" indent="0" algn="r">
              <a:buNone/>
            </a:pPr>
            <a:r>
              <a:rPr lang="ar-DZ" sz="12800" dirty="0"/>
              <a:t> 01- ان يستعمل الجاني احد الصور التالية ماده 02 فقره 02 من القانون 21/ 15 </a:t>
            </a:r>
          </a:p>
          <a:p>
            <a:pPr marL="0" indent="0" algn="r">
              <a:buNone/>
            </a:pPr>
            <a:r>
              <a:rPr lang="ar-DZ" sz="12800" dirty="0"/>
              <a:t>أ-  ترويج اخبار او انباء كاذبه او مغرضه بين الجمهور.</a:t>
            </a:r>
          </a:p>
          <a:p>
            <a:pPr marL="0" indent="0" algn="r">
              <a:buNone/>
            </a:pPr>
            <a:r>
              <a:rPr lang="ar-DZ" sz="12800" dirty="0"/>
              <a:t> ب - طرح عروض في السوق بغرض احداث اضطراب في الاسعار او هوامش الربح </a:t>
            </a:r>
            <a:r>
              <a:rPr lang="ar-DZ" sz="12800" dirty="0" err="1"/>
              <a:t>المحدده</a:t>
            </a:r>
            <a:r>
              <a:rPr lang="ar-DZ" sz="12800" dirty="0"/>
              <a:t> قانونا.</a:t>
            </a:r>
          </a:p>
          <a:p>
            <a:pPr marL="0" indent="0" algn="r">
              <a:buNone/>
            </a:pPr>
            <a:r>
              <a:rPr lang="ar-DZ" sz="12800" dirty="0"/>
              <a:t> ج - تقديم عروض في السوق </a:t>
            </a:r>
            <a:r>
              <a:rPr lang="ar-DZ" sz="12800" dirty="0" err="1"/>
              <a:t>باسعار</a:t>
            </a:r>
            <a:r>
              <a:rPr lang="ar-DZ" sz="12800" dirty="0"/>
              <a:t> </a:t>
            </a:r>
            <a:r>
              <a:rPr lang="ar-DZ" sz="12800" dirty="0" err="1"/>
              <a:t>مرتفعه</a:t>
            </a:r>
            <a:r>
              <a:rPr lang="ar-DZ" sz="12800" dirty="0"/>
              <a:t> عن تلك التي يطبقها البائعون عادة.</a:t>
            </a:r>
          </a:p>
          <a:p>
            <a:pPr marL="0" indent="0" algn="r">
              <a:buNone/>
            </a:pPr>
            <a:r>
              <a:rPr lang="ar-DZ" sz="12800" dirty="0"/>
              <a:t>د -  القيام بصفه فرديه او جماعيه او بناء على اتفاقات بعمليه في السوق بغرض الحصول على ربح غير ناتج عن التطبيق الطبيعي للعرض والطلب.</a:t>
            </a:r>
          </a:p>
          <a:p>
            <a:pPr marL="0" indent="0" algn="r">
              <a:buNone/>
            </a:pPr>
            <a:r>
              <a:rPr lang="ar-DZ" sz="128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75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7F3712-77A2-7A49-1B8C-7AEE63C3C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946"/>
            <a:ext cx="10537556" cy="5681017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ar-DZ" sz="9600" dirty="0"/>
              <a:t>هـ - استعمال المناورات (الطرق </a:t>
            </a:r>
            <a:r>
              <a:rPr lang="ar-DZ" sz="9600" dirty="0" err="1"/>
              <a:t>الاحتياليه</a:t>
            </a:r>
            <a:r>
              <a:rPr lang="ar-DZ" sz="9600" dirty="0"/>
              <a:t>) التي تهدف الى رفع او خفض قيمه الاوراق </a:t>
            </a:r>
            <a:r>
              <a:rPr lang="ar-DZ" sz="9600" dirty="0" err="1"/>
              <a:t>الماليه</a:t>
            </a:r>
            <a:r>
              <a:rPr lang="ar-DZ" sz="9600" dirty="0"/>
              <a:t>.</a:t>
            </a:r>
          </a:p>
          <a:p>
            <a:pPr marL="0" indent="0" algn="r">
              <a:buNone/>
            </a:pPr>
            <a:r>
              <a:rPr lang="ar-DZ" sz="9600" dirty="0"/>
              <a:t> 2 - يجب ان تؤدي الافعال الى احداث ندره السلع في السوق او رفع او خفض مصطنع </a:t>
            </a:r>
            <a:r>
              <a:rPr lang="ar-DZ" sz="9600" dirty="0" err="1"/>
              <a:t>للاسعار</a:t>
            </a:r>
            <a:r>
              <a:rPr lang="ar-DZ" sz="9600" dirty="0"/>
              <a:t>.:</a:t>
            </a:r>
          </a:p>
          <a:p>
            <a:pPr marL="0" indent="0" algn="r">
              <a:buNone/>
            </a:pPr>
            <a:r>
              <a:rPr lang="ar-DZ" sz="9600" dirty="0"/>
              <a:t>  أ - احداث اضطراب في التموين بالسلع والخدمات.</a:t>
            </a:r>
          </a:p>
          <a:p>
            <a:pPr marL="0" indent="0" algn="r">
              <a:buNone/>
            </a:pPr>
            <a:r>
              <a:rPr lang="ar-DZ" sz="9600" dirty="0"/>
              <a:t>  ب - </a:t>
            </a:r>
            <a:r>
              <a:rPr lang="ar-DZ" sz="9600" dirty="0" err="1"/>
              <a:t>التاثير</a:t>
            </a:r>
            <a:r>
              <a:rPr lang="ar-DZ" sz="9600" dirty="0"/>
              <a:t> على الاسعار (رفعها او خفضها ).</a:t>
            </a:r>
          </a:p>
          <a:p>
            <a:pPr marL="0" indent="0" algn="r">
              <a:buNone/>
            </a:pPr>
            <a:r>
              <a:rPr lang="ar-DZ" sz="9600" dirty="0"/>
              <a:t>3- ان تنصب </a:t>
            </a:r>
            <a:r>
              <a:rPr lang="ar-DZ" sz="9600" dirty="0" err="1"/>
              <a:t>جريمه</a:t>
            </a:r>
            <a:r>
              <a:rPr lang="ar-DZ" sz="9600" dirty="0"/>
              <a:t> </a:t>
            </a:r>
            <a:r>
              <a:rPr lang="ar-DZ" sz="9600" dirty="0" err="1"/>
              <a:t>المضاربه</a:t>
            </a:r>
            <a:r>
              <a:rPr lang="ar-DZ" sz="9600" dirty="0"/>
              <a:t> غير </a:t>
            </a:r>
            <a:r>
              <a:rPr lang="ar-DZ" sz="9600" dirty="0" err="1"/>
              <a:t>المشروعه</a:t>
            </a:r>
            <a:r>
              <a:rPr lang="ar-DZ" sz="9600" dirty="0"/>
              <a:t> على سلع او بضائع </a:t>
            </a:r>
            <a:r>
              <a:rPr lang="ar-DZ" sz="9600" dirty="0" err="1"/>
              <a:t>أواوراق</a:t>
            </a:r>
            <a:r>
              <a:rPr lang="ar-DZ" sz="9600" dirty="0"/>
              <a:t> ماليه.</a:t>
            </a:r>
          </a:p>
          <a:p>
            <a:pPr marL="0" indent="0" algn="r">
              <a:buNone/>
            </a:pPr>
            <a:r>
              <a:rPr lang="ar-DZ" sz="9600" dirty="0"/>
              <a:t> </a:t>
            </a:r>
            <a:r>
              <a:rPr lang="ar-DZ" sz="12800" b="1" dirty="0"/>
              <a:t>ثالثا الركن المعنوي: </a:t>
            </a:r>
            <a:r>
              <a:rPr lang="ar-DZ" sz="12800" dirty="0" err="1"/>
              <a:t>جريمه</a:t>
            </a:r>
            <a:r>
              <a:rPr lang="ar-DZ" sz="12800" dirty="0"/>
              <a:t> </a:t>
            </a:r>
            <a:r>
              <a:rPr lang="ar-DZ" sz="12800" dirty="0" err="1"/>
              <a:t>المضاربه</a:t>
            </a:r>
            <a:r>
              <a:rPr lang="ar-DZ" sz="12800" dirty="0"/>
              <a:t> غير </a:t>
            </a:r>
            <a:r>
              <a:rPr lang="ar-DZ" sz="12800" dirty="0" err="1"/>
              <a:t>المشروعه</a:t>
            </a:r>
            <a:r>
              <a:rPr lang="ar-DZ" sz="12800" dirty="0"/>
              <a:t> هي </a:t>
            </a:r>
            <a:r>
              <a:rPr lang="ar-DZ" sz="12800" dirty="0" err="1"/>
              <a:t>جريمه</a:t>
            </a:r>
            <a:r>
              <a:rPr lang="ar-DZ" sz="12800" dirty="0"/>
              <a:t> اقتصاديه التي يكون الركن المعنوي فيها مفترضا اي يقع بمجرد مخالفه الجاني للقانون يستوي في ذلك تعمده او وقوعه عن خطا حسب المشرع.</a:t>
            </a:r>
          </a:p>
          <a:p>
            <a:pPr marL="0" indent="0" algn="r">
              <a:buNone/>
            </a:pPr>
            <a:r>
              <a:rPr lang="ar-DZ" sz="12800" dirty="0"/>
              <a:t> وهي </a:t>
            </a:r>
            <a:r>
              <a:rPr lang="ar-DZ" sz="12800" dirty="0" err="1"/>
              <a:t>جريمه</a:t>
            </a:r>
            <a:r>
              <a:rPr lang="ar-DZ" sz="12800" dirty="0"/>
              <a:t> </a:t>
            </a:r>
            <a:r>
              <a:rPr lang="ar-DZ" sz="12800" dirty="0" err="1"/>
              <a:t>عمديةحسب</a:t>
            </a:r>
            <a:r>
              <a:rPr lang="ar-DZ" sz="12800" dirty="0"/>
              <a:t> القانون 21/ 15 في </a:t>
            </a:r>
            <a:r>
              <a:rPr lang="ar-DZ" sz="12800" dirty="0" err="1"/>
              <a:t>الماده</a:t>
            </a:r>
            <a:r>
              <a:rPr lang="ar-DZ" sz="12800" dirty="0"/>
              <a:t> 02 منه.</a:t>
            </a:r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3967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404B91-0083-99F6-1D10-83EEDF12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DZ" sz="6600" dirty="0"/>
              <a:t>الفرع الثالث: العقوبات المقررة للجريمة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EEEB8F-DABE-5B81-01E0-C1163027A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3148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ar-DZ" sz="12800" dirty="0"/>
              <a:t>اولا </a:t>
            </a:r>
            <a:r>
              <a:rPr lang="ar-DZ" sz="12800" dirty="0" err="1"/>
              <a:t>بالنسبه</a:t>
            </a:r>
            <a:r>
              <a:rPr lang="ar-DZ" sz="12800" dirty="0"/>
              <a:t> للشخص الطبيعي:</a:t>
            </a:r>
          </a:p>
          <a:p>
            <a:pPr marL="0" indent="0" algn="r">
              <a:buNone/>
            </a:pPr>
            <a:r>
              <a:rPr lang="ar-DZ" sz="12800" dirty="0"/>
              <a:t> 1 - العقوبة الاصلية: المادةمن12الى 15 من القانون15/21.</a:t>
            </a:r>
          </a:p>
          <a:p>
            <a:pPr marL="0" indent="0" algn="r">
              <a:buNone/>
            </a:pPr>
            <a:r>
              <a:rPr lang="ar-DZ" sz="12800" dirty="0"/>
              <a:t>أ – بوصفها جنحة :</a:t>
            </a:r>
          </a:p>
          <a:p>
            <a:pPr marL="0" indent="0" algn="r">
              <a:buNone/>
            </a:pPr>
            <a:r>
              <a:rPr lang="ar-DZ" sz="12800" dirty="0"/>
              <a:t>  -  من 03 سنوات الى 10 سنوات.</a:t>
            </a:r>
          </a:p>
          <a:p>
            <a:pPr marL="0" indent="0" algn="r">
              <a:buNone/>
            </a:pPr>
            <a:r>
              <a:rPr lang="ar-DZ" sz="12800" dirty="0"/>
              <a:t> وغرامةمن1مليون دج الى02مليون دج.</a:t>
            </a:r>
          </a:p>
          <a:p>
            <a:pPr marL="0" indent="0" algn="r">
              <a:buNone/>
            </a:pPr>
            <a:r>
              <a:rPr lang="ar-DZ" sz="12800" dirty="0"/>
              <a:t>   -أما إذا </a:t>
            </a:r>
            <a:r>
              <a:rPr lang="ar-DZ" sz="12800" dirty="0" err="1"/>
              <a:t>إذا</a:t>
            </a:r>
            <a:r>
              <a:rPr lang="ar-DZ" sz="12800" dirty="0"/>
              <a:t> تعلقت بالحبوب ومشتقاتها او البقول الجافة او الحليب او الخضر او الفواكه او  الزيت </a:t>
            </a:r>
            <a:r>
              <a:rPr lang="ar-DZ" sz="12800" dirty="0" err="1"/>
              <a:t>أوالسكر</a:t>
            </a:r>
            <a:r>
              <a:rPr lang="ar-DZ" sz="12800" dirty="0"/>
              <a:t> او البن أو مواد الوقود </a:t>
            </a:r>
            <a:r>
              <a:rPr lang="ar-DZ" sz="12800" dirty="0" err="1"/>
              <a:t>أوالمواد</a:t>
            </a:r>
            <a:r>
              <a:rPr lang="ar-DZ" sz="12800" dirty="0"/>
              <a:t> </a:t>
            </a:r>
            <a:r>
              <a:rPr lang="ar-DZ" sz="12800" dirty="0" err="1"/>
              <a:t>الصيدلانيهفتكون</a:t>
            </a:r>
            <a:r>
              <a:rPr lang="ar-DZ" sz="12800" dirty="0"/>
              <a:t> </a:t>
            </a:r>
            <a:r>
              <a:rPr lang="ar-DZ" sz="12800" dirty="0" err="1"/>
              <a:t>العقوبةمن</a:t>
            </a:r>
            <a:r>
              <a:rPr lang="ar-DZ" sz="12800" dirty="0"/>
              <a:t> 10سنوات الى 20 سنه وغرامة من 2 مليون الى 10 مليون دج.</a:t>
            </a:r>
          </a:p>
          <a:p>
            <a:pPr marL="0" indent="0" algn="r">
              <a:buNone/>
            </a:pPr>
            <a:r>
              <a:rPr lang="ar-DZ" sz="128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8733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DD2372-28FF-8D26-7B3E-C5D83B454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3437"/>
            <a:ext cx="10444566" cy="5603526"/>
          </a:xfrm>
        </p:spPr>
        <p:txBody>
          <a:bodyPr>
            <a:normAutofit fontScale="32500" lnSpcReduction="20000"/>
          </a:bodyPr>
          <a:lstStyle/>
          <a:p>
            <a:pPr marL="0" indent="0" algn="r">
              <a:buNone/>
            </a:pPr>
            <a:r>
              <a:rPr lang="ar-DZ" sz="9600" dirty="0"/>
              <a:t>ب –بوصفها جناية </a:t>
            </a:r>
            <a:r>
              <a:rPr lang="ar-DZ" sz="9600" dirty="0" err="1"/>
              <a:t>بالنسبه</a:t>
            </a:r>
            <a:r>
              <a:rPr lang="ar-DZ" sz="9600" dirty="0"/>
              <a:t> </a:t>
            </a:r>
            <a:r>
              <a:rPr lang="ar-DZ" sz="9600" dirty="0" err="1"/>
              <a:t>للحبوبوغيرها</a:t>
            </a:r>
            <a:r>
              <a:rPr lang="ar-DZ" sz="9600" dirty="0"/>
              <a:t> المذكورة آنفا  اذا اقترنت بالظروف </a:t>
            </a:r>
            <a:r>
              <a:rPr lang="ar-DZ" sz="9600" dirty="0" err="1"/>
              <a:t>التاليه</a:t>
            </a:r>
            <a:r>
              <a:rPr lang="ar-DZ" sz="9600" dirty="0"/>
              <a:t>:</a:t>
            </a:r>
          </a:p>
          <a:p>
            <a:pPr marL="0" indent="0" algn="r">
              <a:buNone/>
            </a:pPr>
            <a:r>
              <a:rPr lang="ar-DZ" sz="9600" dirty="0"/>
              <a:t> خلال الحالات </a:t>
            </a:r>
            <a:r>
              <a:rPr lang="ar-DZ" sz="9600" dirty="0" err="1"/>
              <a:t>الاستثنائيه</a:t>
            </a:r>
            <a:r>
              <a:rPr lang="ar-DZ" sz="9600" dirty="0"/>
              <a:t> او </a:t>
            </a:r>
            <a:r>
              <a:rPr lang="ar-DZ" sz="9600" dirty="0" err="1"/>
              <a:t>ظهورأزمة</a:t>
            </a:r>
            <a:r>
              <a:rPr lang="ar-DZ" sz="9600" dirty="0"/>
              <a:t> صحية طارئة او تفشي وباء أو وقوع كارثة.</a:t>
            </a:r>
          </a:p>
          <a:p>
            <a:pPr marL="0" indent="0" algn="r">
              <a:buNone/>
            </a:pPr>
            <a:r>
              <a:rPr lang="ar-DZ" sz="9600" dirty="0"/>
              <a:t>من 20 سنه الى 30سنة وغرامة من 10مليون الى 20مليون.</a:t>
            </a:r>
          </a:p>
          <a:p>
            <a:pPr marL="0" indent="0" algn="r">
              <a:buNone/>
            </a:pPr>
            <a:r>
              <a:rPr lang="ar-DZ" sz="9600" dirty="0"/>
              <a:t>أما إذا تم ارتكابها من طرف جماعه اجراميه </a:t>
            </a:r>
            <a:r>
              <a:rPr lang="ar-DZ" sz="9600" dirty="0" err="1"/>
              <a:t>منظمةفتكون</a:t>
            </a:r>
            <a:r>
              <a:rPr lang="ar-DZ" sz="9600" dirty="0"/>
              <a:t> عقوبتها المؤبد.</a:t>
            </a:r>
          </a:p>
          <a:p>
            <a:pPr marL="0" indent="0" algn="r">
              <a:buNone/>
            </a:pPr>
            <a:r>
              <a:rPr lang="ar-DZ" sz="9600" dirty="0"/>
              <a:t>2 - العقوبات التكميلية المواد من 16 و 17 و 18 من القانون 21/ 15:</a:t>
            </a:r>
          </a:p>
          <a:p>
            <a:pPr marL="0" indent="0" algn="r">
              <a:buNone/>
            </a:pPr>
            <a:r>
              <a:rPr lang="ar-DZ" sz="9600" dirty="0"/>
              <a:t> - المنع من </a:t>
            </a:r>
            <a:r>
              <a:rPr lang="ar-DZ" sz="9600" dirty="0" err="1"/>
              <a:t>الاقامه</a:t>
            </a:r>
            <a:r>
              <a:rPr lang="ar-DZ" sz="9600" dirty="0"/>
              <a:t>.</a:t>
            </a:r>
          </a:p>
          <a:p>
            <a:pPr marL="0" indent="0" algn="r">
              <a:buNone/>
            </a:pPr>
            <a:r>
              <a:rPr lang="ar-DZ" sz="9600" dirty="0"/>
              <a:t> - العزل من جميع الوظائف والمناصب </a:t>
            </a:r>
            <a:r>
              <a:rPr lang="ar-DZ" sz="9600" dirty="0" err="1"/>
              <a:t>العموميه</a:t>
            </a:r>
            <a:r>
              <a:rPr lang="ar-DZ" sz="9600" dirty="0"/>
              <a:t>.</a:t>
            </a:r>
          </a:p>
          <a:p>
            <a:pPr marL="0" indent="0" algn="r">
              <a:buNone/>
            </a:pPr>
            <a:r>
              <a:rPr lang="ar-DZ" sz="9600" dirty="0"/>
              <a:t> - نشر الحكم .</a:t>
            </a:r>
          </a:p>
          <a:p>
            <a:pPr algn="r">
              <a:buFontTx/>
              <a:buChar char="-"/>
            </a:pPr>
            <a:r>
              <a:rPr lang="ar-DZ" sz="9600" dirty="0"/>
              <a:t>الشطب من السجل التجاري.</a:t>
            </a:r>
          </a:p>
          <a:p>
            <a:pPr algn="r">
              <a:buFontTx/>
              <a:buChar char="-"/>
            </a:pPr>
            <a:r>
              <a:rPr lang="ar-DZ" sz="9600" dirty="0"/>
              <a:t> غلق المحل التجاري </a:t>
            </a:r>
            <a:r>
              <a:rPr lang="ar-DZ" sz="9600" dirty="0" err="1"/>
              <a:t>المصادره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2759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7B5F02-C6A0-1D55-E5B3-DE4E5ECE8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DZ" sz="3200" b="1" dirty="0"/>
              <a:t>ثانيا </a:t>
            </a:r>
            <a:r>
              <a:rPr lang="ar-DZ" sz="3200" b="1" dirty="0" err="1"/>
              <a:t>بالنسبه</a:t>
            </a:r>
            <a:r>
              <a:rPr lang="ar-DZ" sz="3200" b="1" dirty="0"/>
              <a:t> للشخص المعنوي: </a:t>
            </a:r>
            <a:r>
              <a:rPr lang="ar-DZ" dirty="0" err="1"/>
              <a:t>الماده</a:t>
            </a:r>
            <a:r>
              <a:rPr lang="ar-DZ" dirty="0"/>
              <a:t> 19 من القانون 21/ 15 :</a:t>
            </a:r>
          </a:p>
          <a:p>
            <a:pPr marL="0" indent="0" algn="r">
              <a:buNone/>
            </a:pPr>
            <a:r>
              <a:rPr lang="ar-DZ" dirty="0"/>
              <a:t>1 الى 5 مرات غرامه الشخص الطبيعي:</a:t>
            </a:r>
          </a:p>
          <a:p>
            <a:pPr marL="0" indent="0" algn="r">
              <a:buNone/>
            </a:pPr>
            <a:r>
              <a:rPr lang="ar-DZ" dirty="0"/>
              <a:t> 2 مليون الى 10 مليون جنحه.</a:t>
            </a:r>
          </a:p>
          <a:p>
            <a:pPr marL="0" indent="0" algn="r">
              <a:buNone/>
            </a:pPr>
            <a:r>
              <a:rPr lang="ar-DZ" dirty="0"/>
              <a:t> و10 مليون الى 50 مليون جنحه مشدده.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r>
              <a:rPr lang="ar-DZ" dirty="0" err="1"/>
              <a:t>الجنايه</a:t>
            </a:r>
            <a:r>
              <a:rPr lang="ar-DZ" dirty="0"/>
              <a:t> 20 مليون الى 100 مليون.</a:t>
            </a:r>
          </a:p>
          <a:p>
            <a:pPr marL="0" indent="0" algn="r">
              <a:buNone/>
            </a:pPr>
            <a:r>
              <a:rPr lang="ar-DZ" dirty="0"/>
              <a:t> </a:t>
            </a:r>
            <a:r>
              <a:rPr lang="ar-DZ" dirty="0" err="1"/>
              <a:t>العقوبه</a:t>
            </a:r>
            <a:r>
              <a:rPr lang="ar-DZ" dirty="0"/>
              <a:t> </a:t>
            </a:r>
            <a:r>
              <a:rPr lang="ar-DZ" dirty="0" err="1"/>
              <a:t>التكميليه</a:t>
            </a:r>
            <a:r>
              <a:rPr lang="ar-DZ" dirty="0"/>
              <a:t> ماده 08 مكرر :حل الشخص ،غلق المؤسسات او فرع من فروعها لمده لا تتجاوز خمس سنوات، نشر الحكم ...الخ.</a:t>
            </a:r>
            <a:endParaRPr lang="fr-FR" dirty="0"/>
          </a:p>
          <a:p>
            <a:pPr marL="0" indent="0" algn="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21652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608</Words>
  <Application>Microsoft Office PowerPoint</Application>
  <PresentationFormat>Grand écran</PresentationFormat>
  <Paragraphs>44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الفرع الأول:مفهوم جريمة المضاربة غير المشروعة</vt:lpstr>
      <vt:lpstr>أركان جريمة المضاربة غير المشروعة</vt:lpstr>
      <vt:lpstr>Présentation PowerPoint</vt:lpstr>
      <vt:lpstr>الفرع الثالث: العقوبات المقررة للجريمة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33</cp:revision>
  <dcterms:created xsi:type="dcterms:W3CDTF">2023-10-28T21:02:18Z</dcterms:created>
  <dcterms:modified xsi:type="dcterms:W3CDTF">2025-12-01T19:45:30Z</dcterms:modified>
</cp:coreProperties>
</file>