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4"/>
  </p:notesMasterIdLst>
  <p:handoutMasterIdLst>
    <p:handoutMasterId r:id="rId25"/>
  </p:handoutMasterIdLst>
  <p:sldIdLst>
    <p:sldId id="256"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261" r:id="rId17"/>
    <p:sldId id="302" r:id="rId18"/>
    <p:sldId id="303" r:id="rId19"/>
    <p:sldId id="305" r:id="rId20"/>
    <p:sldId id="309" r:id="rId21"/>
    <p:sldId id="306" r:id="rId22"/>
    <p:sldId id="308" r:id="rId23"/>
  </p:sldIdLst>
  <p:sldSz cx="9144000" cy="6858000" type="screen4x3"/>
  <p:notesSz cx="9945688" cy="6858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718" autoAdjust="0"/>
  </p:normalViewPr>
  <p:slideViewPr>
    <p:cSldViewPr>
      <p:cViewPr>
        <p:scale>
          <a:sx n="62" d="100"/>
          <a:sy n="62" d="100"/>
        </p:scale>
        <p:origin x="1542" y="126"/>
      </p:cViewPr>
      <p:guideLst>
        <p:guide orient="horz" pos="2160"/>
        <p:guide pos="2880"/>
      </p:guideLst>
    </p:cSldViewPr>
  </p:slideViewPr>
  <p:outlineViewPr>
    <p:cViewPr>
      <p:scale>
        <a:sx n="33" d="100"/>
        <a:sy n="33" d="100"/>
      </p:scale>
      <p:origin x="0" y="190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635892" y="0"/>
            <a:ext cx="4309799" cy="342900"/>
          </a:xfrm>
          <a:prstGeom prst="rect">
            <a:avLst/>
          </a:prstGeom>
        </p:spPr>
        <p:txBody>
          <a:bodyPr vert="horz" lIns="92528" tIns="46264" rIns="92528" bIns="46264" rtlCol="1"/>
          <a:lstStyle>
            <a:lvl1pPr algn="r">
              <a:defRPr sz="1200"/>
            </a:lvl1pPr>
          </a:lstStyle>
          <a:p>
            <a:r>
              <a:rPr lang="ar-SA"/>
              <a:t>قسم المحاسبة والمالية</a:t>
            </a:r>
          </a:p>
        </p:txBody>
      </p:sp>
      <p:sp>
        <p:nvSpPr>
          <p:cNvPr id="3" name="Date Placeholder 2"/>
          <p:cNvSpPr>
            <a:spLocks noGrp="1"/>
          </p:cNvSpPr>
          <p:nvPr>
            <p:ph type="dt" sz="quarter" idx="1"/>
          </p:nvPr>
        </p:nvSpPr>
        <p:spPr>
          <a:xfrm>
            <a:off x="2306" y="0"/>
            <a:ext cx="4309799" cy="342900"/>
          </a:xfrm>
          <a:prstGeom prst="rect">
            <a:avLst/>
          </a:prstGeom>
        </p:spPr>
        <p:txBody>
          <a:bodyPr vert="horz" lIns="92528" tIns="46264" rIns="92528" bIns="46264" rtlCol="1"/>
          <a:lstStyle>
            <a:lvl1pPr algn="l">
              <a:defRPr sz="1200"/>
            </a:lvl1pPr>
          </a:lstStyle>
          <a:p>
            <a:fld id="{9DC1351C-E337-47AD-BCC1-261292838EEF}" type="datetime1">
              <a:rPr lang="en-US" smtClean="0"/>
              <a:t>1/22/2021</a:t>
            </a:fld>
            <a:endParaRPr lang="ar-SA"/>
          </a:p>
        </p:txBody>
      </p:sp>
      <p:sp>
        <p:nvSpPr>
          <p:cNvPr id="4" name="Footer Placeholder 3"/>
          <p:cNvSpPr>
            <a:spLocks noGrp="1"/>
          </p:cNvSpPr>
          <p:nvPr>
            <p:ph type="ftr" sz="quarter" idx="2"/>
          </p:nvPr>
        </p:nvSpPr>
        <p:spPr>
          <a:xfrm>
            <a:off x="5635892" y="6513910"/>
            <a:ext cx="4309799" cy="342900"/>
          </a:xfrm>
          <a:prstGeom prst="rect">
            <a:avLst/>
          </a:prstGeom>
        </p:spPr>
        <p:txBody>
          <a:bodyPr vert="horz" lIns="92528" tIns="46264" rIns="92528" bIns="46264" rtlCol="1" anchor="b"/>
          <a:lstStyle>
            <a:lvl1pPr algn="r">
              <a:defRPr sz="1200"/>
            </a:lvl1pPr>
          </a:lstStyle>
          <a:p>
            <a:r>
              <a:rPr lang="ar-SA"/>
              <a:t>الأستاذ الدكتور بوداح عبدالجليل</a:t>
            </a:r>
          </a:p>
        </p:txBody>
      </p:sp>
      <p:sp>
        <p:nvSpPr>
          <p:cNvPr id="5" name="Slide Number Placeholder 4"/>
          <p:cNvSpPr>
            <a:spLocks noGrp="1"/>
          </p:cNvSpPr>
          <p:nvPr>
            <p:ph type="sldNum" sz="quarter" idx="3"/>
          </p:nvPr>
        </p:nvSpPr>
        <p:spPr>
          <a:xfrm>
            <a:off x="2306" y="6513910"/>
            <a:ext cx="4309799" cy="342900"/>
          </a:xfrm>
          <a:prstGeom prst="rect">
            <a:avLst/>
          </a:prstGeom>
        </p:spPr>
        <p:txBody>
          <a:bodyPr vert="horz" lIns="92528" tIns="46264" rIns="92528" bIns="46264" rtlCol="1" anchor="b"/>
          <a:lstStyle>
            <a:lvl1pPr algn="l">
              <a:defRPr sz="1200"/>
            </a:lvl1pPr>
          </a:lstStyle>
          <a:p>
            <a:fld id="{C6395E4D-6E97-482B-84FD-30E28AD351DD}" type="slidenum">
              <a:rPr lang="ar-SA" smtClean="0"/>
              <a:pPr/>
              <a:t>‹#›</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635892" y="0"/>
            <a:ext cx="4309799" cy="342900"/>
          </a:xfrm>
          <a:prstGeom prst="rect">
            <a:avLst/>
          </a:prstGeom>
        </p:spPr>
        <p:txBody>
          <a:bodyPr vert="horz" lIns="92528" tIns="46264" rIns="92528" bIns="46264" rtlCol="1"/>
          <a:lstStyle>
            <a:lvl1pPr algn="r">
              <a:defRPr sz="1200"/>
            </a:lvl1pPr>
          </a:lstStyle>
          <a:p>
            <a:r>
              <a:rPr lang="ar-SA"/>
              <a:t>قسم المحاسبة والمالية</a:t>
            </a:r>
          </a:p>
        </p:txBody>
      </p:sp>
      <p:sp>
        <p:nvSpPr>
          <p:cNvPr id="3" name="Date Placeholder 2"/>
          <p:cNvSpPr>
            <a:spLocks noGrp="1"/>
          </p:cNvSpPr>
          <p:nvPr>
            <p:ph type="dt" idx="1"/>
          </p:nvPr>
        </p:nvSpPr>
        <p:spPr>
          <a:xfrm>
            <a:off x="2306" y="0"/>
            <a:ext cx="4309799" cy="342900"/>
          </a:xfrm>
          <a:prstGeom prst="rect">
            <a:avLst/>
          </a:prstGeom>
        </p:spPr>
        <p:txBody>
          <a:bodyPr vert="horz" lIns="92528" tIns="46264" rIns="92528" bIns="46264" rtlCol="1"/>
          <a:lstStyle>
            <a:lvl1pPr algn="l">
              <a:defRPr sz="1200"/>
            </a:lvl1pPr>
          </a:lstStyle>
          <a:p>
            <a:fld id="{9B66B728-4485-455B-BDEB-D4BEA05B9A57}" type="datetime1">
              <a:rPr lang="en-US" smtClean="0"/>
              <a:t>1/22/2021</a:t>
            </a:fld>
            <a:endParaRPr lang="ar-SA"/>
          </a:p>
        </p:txBody>
      </p:sp>
      <p:sp>
        <p:nvSpPr>
          <p:cNvPr id="4" name="Slide Image Placeholder 3"/>
          <p:cNvSpPr>
            <a:spLocks noGrp="1" noRot="1" noChangeAspect="1"/>
          </p:cNvSpPr>
          <p:nvPr>
            <p:ph type="sldImg" idx="2"/>
          </p:nvPr>
        </p:nvSpPr>
        <p:spPr>
          <a:xfrm>
            <a:off x="3257550" y="514350"/>
            <a:ext cx="3430588" cy="2573338"/>
          </a:xfrm>
          <a:prstGeom prst="rect">
            <a:avLst/>
          </a:prstGeom>
          <a:noFill/>
          <a:ln w="12700">
            <a:solidFill>
              <a:prstClr val="black"/>
            </a:solidFill>
          </a:ln>
        </p:spPr>
        <p:txBody>
          <a:bodyPr vert="horz" lIns="92528" tIns="46264" rIns="92528" bIns="46264" rtlCol="1" anchor="ctr"/>
          <a:lstStyle/>
          <a:p>
            <a:endParaRPr lang="ar-SA"/>
          </a:p>
        </p:txBody>
      </p:sp>
      <p:sp>
        <p:nvSpPr>
          <p:cNvPr id="5" name="Notes Placeholder 4"/>
          <p:cNvSpPr>
            <a:spLocks noGrp="1"/>
          </p:cNvSpPr>
          <p:nvPr>
            <p:ph type="body" sz="quarter" idx="3"/>
          </p:nvPr>
        </p:nvSpPr>
        <p:spPr>
          <a:xfrm>
            <a:off x="994570" y="3257549"/>
            <a:ext cx="7956550" cy="3086101"/>
          </a:xfrm>
          <a:prstGeom prst="rect">
            <a:avLst/>
          </a:prstGeom>
        </p:spPr>
        <p:txBody>
          <a:bodyPr vert="horz" lIns="92528" tIns="46264" rIns="92528" bIns="46264"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635892" y="6513910"/>
            <a:ext cx="4309799" cy="342900"/>
          </a:xfrm>
          <a:prstGeom prst="rect">
            <a:avLst/>
          </a:prstGeom>
        </p:spPr>
        <p:txBody>
          <a:bodyPr vert="horz" lIns="92528" tIns="46264" rIns="92528" bIns="46264" rtlCol="1" anchor="b"/>
          <a:lstStyle>
            <a:lvl1pPr algn="r">
              <a:defRPr sz="1200"/>
            </a:lvl1pPr>
          </a:lstStyle>
          <a:p>
            <a:r>
              <a:rPr lang="ar-SA"/>
              <a:t>الأستاذ الدكتور بوداح عبدالجليل</a:t>
            </a:r>
          </a:p>
        </p:txBody>
      </p:sp>
      <p:sp>
        <p:nvSpPr>
          <p:cNvPr id="7" name="Slide Number Placeholder 6"/>
          <p:cNvSpPr>
            <a:spLocks noGrp="1"/>
          </p:cNvSpPr>
          <p:nvPr>
            <p:ph type="sldNum" sz="quarter" idx="5"/>
          </p:nvPr>
        </p:nvSpPr>
        <p:spPr>
          <a:xfrm>
            <a:off x="2306" y="6513910"/>
            <a:ext cx="4309799" cy="342900"/>
          </a:xfrm>
          <a:prstGeom prst="rect">
            <a:avLst/>
          </a:prstGeom>
        </p:spPr>
        <p:txBody>
          <a:bodyPr vert="horz" lIns="92528" tIns="46264" rIns="92528" bIns="46264" rtlCol="1" anchor="b"/>
          <a:lstStyle>
            <a:lvl1pPr algn="l">
              <a:defRPr sz="1200"/>
            </a:lvl1pPr>
          </a:lstStyle>
          <a:p>
            <a:fld id="{2F576C64-1989-487D-A6AB-C06D0AEDBD91}" type="slidenum">
              <a:rPr lang="ar-SA" smtClean="0"/>
              <a:pPr/>
              <a:t>‹#›</a:t>
            </a:fld>
            <a:endParaRPr lang="ar-SA"/>
          </a:p>
        </p:txBody>
      </p:sp>
    </p:spTree>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F576C64-1989-487D-A6AB-C06D0AEDBD91}" type="slidenum">
              <a:rPr lang="ar-SA" smtClean="0"/>
              <a:pPr/>
              <a:t>1</a:t>
            </a:fld>
            <a:endParaRPr lang="ar-SA"/>
          </a:p>
        </p:txBody>
      </p:sp>
      <p:sp>
        <p:nvSpPr>
          <p:cNvPr id="5" name="Date Placeholder 4"/>
          <p:cNvSpPr>
            <a:spLocks noGrp="1"/>
          </p:cNvSpPr>
          <p:nvPr>
            <p:ph type="dt" idx="11"/>
          </p:nvPr>
        </p:nvSpPr>
        <p:spPr/>
        <p:txBody>
          <a:bodyPr/>
          <a:lstStyle/>
          <a:p>
            <a:fld id="{9A81ED84-D06B-4BA5-AF92-AB9361F9066B}"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Header Placeholder 6"/>
          <p:cNvSpPr>
            <a:spLocks noGrp="1"/>
          </p:cNvSpPr>
          <p:nvPr>
            <p:ph type="hdr" sz="quarter" idx="13"/>
          </p:nvPr>
        </p:nvSpPr>
        <p:spPr/>
        <p:txBody>
          <a:bodyPr/>
          <a:lstStyle/>
          <a:p>
            <a:r>
              <a:rPr lang="ar-SA"/>
              <a:t>قسم المحاسبة والمالية</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10</a:t>
            </a:fld>
            <a:endParaRPr lang="ar-SA"/>
          </a:p>
        </p:txBody>
      </p:sp>
    </p:spTree>
    <p:extLst>
      <p:ext uri="{BB962C8B-B14F-4D97-AF65-F5344CB8AC3E}">
        <p14:creationId xmlns:p14="http://schemas.microsoft.com/office/powerpoint/2010/main" val="3302411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11</a:t>
            </a:fld>
            <a:endParaRPr lang="ar-SA"/>
          </a:p>
        </p:txBody>
      </p:sp>
    </p:spTree>
    <p:extLst>
      <p:ext uri="{BB962C8B-B14F-4D97-AF65-F5344CB8AC3E}">
        <p14:creationId xmlns:p14="http://schemas.microsoft.com/office/powerpoint/2010/main" val="81022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12</a:t>
            </a:fld>
            <a:endParaRPr lang="ar-SA"/>
          </a:p>
        </p:txBody>
      </p:sp>
    </p:spTree>
    <p:extLst>
      <p:ext uri="{BB962C8B-B14F-4D97-AF65-F5344CB8AC3E}">
        <p14:creationId xmlns:p14="http://schemas.microsoft.com/office/powerpoint/2010/main" val="85701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13</a:t>
            </a:fld>
            <a:endParaRPr lang="ar-SA"/>
          </a:p>
        </p:txBody>
      </p:sp>
    </p:spTree>
    <p:extLst>
      <p:ext uri="{BB962C8B-B14F-4D97-AF65-F5344CB8AC3E}">
        <p14:creationId xmlns:p14="http://schemas.microsoft.com/office/powerpoint/2010/main" val="3263217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14</a:t>
            </a:fld>
            <a:endParaRPr lang="ar-SA"/>
          </a:p>
        </p:txBody>
      </p:sp>
    </p:spTree>
    <p:extLst>
      <p:ext uri="{BB962C8B-B14F-4D97-AF65-F5344CB8AC3E}">
        <p14:creationId xmlns:p14="http://schemas.microsoft.com/office/powerpoint/2010/main" val="2230285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15</a:t>
            </a:fld>
            <a:endParaRPr lang="ar-SA"/>
          </a:p>
        </p:txBody>
      </p:sp>
    </p:spTree>
    <p:extLst>
      <p:ext uri="{BB962C8B-B14F-4D97-AF65-F5344CB8AC3E}">
        <p14:creationId xmlns:p14="http://schemas.microsoft.com/office/powerpoint/2010/main" val="825646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4821AFA-B12B-47E8-B25C-A5A1AE7F95E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16</a:t>
            </a:fld>
            <a:endParaRPr lang="ar-S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4821AFA-B12B-47E8-B25C-A5A1AE7F95E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17</a:t>
            </a:fld>
            <a:endParaRPr lang="ar-SA"/>
          </a:p>
        </p:txBody>
      </p:sp>
    </p:spTree>
    <p:extLst>
      <p:ext uri="{BB962C8B-B14F-4D97-AF65-F5344CB8AC3E}">
        <p14:creationId xmlns:p14="http://schemas.microsoft.com/office/powerpoint/2010/main" val="28897525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4821AFA-B12B-47E8-B25C-A5A1AE7F95E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18</a:t>
            </a:fld>
            <a:endParaRPr lang="ar-SA"/>
          </a:p>
        </p:txBody>
      </p:sp>
    </p:spTree>
    <p:extLst>
      <p:ext uri="{BB962C8B-B14F-4D97-AF65-F5344CB8AC3E}">
        <p14:creationId xmlns:p14="http://schemas.microsoft.com/office/powerpoint/2010/main" val="17354351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4821AFA-B12B-47E8-B25C-A5A1AE7F95E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19</a:t>
            </a:fld>
            <a:endParaRPr lang="ar-SA"/>
          </a:p>
        </p:txBody>
      </p:sp>
    </p:spTree>
    <p:extLst>
      <p:ext uri="{BB962C8B-B14F-4D97-AF65-F5344CB8AC3E}">
        <p14:creationId xmlns:p14="http://schemas.microsoft.com/office/powerpoint/2010/main" val="3422088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4821AFA-B12B-47E8-B25C-A5A1AE7F95E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20</a:t>
            </a:fld>
            <a:endParaRPr lang="ar-SA"/>
          </a:p>
        </p:txBody>
      </p:sp>
    </p:spTree>
    <p:extLst>
      <p:ext uri="{BB962C8B-B14F-4D97-AF65-F5344CB8AC3E}">
        <p14:creationId xmlns:p14="http://schemas.microsoft.com/office/powerpoint/2010/main" val="4232646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A4821AFA-B12B-47E8-B25C-A5A1AE7F95E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21</a:t>
            </a:fld>
            <a:endParaRPr lang="ar-SA"/>
          </a:p>
        </p:txBody>
      </p:sp>
    </p:spTree>
    <p:extLst>
      <p:ext uri="{BB962C8B-B14F-4D97-AF65-F5344CB8AC3E}">
        <p14:creationId xmlns:p14="http://schemas.microsoft.com/office/powerpoint/2010/main" val="10060978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22</a:t>
            </a:fld>
            <a:endParaRPr lang="ar-SA"/>
          </a:p>
        </p:txBody>
      </p:sp>
    </p:spTree>
    <p:extLst>
      <p:ext uri="{BB962C8B-B14F-4D97-AF65-F5344CB8AC3E}">
        <p14:creationId xmlns:p14="http://schemas.microsoft.com/office/powerpoint/2010/main" val="2281432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a:t>
            </a:fld>
            <a:endParaRPr lang="ar-SA"/>
          </a:p>
        </p:txBody>
      </p:sp>
    </p:spTree>
    <p:extLst>
      <p:ext uri="{BB962C8B-B14F-4D97-AF65-F5344CB8AC3E}">
        <p14:creationId xmlns:p14="http://schemas.microsoft.com/office/powerpoint/2010/main" val="1102601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4</a:t>
            </a:fld>
            <a:endParaRPr lang="ar-SA"/>
          </a:p>
        </p:txBody>
      </p:sp>
    </p:spTree>
    <p:extLst>
      <p:ext uri="{BB962C8B-B14F-4D97-AF65-F5344CB8AC3E}">
        <p14:creationId xmlns:p14="http://schemas.microsoft.com/office/powerpoint/2010/main" val="1986587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5</a:t>
            </a:fld>
            <a:endParaRPr lang="ar-SA"/>
          </a:p>
        </p:txBody>
      </p:sp>
    </p:spTree>
    <p:extLst>
      <p:ext uri="{BB962C8B-B14F-4D97-AF65-F5344CB8AC3E}">
        <p14:creationId xmlns:p14="http://schemas.microsoft.com/office/powerpoint/2010/main" val="1742572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6</a:t>
            </a:fld>
            <a:endParaRPr lang="ar-SA"/>
          </a:p>
        </p:txBody>
      </p:sp>
    </p:spTree>
    <p:extLst>
      <p:ext uri="{BB962C8B-B14F-4D97-AF65-F5344CB8AC3E}">
        <p14:creationId xmlns:p14="http://schemas.microsoft.com/office/powerpoint/2010/main" val="2600461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7</a:t>
            </a:fld>
            <a:endParaRPr lang="ar-SA"/>
          </a:p>
        </p:txBody>
      </p:sp>
    </p:spTree>
    <p:extLst>
      <p:ext uri="{BB962C8B-B14F-4D97-AF65-F5344CB8AC3E}">
        <p14:creationId xmlns:p14="http://schemas.microsoft.com/office/powerpoint/2010/main" val="1764659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8</a:t>
            </a:fld>
            <a:endParaRPr lang="ar-SA"/>
          </a:p>
        </p:txBody>
      </p:sp>
    </p:spTree>
    <p:extLst>
      <p:ext uri="{BB962C8B-B14F-4D97-AF65-F5344CB8AC3E}">
        <p14:creationId xmlns:p14="http://schemas.microsoft.com/office/powerpoint/2010/main" val="2976325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المحاسبة والمالية</a:t>
            </a:r>
          </a:p>
        </p:txBody>
      </p:sp>
      <p:sp>
        <p:nvSpPr>
          <p:cNvPr id="5" name="Date Placeholder 4"/>
          <p:cNvSpPr>
            <a:spLocks noGrp="1"/>
          </p:cNvSpPr>
          <p:nvPr>
            <p:ph type="dt" idx="11"/>
          </p:nvPr>
        </p:nvSpPr>
        <p:spPr/>
        <p:txBody>
          <a:bodyPr/>
          <a:lstStyle/>
          <a:p>
            <a:fld id="{8C79753E-5FA7-400C-8F2C-7215960EF16A}" type="datetime1">
              <a:rPr lang="en-US" smtClean="0"/>
              <a:t>1/22/2021</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9</a:t>
            </a:fld>
            <a:endParaRPr lang="ar-SA"/>
          </a:p>
        </p:txBody>
      </p:sp>
    </p:spTree>
    <p:extLst>
      <p:ext uri="{BB962C8B-B14F-4D97-AF65-F5344CB8AC3E}">
        <p14:creationId xmlns:p14="http://schemas.microsoft.com/office/powerpoint/2010/main" val="103794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CCA85025-0182-4B75-BD76-EFFD50773F25}" type="datetime1">
              <a:rPr lang="en-US" smtClean="0"/>
              <a:t>1/22/2021</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2C0C4D-1D14-4D2D-AFAB-799B01F9D4E8}" type="datetime1">
              <a:rPr lang="en-US" smtClean="0"/>
              <a:t>1/22/2021</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322D1D3-F2FF-4D70-8C5A-CD13F338FC16}" type="datetime1">
              <a:rPr lang="en-US" smtClean="0"/>
              <a:t>1/22/2021</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6" name="Slide Number Placeholder 5"/>
          <p:cNvSpPr>
            <a:spLocks noGrp="1"/>
          </p:cNvSpPr>
          <p:nvPr>
            <p:ph type="sldNum" sz="quarter" idx="12"/>
          </p:nvPr>
        </p:nvSpPr>
        <p:spPr/>
        <p:txBody>
          <a:bodyPr/>
          <a:lstStyle/>
          <a:p>
            <a:fld id="{A4231B69-FBD1-4C22-85BF-9904F010901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B1AE7968-D00F-40F3-A108-70BD6ED1B35B}" type="datetime1">
              <a:rPr lang="en-US" smtClean="0"/>
              <a:t>1/22/2021</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460EA2D-AA5C-48F3-B5B6-8C188131E3D5}" type="datetime1">
              <a:rPr lang="en-US" smtClean="0"/>
              <a:t>1/22/2021</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 التسيير و التجارة – قسم المحاسبة والمالية - السنة الثانية</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3615267-6D3C-4DAC-856C-A908D4E9DCBD}" type="datetime1">
              <a:rPr lang="en-US" smtClean="0"/>
              <a:t>1/22/2021</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7" name="Slide Number Placeholder 6"/>
          <p:cNvSpPr>
            <a:spLocks noGrp="1"/>
          </p:cNvSpPr>
          <p:nvPr>
            <p:ph type="sldNum" sz="quarter" idx="12"/>
          </p:nvPr>
        </p:nvSpPr>
        <p:spPr/>
        <p:txBody>
          <a:bodyPr/>
          <a:lstStyle/>
          <a:p>
            <a:fld id="{A4231B69-FBD1-4C22-85BF-9904F0109019}" type="slidenum">
              <a:rPr lang="ar-SA" smtClean="0"/>
              <a:pPr/>
              <a:t>‹#›</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3FB5F712-D3A5-40D3-8C54-11EA45D59792}" type="datetime1">
              <a:rPr lang="en-US" smtClean="0"/>
              <a:t>1/22/2021</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9" name="Slide Number Placeholder 8"/>
          <p:cNvSpPr>
            <a:spLocks noGrp="1"/>
          </p:cNvSpPr>
          <p:nvPr>
            <p:ph type="sldNum" sz="quarter" idx="12"/>
          </p:nvPr>
        </p:nvSpPr>
        <p:spPr/>
        <p:txBody>
          <a:bodyPr/>
          <a:lstStyle/>
          <a:p>
            <a:fld id="{A4231B69-FBD1-4C22-85BF-9904F0109019}" type="slidenum">
              <a:rPr lang="ar-SA" smtClean="0"/>
              <a:pPr/>
              <a:t>‹#›</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EEBB27D-EF4D-45E2-AE1F-473A3697C2EE}" type="datetime1">
              <a:rPr lang="en-US" smtClean="0"/>
              <a:t>1/22/2021</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7CA7C2-2A59-4391-BCCD-4803000E6266}" type="datetime1">
              <a:rPr lang="en-US" smtClean="0"/>
              <a:t>1/22/2021</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 التسيير و التجارة – قسم المحاسبة والمالية - السنة الثانية</a:t>
            </a:r>
          </a:p>
        </p:txBody>
      </p:sp>
      <p:sp>
        <p:nvSpPr>
          <p:cNvPr id="4" name="Slide Number Placeholder 3"/>
          <p:cNvSpPr>
            <a:spLocks noGrp="1"/>
          </p:cNvSpPr>
          <p:nvPr>
            <p:ph type="sldNum" sz="quarter" idx="12"/>
          </p:nvPr>
        </p:nvSpPr>
        <p:spPr/>
        <p:txBody>
          <a:bodyPr/>
          <a:lstStyle/>
          <a:p>
            <a:fld id="{A4231B69-FBD1-4C22-85BF-9904F010901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C652C0FD-1330-4AC1-9552-B08A6B084718}" type="datetime1">
              <a:rPr lang="en-US" smtClean="0"/>
              <a:t>1/22/2021</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6A5E472-AD14-4C00-B998-5882AD9625D7}" type="datetime1">
              <a:rPr lang="en-US" smtClean="0"/>
              <a:t>1/22/2021</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 التسيير و التجارة – قسم المحاسبة والمالية - السنة الثانية</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8812FEE-6D73-4F5F-B428-079FD08C23FB}" type="datetime1">
              <a:rPr lang="en-US" smtClean="0"/>
              <a:t>1/22/2021</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 التسيير و التجارة – قسم المحاسبة والمالية - السنة الثانية</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0192" y="2533252"/>
            <a:ext cx="6742287" cy="2395449"/>
          </a:xfrm>
          <a:solidFill>
            <a:schemeClr val="bg2"/>
          </a:solidFill>
        </p:spPr>
        <p:style>
          <a:lnRef idx="2">
            <a:schemeClr val="accent3"/>
          </a:lnRef>
          <a:fillRef idx="1">
            <a:schemeClr val="lt1"/>
          </a:fillRef>
          <a:effectRef idx="0">
            <a:schemeClr val="accent3"/>
          </a:effectRef>
          <a:fontRef idx="minor">
            <a:schemeClr val="dk1"/>
          </a:fontRef>
        </p:style>
        <p:txBody>
          <a:bodyPr anchor="ctr"/>
          <a:lstStyle/>
          <a:p>
            <a:pPr algn="ctr"/>
            <a:r>
              <a:rPr lang="ar-SA" dirty="0"/>
              <a:t>مالــــــــــــية المؤسسة</a:t>
            </a:r>
          </a:p>
        </p:txBody>
      </p:sp>
      <p:sp>
        <p:nvSpPr>
          <p:cNvPr id="7" name="Date Placeholder 6"/>
          <p:cNvSpPr>
            <a:spLocks noGrp="1"/>
          </p:cNvSpPr>
          <p:nvPr>
            <p:ph type="dt" sz="half" idx="10"/>
          </p:nvPr>
        </p:nvSpPr>
        <p:spPr>
          <a:xfrm>
            <a:off x="2123728" y="4996964"/>
            <a:ext cx="2592288" cy="381000"/>
          </a:xfrm>
        </p:spPr>
        <p:txBody>
          <a:bodyPr/>
          <a:lstStyle/>
          <a:p>
            <a:pPr algn="l" rtl="0"/>
            <a:fld id="{1125875B-F0CD-4D08-8166-0570D2CF362D}" type="datetime1">
              <a:rPr lang="en-US" sz="1400" b="1" smtClean="0"/>
              <a:t>1/22/2021</a:t>
            </a:fld>
            <a:endParaRPr lang="ar-SA" b="1" dirty="0"/>
          </a:p>
        </p:txBody>
      </p:sp>
      <p:sp>
        <p:nvSpPr>
          <p:cNvPr id="8" name="Slide Number Placeholder 7"/>
          <p:cNvSpPr>
            <a:spLocks noGrp="1"/>
          </p:cNvSpPr>
          <p:nvPr>
            <p:ph type="sldNum" sz="quarter" idx="12"/>
          </p:nvPr>
        </p:nvSpPr>
        <p:spPr/>
        <p:txBody>
          <a:bodyPr/>
          <a:lstStyle/>
          <a:p>
            <a:fld id="{A4231B69-FBD1-4C22-85BF-9904F0109019}" type="slidenum">
              <a:rPr lang="ar-SA" smtClean="0"/>
              <a:pPr/>
              <a:t>1</a:t>
            </a:fld>
            <a:endParaRPr lang="ar-SA"/>
          </a:p>
        </p:txBody>
      </p:sp>
      <p:sp>
        <p:nvSpPr>
          <p:cNvPr id="9" name="Footer Placeholder 8"/>
          <p:cNvSpPr>
            <a:spLocks noGrp="1"/>
          </p:cNvSpPr>
          <p:nvPr>
            <p:ph type="ftr" sz="quarter" idx="11"/>
          </p:nvPr>
        </p:nvSpPr>
        <p:spPr>
          <a:xfrm>
            <a:off x="3419872" y="5067638"/>
            <a:ext cx="5601816" cy="384048"/>
          </a:xfrm>
        </p:spPr>
        <p:txBody>
          <a:bodyPr/>
          <a:lstStyle/>
          <a:p>
            <a:r>
              <a:rPr lang="ar-SA" sz="1400" b="1" dirty="0"/>
              <a:t>جامعة أم البواقي-  - كلية الاقتصاد و التسيير و التجارة – قسم المحاسبة والمالية - السنة الثانية</a:t>
            </a:r>
          </a:p>
        </p:txBody>
      </p:sp>
      <p:pic>
        <p:nvPicPr>
          <p:cNvPr id="3" name="Picture 2">
            <a:extLst>
              <a:ext uri="{FF2B5EF4-FFF2-40B4-BE49-F238E27FC236}">
                <a16:creationId xmlns:a16="http://schemas.microsoft.com/office/drawing/2014/main" id="{5602CE29-6FF7-475F-B26D-A6238A17EBF9}"/>
              </a:ext>
            </a:extLst>
          </p:cNvPr>
          <p:cNvPicPr>
            <a:picLocks noChangeAspect="1"/>
          </p:cNvPicPr>
          <p:nvPr/>
        </p:nvPicPr>
        <p:blipFill>
          <a:blip r:embed="rId3"/>
          <a:stretch>
            <a:fillRect/>
          </a:stretch>
        </p:blipFill>
        <p:spPr>
          <a:xfrm>
            <a:off x="3779912" y="862298"/>
            <a:ext cx="3103133" cy="151193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787208"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600199"/>
            <a:ext cx="7787208" cy="4299945"/>
          </a:xfrm>
        </p:spPr>
        <p:style>
          <a:lnRef idx="2">
            <a:schemeClr val="dk1"/>
          </a:lnRef>
          <a:fillRef idx="1">
            <a:schemeClr val="lt1"/>
          </a:fillRef>
          <a:effectRef idx="0">
            <a:schemeClr val="dk1"/>
          </a:effectRef>
          <a:fontRef idx="minor">
            <a:schemeClr val="dk1"/>
          </a:fontRef>
        </p:style>
        <p:txBody>
          <a:bodyPr>
            <a:normAutofit fontScale="92500"/>
          </a:bodyPr>
          <a:lstStyle/>
          <a:p>
            <a:pPr marL="809625" lvl="0" indent="0">
              <a:buNone/>
            </a:pPr>
            <a:r>
              <a:rPr lang="fr-FR" sz="2600" b="1" dirty="0"/>
              <a:t>3</a:t>
            </a:r>
            <a:r>
              <a:rPr lang="ar-DZ" sz="2600" b="1" dirty="0"/>
              <a:t>- أنواع جداول التمويل</a:t>
            </a:r>
          </a:p>
          <a:p>
            <a:pPr marL="809625" lvl="0" indent="0">
              <a:buNone/>
            </a:pPr>
            <a:r>
              <a:rPr lang="en-US" sz="2200" b="1" spc="-150" dirty="0"/>
              <a:t>1-3 </a:t>
            </a:r>
            <a:r>
              <a:rPr lang="ar-DZ" sz="2200" b="1" dirty="0"/>
              <a:t> جدول االتموبل الوظيفي </a:t>
            </a:r>
          </a:p>
          <a:p>
            <a:pPr marL="809625" lvl="0" indent="0">
              <a:buNone/>
            </a:pPr>
            <a:r>
              <a:rPr lang="ar-DZ" sz="2200" dirty="0"/>
              <a:t>يتكون جدول التمويل الوظيفي من موارد واستخدامات مقسمة إلى أربعة أقسام أساسية:</a:t>
            </a:r>
          </a:p>
          <a:p>
            <a:pPr marL="2066925" lvl="3" indent="-342900">
              <a:buFont typeface="Wingdings" panose="05000000000000000000" pitchFamily="2" charset="2"/>
              <a:buChar char="v"/>
            </a:pPr>
            <a:r>
              <a:rPr lang="ar-DZ" dirty="0"/>
              <a:t>يمثل القسم الأول الفرق بين </a:t>
            </a:r>
            <a:r>
              <a:rPr lang="en-AS" dirty="0"/>
              <a:t>RLT</a:t>
            </a:r>
            <a:r>
              <a:rPr lang="ar-DZ" dirty="0"/>
              <a:t> و </a:t>
            </a:r>
            <a:r>
              <a:rPr lang="en-US" dirty="0"/>
              <a:t>ELT</a:t>
            </a:r>
            <a:r>
              <a:rPr lang="ar-DZ" dirty="0"/>
              <a:t> المعبر عنه بالتغير في رأس المال العامل </a:t>
            </a:r>
            <a:r>
              <a:rPr lang="en-US" dirty="0"/>
              <a:t>FRN</a:t>
            </a:r>
            <a:r>
              <a:rPr lang="ar-DZ" dirty="0"/>
              <a:t>∆ </a:t>
            </a:r>
            <a:r>
              <a:rPr lang="en-US" dirty="0"/>
              <a:t>.</a:t>
            </a:r>
            <a:r>
              <a:rPr lang="ar-DZ" dirty="0"/>
              <a:t> </a:t>
            </a:r>
          </a:p>
          <a:p>
            <a:pPr marL="2066925" lvl="3" indent="-342900">
              <a:buFont typeface="Wingdings" panose="05000000000000000000" pitchFamily="2" charset="2"/>
              <a:buChar char="v"/>
            </a:pPr>
            <a:r>
              <a:rPr lang="ar-DZ" dirty="0"/>
              <a:t>يمثل القسم الثاني الفرق بين استخدامات الاستغلال</a:t>
            </a:r>
            <a:r>
              <a:rPr lang="en-US" dirty="0"/>
              <a:t>(</a:t>
            </a:r>
            <a:r>
              <a:rPr lang="en-US" dirty="0" err="1"/>
              <a:t>Emplois</a:t>
            </a:r>
            <a:r>
              <a:rPr lang="en-US" dirty="0"/>
              <a:t> </a:t>
            </a:r>
            <a:r>
              <a:rPr lang="en-US" dirty="0" err="1"/>
              <a:t>D’Exploitation</a:t>
            </a:r>
            <a:r>
              <a:rPr lang="en-US" dirty="0"/>
              <a:t>) </a:t>
            </a:r>
            <a:r>
              <a:rPr lang="ar-DZ" dirty="0"/>
              <a:t> </a:t>
            </a:r>
            <a:r>
              <a:rPr lang="en-US" dirty="0"/>
              <a:t> EE</a:t>
            </a:r>
            <a:r>
              <a:rPr lang="ar-DZ" dirty="0"/>
              <a:t> وموارد الاستغلال</a:t>
            </a:r>
            <a:r>
              <a:rPr lang="en-US" dirty="0"/>
              <a:t> (</a:t>
            </a:r>
            <a:r>
              <a:rPr lang="en-US" dirty="0" err="1"/>
              <a:t>Ressources</a:t>
            </a:r>
            <a:r>
              <a:rPr lang="en-US" dirty="0"/>
              <a:t> </a:t>
            </a:r>
            <a:r>
              <a:rPr lang="en-US" dirty="0" err="1"/>
              <a:t>D’Exploitation</a:t>
            </a:r>
            <a:r>
              <a:rPr lang="en-US" dirty="0"/>
              <a:t>)</a:t>
            </a:r>
            <a:r>
              <a:rPr lang="ar-DZ" dirty="0"/>
              <a:t> </a:t>
            </a:r>
            <a:r>
              <a:rPr lang="en-US" dirty="0"/>
              <a:t>RE</a:t>
            </a:r>
            <a:r>
              <a:rPr lang="ar-DZ" dirty="0"/>
              <a:t> المعبر عنه بالتغير في</a:t>
            </a:r>
            <a:r>
              <a:rPr lang="en-US" dirty="0"/>
              <a:t> </a:t>
            </a:r>
            <a:r>
              <a:rPr lang="ar-DZ" dirty="0"/>
              <a:t>الاحتياج في رأس المال العامل </a:t>
            </a:r>
            <a:r>
              <a:rPr lang="en-US" dirty="0"/>
              <a:t>BFRE</a:t>
            </a:r>
            <a:r>
              <a:rPr lang="ar-DZ" dirty="0"/>
              <a:t>∆ </a:t>
            </a:r>
            <a:r>
              <a:rPr lang="en-US" dirty="0"/>
              <a:t>.</a:t>
            </a:r>
            <a:r>
              <a:rPr lang="ar-DZ" dirty="0"/>
              <a:t> </a:t>
            </a:r>
            <a:endParaRPr lang="en-US" dirty="0"/>
          </a:p>
          <a:p>
            <a:pPr marL="2066925" lvl="3" indent="-342900">
              <a:buFont typeface="Wingdings" panose="05000000000000000000" pitchFamily="2" charset="2"/>
              <a:buChar char="v"/>
            </a:pPr>
            <a:r>
              <a:rPr lang="ar-DZ" dirty="0"/>
              <a:t>يمثل القسم</a:t>
            </a:r>
            <a:r>
              <a:rPr lang="en-US" dirty="0"/>
              <a:t> </a:t>
            </a:r>
            <a:r>
              <a:rPr lang="ar-DZ" dirty="0"/>
              <a:t> الثالث الفرق بين استخدامات خارج الاستغلال وموارد خارج الاستغلال</a:t>
            </a:r>
            <a:r>
              <a:rPr lang="en-US" dirty="0"/>
              <a:t> </a:t>
            </a:r>
            <a:r>
              <a:rPr lang="ar-DZ" dirty="0"/>
              <a:t>المعبر عنه بالتغير في</a:t>
            </a:r>
            <a:r>
              <a:rPr lang="en-US" dirty="0"/>
              <a:t> </a:t>
            </a:r>
            <a:r>
              <a:rPr lang="ar-DZ" dirty="0"/>
              <a:t>الاحتياج في رأس المال العامل خارج الاستغلال </a:t>
            </a:r>
            <a:r>
              <a:rPr lang="en-US" dirty="0"/>
              <a:t>BFRHE</a:t>
            </a:r>
            <a:r>
              <a:rPr lang="ar-DZ" dirty="0"/>
              <a:t>∆ </a:t>
            </a:r>
            <a:r>
              <a:rPr lang="en-US" dirty="0"/>
              <a:t>.</a:t>
            </a:r>
            <a:r>
              <a:rPr lang="ar-DZ" dirty="0"/>
              <a:t> </a:t>
            </a:r>
            <a:endParaRPr lang="en-US" dirty="0"/>
          </a:p>
          <a:p>
            <a:pPr marL="2066925" lvl="3" indent="-342900">
              <a:buFont typeface="Wingdings" panose="05000000000000000000" pitchFamily="2" charset="2"/>
              <a:buChar char="v"/>
            </a:pPr>
            <a:r>
              <a:rPr lang="ar-DZ" dirty="0"/>
              <a:t>يمثل القسم الرابع الفرق بين استخدامات</a:t>
            </a:r>
            <a:r>
              <a:rPr lang="en-US" dirty="0"/>
              <a:t> </a:t>
            </a:r>
            <a:r>
              <a:rPr lang="ar-DZ" dirty="0"/>
              <a:t> الخزينة وموارد الخزينة المعبر عنه بالتغير في الخزينة </a:t>
            </a:r>
            <a:r>
              <a:rPr lang="en-US" dirty="0"/>
              <a:t>∆T</a:t>
            </a:r>
            <a:r>
              <a:rPr lang="ar-DZ" dirty="0"/>
              <a:t> </a:t>
            </a:r>
            <a:endParaRPr lang="en-US" dirty="0"/>
          </a:p>
          <a:p>
            <a:pPr marL="2066925" lvl="3" indent="-342900">
              <a:buFont typeface="Wingdings" panose="05000000000000000000" pitchFamily="2" charset="2"/>
              <a:buChar char="v"/>
            </a:pPr>
            <a:endParaRPr lang="en-US" dirty="0"/>
          </a:p>
          <a:p>
            <a:pPr marL="2066925" lvl="3" indent="-342900">
              <a:buFont typeface="Wingdings" panose="05000000000000000000" pitchFamily="2" charset="2"/>
              <a:buChar char="v"/>
            </a:pPr>
            <a:endParaRPr lang="ar-DZ" dirty="0"/>
          </a:p>
          <a:p>
            <a:pPr marL="2066925" lvl="3" indent="-342900">
              <a:buFont typeface="Wingdings" panose="05000000000000000000" pitchFamily="2" charset="2"/>
              <a:buChar char="v"/>
            </a:pPr>
            <a:endParaRPr lang="ar-DZ" dirty="0"/>
          </a:p>
          <a:p>
            <a:pPr marL="1152525" lvl="0" indent="-342900">
              <a:buFont typeface="Wingdings" panose="05000000000000000000" pitchFamily="2" charset="2"/>
              <a:buChar char="v"/>
            </a:pPr>
            <a:endParaRPr lang="en-US" dirty="0"/>
          </a:p>
          <a:p>
            <a:pPr marL="809625" lvl="0" indent="0" algn="l">
              <a:buNone/>
            </a:pPr>
            <a:endParaRPr lang="ar-DZ" spc="-150" dirty="0"/>
          </a:p>
        </p:txBody>
      </p:sp>
      <p:sp>
        <p:nvSpPr>
          <p:cNvPr id="4" name="Date Placeholder 3"/>
          <p:cNvSpPr>
            <a:spLocks noGrp="1"/>
          </p:cNvSpPr>
          <p:nvPr>
            <p:ph type="dt" sz="half" idx="14"/>
          </p:nvPr>
        </p:nvSpPr>
        <p:spPr>
          <a:xfrm>
            <a:off x="479586" y="6039234"/>
            <a:ext cx="2016224" cy="432048"/>
          </a:xfrm>
        </p:spPr>
        <p:txBody>
          <a:bodyPr/>
          <a:lstStyle/>
          <a:p>
            <a:pPr algn="l" rtl="0"/>
            <a:fld id="{AD727724-A520-41D0-B754-2898837EEB35}" type="datetime1">
              <a:rPr lang="en-US" b="1" smtClean="0"/>
              <a:t>1/22/2021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10</a:t>
            </a:fld>
            <a:endParaRPr lang="ar-SA"/>
          </a:p>
        </p:txBody>
      </p:sp>
      <p:sp>
        <p:nvSpPr>
          <p:cNvPr id="6" name="Footer Placeholder 5"/>
          <p:cNvSpPr>
            <a:spLocks noGrp="1"/>
          </p:cNvSpPr>
          <p:nvPr>
            <p:ph type="ftr" sz="quarter" idx="16"/>
          </p:nvPr>
        </p:nvSpPr>
        <p:spPr>
          <a:xfrm>
            <a:off x="2355170" y="6039234"/>
            <a:ext cx="5544616" cy="292958"/>
          </a:xfrm>
        </p:spPr>
        <p:txBody>
          <a:bodyPr/>
          <a:lstStyle/>
          <a:p>
            <a:pPr algn="ctr"/>
            <a:r>
              <a:rPr lang="ar-SA"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600275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19" y="260647"/>
            <a:ext cx="8280919" cy="508983"/>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1600" b="1" dirty="0">
                <a:solidFill>
                  <a:schemeClr val="tx1"/>
                </a:solidFill>
              </a:rPr>
              <a:t>الفصـــــــل </a:t>
            </a:r>
            <a:r>
              <a:rPr lang="ar-DZ" sz="1600" b="1" dirty="0">
                <a:solidFill>
                  <a:schemeClr val="tx1"/>
                </a:solidFill>
              </a:rPr>
              <a:t>الرابع</a:t>
            </a:r>
            <a:br>
              <a:rPr lang="ar-SA" sz="1200" dirty="0">
                <a:solidFill>
                  <a:schemeClr val="tx1"/>
                </a:solidFill>
              </a:rPr>
            </a:br>
            <a:r>
              <a:rPr lang="ar-DZ" sz="1600" dirty="0">
                <a:solidFill>
                  <a:schemeClr val="tx1"/>
                </a:solidFill>
              </a:rPr>
              <a:t>إعداد مخطط التمويل</a:t>
            </a:r>
            <a:endParaRPr lang="ar-SA" sz="1100" dirty="0"/>
          </a:p>
        </p:txBody>
      </p:sp>
      <p:sp>
        <p:nvSpPr>
          <p:cNvPr id="16" name="Content Placeholder 15"/>
          <p:cNvSpPr>
            <a:spLocks noGrp="1"/>
          </p:cNvSpPr>
          <p:nvPr>
            <p:ph sz="quarter" idx="1"/>
          </p:nvPr>
        </p:nvSpPr>
        <p:spPr>
          <a:xfrm>
            <a:off x="251519" y="908721"/>
            <a:ext cx="8280919" cy="4991424"/>
          </a:xfrm>
        </p:spPr>
        <p:style>
          <a:lnRef idx="2">
            <a:schemeClr val="dk1"/>
          </a:lnRef>
          <a:fillRef idx="1">
            <a:schemeClr val="lt1"/>
          </a:fillRef>
          <a:effectRef idx="0">
            <a:schemeClr val="dk1"/>
          </a:effectRef>
          <a:fontRef idx="minor">
            <a:schemeClr val="dk1"/>
          </a:fontRef>
        </p:style>
        <p:txBody>
          <a:bodyPr>
            <a:normAutofit/>
          </a:bodyPr>
          <a:lstStyle/>
          <a:p>
            <a:pPr marL="809625" lvl="0" indent="0">
              <a:buNone/>
            </a:pPr>
            <a:r>
              <a:rPr lang="ar-DZ" b="1" dirty="0"/>
              <a:t>ويمكن تلخيص جدول التمويل الوظيفي في الجدول الموضح أدناه،</a:t>
            </a:r>
          </a:p>
          <a:p>
            <a:pPr marL="2066925" lvl="3" indent="-342900">
              <a:buFont typeface="Wingdings" panose="05000000000000000000" pitchFamily="2" charset="2"/>
              <a:buChar char="v"/>
            </a:pPr>
            <a:endParaRPr lang="en-US" sz="1600" dirty="0"/>
          </a:p>
          <a:p>
            <a:pPr marL="2066925" lvl="3" indent="-342900">
              <a:buFont typeface="Wingdings" panose="05000000000000000000" pitchFamily="2" charset="2"/>
              <a:buChar char="v"/>
            </a:pPr>
            <a:endParaRPr lang="ar-DZ" sz="1600" dirty="0"/>
          </a:p>
          <a:p>
            <a:pPr marL="2066925" lvl="3" indent="-342900">
              <a:buFont typeface="Wingdings" panose="05000000000000000000" pitchFamily="2" charset="2"/>
              <a:buChar char="v"/>
            </a:pPr>
            <a:endParaRPr lang="ar-DZ" sz="1600" dirty="0"/>
          </a:p>
          <a:p>
            <a:pPr marL="1152525" lvl="0" indent="-342900">
              <a:buFont typeface="Wingdings" panose="05000000000000000000" pitchFamily="2" charset="2"/>
              <a:buChar char="v"/>
            </a:pPr>
            <a:endParaRPr lang="en-US" sz="1600" dirty="0"/>
          </a:p>
          <a:p>
            <a:pPr marL="809625" lvl="0" indent="0" algn="l">
              <a:buNone/>
            </a:pPr>
            <a:endParaRPr lang="ar-DZ" spc="-150" dirty="0"/>
          </a:p>
        </p:txBody>
      </p:sp>
      <p:sp>
        <p:nvSpPr>
          <p:cNvPr id="4" name="Date Placeholder 3"/>
          <p:cNvSpPr>
            <a:spLocks noGrp="1"/>
          </p:cNvSpPr>
          <p:nvPr>
            <p:ph type="dt" sz="half" idx="14"/>
          </p:nvPr>
        </p:nvSpPr>
        <p:spPr>
          <a:xfrm>
            <a:off x="479586" y="6039234"/>
            <a:ext cx="2016224" cy="432048"/>
          </a:xfrm>
        </p:spPr>
        <p:txBody>
          <a:bodyPr/>
          <a:lstStyle/>
          <a:p>
            <a:pPr algn="ctr" rtl="0"/>
            <a:fld id="{AD727724-A520-41D0-B754-2898837EEB35}" type="datetime1">
              <a:rPr lang="en-US" sz="1600" b="1" smtClean="0"/>
              <a:pPr algn="ctr" rtl="0"/>
              <a:t>1/22/2021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11</a:t>
            </a:fld>
            <a:endParaRPr lang="ar-SA"/>
          </a:p>
        </p:txBody>
      </p:sp>
      <p:sp>
        <p:nvSpPr>
          <p:cNvPr id="6" name="Footer Placeholder 5"/>
          <p:cNvSpPr>
            <a:spLocks noGrp="1"/>
          </p:cNvSpPr>
          <p:nvPr>
            <p:ph type="ftr" sz="quarter" idx="16"/>
          </p:nvPr>
        </p:nvSpPr>
        <p:spPr>
          <a:xfrm>
            <a:off x="2355170" y="6039234"/>
            <a:ext cx="5544616" cy="432048"/>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graphicFrame>
        <p:nvGraphicFramePr>
          <p:cNvPr id="2" name="Table 2">
            <a:extLst>
              <a:ext uri="{FF2B5EF4-FFF2-40B4-BE49-F238E27FC236}">
                <a16:creationId xmlns:a16="http://schemas.microsoft.com/office/drawing/2014/main" id="{C2F80203-026A-46C3-923F-C6D85E7B4F4F}"/>
              </a:ext>
            </a:extLst>
          </p:cNvPr>
          <p:cNvGraphicFramePr>
            <a:graphicFrameLocks noGrp="1"/>
          </p:cNvGraphicFramePr>
          <p:nvPr>
            <p:extLst>
              <p:ext uri="{D42A27DB-BD31-4B8C-83A1-F6EECF244321}">
                <p14:modId xmlns:p14="http://schemas.microsoft.com/office/powerpoint/2010/main" val="357345067"/>
              </p:ext>
            </p:extLst>
          </p:nvPr>
        </p:nvGraphicFramePr>
        <p:xfrm>
          <a:off x="592466" y="1661992"/>
          <a:ext cx="7517457" cy="3783232"/>
        </p:xfrm>
        <a:graphic>
          <a:graphicData uri="http://schemas.openxmlformats.org/drawingml/2006/table">
            <a:tbl>
              <a:tblPr firstRow="1" bandRow="1">
                <a:tableStyleId>{5940675A-B579-460E-94D1-54222C63F5DA}</a:tableStyleId>
              </a:tblPr>
              <a:tblGrid>
                <a:gridCol w="2505819">
                  <a:extLst>
                    <a:ext uri="{9D8B030D-6E8A-4147-A177-3AD203B41FA5}">
                      <a16:colId xmlns:a16="http://schemas.microsoft.com/office/drawing/2014/main" val="977629223"/>
                    </a:ext>
                  </a:extLst>
                </a:gridCol>
                <a:gridCol w="2505819">
                  <a:extLst>
                    <a:ext uri="{9D8B030D-6E8A-4147-A177-3AD203B41FA5}">
                      <a16:colId xmlns:a16="http://schemas.microsoft.com/office/drawing/2014/main" val="1859882562"/>
                    </a:ext>
                  </a:extLst>
                </a:gridCol>
                <a:gridCol w="2505819">
                  <a:extLst>
                    <a:ext uri="{9D8B030D-6E8A-4147-A177-3AD203B41FA5}">
                      <a16:colId xmlns:a16="http://schemas.microsoft.com/office/drawing/2014/main" val="4142551978"/>
                    </a:ext>
                  </a:extLst>
                </a:gridCol>
              </a:tblGrid>
              <a:tr h="402589">
                <a:tc>
                  <a:txBody>
                    <a:bodyPr/>
                    <a:lstStyle/>
                    <a:p>
                      <a:pPr algn="ctr"/>
                      <a:r>
                        <a:rPr lang="ar-DZ" sz="2000" b="1" dirty="0"/>
                        <a:t>التغير في رأس المال العامل</a:t>
                      </a:r>
                      <a:endParaRPr lang="en-GB" sz="2000" b="1" dirty="0"/>
                    </a:p>
                  </a:txBody>
                  <a:tcPr/>
                </a:tc>
                <a:tc>
                  <a:txBody>
                    <a:bodyPr/>
                    <a:lstStyle/>
                    <a:p>
                      <a:pPr algn="ctr"/>
                      <a:r>
                        <a:rPr lang="ar-DZ" sz="2000" b="1" dirty="0"/>
                        <a:t>الموارد</a:t>
                      </a:r>
                      <a:endParaRPr lang="en-GB" sz="2000" b="1" dirty="0"/>
                    </a:p>
                  </a:txBody>
                  <a:tcPr/>
                </a:tc>
                <a:tc>
                  <a:txBody>
                    <a:bodyPr/>
                    <a:lstStyle/>
                    <a:p>
                      <a:pPr algn="ctr"/>
                      <a:r>
                        <a:rPr lang="ar-DZ" sz="2000" b="1" dirty="0"/>
                        <a:t>الاستخدامات</a:t>
                      </a:r>
                      <a:endParaRPr lang="en-GB" sz="2000" b="1" dirty="0"/>
                    </a:p>
                  </a:txBody>
                  <a:tcPr/>
                </a:tc>
                <a:extLst>
                  <a:ext uri="{0D108BD9-81ED-4DB2-BD59-A6C34878D82A}">
                    <a16:rowId xmlns:a16="http://schemas.microsoft.com/office/drawing/2014/main" val="3682667496"/>
                  </a:ext>
                </a:extLst>
              </a:tr>
              <a:tr h="402589">
                <a:tc>
                  <a:txBody>
                    <a:bodyPr/>
                    <a:lstStyle/>
                    <a:p>
                      <a:pPr algn="ctr"/>
                      <a:r>
                        <a:rPr lang="en-US" dirty="0"/>
                        <a:t>FRN</a:t>
                      </a:r>
                      <a:r>
                        <a:rPr lang="ar-DZ" dirty="0"/>
                        <a:t>∆ </a:t>
                      </a:r>
                      <a:endParaRPr lang="en-GB" dirty="0"/>
                    </a:p>
                  </a:txBody>
                  <a:tcPr/>
                </a:tc>
                <a:tc>
                  <a:txBody>
                    <a:bodyPr/>
                    <a:lstStyle/>
                    <a:p>
                      <a:pPr algn="ctr"/>
                      <a:r>
                        <a:rPr lang="en-US" dirty="0"/>
                        <a:t>RLT</a:t>
                      </a:r>
                      <a:endParaRPr lang="en-GB" dirty="0"/>
                    </a:p>
                  </a:txBody>
                  <a:tcPr/>
                </a:tc>
                <a:tc>
                  <a:txBody>
                    <a:bodyPr/>
                    <a:lstStyle/>
                    <a:p>
                      <a:pPr algn="ctr"/>
                      <a:r>
                        <a:rPr lang="en-US" dirty="0"/>
                        <a:t>ELT</a:t>
                      </a:r>
                      <a:endParaRPr lang="en-GB" dirty="0"/>
                    </a:p>
                  </a:txBody>
                  <a:tcPr/>
                </a:tc>
                <a:extLst>
                  <a:ext uri="{0D108BD9-81ED-4DB2-BD59-A6C34878D82A}">
                    <a16:rowId xmlns:a16="http://schemas.microsoft.com/office/drawing/2014/main" val="173664294"/>
                  </a:ext>
                </a:extLst>
              </a:tr>
              <a:tr h="9926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t>BFRE</a:t>
                      </a:r>
                      <a:r>
                        <a:rPr lang="ar-DZ" dirty="0"/>
                        <a:t>∆ </a:t>
                      </a:r>
                      <a:endParaRPr lang="en-GB" dirty="0"/>
                    </a:p>
                    <a:p>
                      <a:pPr algn="ctr"/>
                      <a:r>
                        <a:rPr lang="ar-DZ" dirty="0"/>
                        <a:t>التغير في الاحتياج في رأس المال العامل للاستغلال</a:t>
                      </a:r>
                      <a:endParaRPr lang="en-GB" dirty="0"/>
                    </a:p>
                  </a:txBody>
                  <a:tcPr/>
                </a:tc>
                <a:tc>
                  <a:txBody>
                    <a:bodyPr/>
                    <a:lstStyle/>
                    <a:p>
                      <a:pPr algn="ctr"/>
                      <a:r>
                        <a:rPr lang="en-US" dirty="0" err="1"/>
                        <a:t>Ressources</a:t>
                      </a:r>
                      <a:r>
                        <a:rPr lang="en-US" dirty="0"/>
                        <a:t> Exploit.</a:t>
                      </a:r>
                    </a:p>
                    <a:p>
                      <a:pPr algn="ctr"/>
                      <a:r>
                        <a:rPr lang="ar-DZ" dirty="0"/>
                        <a:t>موارد دورية</a:t>
                      </a:r>
                      <a:endParaRPr lang="en-US" dirty="0"/>
                    </a:p>
                    <a:p>
                      <a:pPr algn="ctr"/>
                      <a:endParaRPr lang="en-GB" dirty="0"/>
                    </a:p>
                  </a:txBody>
                  <a:tcPr/>
                </a:tc>
                <a:tc>
                  <a:txBody>
                    <a:bodyPr/>
                    <a:lstStyle/>
                    <a:p>
                      <a:pPr algn="ctr"/>
                      <a:r>
                        <a:rPr lang="en-US" dirty="0" err="1"/>
                        <a:t>Emplois</a:t>
                      </a:r>
                      <a:r>
                        <a:rPr lang="en-US" dirty="0"/>
                        <a:t> Exploitation</a:t>
                      </a:r>
                    </a:p>
                    <a:p>
                      <a:pPr algn="ctr"/>
                      <a:r>
                        <a:rPr lang="ar-DZ" dirty="0"/>
                        <a:t>استخدامات دورية</a:t>
                      </a:r>
                      <a:endParaRPr lang="en-GB" dirty="0"/>
                    </a:p>
                  </a:txBody>
                  <a:tcPr/>
                </a:tc>
                <a:extLst>
                  <a:ext uri="{0D108BD9-81ED-4DB2-BD59-A6C34878D82A}">
                    <a16:rowId xmlns:a16="http://schemas.microsoft.com/office/drawing/2014/main" val="1513563668"/>
                  </a:ext>
                </a:extLst>
              </a:tr>
              <a:tr h="129049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t>BFRHE</a:t>
                      </a:r>
                      <a:r>
                        <a:rPr lang="ar-DZ" dirty="0"/>
                        <a:t>∆ </a:t>
                      </a:r>
                      <a:endParaRPr lang="en-GB" dirty="0"/>
                    </a:p>
                    <a:p>
                      <a:pPr marL="0" marR="0" lvl="0" indent="0" algn="ctr" defTabSz="914400" rtl="1" eaLnBrk="1" fontAlgn="auto" latinLnBrk="0" hangingPunct="1">
                        <a:lnSpc>
                          <a:spcPct val="100000"/>
                        </a:lnSpc>
                        <a:spcBef>
                          <a:spcPts val="0"/>
                        </a:spcBef>
                        <a:spcAft>
                          <a:spcPts val="0"/>
                        </a:spcAft>
                        <a:buClrTx/>
                        <a:buSzTx/>
                        <a:buFontTx/>
                        <a:buNone/>
                        <a:tabLst/>
                        <a:defRPr/>
                      </a:pPr>
                      <a:r>
                        <a:rPr lang="ar-DZ" dirty="0"/>
                        <a:t>التغير في الاحتياج في رأس المال العامل</a:t>
                      </a:r>
                      <a:r>
                        <a:rPr lang="en-US" dirty="0"/>
                        <a:t> </a:t>
                      </a:r>
                      <a:r>
                        <a:rPr lang="ar-DZ" dirty="0"/>
                        <a:t>خارج الاستغلال</a:t>
                      </a:r>
                      <a:endParaRPr lang="en-GB" dirty="0"/>
                    </a:p>
                    <a:p>
                      <a:pPr algn="ctr"/>
                      <a:endParaRPr lang="en-GB"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err="1"/>
                        <a:t>Ressources</a:t>
                      </a:r>
                      <a:r>
                        <a:rPr lang="en-US" dirty="0"/>
                        <a:t> Hors Exp.</a:t>
                      </a:r>
                    </a:p>
                    <a:p>
                      <a:pPr algn="ctr"/>
                      <a:endParaRPr lang="en-GB"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err="1"/>
                        <a:t>Emplois</a:t>
                      </a:r>
                      <a:r>
                        <a:rPr lang="en-US" dirty="0"/>
                        <a:t> Hors </a:t>
                      </a:r>
                      <a:r>
                        <a:rPr lang="en-US" dirty="0" err="1"/>
                        <a:t>Exploi</a:t>
                      </a:r>
                      <a:r>
                        <a:rPr lang="en-US" dirty="0"/>
                        <a:t>.</a:t>
                      </a:r>
                      <a:endParaRPr lang="en-GB" dirty="0"/>
                    </a:p>
                  </a:txBody>
                  <a:tcPr/>
                </a:tc>
                <a:extLst>
                  <a:ext uri="{0D108BD9-81ED-4DB2-BD59-A6C34878D82A}">
                    <a16:rowId xmlns:a16="http://schemas.microsoft.com/office/drawing/2014/main" val="2266140620"/>
                  </a:ext>
                </a:extLst>
              </a:tr>
              <a:tr h="694879">
                <a:tc>
                  <a:txBody>
                    <a:bodyPr/>
                    <a:lstStyle/>
                    <a:p>
                      <a:pPr algn="ctr"/>
                      <a:r>
                        <a:rPr lang="en-GB" dirty="0"/>
                        <a:t>∆T</a:t>
                      </a:r>
                    </a:p>
                  </a:txBody>
                  <a:tcPr/>
                </a:tc>
                <a:tc>
                  <a:txBody>
                    <a:bodyPr/>
                    <a:lstStyle/>
                    <a:p>
                      <a:pPr algn="ctr"/>
                      <a:r>
                        <a:rPr lang="en-US" dirty="0" err="1"/>
                        <a:t>Ressources</a:t>
                      </a:r>
                      <a:r>
                        <a:rPr lang="en-US" dirty="0"/>
                        <a:t> de </a:t>
                      </a:r>
                      <a:r>
                        <a:rPr lang="en-US" dirty="0" err="1"/>
                        <a:t>Trésorerie</a:t>
                      </a:r>
                      <a:endParaRPr lang="en-GB" dirty="0"/>
                    </a:p>
                  </a:txBody>
                  <a:tcPr/>
                </a:tc>
                <a:tc>
                  <a:txBody>
                    <a:bodyPr/>
                    <a:lstStyle/>
                    <a:p>
                      <a:pPr algn="ctr"/>
                      <a:r>
                        <a:rPr lang="en-US" dirty="0" err="1"/>
                        <a:t>Emplois</a:t>
                      </a:r>
                      <a:r>
                        <a:rPr lang="en-US" dirty="0"/>
                        <a:t> de </a:t>
                      </a:r>
                      <a:r>
                        <a:rPr lang="en-US" dirty="0" err="1"/>
                        <a:t>Trésorerie</a:t>
                      </a:r>
                      <a:r>
                        <a:rPr lang="ar-DZ" dirty="0"/>
                        <a:t> </a:t>
                      </a:r>
                      <a:endParaRPr lang="en-GB" dirty="0"/>
                    </a:p>
                  </a:txBody>
                  <a:tcPr/>
                </a:tc>
                <a:extLst>
                  <a:ext uri="{0D108BD9-81ED-4DB2-BD59-A6C34878D82A}">
                    <a16:rowId xmlns:a16="http://schemas.microsoft.com/office/drawing/2014/main" val="2057099942"/>
                  </a:ext>
                </a:extLst>
              </a:tr>
            </a:tbl>
          </a:graphicData>
        </a:graphic>
      </p:graphicFrame>
    </p:spTree>
    <p:extLst>
      <p:ext uri="{BB962C8B-B14F-4D97-AF65-F5344CB8AC3E}">
        <p14:creationId xmlns:p14="http://schemas.microsoft.com/office/powerpoint/2010/main" val="614916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8487096" cy="69720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400" b="1" dirty="0">
                <a:solidFill>
                  <a:schemeClr val="tx1"/>
                </a:solidFill>
              </a:rPr>
              <a:t>الفصـــــــل </a:t>
            </a:r>
            <a:r>
              <a:rPr lang="ar-DZ" sz="2400" b="1" dirty="0">
                <a:solidFill>
                  <a:schemeClr val="tx1"/>
                </a:solidFill>
              </a:rPr>
              <a:t>الرابع</a:t>
            </a:r>
            <a:br>
              <a:rPr lang="ar-SA" sz="1800" dirty="0">
                <a:solidFill>
                  <a:schemeClr val="tx1"/>
                </a:solidFill>
              </a:rPr>
            </a:br>
            <a:r>
              <a:rPr lang="ar-DZ" sz="2400" dirty="0">
                <a:solidFill>
                  <a:schemeClr val="tx1"/>
                </a:solidFill>
              </a:rPr>
              <a:t>إعداد مخطط التمويل</a:t>
            </a:r>
            <a:endParaRPr lang="ar-SA" sz="1600" dirty="0"/>
          </a:p>
        </p:txBody>
      </p:sp>
      <p:sp>
        <p:nvSpPr>
          <p:cNvPr id="16" name="Content Placeholder 15"/>
          <p:cNvSpPr>
            <a:spLocks noGrp="1"/>
          </p:cNvSpPr>
          <p:nvPr>
            <p:ph sz="quarter" idx="1"/>
          </p:nvPr>
        </p:nvSpPr>
        <p:spPr>
          <a:xfrm>
            <a:off x="251520" y="1041300"/>
            <a:ext cx="8487096" cy="4692750"/>
          </a:xfrm>
        </p:spPr>
        <p:style>
          <a:lnRef idx="2">
            <a:schemeClr val="dk1"/>
          </a:lnRef>
          <a:fillRef idx="1">
            <a:schemeClr val="lt1"/>
          </a:fillRef>
          <a:effectRef idx="0">
            <a:schemeClr val="dk1"/>
          </a:effectRef>
          <a:fontRef idx="minor">
            <a:schemeClr val="dk1"/>
          </a:fontRef>
        </p:style>
        <p:txBody>
          <a:bodyPr>
            <a:normAutofit/>
          </a:bodyPr>
          <a:lstStyle/>
          <a:p>
            <a:pPr marL="809625" lvl="0" indent="0">
              <a:buNone/>
            </a:pPr>
            <a:r>
              <a:rPr lang="en-US" sz="2000" b="1" spc="-150" dirty="0"/>
              <a:t>2-3 </a:t>
            </a:r>
            <a:r>
              <a:rPr lang="ar-DZ" sz="2000" b="1" dirty="0"/>
              <a:t> جدول االتموبل وفق التغيرفي رأس المال العامل الصافي الشامل </a:t>
            </a:r>
            <a:r>
              <a:rPr lang="en-US" sz="2000" b="1" dirty="0"/>
              <a:t>)</a:t>
            </a:r>
            <a:r>
              <a:rPr lang="ar-DZ" sz="2000" b="1" dirty="0"/>
              <a:t>الطريقة الأولى</a:t>
            </a:r>
            <a:r>
              <a:rPr lang="en-US" sz="2000" b="1" dirty="0"/>
              <a:t>(</a:t>
            </a:r>
            <a:endParaRPr lang="ar-DZ" sz="2000" b="1" dirty="0"/>
          </a:p>
          <a:p>
            <a:pPr marL="809625" lvl="0" indent="0">
              <a:buNone/>
            </a:pPr>
            <a:r>
              <a:rPr lang="ar-DZ" sz="2000" dirty="0"/>
              <a:t>يمكن  تصميم جدول التمويل حسب التغير في رأس المال العامل وفق مايلي: </a:t>
            </a:r>
          </a:p>
          <a:p>
            <a:pPr marL="2066925" lvl="3" indent="-342900">
              <a:buFont typeface="Wingdings" panose="05000000000000000000" pitchFamily="2" charset="2"/>
              <a:buChar char="v"/>
            </a:pPr>
            <a:endParaRPr lang="en-US" dirty="0"/>
          </a:p>
          <a:p>
            <a:pPr marL="2066925" lvl="3" indent="-342900">
              <a:buFont typeface="Wingdings" panose="05000000000000000000" pitchFamily="2" charset="2"/>
              <a:buChar char="v"/>
            </a:pPr>
            <a:endParaRPr lang="ar-DZ" dirty="0"/>
          </a:p>
          <a:p>
            <a:pPr marL="2066925" lvl="3" indent="-342900">
              <a:buFont typeface="Wingdings" panose="05000000000000000000" pitchFamily="2" charset="2"/>
              <a:buChar char="v"/>
            </a:pPr>
            <a:endParaRPr lang="ar-DZ" dirty="0"/>
          </a:p>
          <a:p>
            <a:pPr marL="1152525" lvl="0" indent="-342900">
              <a:buFont typeface="Wingdings" panose="05000000000000000000" pitchFamily="2" charset="2"/>
              <a:buChar char="v"/>
            </a:pPr>
            <a:endParaRPr lang="en-US" dirty="0"/>
          </a:p>
          <a:p>
            <a:pPr marL="809625" lvl="0" indent="0" algn="l">
              <a:buNone/>
            </a:pPr>
            <a:endParaRPr lang="ar-DZ" spc="-150" dirty="0"/>
          </a:p>
        </p:txBody>
      </p:sp>
      <p:sp>
        <p:nvSpPr>
          <p:cNvPr id="4" name="Date Placeholder 3"/>
          <p:cNvSpPr>
            <a:spLocks noGrp="1"/>
          </p:cNvSpPr>
          <p:nvPr>
            <p:ph type="dt" sz="half" idx="14"/>
          </p:nvPr>
        </p:nvSpPr>
        <p:spPr>
          <a:xfrm>
            <a:off x="479586" y="6039234"/>
            <a:ext cx="2016224" cy="432048"/>
          </a:xfrm>
        </p:spPr>
        <p:txBody>
          <a:bodyPr/>
          <a:lstStyle/>
          <a:p>
            <a:pPr algn="l" rtl="0"/>
            <a:fld id="{AD727724-A520-41D0-B754-2898837EEB35}" type="datetime1">
              <a:rPr lang="en-US" b="1" smtClean="0"/>
              <a:t>1/22/2021</a:t>
            </a:fld>
            <a:endParaRPr lang="ar-SA" b="1" dirty="0"/>
          </a:p>
        </p:txBody>
      </p:sp>
      <p:sp>
        <p:nvSpPr>
          <p:cNvPr id="5" name="Slide Number Placeholder 4"/>
          <p:cNvSpPr>
            <a:spLocks noGrp="1"/>
          </p:cNvSpPr>
          <p:nvPr>
            <p:ph type="sldNum" sz="quarter" idx="15"/>
          </p:nvPr>
        </p:nvSpPr>
        <p:spPr>
          <a:xfrm>
            <a:off x="8129016" y="5734050"/>
            <a:ext cx="609600" cy="521208"/>
          </a:xfrm>
        </p:spPr>
        <p:txBody>
          <a:bodyPr/>
          <a:lstStyle/>
          <a:p>
            <a:fld id="{A4231B69-FBD1-4C22-85BF-9904F0109019}" type="slidenum">
              <a:rPr lang="ar-SA" smtClean="0"/>
              <a:pPr/>
              <a:t>12</a:t>
            </a:fld>
            <a:endParaRPr lang="ar-SA" dirty="0"/>
          </a:p>
        </p:txBody>
      </p:sp>
      <p:sp>
        <p:nvSpPr>
          <p:cNvPr id="6" name="Footer Placeholder 5"/>
          <p:cNvSpPr>
            <a:spLocks noGrp="1"/>
          </p:cNvSpPr>
          <p:nvPr>
            <p:ph type="ftr" sz="quarter" idx="16"/>
          </p:nvPr>
        </p:nvSpPr>
        <p:spPr>
          <a:xfrm>
            <a:off x="2355170" y="6039234"/>
            <a:ext cx="5544616" cy="292958"/>
          </a:xfrm>
        </p:spPr>
        <p:txBody>
          <a:bodyPr/>
          <a:lstStyle/>
          <a:p>
            <a:pPr algn="ctr"/>
            <a:r>
              <a:rPr lang="ar-SA" b="1" dirty="0">
                <a:solidFill>
                  <a:schemeClr val="tx1"/>
                </a:solidFill>
              </a:rPr>
              <a:t>جامعة أم البواقي-  - كلية الاقتصاد و التسيير و التجارة – قسم المحاسبة والمالية - السنة الثانية</a:t>
            </a:r>
          </a:p>
        </p:txBody>
      </p:sp>
      <p:graphicFrame>
        <p:nvGraphicFramePr>
          <p:cNvPr id="2" name="Table 2">
            <a:extLst>
              <a:ext uri="{FF2B5EF4-FFF2-40B4-BE49-F238E27FC236}">
                <a16:creationId xmlns:a16="http://schemas.microsoft.com/office/drawing/2014/main" id="{7052DEC9-07A7-481B-ADAB-53C837D6D83E}"/>
              </a:ext>
            </a:extLst>
          </p:cNvPr>
          <p:cNvGraphicFramePr>
            <a:graphicFrameLocks noGrp="1"/>
          </p:cNvGraphicFramePr>
          <p:nvPr>
            <p:extLst>
              <p:ext uri="{D42A27DB-BD31-4B8C-83A1-F6EECF244321}">
                <p14:modId xmlns:p14="http://schemas.microsoft.com/office/powerpoint/2010/main" val="625925488"/>
              </p:ext>
            </p:extLst>
          </p:nvPr>
        </p:nvGraphicFramePr>
        <p:xfrm>
          <a:off x="496168" y="1895230"/>
          <a:ext cx="7632848" cy="3698240"/>
        </p:xfrm>
        <a:graphic>
          <a:graphicData uri="http://schemas.openxmlformats.org/drawingml/2006/table">
            <a:tbl>
              <a:tblPr firstRow="1" bandRow="1">
                <a:tableStyleId>{5940675A-B579-460E-94D1-54222C63F5DA}</a:tableStyleId>
              </a:tblPr>
              <a:tblGrid>
                <a:gridCol w="720080">
                  <a:extLst>
                    <a:ext uri="{9D8B030D-6E8A-4147-A177-3AD203B41FA5}">
                      <a16:colId xmlns:a16="http://schemas.microsoft.com/office/drawing/2014/main" val="1026994217"/>
                    </a:ext>
                  </a:extLst>
                </a:gridCol>
                <a:gridCol w="2923704">
                  <a:extLst>
                    <a:ext uri="{9D8B030D-6E8A-4147-A177-3AD203B41FA5}">
                      <a16:colId xmlns:a16="http://schemas.microsoft.com/office/drawing/2014/main" val="1074561208"/>
                    </a:ext>
                  </a:extLst>
                </a:gridCol>
                <a:gridCol w="892720">
                  <a:extLst>
                    <a:ext uri="{9D8B030D-6E8A-4147-A177-3AD203B41FA5}">
                      <a16:colId xmlns:a16="http://schemas.microsoft.com/office/drawing/2014/main" val="28573769"/>
                    </a:ext>
                  </a:extLst>
                </a:gridCol>
                <a:gridCol w="3096344">
                  <a:extLst>
                    <a:ext uri="{9D8B030D-6E8A-4147-A177-3AD203B41FA5}">
                      <a16:colId xmlns:a16="http://schemas.microsoft.com/office/drawing/2014/main" val="120049967"/>
                    </a:ext>
                  </a:extLst>
                </a:gridCol>
              </a:tblGrid>
              <a:tr h="370840">
                <a:tc>
                  <a:txBody>
                    <a:bodyPr/>
                    <a:lstStyle/>
                    <a:p>
                      <a:r>
                        <a:rPr lang="ar-DZ" sz="2000" b="1" dirty="0"/>
                        <a:t>المبلغ</a:t>
                      </a:r>
                      <a:endParaRPr lang="en-GB" sz="2000" b="1" dirty="0"/>
                    </a:p>
                  </a:txBody>
                  <a:tcPr/>
                </a:tc>
                <a:tc>
                  <a:txBody>
                    <a:bodyPr/>
                    <a:lstStyle/>
                    <a:p>
                      <a:r>
                        <a:rPr lang="ar-DZ" sz="2000" b="1" dirty="0"/>
                        <a:t>الموارد</a:t>
                      </a:r>
                      <a:endParaRPr lang="en-GB" sz="2000" b="1" dirty="0"/>
                    </a:p>
                  </a:txBody>
                  <a:tcPr/>
                </a:tc>
                <a:tc>
                  <a:txBody>
                    <a:bodyPr/>
                    <a:lstStyle/>
                    <a:p>
                      <a:r>
                        <a:rPr lang="ar-DZ" sz="2000" b="1" dirty="0"/>
                        <a:t>المبلغ</a:t>
                      </a:r>
                      <a:endParaRPr lang="en-GB" sz="2000" b="1" dirty="0"/>
                    </a:p>
                  </a:txBody>
                  <a:tcPr/>
                </a:tc>
                <a:tc>
                  <a:txBody>
                    <a:bodyPr/>
                    <a:lstStyle/>
                    <a:p>
                      <a:r>
                        <a:rPr lang="ar-DZ" sz="2000" b="1" dirty="0"/>
                        <a:t>الاستخدامات</a:t>
                      </a:r>
                      <a:endParaRPr lang="en-GB" sz="2000" b="1" dirty="0"/>
                    </a:p>
                  </a:txBody>
                  <a:tcPr/>
                </a:tc>
                <a:extLst>
                  <a:ext uri="{0D108BD9-81ED-4DB2-BD59-A6C34878D82A}">
                    <a16:rowId xmlns:a16="http://schemas.microsoft.com/office/drawing/2014/main" val="3839968995"/>
                  </a:ext>
                </a:extLst>
              </a:tr>
              <a:tr h="370840">
                <a:tc>
                  <a:txBody>
                    <a:bodyPr/>
                    <a:lstStyle/>
                    <a:p>
                      <a:endParaRPr lang="en-GB"/>
                    </a:p>
                  </a:txBody>
                  <a:tcPr/>
                </a:tc>
                <a:tc>
                  <a:txBody>
                    <a:bodyPr/>
                    <a:lstStyle/>
                    <a:p>
                      <a:pPr marL="285750" indent="-285750">
                        <a:buFontTx/>
                        <a:buChar char="-"/>
                      </a:pPr>
                      <a:r>
                        <a:rPr lang="ar-DZ" dirty="0"/>
                        <a:t>قدرة التمويل الذاتي</a:t>
                      </a:r>
                    </a:p>
                    <a:p>
                      <a:pPr marL="0" indent="0">
                        <a:buFont typeface="Wingdings" panose="05000000000000000000" pitchFamily="2" charset="2"/>
                        <a:buNone/>
                      </a:pPr>
                      <a:r>
                        <a:rPr lang="ar-DZ" dirty="0"/>
                        <a:t>- انخفاض الأصول الثابتة</a:t>
                      </a:r>
                    </a:p>
                    <a:p>
                      <a:pPr marL="285750" indent="-285750">
                        <a:buFont typeface="Wingdings" panose="05000000000000000000" pitchFamily="2" charset="2"/>
                        <a:buChar char="ü"/>
                      </a:pPr>
                      <a:r>
                        <a:rPr lang="ar-DZ" dirty="0"/>
                        <a:t>المعنوية </a:t>
                      </a:r>
                    </a:p>
                    <a:p>
                      <a:pPr marL="285750" indent="-285750">
                        <a:buFont typeface="Wingdings" panose="05000000000000000000" pitchFamily="2" charset="2"/>
                        <a:buChar char="ü"/>
                      </a:pPr>
                      <a:r>
                        <a:rPr lang="ar-DZ" dirty="0"/>
                        <a:t>المادية</a:t>
                      </a:r>
                    </a:p>
                    <a:p>
                      <a:pPr marL="285750" indent="-285750">
                        <a:buFont typeface="Wingdings" panose="05000000000000000000" pitchFamily="2" charset="2"/>
                        <a:buChar char="ü"/>
                      </a:pPr>
                      <a:r>
                        <a:rPr lang="ar-DZ" dirty="0"/>
                        <a:t>المالية</a:t>
                      </a:r>
                    </a:p>
                    <a:p>
                      <a:pPr marL="285750" indent="-285750">
                        <a:buFontTx/>
                        <a:buChar char="-"/>
                      </a:pPr>
                      <a:r>
                        <a:rPr lang="ar-DZ" dirty="0"/>
                        <a:t>زيادة رؤوس الأموال الخاصة</a:t>
                      </a:r>
                    </a:p>
                    <a:p>
                      <a:pPr marL="285750" indent="-285750">
                        <a:buFontTx/>
                        <a:buChar char="-"/>
                      </a:pPr>
                      <a:r>
                        <a:rPr lang="ar-DZ" dirty="0"/>
                        <a:t>زيادة الديون طويلة الأجل</a:t>
                      </a:r>
                    </a:p>
                    <a:p>
                      <a:pPr marL="285750" indent="-285750">
                        <a:buFontTx/>
                        <a:buChar char="-"/>
                      </a:pPr>
                      <a:endParaRPr lang="ar-DZ" dirty="0"/>
                    </a:p>
                    <a:p>
                      <a:pPr marL="0" indent="0">
                        <a:buFontTx/>
                        <a:buNone/>
                      </a:pPr>
                      <a:r>
                        <a:rPr lang="ar-DZ" dirty="0"/>
                        <a:t>   </a:t>
                      </a:r>
                      <a:endParaRPr lang="en-GB" dirty="0"/>
                    </a:p>
                  </a:txBody>
                  <a:tcPr/>
                </a:tc>
                <a:tc>
                  <a:txBody>
                    <a:bodyPr/>
                    <a:lstStyle/>
                    <a:p>
                      <a:endParaRPr lang="en-GB"/>
                    </a:p>
                  </a:txBody>
                  <a:tcPr/>
                </a:tc>
                <a:tc>
                  <a:txBody>
                    <a:bodyPr/>
                    <a:lstStyle/>
                    <a:p>
                      <a:pPr marL="285750" indent="-285750">
                        <a:buFontTx/>
                        <a:buChar char="-"/>
                      </a:pPr>
                      <a:r>
                        <a:rPr lang="ar-DZ" dirty="0"/>
                        <a:t>الأرباح الموزعة خلال الدورة</a:t>
                      </a:r>
                    </a:p>
                    <a:p>
                      <a:pPr marL="285750" indent="-285750">
                        <a:buFontTx/>
                        <a:buChar char="-"/>
                      </a:pPr>
                      <a:r>
                        <a:rPr lang="ar-DZ" dirty="0"/>
                        <a:t>زيادة الأصول الثابتة :</a:t>
                      </a:r>
                    </a:p>
                    <a:p>
                      <a:pPr marL="285750" indent="-285750">
                        <a:buFont typeface="Wingdings" panose="05000000000000000000" pitchFamily="2" charset="2"/>
                        <a:buChar char="ü"/>
                      </a:pPr>
                      <a:r>
                        <a:rPr lang="ar-DZ" dirty="0"/>
                        <a:t>المعنوية </a:t>
                      </a:r>
                    </a:p>
                    <a:p>
                      <a:pPr marL="285750" indent="-285750">
                        <a:buFont typeface="Wingdings" panose="05000000000000000000" pitchFamily="2" charset="2"/>
                        <a:buChar char="ü"/>
                      </a:pPr>
                      <a:r>
                        <a:rPr lang="ar-DZ" dirty="0"/>
                        <a:t>المادية</a:t>
                      </a:r>
                    </a:p>
                    <a:p>
                      <a:pPr marL="285750" indent="-285750">
                        <a:buFont typeface="Wingdings" panose="05000000000000000000" pitchFamily="2" charset="2"/>
                        <a:buChar char="ü"/>
                      </a:pPr>
                      <a:r>
                        <a:rPr lang="ar-DZ" dirty="0"/>
                        <a:t>المالية</a:t>
                      </a:r>
                    </a:p>
                    <a:p>
                      <a:pPr marL="285750" indent="-285750">
                        <a:buFontTx/>
                        <a:buChar char="-"/>
                      </a:pPr>
                      <a:r>
                        <a:rPr lang="ar-DZ" dirty="0"/>
                        <a:t>أعباء موزعة على عدة دورات</a:t>
                      </a:r>
                    </a:p>
                    <a:p>
                      <a:pPr marL="285750" indent="-285750">
                        <a:buFontTx/>
                        <a:buChar char="-"/>
                      </a:pPr>
                      <a:r>
                        <a:rPr lang="ar-DZ" dirty="0"/>
                        <a:t>انخفاض رؤوس الأموال الخاصة</a:t>
                      </a:r>
                    </a:p>
                    <a:p>
                      <a:pPr marL="285750" indent="-285750">
                        <a:buFontTx/>
                        <a:buChar char="-"/>
                      </a:pPr>
                      <a:r>
                        <a:rPr lang="ar-DZ" dirty="0"/>
                        <a:t>انخفاض الديون طويلة الأجل </a:t>
                      </a:r>
                      <a:endParaRPr lang="en-GB" dirty="0"/>
                    </a:p>
                  </a:txBody>
                  <a:tcPr/>
                </a:tc>
                <a:extLst>
                  <a:ext uri="{0D108BD9-81ED-4DB2-BD59-A6C34878D82A}">
                    <a16:rowId xmlns:a16="http://schemas.microsoft.com/office/drawing/2014/main" val="3825658467"/>
                  </a:ext>
                </a:extLst>
              </a:tr>
              <a:tr h="370840">
                <a:tc>
                  <a:txBody>
                    <a:bodyPr/>
                    <a:lstStyle/>
                    <a:p>
                      <a:endParaRPr lang="en-GB" dirty="0"/>
                    </a:p>
                  </a:txBody>
                  <a:tcPr/>
                </a:tc>
                <a:tc>
                  <a:txBody>
                    <a:bodyPr/>
                    <a:lstStyle/>
                    <a:p>
                      <a:r>
                        <a:rPr lang="ar-DZ" b="1" dirty="0"/>
                        <a:t>المجموع</a:t>
                      </a:r>
                      <a:endParaRPr lang="en-GB" b="1" dirty="0"/>
                    </a:p>
                  </a:txBody>
                  <a:tcPr/>
                </a:tc>
                <a:tc>
                  <a:txBody>
                    <a:bodyPr/>
                    <a:lstStyle/>
                    <a:p>
                      <a:endParaRPr lang="en-GB" dirty="0"/>
                    </a:p>
                  </a:txBody>
                  <a:tcPr/>
                </a:tc>
                <a:tc>
                  <a:txBody>
                    <a:bodyPr/>
                    <a:lstStyle/>
                    <a:p>
                      <a:r>
                        <a:rPr lang="ar-DZ" b="1" dirty="0"/>
                        <a:t>المجموع</a:t>
                      </a:r>
                      <a:endParaRPr lang="en-GB" b="1" dirty="0"/>
                    </a:p>
                  </a:txBody>
                  <a:tcPr/>
                </a:tc>
                <a:extLst>
                  <a:ext uri="{0D108BD9-81ED-4DB2-BD59-A6C34878D82A}">
                    <a16:rowId xmlns:a16="http://schemas.microsoft.com/office/drawing/2014/main" val="3395436941"/>
                  </a:ext>
                </a:extLst>
              </a:tr>
              <a:tr h="370840">
                <a:tc>
                  <a:txBody>
                    <a:bodyPr/>
                    <a:lstStyle/>
                    <a:p>
                      <a:endParaRPr lang="en-GB"/>
                    </a:p>
                  </a:txBody>
                  <a:tcPr/>
                </a:tc>
                <a:tc>
                  <a:txBody>
                    <a:bodyPr/>
                    <a:lstStyle/>
                    <a:p>
                      <a:r>
                        <a:rPr lang="ar-DZ" b="1" dirty="0"/>
                        <a:t>استخدام صافي..تغير سالب في </a:t>
                      </a:r>
                      <a:r>
                        <a:rPr lang="en-US" b="1" dirty="0"/>
                        <a:t>FR</a:t>
                      </a:r>
                      <a:endParaRPr lang="en-GB" b="1" dirty="0"/>
                    </a:p>
                  </a:txBody>
                  <a:tcPr/>
                </a:tc>
                <a:tc>
                  <a:txBody>
                    <a:bodyPr/>
                    <a:lstStyle/>
                    <a:p>
                      <a:endParaRPr lang="en-GB" b="1"/>
                    </a:p>
                  </a:txBody>
                  <a:tcPr/>
                </a:tc>
                <a:tc>
                  <a:txBody>
                    <a:bodyPr/>
                    <a:lstStyle/>
                    <a:p>
                      <a:r>
                        <a:rPr lang="ar-DZ" b="1" dirty="0"/>
                        <a:t>مورد صافي.. تغير موجب في </a:t>
                      </a:r>
                      <a:r>
                        <a:rPr lang="en-US" b="1" dirty="0"/>
                        <a:t> FR</a:t>
                      </a:r>
                      <a:endParaRPr lang="en-GB" b="1" dirty="0"/>
                    </a:p>
                  </a:txBody>
                  <a:tcPr/>
                </a:tc>
                <a:extLst>
                  <a:ext uri="{0D108BD9-81ED-4DB2-BD59-A6C34878D82A}">
                    <a16:rowId xmlns:a16="http://schemas.microsoft.com/office/drawing/2014/main" val="2598923102"/>
                  </a:ext>
                </a:extLst>
              </a:tr>
            </a:tbl>
          </a:graphicData>
        </a:graphic>
      </p:graphicFrame>
    </p:spTree>
    <p:extLst>
      <p:ext uri="{BB962C8B-B14F-4D97-AF65-F5344CB8AC3E}">
        <p14:creationId xmlns:p14="http://schemas.microsoft.com/office/powerpoint/2010/main" val="386353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8487096" cy="69720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400" b="1" dirty="0">
                <a:solidFill>
                  <a:schemeClr val="tx1"/>
                </a:solidFill>
              </a:rPr>
              <a:t>الفصـــــــل </a:t>
            </a:r>
            <a:r>
              <a:rPr lang="ar-DZ" sz="2400" b="1" dirty="0">
                <a:solidFill>
                  <a:schemeClr val="tx1"/>
                </a:solidFill>
              </a:rPr>
              <a:t>الرابع</a:t>
            </a:r>
            <a:br>
              <a:rPr lang="ar-SA" sz="1800" dirty="0">
                <a:solidFill>
                  <a:schemeClr val="tx1"/>
                </a:solidFill>
              </a:rPr>
            </a:br>
            <a:r>
              <a:rPr lang="ar-DZ" sz="2400" dirty="0">
                <a:solidFill>
                  <a:schemeClr val="tx1"/>
                </a:solidFill>
              </a:rPr>
              <a:t>إعداد مخطط التمويل</a:t>
            </a:r>
            <a:endParaRPr lang="ar-SA" sz="1600" dirty="0"/>
          </a:p>
        </p:txBody>
      </p:sp>
      <p:sp>
        <p:nvSpPr>
          <p:cNvPr id="16" name="Content Placeholder 15"/>
          <p:cNvSpPr>
            <a:spLocks noGrp="1"/>
          </p:cNvSpPr>
          <p:nvPr>
            <p:ph sz="quarter" idx="1"/>
          </p:nvPr>
        </p:nvSpPr>
        <p:spPr>
          <a:xfrm>
            <a:off x="251520" y="1041300"/>
            <a:ext cx="8487096" cy="4858844"/>
          </a:xfrm>
        </p:spPr>
        <p:style>
          <a:lnRef idx="2">
            <a:schemeClr val="dk1"/>
          </a:lnRef>
          <a:fillRef idx="1">
            <a:schemeClr val="lt1"/>
          </a:fillRef>
          <a:effectRef idx="0">
            <a:schemeClr val="dk1"/>
          </a:effectRef>
          <a:fontRef idx="minor">
            <a:schemeClr val="dk1"/>
          </a:fontRef>
        </p:style>
        <p:txBody>
          <a:bodyPr>
            <a:normAutofit/>
          </a:bodyPr>
          <a:lstStyle/>
          <a:p>
            <a:pPr marL="809625" lvl="0" indent="0">
              <a:buNone/>
            </a:pPr>
            <a:r>
              <a:rPr lang="en-US" sz="2000" b="1" spc="-150" dirty="0"/>
              <a:t>3-3 </a:t>
            </a:r>
            <a:r>
              <a:rPr lang="ar-DZ" sz="2000" b="1" dirty="0"/>
              <a:t> جدول االتموبل وفق التغيرفي رأس المال العامل الصافي الشامل </a:t>
            </a:r>
            <a:r>
              <a:rPr lang="en-US" sz="2000" b="1" dirty="0"/>
              <a:t>)</a:t>
            </a:r>
            <a:r>
              <a:rPr lang="ar-DZ" sz="2000" b="1" dirty="0"/>
              <a:t>الطريقة الثانية</a:t>
            </a:r>
            <a:r>
              <a:rPr lang="en-US" sz="2000" b="1" dirty="0"/>
              <a:t>(</a:t>
            </a:r>
            <a:endParaRPr lang="ar-DZ" sz="2000" b="1" dirty="0"/>
          </a:p>
          <a:p>
            <a:pPr marL="809625" lvl="0" indent="0">
              <a:buNone/>
            </a:pPr>
            <a:r>
              <a:rPr lang="ar-DZ" sz="2000" dirty="0"/>
              <a:t>يمكن  تصميم جدول التمويل حسب التغير في رأس المال العامل وفق مايلي: </a:t>
            </a:r>
          </a:p>
          <a:p>
            <a:pPr marL="2066925" lvl="3" indent="-342900">
              <a:buFont typeface="Wingdings" panose="05000000000000000000" pitchFamily="2" charset="2"/>
              <a:buChar char="v"/>
            </a:pPr>
            <a:endParaRPr lang="en-US" dirty="0"/>
          </a:p>
          <a:p>
            <a:pPr marL="2066925" lvl="3" indent="-342900">
              <a:buFont typeface="Wingdings" panose="05000000000000000000" pitchFamily="2" charset="2"/>
              <a:buChar char="v"/>
            </a:pPr>
            <a:endParaRPr lang="ar-DZ" dirty="0"/>
          </a:p>
          <a:p>
            <a:pPr marL="2066925" lvl="3" indent="-342900">
              <a:buFont typeface="Wingdings" panose="05000000000000000000" pitchFamily="2" charset="2"/>
              <a:buChar char="v"/>
            </a:pPr>
            <a:endParaRPr lang="ar-DZ" dirty="0"/>
          </a:p>
          <a:p>
            <a:pPr marL="1152525" lvl="0" indent="-342900">
              <a:buFont typeface="Wingdings" panose="05000000000000000000" pitchFamily="2" charset="2"/>
              <a:buChar char="v"/>
            </a:pPr>
            <a:endParaRPr lang="en-US" dirty="0"/>
          </a:p>
          <a:p>
            <a:pPr marL="809625" lvl="0" indent="0" algn="l">
              <a:buNone/>
            </a:pPr>
            <a:endParaRPr lang="ar-DZ" spc="-150" dirty="0"/>
          </a:p>
        </p:txBody>
      </p:sp>
      <p:sp>
        <p:nvSpPr>
          <p:cNvPr id="4" name="Date Placeholder 3"/>
          <p:cNvSpPr>
            <a:spLocks noGrp="1"/>
          </p:cNvSpPr>
          <p:nvPr>
            <p:ph type="dt" sz="half" idx="14"/>
          </p:nvPr>
        </p:nvSpPr>
        <p:spPr>
          <a:xfrm>
            <a:off x="479586" y="6039234"/>
            <a:ext cx="2016224" cy="432048"/>
          </a:xfrm>
        </p:spPr>
        <p:txBody>
          <a:bodyPr/>
          <a:lstStyle/>
          <a:p>
            <a:pPr algn="l" rtl="0"/>
            <a:fld id="{AD727724-A520-41D0-B754-2898837EEB35}" type="datetime1">
              <a:rPr lang="en-US" b="1" smtClean="0"/>
              <a:t>1/22/2021</a:t>
            </a:fld>
            <a:endParaRPr lang="ar-SA" b="1" dirty="0"/>
          </a:p>
        </p:txBody>
      </p:sp>
      <p:sp>
        <p:nvSpPr>
          <p:cNvPr id="5" name="Slide Number Placeholder 4"/>
          <p:cNvSpPr>
            <a:spLocks noGrp="1"/>
          </p:cNvSpPr>
          <p:nvPr>
            <p:ph type="sldNum" sz="quarter" idx="15"/>
          </p:nvPr>
        </p:nvSpPr>
        <p:spPr>
          <a:xfrm>
            <a:off x="8129016" y="5734050"/>
            <a:ext cx="609600" cy="521208"/>
          </a:xfrm>
        </p:spPr>
        <p:txBody>
          <a:bodyPr/>
          <a:lstStyle/>
          <a:p>
            <a:fld id="{A4231B69-FBD1-4C22-85BF-9904F0109019}" type="slidenum">
              <a:rPr lang="ar-SA" smtClean="0"/>
              <a:pPr/>
              <a:t>13</a:t>
            </a:fld>
            <a:endParaRPr lang="ar-SA" dirty="0"/>
          </a:p>
        </p:txBody>
      </p:sp>
      <p:sp>
        <p:nvSpPr>
          <p:cNvPr id="6" name="Footer Placeholder 5"/>
          <p:cNvSpPr>
            <a:spLocks noGrp="1"/>
          </p:cNvSpPr>
          <p:nvPr>
            <p:ph type="ftr" sz="quarter" idx="16"/>
          </p:nvPr>
        </p:nvSpPr>
        <p:spPr>
          <a:xfrm>
            <a:off x="2355170" y="6039234"/>
            <a:ext cx="5544616" cy="292958"/>
          </a:xfrm>
        </p:spPr>
        <p:txBody>
          <a:bodyPr/>
          <a:lstStyle/>
          <a:p>
            <a:pPr algn="ctr"/>
            <a:r>
              <a:rPr lang="ar-SA" b="1" dirty="0">
                <a:solidFill>
                  <a:schemeClr val="tx1"/>
                </a:solidFill>
              </a:rPr>
              <a:t>جامعة أم البواقي-  - كلية الاقتصاد و التسيير و التجارة – قسم المحاسبة والمالية - السنة الثانية</a:t>
            </a:r>
          </a:p>
        </p:txBody>
      </p:sp>
      <p:graphicFrame>
        <p:nvGraphicFramePr>
          <p:cNvPr id="2" name="Table 2">
            <a:extLst>
              <a:ext uri="{FF2B5EF4-FFF2-40B4-BE49-F238E27FC236}">
                <a16:creationId xmlns:a16="http://schemas.microsoft.com/office/drawing/2014/main" id="{7052DEC9-07A7-481B-ADAB-53C837D6D83E}"/>
              </a:ext>
            </a:extLst>
          </p:cNvPr>
          <p:cNvGraphicFramePr>
            <a:graphicFrameLocks noGrp="1"/>
          </p:cNvGraphicFramePr>
          <p:nvPr>
            <p:extLst>
              <p:ext uri="{D42A27DB-BD31-4B8C-83A1-F6EECF244321}">
                <p14:modId xmlns:p14="http://schemas.microsoft.com/office/powerpoint/2010/main" val="4141876886"/>
              </p:ext>
            </p:extLst>
          </p:nvPr>
        </p:nvGraphicFramePr>
        <p:xfrm>
          <a:off x="496168" y="1895230"/>
          <a:ext cx="7632848" cy="3672840"/>
        </p:xfrm>
        <a:graphic>
          <a:graphicData uri="http://schemas.openxmlformats.org/drawingml/2006/table">
            <a:tbl>
              <a:tblPr firstRow="1" bandRow="1">
                <a:tableStyleId>{5940675A-B579-460E-94D1-54222C63F5DA}</a:tableStyleId>
              </a:tblPr>
              <a:tblGrid>
                <a:gridCol w="1627560">
                  <a:extLst>
                    <a:ext uri="{9D8B030D-6E8A-4147-A177-3AD203B41FA5}">
                      <a16:colId xmlns:a16="http://schemas.microsoft.com/office/drawing/2014/main" val="1026994217"/>
                    </a:ext>
                  </a:extLst>
                </a:gridCol>
                <a:gridCol w="1008112">
                  <a:extLst>
                    <a:ext uri="{9D8B030D-6E8A-4147-A177-3AD203B41FA5}">
                      <a16:colId xmlns:a16="http://schemas.microsoft.com/office/drawing/2014/main" val="1074561208"/>
                    </a:ext>
                  </a:extLst>
                </a:gridCol>
                <a:gridCol w="1080120">
                  <a:extLst>
                    <a:ext uri="{9D8B030D-6E8A-4147-A177-3AD203B41FA5}">
                      <a16:colId xmlns:a16="http://schemas.microsoft.com/office/drawing/2014/main" val="28573769"/>
                    </a:ext>
                  </a:extLst>
                </a:gridCol>
                <a:gridCol w="3917056">
                  <a:extLst>
                    <a:ext uri="{9D8B030D-6E8A-4147-A177-3AD203B41FA5}">
                      <a16:colId xmlns:a16="http://schemas.microsoft.com/office/drawing/2014/main" val="120049967"/>
                    </a:ext>
                  </a:extLst>
                </a:gridCol>
              </a:tblGrid>
              <a:tr h="370840">
                <a:tc>
                  <a:txBody>
                    <a:bodyPr/>
                    <a:lstStyle/>
                    <a:p>
                      <a:r>
                        <a:rPr lang="ar-DZ" b="1" dirty="0"/>
                        <a:t>رصيد </a:t>
                      </a:r>
                      <a:r>
                        <a:rPr lang="en-US" b="1" dirty="0"/>
                        <a:t>(2)</a:t>
                      </a:r>
                      <a:r>
                        <a:rPr lang="ar-DZ" b="1" dirty="0"/>
                        <a:t>- </a:t>
                      </a:r>
                      <a:r>
                        <a:rPr lang="en-US" b="1" dirty="0"/>
                        <a:t>(1)</a:t>
                      </a:r>
                      <a:endParaRPr lang="en-GB" b="1" dirty="0"/>
                    </a:p>
                  </a:txBody>
                  <a:tcPr/>
                </a:tc>
                <a:tc>
                  <a:txBody>
                    <a:bodyPr/>
                    <a:lstStyle/>
                    <a:p>
                      <a:r>
                        <a:rPr lang="ar-DZ" b="1" dirty="0"/>
                        <a:t>مورد </a:t>
                      </a:r>
                      <a:r>
                        <a:rPr lang="en-US" b="1" dirty="0"/>
                        <a:t>(2)</a:t>
                      </a:r>
                      <a:endParaRPr lang="en-GB" b="1" dirty="0"/>
                    </a:p>
                  </a:txBody>
                  <a:tcPr/>
                </a:tc>
                <a:tc>
                  <a:txBody>
                    <a:bodyPr/>
                    <a:lstStyle/>
                    <a:p>
                      <a:r>
                        <a:rPr lang="ar-DZ" b="1" dirty="0"/>
                        <a:t>احتياج </a:t>
                      </a:r>
                      <a:r>
                        <a:rPr lang="en-US" b="1" dirty="0"/>
                        <a:t>(1)</a:t>
                      </a:r>
                      <a:endParaRPr lang="en-GB" b="1" dirty="0"/>
                    </a:p>
                  </a:txBody>
                  <a:tcPr/>
                </a:tc>
                <a:tc>
                  <a:txBody>
                    <a:bodyPr/>
                    <a:lstStyle/>
                    <a:p>
                      <a:r>
                        <a:rPr lang="ar-DZ" b="1" dirty="0"/>
                        <a:t>تغيرات رأس المال العامل الصافي الشامل</a:t>
                      </a:r>
                      <a:endParaRPr lang="en-GB" b="1" dirty="0"/>
                    </a:p>
                  </a:txBody>
                  <a:tcPr/>
                </a:tc>
                <a:extLst>
                  <a:ext uri="{0D108BD9-81ED-4DB2-BD59-A6C34878D82A}">
                    <a16:rowId xmlns:a16="http://schemas.microsoft.com/office/drawing/2014/main" val="3839968995"/>
                  </a:ext>
                </a:extLst>
              </a:tr>
              <a:tr h="413610">
                <a:tc>
                  <a:txBody>
                    <a:bodyPr/>
                    <a:lstStyle/>
                    <a:p>
                      <a:endParaRPr lang="en-GB" dirty="0"/>
                    </a:p>
                  </a:txBody>
                  <a:tcPr/>
                </a:tc>
                <a:tc>
                  <a:txBody>
                    <a:bodyPr/>
                    <a:lstStyle/>
                    <a:p>
                      <a:pPr marL="285750" indent="-285750">
                        <a:buFontTx/>
                        <a:buChar char="-"/>
                      </a:pPr>
                      <a:endParaRPr lang="en-GB" dirty="0"/>
                    </a:p>
                  </a:txBody>
                  <a:tcPr/>
                </a:tc>
                <a:tc>
                  <a:txBody>
                    <a:bodyPr/>
                    <a:lstStyle/>
                    <a:p>
                      <a:endParaRPr lang="en-GB"/>
                    </a:p>
                  </a:txBody>
                  <a:tcPr/>
                </a:tc>
                <a:tc>
                  <a:txBody>
                    <a:bodyPr/>
                    <a:lstStyle/>
                    <a:p>
                      <a:pPr marL="285750" indent="-285750">
                        <a:buFontTx/>
                        <a:buChar char="-"/>
                      </a:pPr>
                      <a:r>
                        <a:rPr lang="ar-DZ" dirty="0"/>
                        <a:t>التغيرات ذات الطابع الاستغلالي:</a:t>
                      </a:r>
                    </a:p>
                    <a:p>
                      <a:pPr marL="285750" indent="-285750">
                        <a:buFont typeface="Wingdings" panose="05000000000000000000" pitchFamily="2" charset="2"/>
                        <a:buChar char="ü"/>
                      </a:pPr>
                      <a:r>
                        <a:rPr lang="ar-DZ" dirty="0"/>
                        <a:t>  تغيرات الأصول الجارية</a:t>
                      </a:r>
                    </a:p>
                    <a:p>
                      <a:pPr marL="285750" indent="-285750">
                        <a:buFont typeface="Wingdings" panose="05000000000000000000" pitchFamily="2" charset="2"/>
                        <a:buChar char="§"/>
                      </a:pPr>
                      <a:r>
                        <a:rPr lang="ar-DZ" dirty="0"/>
                        <a:t>   </a:t>
                      </a:r>
                      <a:r>
                        <a:rPr lang="fr-FR" dirty="0"/>
                        <a:t>       </a:t>
                      </a:r>
                      <a:r>
                        <a:rPr lang="ar-DZ" dirty="0"/>
                        <a:t>المخزون</a:t>
                      </a:r>
                    </a:p>
                    <a:p>
                      <a:pPr marL="285750" indent="-285750">
                        <a:buFont typeface="Wingdings" panose="05000000000000000000" pitchFamily="2" charset="2"/>
                        <a:buChar char="§"/>
                      </a:pPr>
                      <a:r>
                        <a:rPr lang="ar-DZ" dirty="0"/>
                        <a:t> عملاء ، أوراق القبض</a:t>
                      </a:r>
                    </a:p>
                    <a:p>
                      <a:pPr marL="285750" indent="-285750">
                        <a:buFont typeface="Wingdings" panose="05000000000000000000" pitchFamily="2" charset="2"/>
                        <a:buChar char="§"/>
                      </a:pPr>
                      <a:r>
                        <a:rPr lang="ar-DZ" dirty="0"/>
                        <a:t>أصول جارية أخرى</a:t>
                      </a:r>
                    </a:p>
                    <a:p>
                      <a:pPr marL="285750" indent="-285750">
                        <a:buFont typeface="Wingdings" panose="05000000000000000000" pitchFamily="2" charset="2"/>
                        <a:buChar char="ü"/>
                      </a:pPr>
                      <a:r>
                        <a:rPr lang="ar-DZ" dirty="0"/>
                        <a:t>تغيرات ديون الاستغلال</a:t>
                      </a:r>
                    </a:p>
                    <a:p>
                      <a:pPr marL="285750" indent="-285750">
                        <a:buFont typeface="Wingdings" panose="05000000000000000000" pitchFamily="2" charset="2"/>
                        <a:buChar char="§"/>
                      </a:pPr>
                      <a:r>
                        <a:rPr lang="ar-DZ" dirty="0"/>
                        <a:t>موردون وأوراق الدفع</a:t>
                      </a:r>
                    </a:p>
                    <a:p>
                      <a:pPr marL="285750" indent="-285750">
                        <a:buFont typeface="Wingdings" panose="05000000000000000000" pitchFamily="2" charset="2"/>
                        <a:buChar char="§"/>
                      </a:pPr>
                      <a:r>
                        <a:rPr lang="ar-DZ" dirty="0"/>
                        <a:t>ديون أخرى للاستغلال</a:t>
                      </a:r>
                      <a:endParaRPr lang="fr-FR" dirty="0"/>
                    </a:p>
                    <a:p>
                      <a:pPr marL="0" indent="0">
                        <a:buFont typeface="Wingdings" panose="05000000000000000000" pitchFamily="2" charset="2"/>
                        <a:buNone/>
                      </a:pPr>
                      <a:r>
                        <a:rPr lang="ar-DZ" dirty="0"/>
                        <a:t>   </a:t>
                      </a:r>
                      <a:endParaRPr lang="en-GB" dirty="0"/>
                    </a:p>
                  </a:txBody>
                  <a:tcPr/>
                </a:tc>
                <a:extLst>
                  <a:ext uri="{0D108BD9-81ED-4DB2-BD59-A6C34878D82A}">
                    <a16:rowId xmlns:a16="http://schemas.microsoft.com/office/drawing/2014/main" val="3825658467"/>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ar-DZ" dirty="0"/>
                        <a:t>المجموع</a:t>
                      </a:r>
                      <a:endParaRPr lang="en-GB" dirty="0"/>
                    </a:p>
                  </a:txBody>
                  <a:tcPr/>
                </a:tc>
                <a:extLst>
                  <a:ext uri="{0D108BD9-81ED-4DB2-BD59-A6C34878D82A}">
                    <a16:rowId xmlns:a16="http://schemas.microsoft.com/office/drawing/2014/main" val="3395436941"/>
                  </a:ext>
                </a:extLst>
              </a:tr>
              <a:tr h="370840">
                <a:tc>
                  <a:txBody>
                    <a:bodyPr/>
                    <a:lstStyle/>
                    <a:p>
                      <a:endParaRPr lang="en-GB"/>
                    </a:p>
                  </a:txBody>
                  <a:tcPr/>
                </a:tc>
                <a:tc>
                  <a:txBody>
                    <a:bodyPr/>
                    <a:lstStyle/>
                    <a:p>
                      <a:endParaRPr lang="en-GB" dirty="0"/>
                    </a:p>
                  </a:txBody>
                  <a:tcPr/>
                </a:tc>
                <a:tc>
                  <a:txBody>
                    <a:bodyPr/>
                    <a:lstStyle/>
                    <a:p>
                      <a:endParaRPr lang="en-GB"/>
                    </a:p>
                  </a:txBody>
                  <a:tcPr/>
                </a:tc>
                <a:tc>
                  <a:txBody>
                    <a:bodyPr/>
                    <a:lstStyle/>
                    <a:p>
                      <a:r>
                        <a:rPr lang="ar-DZ" dirty="0"/>
                        <a:t>أ- التغير الصافي للاستغلال </a:t>
                      </a:r>
                      <a:r>
                        <a:rPr lang="en-US" dirty="0"/>
                        <a:t>(BFRE)</a:t>
                      </a:r>
                      <a:endParaRPr lang="en-GB" dirty="0"/>
                    </a:p>
                  </a:txBody>
                  <a:tcPr/>
                </a:tc>
                <a:extLst>
                  <a:ext uri="{0D108BD9-81ED-4DB2-BD59-A6C34878D82A}">
                    <a16:rowId xmlns:a16="http://schemas.microsoft.com/office/drawing/2014/main" val="2598923102"/>
                  </a:ext>
                </a:extLst>
              </a:tr>
            </a:tbl>
          </a:graphicData>
        </a:graphic>
      </p:graphicFrame>
    </p:spTree>
    <p:extLst>
      <p:ext uri="{BB962C8B-B14F-4D97-AF65-F5344CB8AC3E}">
        <p14:creationId xmlns:p14="http://schemas.microsoft.com/office/powerpoint/2010/main" val="4064961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8487096" cy="69720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400" b="1" dirty="0">
                <a:solidFill>
                  <a:schemeClr val="tx1"/>
                </a:solidFill>
              </a:rPr>
              <a:t>الفصـــــــل </a:t>
            </a:r>
            <a:r>
              <a:rPr lang="ar-DZ" sz="2400" b="1" dirty="0">
                <a:solidFill>
                  <a:schemeClr val="tx1"/>
                </a:solidFill>
              </a:rPr>
              <a:t>الرابع</a:t>
            </a:r>
            <a:br>
              <a:rPr lang="ar-SA" sz="1800" dirty="0">
                <a:solidFill>
                  <a:schemeClr val="tx1"/>
                </a:solidFill>
              </a:rPr>
            </a:br>
            <a:r>
              <a:rPr lang="ar-DZ" sz="2400" dirty="0">
                <a:solidFill>
                  <a:schemeClr val="tx1"/>
                </a:solidFill>
              </a:rPr>
              <a:t>إعداد مخطط التمويل</a:t>
            </a:r>
            <a:endParaRPr lang="ar-SA" sz="1600" dirty="0"/>
          </a:p>
        </p:txBody>
      </p:sp>
      <p:sp>
        <p:nvSpPr>
          <p:cNvPr id="16" name="Content Placeholder 15"/>
          <p:cNvSpPr>
            <a:spLocks noGrp="1"/>
          </p:cNvSpPr>
          <p:nvPr>
            <p:ph sz="quarter" idx="1"/>
          </p:nvPr>
        </p:nvSpPr>
        <p:spPr>
          <a:xfrm>
            <a:off x="251520" y="1041300"/>
            <a:ext cx="8487096" cy="4858844"/>
          </a:xfrm>
        </p:spPr>
        <p:style>
          <a:lnRef idx="2">
            <a:schemeClr val="dk1"/>
          </a:lnRef>
          <a:fillRef idx="1">
            <a:schemeClr val="lt1"/>
          </a:fillRef>
          <a:effectRef idx="0">
            <a:schemeClr val="dk1"/>
          </a:effectRef>
          <a:fontRef idx="minor">
            <a:schemeClr val="dk1"/>
          </a:fontRef>
        </p:style>
        <p:txBody>
          <a:bodyPr>
            <a:normAutofit/>
          </a:bodyPr>
          <a:lstStyle/>
          <a:p>
            <a:pPr marL="809625" lvl="0" indent="0">
              <a:buNone/>
            </a:pPr>
            <a:r>
              <a:rPr lang="en-US" sz="2000" b="1" spc="-150" dirty="0"/>
              <a:t>3-3 </a:t>
            </a:r>
            <a:r>
              <a:rPr lang="ar-DZ" sz="2000" b="1" dirty="0"/>
              <a:t> جدول االتموبل وفق التغيرفي رأس المال العامل الصافي الشامل </a:t>
            </a:r>
            <a:r>
              <a:rPr lang="en-US" sz="2000" b="1" dirty="0"/>
              <a:t>)</a:t>
            </a:r>
            <a:r>
              <a:rPr lang="ar-DZ" sz="2000" b="1" dirty="0"/>
              <a:t>الطريقة الثانية</a:t>
            </a:r>
            <a:r>
              <a:rPr lang="en-US" sz="2000" b="1" dirty="0"/>
              <a:t>(</a:t>
            </a:r>
            <a:endParaRPr lang="ar-DZ" sz="2000" b="1" dirty="0"/>
          </a:p>
          <a:p>
            <a:pPr marL="809625" lvl="0" indent="0">
              <a:buNone/>
            </a:pPr>
            <a:r>
              <a:rPr lang="ar-DZ" sz="2000" dirty="0"/>
              <a:t>يمكن  تصميم جدول التمويل حسب التغير في رأس المال العامل وفق مايلي: </a:t>
            </a:r>
          </a:p>
          <a:p>
            <a:pPr marL="2066925" lvl="3" indent="-342900">
              <a:buFont typeface="Wingdings" panose="05000000000000000000" pitchFamily="2" charset="2"/>
              <a:buChar char="v"/>
            </a:pPr>
            <a:endParaRPr lang="en-US" dirty="0"/>
          </a:p>
          <a:p>
            <a:pPr marL="2066925" lvl="3" indent="-342900">
              <a:buFont typeface="Wingdings" panose="05000000000000000000" pitchFamily="2" charset="2"/>
              <a:buChar char="v"/>
            </a:pPr>
            <a:endParaRPr lang="ar-DZ" dirty="0"/>
          </a:p>
          <a:p>
            <a:pPr marL="2066925" lvl="3" indent="-342900">
              <a:buFont typeface="Wingdings" panose="05000000000000000000" pitchFamily="2" charset="2"/>
              <a:buChar char="v"/>
            </a:pPr>
            <a:endParaRPr lang="ar-DZ" dirty="0"/>
          </a:p>
          <a:p>
            <a:pPr marL="1152525" lvl="0" indent="-342900">
              <a:buFont typeface="Wingdings" panose="05000000000000000000" pitchFamily="2" charset="2"/>
              <a:buChar char="v"/>
            </a:pPr>
            <a:endParaRPr lang="en-US" dirty="0"/>
          </a:p>
          <a:p>
            <a:pPr marL="809625" lvl="0" indent="0" algn="l">
              <a:buNone/>
            </a:pPr>
            <a:endParaRPr lang="ar-DZ" spc="-150" dirty="0"/>
          </a:p>
        </p:txBody>
      </p:sp>
      <p:sp>
        <p:nvSpPr>
          <p:cNvPr id="4" name="Date Placeholder 3"/>
          <p:cNvSpPr>
            <a:spLocks noGrp="1"/>
          </p:cNvSpPr>
          <p:nvPr>
            <p:ph type="dt" sz="half" idx="14"/>
          </p:nvPr>
        </p:nvSpPr>
        <p:spPr>
          <a:xfrm>
            <a:off x="479586" y="6039234"/>
            <a:ext cx="2016224" cy="432048"/>
          </a:xfrm>
        </p:spPr>
        <p:txBody>
          <a:bodyPr/>
          <a:lstStyle/>
          <a:p>
            <a:pPr algn="l" rtl="0"/>
            <a:fld id="{AD727724-A520-41D0-B754-2898837EEB35}" type="datetime1">
              <a:rPr lang="en-US" b="1" smtClean="0"/>
              <a:t>1/22/2021</a:t>
            </a:fld>
            <a:endParaRPr lang="ar-SA" b="1" dirty="0"/>
          </a:p>
        </p:txBody>
      </p:sp>
      <p:sp>
        <p:nvSpPr>
          <p:cNvPr id="5" name="Slide Number Placeholder 4"/>
          <p:cNvSpPr>
            <a:spLocks noGrp="1"/>
          </p:cNvSpPr>
          <p:nvPr>
            <p:ph type="sldNum" sz="quarter" idx="15"/>
          </p:nvPr>
        </p:nvSpPr>
        <p:spPr>
          <a:xfrm>
            <a:off x="8129016" y="5734050"/>
            <a:ext cx="609600" cy="521208"/>
          </a:xfrm>
        </p:spPr>
        <p:txBody>
          <a:bodyPr/>
          <a:lstStyle/>
          <a:p>
            <a:fld id="{A4231B69-FBD1-4C22-85BF-9904F0109019}" type="slidenum">
              <a:rPr lang="ar-SA" smtClean="0"/>
              <a:pPr/>
              <a:t>14</a:t>
            </a:fld>
            <a:endParaRPr lang="ar-SA" dirty="0"/>
          </a:p>
        </p:txBody>
      </p:sp>
      <p:sp>
        <p:nvSpPr>
          <p:cNvPr id="6" name="Footer Placeholder 5"/>
          <p:cNvSpPr>
            <a:spLocks noGrp="1"/>
          </p:cNvSpPr>
          <p:nvPr>
            <p:ph type="ftr" sz="quarter" idx="16"/>
          </p:nvPr>
        </p:nvSpPr>
        <p:spPr>
          <a:xfrm>
            <a:off x="2355170" y="6039234"/>
            <a:ext cx="5544616" cy="292958"/>
          </a:xfrm>
        </p:spPr>
        <p:txBody>
          <a:bodyPr/>
          <a:lstStyle/>
          <a:p>
            <a:pPr algn="ctr"/>
            <a:r>
              <a:rPr lang="ar-SA" b="1" dirty="0">
                <a:solidFill>
                  <a:schemeClr val="tx1"/>
                </a:solidFill>
              </a:rPr>
              <a:t>جامعة أم البواقي-  - كلية الاقتصاد و التسيير و التجارة – قسم المحاسبة والمالية - السنة الثانية</a:t>
            </a:r>
          </a:p>
        </p:txBody>
      </p:sp>
      <p:graphicFrame>
        <p:nvGraphicFramePr>
          <p:cNvPr id="2" name="Table 2">
            <a:extLst>
              <a:ext uri="{FF2B5EF4-FFF2-40B4-BE49-F238E27FC236}">
                <a16:creationId xmlns:a16="http://schemas.microsoft.com/office/drawing/2014/main" id="{7052DEC9-07A7-481B-ADAB-53C837D6D83E}"/>
              </a:ext>
            </a:extLst>
          </p:cNvPr>
          <p:cNvGraphicFramePr>
            <a:graphicFrameLocks noGrp="1"/>
          </p:cNvGraphicFramePr>
          <p:nvPr>
            <p:extLst>
              <p:ext uri="{D42A27DB-BD31-4B8C-83A1-F6EECF244321}">
                <p14:modId xmlns:p14="http://schemas.microsoft.com/office/powerpoint/2010/main" val="179660399"/>
              </p:ext>
            </p:extLst>
          </p:nvPr>
        </p:nvGraphicFramePr>
        <p:xfrm>
          <a:off x="496168" y="1895230"/>
          <a:ext cx="7632848" cy="2301240"/>
        </p:xfrm>
        <a:graphic>
          <a:graphicData uri="http://schemas.openxmlformats.org/drawingml/2006/table">
            <a:tbl>
              <a:tblPr firstRow="1" bandRow="1">
                <a:tableStyleId>{5940675A-B579-460E-94D1-54222C63F5DA}</a:tableStyleId>
              </a:tblPr>
              <a:tblGrid>
                <a:gridCol w="1699568">
                  <a:extLst>
                    <a:ext uri="{9D8B030D-6E8A-4147-A177-3AD203B41FA5}">
                      <a16:colId xmlns:a16="http://schemas.microsoft.com/office/drawing/2014/main" val="1026994217"/>
                    </a:ext>
                  </a:extLst>
                </a:gridCol>
                <a:gridCol w="936104">
                  <a:extLst>
                    <a:ext uri="{9D8B030D-6E8A-4147-A177-3AD203B41FA5}">
                      <a16:colId xmlns:a16="http://schemas.microsoft.com/office/drawing/2014/main" val="1074561208"/>
                    </a:ext>
                  </a:extLst>
                </a:gridCol>
                <a:gridCol w="1080120">
                  <a:extLst>
                    <a:ext uri="{9D8B030D-6E8A-4147-A177-3AD203B41FA5}">
                      <a16:colId xmlns:a16="http://schemas.microsoft.com/office/drawing/2014/main" val="28573769"/>
                    </a:ext>
                  </a:extLst>
                </a:gridCol>
                <a:gridCol w="3917056">
                  <a:extLst>
                    <a:ext uri="{9D8B030D-6E8A-4147-A177-3AD203B41FA5}">
                      <a16:colId xmlns:a16="http://schemas.microsoft.com/office/drawing/2014/main" val="120049967"/>
                    </a:ext>
                  </a:extLst>
                </a:gridCol>
              </a:tblGrid>
              <a:tr h="370840">
                <a:tc>
                  <a:txBody>
                    <a:bodyPr/>
                    <a:lstStyle/>
                    <a:p>
                      <a:r>
                        <a:rPr lang="ar-DZ" b="1" dirty="0"/>
                        <a:t>رصيد </a:t>
                      </a:r>
                      <a:r>
                        <a:rPr lang="en-US" b="1" dirty="0"/>
                        <a:t>(2)</a:t>
                      </a:r>
                      <a:r>
                        <a:rPr lang="ar-DZ" b="1" dirty="0"/>
                        <a:t>- </a:t>
                      </a:r>
                      <a:r>
                        <a:rPr lang="en-US" b="1" dirty="0"/>
                        <a:t>(1)</a:t>
                      </a:r>
                      <a:endParaRPr lang="en-GB" b="1" dirty="0"/>
                    </a:p>
                  </a:txBody>
                  <a:tcPr/>
                </a:tc>
                <a:tc>
                  <a:txBody>
                    <a:bodyPr/>
                    <a:lstStyle/>
                    <a:p>
                      <a:r>
                        <a:rPr lang="ar-DZ" b="1" dirty="0"/>
                        <a:t>مورد </a:t>
                      </a:r>
                      <a:r>
                        <a:rPr lang="en-US" b="1" dirty="0"/>
                        <a:t>(2)</a:t>
                      </a:r>
                      <a:endParaRPr lang="en-GB" b="1" dirty="0"/>
                    </a:p>
                  </a:txBody>
                  <a:tcPr/>
                </a:tc>
                <a:tc>
                  <a:txBody>
                    <a:bodyPr/>
                    <a:lstStyle/>
                    <a:p>
                      <a:r>
                        <a:rPr lang="ar-DZ" b="1" dirty="0"/>
                        <a:t>احتياج </a:t>
                      </a:r>
                      <a:r>
                        <a:rPr lang="en-US" b="1" dirty="0"/>
                        <a:t>(1)</a:t>
                      </a:r>
                      <a:endParaRPr lang="en-GB" b="1" dirty="0"/>
                    </a:p>
                  </a:txBody>
                  <a:tcPr/>
                </a:tc>
                <a:tc>
                  <a:txBody>
                    <a:bodyPr/>
                    <a:lstStyle/>
                    <a:p>
                      <a:r>
                        <a:rPr lang="ar-DZ" b="1" dirty="0"/>
                        <a:t>تغيرات رأس المال العامل الصافي الشامل</a:t>
                      </a:r>
                      <a:endParaRPr lang="en-GB" b="1" dirty="0"/>
                    </a:p>
                  </a:txBody>
                  <a:tcPr/>
                </a:tc>
                <a:extLst>
                  <a:ext uri="{0D108BD9-81ED-4DB2-BD59-A6C34878D82A}">
                    <a16:rowId xmlns:a16="http://schemas.microsoft.com/office/drawing/2014/main" val="3839968995"/>
                  </a:ext>
                </a:extLst>
              </a:tr>
              <a:tr h="413610">
                <a:tc>
                  <a:txBody>
                    <a:bodyPr/>
                    <a:lstStyle/>
                    <a:p>
                      <a:endParaRPr lang="en-GB" dirty="0"/>
                    </a:p>
                  </a:txBody>
                  <a:tcPr/>
                </a:tc>
                <a:tc>
                  <a:txBody>
                    <a:bodyPr/>
                    <a:lstStyle/>
                    <a:p>
                      <a:pPr marL="285750" indent="-285750">
                        <a:buFontTx/>
                        <a:buChar char="-"/>
                      </a:pPr>
                      <a:endParaRPr lang="en-GB" dirty="0"/>
                    </a:p>
                  </a:txBody>
                  <a:tcPr/>
                </a:tc>
                <a:tc>
                  <a:txBody>
                    <a:bodyPr/>
                    <a:lstStyle/>
                    <a:p>
                      <a:endParaRPr lang="en-GB"/>
                    </a:p>
                  </a:txBody>
                  <a:tcPr/>
                </a:tc>
                <a:tc>
                  <a:txBody>
                    <a:bodyPr/>
                    <a:lstStyle/>
                    <a:p>
                      <a:pPr marL="285750" indent="-285750">
                        <a:buFontTx/>
                        <a:buChar char="-"/>
                      </a:pPr>
                      <a:r>
                        <a:rPr lang="ar-DZ" dirty="0"/>
                        <a:t>التغيرات ذات الطابع </a:t>
                      </a:r>
                      <a:r>
                        <a:rPr lang="en-US" dirty="0"/>
                        <a:t> </a:t>
                      </a:r>
                      <a:r>
                        <a:rPr lang="ar-DZ" dirty="0"/>
                        <a:t>خارج الاستغلال:</a:t>
                      </a:r>
                    </a:p>
                    <a:p>
                      <a:pPr marL="285750" indent="-285750">
                        <a:buFont typeface="Wingdings" panose="05000000000000000000" pitchFamily="2" charset="2"/>
                        <a:buChar char="ü"/>
                      </a:pPr>
                      <a:r>
                        <a:rPr lang="ar-DZ" dirty="0"/>
                        <a:t>  تغيرات الأصول الجارية خارج الاستغلال</a:t>
                      </a:r>
                    </a:p>
                    <a:p>
                      <a:pPr marL="285750" indent="-285750">
                        <a:buFont typeface="Wingdings" panose="05000000000000000000" pitchFamily="2" charset="2"/>
                        <a:buChar char="ü"/>
                      </a:pPr>
                      <a:r>
                        <a:rPr lang="ar-DZ" dirty="0"/>
                        <a:t>تغيرات الديون  خارج الاستغلال</a:t>
                      </a:r>
                    </a:p>
                    <a:p>
                      <a:pPr marL="0" indent="0">
                        <a:buFont typeface="Wingdings" panose="05000000000000000000" pitchFamily="2" charset="2"/>
                        <a:buNone/>
                      </a:pPr>
                      <a:r>
                        <a:rPr lang="ar-DZ" dirty="0"/>
                        <a:t>   </a:t>
                      </a:r>
                      <a:endParaRPr lang="en-GB" dirty="0"/>
                    </a:p>
                  </a:txBody>
                  <a:tcPr/>
                </a:tc>
                <a:extLst>
                  <a:ext uri="{0D108BD9-81ED-4DB2-BD59-A6C34878D82A}">
                    <a16:rowId xmlns:a16="http://schemas.microsoft.com/office/drawing/2014/main" val="3825658467"/>
                  </a:ext>
                </a:extLst>
              </a:tr>
              <a:tr h="37084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ar-DZ" dirty="0"/>
                        <a:t>المجموع</a:t>
                      </a:r>
                      <a:endParaRPr lang="en-GB" dirty="0"/>
                    </a:p>
                  </a:txBody>
                  <a:tcPr/>
                </a:tc>
                <a:extLst>
                  <a:ext uri="{0D108BD9-81ED-4DB2-BD59-A6C34878D82A}">
                    <a16:rowId xmlns:a16="http://schemas.microsoft.com/office/drawing/2014/main" val="3395436941"/>
                  </a:ext>
                </a:extLst>
              </a:tr>
              <a:tr h="370840">
                <a:tc>
                  <a:txBody>
                    <a:bodyPr/>
                    <a:lstStyle/>
                    <a:p>
                      <a:endParaRPr lang="en-GB"/>
                    </a:p>
                  </a:txBody>
                  <a:tcPr/>
                </a:tc>
                <a:tc>
                  <a:txBody>
                    <a:bodyPr/>
                    <a:lstStyle/>
                    <a:p>
                      <a:endParaRPr lang="en-GB" dirty="0"/>
                    </a:p>
                  </a:txBody>
                  <a:tcPr/>
                </a:tc>
                <a:tc>
                  <a:txBody>
                    <a:bodyPr/>
                    <a:lstStyle/>
                    <a:p>
                      <a:endParaRPr lang="en-GB"/>
                    </a:p>
                  </a:txBody>
                  <a:tcPr/>
                </a:tc>
                <a:tc>
                  <a:txBody>
                    <a:bodyPr/>
                    <a:lstStyle/>
                    <a:p>
                      <a:r>
                        <a:rPr lang="ar-DZ" dirty="0"/>
                        <a:t>ب -  التغير الصافي خارج الاستغلال </a:t>
                      </a:r>
                      <a:r>
                        <a:rPr lang="en-US" dirty="0"/>
                        <a:t>(BFRHE)</a:t>
                      </a:r>
                      <a:endParaRPr lang="en-GB" dirty="0"/>
                    </a:p>
                  </a:txBody>
                  <a:tcPr/>
                </a:tc>
                <a:extLst>
                  <a:ext uri="{0D108BD9-81ED-4DB2-BD59-A6C34878D82A}">
                    <a16:rowId xmlns:a16="http://schemas.microsoft.com/office/drawing/2014/main" val="2598923102"/>
                  </a:ext>
                </a:extLst>
              </a:tr>
            </a:tbl>
          </a:graphicData>
        </a:graphic>
      </p:graphicFrame>
    </p:spTree>
    <p:extLst>
      <p:ext uri="{BB962C8B-B14F-4D97-AF65-F5344CB8AC3E}">
        <p14:creationId xmlns:p14="http://schemas.microsoft.com/office/powerpoint/2010/main" val="2333799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251520" y="260648"/>
            <a:ext cx="8487096" cy="697208"/>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400" b="1" dirty="0">
                <a:solidFill>
                  <a:schemeClr val="tx1"/>
                </a:solidFill>
              </a:rPr>
              <a:t>الفصـــــــل </a:t>
            </a:r>
            <a:r>
              <a:rPr lang="ar-DZ" sz="2400" b="1" dirty="0">
                <a:solidFill>
                  <a:schemeClr val="tx1"/>
                </a:solidFill>
              </a:rPr>
              <a:t>الرابع</a:t>
            </a:r>
            <a:br>
              <a:rPr lang="ar-SA" sz="1800" dirty="0">
                <a:solidFill>
                  <a:schemeClr val="tx1"/>
                </a:solidFill>
              </a:rPr>
            </a:br>
            <a:r>
              <a:rPr lang="ar-DZ" sz="2400" dirty="0">
                <a:solidFill>
                  <a:schemeClr val="tx1"/>
                </a:solidFill>
              </a:rPr>
              <a:t>إعداد مخطط التمويل</a:t>
            </a:r>
            <a:endParaRPr lang="ar-SA" sz="1600" dirty="0"/>
          </a:p>
        </p:txBody>
      </p:sp>
      <p:sp>
        <p:nvSpPr>
          <p:cNvPr id="16" name="Content Placeholder 15"/>
          <p:cNvSpPr>
            <a:spLocks noGrp="1"/>
          </p:cNvSpPr>
          <p:nvPr>
            <p:ph sz="quarter" idx="1"/>
          </p:nvPr>
        </p:nvSpPr>
        <p:spPr>
          <a:xfrm>
            <a:off x="251520" y="1041300"/>
            <a:ext cx="8487096" cy="4858844"/>
          </a:xfrm>
        </p:spPr>
        <p:style>
          <a:lnRef idx="2">
            <a:schemeClr val="dk1"/>
          </a:lnRef>
          <a:fillRef idx="1">
            <a:schemeClr val="lt1"/>
          </a:fillRef>
          <a:effectRef idx="0">
            <a:schemeClr val="dk1"/>
          </a:effectRef>
          <a:fontRef idx="minor">
            <a:schemeClr val="dk1"/>
          </a:fontRef>
        </p:style>
        <p:txBody>
          <a:bodyPr>
            <a:normAutofit/>
          </a:bodyPr>
          <a:lstStyle/>
          <a:p>
            <a:pPr marL="809625" lvl="0" indent="0">
              <a:buNone/>
            </a:pPr>
            <a:r>
              <a:rPr lang="en-US" sz="2000" b="1" spc="-150" dirty="0"/>
              <a:t>3-3 </a:t>
            </a:r>
            <a:r>
              <a:rPr lang="ar-DZ" sz="2000" b="1" dirty="0"/>
              <a:t> جدول االتموبل وفق التغيرفي رأس المال العامل الصافي الشامل </a:t>
            </a:r>
            <a:r>
              <a:rPr lang="en-US" sz="2000" b="1" dirty="0"/>
              <a:t>)</a:t>
            </a:r>
            <a:r>
              <a:rPr lang="ar-DZ" sz="2000" b="1" dirty="0"/>
              <a:t>الطريقة الثانية</a:t>
            </a:r>
            <a:r>
              <a:rPr lang="en-US" sz="2000" b="1" dirty="0"/>
              <a:t>(</a:t>
            </a:r>
            <a:endParaRPr lang="ar-DZ" sz="2000" b="1" dirty="0"/>
          </a:p>
          <a:p>
            <a:pPr marL="809625" lvl="0" indent="0">
              <a:buNone/>
            </a:pPr>
            <a:r>
              <a:rPr lang="ar-DZ" sz="2000" dirty="0"/>
              <a:t>يمكن تصميم جدول التمويل حسب التغير في رأس المال العامل وفق مايلي: </a:t>
            </a:r>
          </a:p>
          <a:p>
            <a:pPr marL="2066925" lvl="3" indent="-342900">
              <a:buFont typeface="Wingdings" panose="05000000000000000000" pitchFamily="2" charset="2"/>
              <a:buChar char="v"/>
            </a:pPr>
            <a:endParaRPr lang="en-US" dirty="0"/>
          </a:p>
          <a:p>
            <a:pPr marL="2066925" lvl="3" indent="-342900">
              <a:buFont typeface="Wingdings" panose="05000000000000000000" pitchFamily="2" charset="2"/>
              <a:buChar char="v"/>
            </a:pPr>
            <a:endParaRPr lang="ar-DZ" dirty="0"/>
          </a:p>
          <a:p>
            <a:pPr marL="2066925" lvl="3" indent="-342900">
              <a:buFont typeface="Wingdings" panose="05000000000000000000" pitchFamily="2" charset="2"/>
              <a:buChar char="v"/>
            </a:pPr>
            <a:endParaRPr lang="ar-DZ" dirty="0"/>
          </a:p>
          <a:p>
            <a:pPr marL="1152525" lvl="0" indent="-342900">
              <a:buFont typeface="Wingdings" panose="05000000000000000000" pitchFamily="2" charset="2"/>
              <a:buChar char="v"/>
            </a:pPr>
            <a:endParaRPr lang="en-US" dirty="0"/>
          </a:p>
          <a:p>
            <a:pPr marL="809625" lvl="0" indent="0" algn="l">
              <a:buNone/>
            </a:pPr>
            <a:endParaRPr lang="ar-DZ" spc="-150" dirty="0"/>
          </a:p>
        </p:txBody>
      </p:sp>
      <p:sp>
        <p:nvSpPr>
          <p:cNvPr id="4" name="Date Placeholder 3"/>
          <p:cNvSpPr>
            <a:spLocks noGrp="1"/>
          </p:cNvSpPr>
          <p:nvPr>
            <p:ph type="dt" sz="half" idx="14"/>
          </p:nvPr>
        </p:nvSpPr>
        <p:spPr>
          <a:xfrm>
            <a:off x="479586" y="6039234"/>
            <a:ext cx="2016224" cy="432048"/>
          </a:xfrm>
        </p:spPr>
        <p:txBody>
          <a:bodyPr/>
          <a:lstStyle/>
          <a:p>
            <a:pPr algn="l" rtl="0"/>
            <a:fld id="{AD727724-A520-41D0-B754-2898837EEB35}" type="datetime1">
              <a:rPr lang="en-US" b="1" smtClean="0"/>
              <a:t>1/22/2021</a:t>
            </a:fld>
            <a:endParaRPr lang="ar-SA" b="1" dirty="0"/>
          </a:p>
        </p:txBody>
      </p:sp>
      <p:sp>
        <p:nvSpPr>
          <p:cNvPr id="5" name="Slide Number Placeholder 4"/>
          <p:cNvSpPr>
            <a:spLocks noGrp="1"/>
          </p:cNvSpPr>
          <p:nvPr>
            <p:ph type="sldNum" sz="quarter" idx="15"/>
          </p:nvPr>
        </p:nvSpPr>
        <p:spPr>
          <a:xfrm>
            <a:off x="8129016" y="5734050"/>
            <a:ext cx="609600" cy="521208"/>
          </a:xfrm>
        </p:spPr>
        <p:txBody>
          <a:bodyPr/>
          <a:lstStyle/>
          <a:p>
            <a:fld id="{A4231B69-FBD1-4C22-85BF-9904F0109019}" type="slidenum">
              <a:rPr lang="ar-SA" smtClean="0"/>
              <a:pPr/>
              <a:t>15</a:t>
            </a:fld>
            <a:endParaRPr lang="ar-SA" dirty="0"/>
          </a:p>
        </p:txBody>
      </p:sp>
      <p:sp>
        <p:nvSpPr>
          <p:cNvPr id="6" name="Footer Placeholder 5"/>
          <p:cNvSpPr>
            <a:spLocks noGrp="1"/>
          </p:cNvSpPr>
          <p:nvPr>
            <p:ph type="ftr" sz="quarter" idx="16"/>
          </p:nvPr>
        </p:nvSpPr>
        <p:spPr>
          <a:xfrm>
            <a:off x="2355170" y="6039234"/>
            <a:ext cx="5544616" cy="292958"/>
          </a:xfrm>
        </p:spPr>
        <p:txBody>
          <a:bodyPr/>
          <a:lstStyle/>
          <a:p>
            <a:pPr algn="ctr"/>
            <a:r>
              <a:rPr lang="ar-SA" b="1" dirty="0">
                <a:solidFill>
                  <a:schemeClr val="tx1"/>
                </a:solidFill>
              </a:rPr>
              <a:t>جامعة أم البواقي-  - كلية الاقتصاد و التسيير و التجارة – قسم المحاسبة والمالية - السنة الثانية</a:t>
            </a:r>
          </a:p>
        </p:txBody>
      </p:sp>
      <p:graphicFrame>
        <p:nvGraphicFramePr>
          <p:cNvPr id="2" name="Table 2">
            <a:extLst>
              <a:ext uri="{FF2B5EF4-FFF2-40B4-BE49-F238E27FC236}">
                <a16:creationId xmlns:a16="http://schemas.microsoft.com/office/drawing/2014/main" id="{7052DEC9-07A7-481B-ADAB-53C837D6D83E}"/>
              </a:ext>
            </a:extLst>
          </p:cNvPr>
          <p:cNvGraphicFramePr>
            <a:graphicFrameLocks noGrp="1"/>
          </p:cNvGraphicFramePr>
          <p:nvPr>
            <p:extLst>
              <p:ext uri="{D42A27DB-BD31-4B8C-83A1-F6EECF244321}">
                <p14:modId xmlns:p14="http://schemas.microsoft.com/office/powerpoint/2010/main" val="2258315890"/>
              </p:ext>
            </p:extLst>
          </p:nvPr>
        </p:nvGraphicFramePr>
        <p:xfrm>
          <a:off x="479586" y="1895230"/>
          <a:ext cx="7620806" cy="2286000"/>
        </p:xfrm>
        <a:graphic>
          <a:graphicData uri="http://schemas.openxmlformats.org/drawingml/2006/table">
            <a:tbl>
              <a:tblPr firstRow="1" bandRow="1">
                <a:tableStyleId>{5940675A-B579-460E-94D1-54222C63F5DA}</a:tableStyleId>
              </a:tblPr>
              <a:tblGrid>
                <a:gridCol w="1716150">
                  <a:extLst>
                    <a:ext uri="{9D8B030D-6E8A-4147-A177-3AD203B41FA5}">
                      <a16:colId xmlns:a16="http://schemas.microsoft.com/office/drawing/2014/main" val="1026994217"/>
                    </a:ext>
                  </a:extLst>
                </a:gridCol>
                <a:gridCol w="1008112">
                  <a:extLst>
                    <a:ext uri="{9D8B030D-6E8A-4147-A177-3AD203B41FA5}">
                      <a16:colId xmlns:a16="http://schemas.microsoft.com/office/drawing/2014/main" val="1074561208"/>
                    </a:ext>
                  </a:extLst>
                </a:gridCol>
                <a:gridCol w="1080120">
                  <a:extLst>
                    <a:ext uri="{9D8B030D-6E8A-4147-A177-3AD203B41FA5}">
                      <a16:colId xmlns:a16="http://schemas.microsoft.com/office/drawing/2014/main" val="28573769"/>
                    </a:ext>
                  </a:extLst>
                </a:gridCol>
                <a:gridCol w="3816424">
                  <a:extLst>
                    <a:ext uri="{9D8B030D-6E8A-4147-A177-3AD203B41FA5}">
                      <a16:colId xmlns:a16="http://schemas.microsoft.com/office/drawing/2014/main" val="120049967"/>
                    </a:ext>
                  </a:extLst>
                </a:gridCol>
              </a:tblGrid>
              <a:tr h="363203">
                <a:tc>
                  <a:txBody>
                    <a:bodyPr/>
                    <a:lstStyle/>
                    <a:p>
                      <a:r>
                        <a:rPr lang="ar-DZ" b="1" dirty="0"/>
                        <a:t>رصيد </a:t>
                      </a:r>
                      <a:r>
                        <a:rPr lang="en-US" b="1" dirty="0"/>
                        <a:t>(2)</a:t>
                      </a:r>
                      <a:r>
                        <a:rPr lang="ar-DZ" b="1" dirty="0"/>
                        <a:t>- </a:t>
                      </a:r>
                      <a:r>
                        <a:rPr lang="en-US" b="1" dirty="0"/>
                        <a:t>(1)</a:t>
                      </a:r>
                      <a:endParaRPr lang="en-GB" b="1" dirty="0"/>
                    </a:p>
                  </a:txBody>
                  <a:tcPr/>
                </a:tc>
                <a:tc>
                  <a:txBody>
                    <a:bodyPr/>
                    <a:lstStyle/>
                    <a:p>
                      <a:r>
                        <a:rPr lang="ar-DZ" b="1" dirty="0"/>
                        <a:t>مورد </a:t>
                      </a:r>
                      <a:r>
                        <a:rPr lang="en-US" b="1" dirty="0"/>
                        <a:t>(2)</a:t>
                      </a:r>
                      <a:endParaRPr lang="en-GB" b="1" dirty="0"/>
                    </a:p>
                  </a:txBody>
                  <a:tcPr/>
                </a:tc>
                <a:tc>
                  <a:txBody>
                    <a:bodyPr/>
                    <a:lstStyle/>
                    <a:p>
                      <a:r>
                        <a:rPr lang="ar-DZ" b="1" dirty="0"/>
                        <a:t>احتياج </a:t>
                      </a:r>
                      <a:r>
                        <a:rPr lang="en-US" b="1" dirty="0"/>
                        <a:t>(1)</a:t>
                      </a:r>
                      <a:endParaRPr lang="en-GB" b="1" dirty="0"/>
                    </a:p>
                  </a:txBody>
                  <a:tcPr/>
                </a:tc>
                <a:tc>
                  <a:txBody>
                    <a:bodyPr/>
                    <a:lstStyle/>
                    <a:p>
                      <a:r>
                        <a:rPr lang="ar-DZ" b="1" dirty="0"/>
                        <a:t>تغيرات رأس المال العامل الصافي الشامل</a:t>
                      </a:r>
                      <a:endParaRPr lang="en-GB" b="1" dirty="0"/>
                    </a:p>
                  </a:txBody>
                  <a:tcPr/>
                </a:tc>
                <a:extLst>
                  <a:ext uri="{0D108BD9-81ED-4DB2-BD59-A6C34878D82A}">
                    <a16:rowId xmlns:a16="http://schemas.microsoft.com/office/drawing/2014/main" val="3839968995"/>
                  </a:ext>
                </a:extLst>
              </a:tr>
              <a:tr h="1164240">
                <a:tc>
                  <a:txBody>
                    <a:bodyPr/>
                    <a:lstStyle/>
                    <a:p>
                      <a:endParaRPr lang="en-GB" dirty="0"/>
                    </a:p>
                  </a:txBody>
                  <a:tcPr/>
                </a:tc>
                <a:tc>
                  <a:txBody>
                    <a:bodyPr/>
                    <a:lstStyle/>
                    <a:p>
                      <a:pPr marL="285750" indent="-285750">
                        <a:buFontTx/>
                        <a:buChar char="-"/>
                      </a:pPr>
                      <a:endParaRPr lang="en-GB" dirty="0"/>
                    </a:p>
                  </a:txBody>
                  <a:tcPr/>
                </a:tc>
                <a:tc>
                  <a:txBody>
                    <a:bodyPr/>
                    <a:lstStyle/>
                    <a:p>
                      <a:endParaRPr lang="en-GB" dirty="0"/>
                    </a:p>
                  </a:txBody>
                  <a:tcPr/>
                </a:tc>
                <a:tc>
                  <a:txBody>
                    <a:bodyPr/>
                    <a:lstStyle/>
                    <a:p>
                      <a:pPr marL="285750" indent="-285750">
                        <a:buFontTx/>
                        <a:buChar char="-"/>
                      </a:pPr>
                      <a:r>
                        <a:rPr lang="ar-DZ" dirty="0"/>
                        <a:t>تغيرات الخزينة الصافية:</a:t>
                      </a:r>
                    </a:p>
                    <a:p>
                      <a:pPr marL="285750" indent="-285750">
                        <a:buFont typeface="Wingdings" panose="05000000000000000000" pitchFamily="2" charset="2"/>
                        <a:buChar char="ü"/>
                      </a:pPr>
                      <a:r>
                        <a:rPr lang="ar-DZ" dirty="0"/>
                        <a:t>  تغيرات خزينة الأصول</a:t>
                      </a:r>
                    </a:p>
                    <a:p>
                      <a:pPr marL="285750" indent="-285750">
                        <a:buFont typeface="Wingdings" panose="05000000000000000000" pitchFamily="2" charset="2"/>
                        <a:buChar char="ü"/>
                      </a:pPr>
                      <a:r>
                        <a:rPr lang="ar-DZ" dirty="0"/>
                        <a:t>تغيرات خزينة الخصوم</a:t>
                      </a:r>
                    </a:p>
                    <a:p>
                      <a:pPr marL="0" indent="0">
                        <a:buFont typeface="Wingdings" panose="05000000000000000000" pitchFamily="2" charset="2"/>
                        <a:buNone/>
                      </a:pPr>
                      <a:r>
                        <a:rPr lang="ar-DZ" dirty="0"/>
                        <a:t>   </a:t>
                      </a:r>
                      <a:endParaRPr lang="en-GB" dirty="0"/>
                    </a:p>
                  </a:txBody>
                  <a:tcPr/>
                </a:tc>
                <a:extLst>
                  <a:ext uri="{0D108BD9-81ED-4DB2-BD59-A6C34878D82A}">
                    <a16:rowId xmlns:a16="http://schemas.microsoft.com/office/drawing/2014/main" val="3825658467"/>
                  </a:ext>
                </a:extLst>
              </a:tr>
              <a:tr h="363203">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ar-DZ" dirty="0"/>
                        <a:t>المجموع</a:t>
                      </a:r>
                      <a:endParaRPr lang="en-GB" dirty="0"/>
                    </a:p>
                  </a:txBody>
                  <a:tcPr/>
                </a:tc>
                <a:extLst>
                  <a:ext uri="{0D108BD9-81ED-4DB2-BD59-A6C34878D82A}">
                    <a16:rowId xmlns:a16="http://schemas.microsoft.com/office/drawing/2014/main" val="3395436941"/>
                  </a:ext>
                </a:extLst>
              </a:tr>
              <a:tr h="363203">
                <a:tc>
                  <a:txBody>
                    <a:bodyPr/>
                    <a:lstStyle/>
                    <a:p>
                      <a:endParaRPr lang="en-GB" dirty="0"/>
                    </a:p>
                  </a:txBody>
                  <a:tcPr/>
                </a:tc>
                <a:tc>
                  <a:txBody>
                    <a:bodyPr/>
                    <a:lstStyle/>
                    <a:p>
                      <a:endParaRPr lang="en-GB" dirty="0"/>
                    </a:p>
                  </a:txBody>
                  <a:tcPr/>
                </a:tc>
                <a:tc>
                  <a:txBody>
                    <a:bodyPr/>
                    <a:lstStyle/>
                    <a:p>
                      <a:endParaRPr lang="en-GB"/>
                    </a:p>
                  </a:txBody>
                  <a:tcPr/>
                </a:tc>
                <a:tc>
                  <a:txBody>
                    <a:bodyPr/>
                    <a:lstStyle/>
                    <a:p>
                      <a:r>
                        <a:rPr lang="ar-DZ" dirty="0"/>
                        <a:t>ت - التغير الصافي في الخزينة </a:t>
                      </a:r>
                      <a:r>
                        <a:rPr lang="en-US" dirty="0"/>
                        <a:t>(∆T)</a:t>
                      </a:r>
                      <a:endParaRPr lang="en-GB" dirty="0"/>
                    </a:p>
                  </a:txBody>
                  <a:tcPr/>
                </a:tc>
                <a:extLst>
                  <a:ext uri="{0D108BD9-81ED-4DB2-BD59-A6C34878D82A}">
                    <a16:rowId xmlns:a16="http://schemas.microsoft.com/office/drawing/2014/main" val="2598923102"/>
                  </a:ext>
                </a:extLst>
              </a:tr>
            </a:tbl>
          </a:graphicData>
        </a:graphic>
      </p:graphicFrame>
      <p:graphicFrame>
        <p:nvGraphicFramePr>
          <p:cNvPr id="3" name="Table 6">
            <a:extLst>
              <a:ext uri="{FF2B5EF4-FFF2-40B4-BE49-F238E27FC236}">
                <a16:creationId xmlns:a16="http://schemas.microsoft.com/office/drawing/2014/main" id="{0980399A-642E-43A2-B120-F1211F692BA0}"/>
              </a:ext>
            </a:extLst>
          </p:cNvPr>
          <p:cNvGraphicFramePr>
            <a:graphicFrameLocks noGrp="1"/>
          </p:cNvGraphicFramePr>
          <p:nvPr>
            <p:extLst>
              <p:ext uri="{D42A27DB-BD31-4B8C-83A1-F6EECF244321}">
                <p14:modId xmlns:p14="http://schemas.microsoft.com/office/powerpoint/2010/main" val="321793248"/>
              </p:ext>
            </p:extLst>
          </p:nvPr>
        </p:nvGraphicFramePr>
        <p:xfrm>
          <a:off x="479585" y="4264674"/>
          <a:ext cx="7649432" cy="914400"/>
        </p:xfrm>
        <a:graphic>
          <a:graphicData uri="http://schemas.openxmlformats.org/drawingml/2006/table">
            <a:tbl>
              <a:tblPr firstRow="1" bandRow="1">
                <a:tableStyleId>{5940675A-B579-460E-94D1-54222C63F5DA}</a:tableStyleId>
              </a:tblPr>
              <a:tblGrid>
                <a:gridCol w="1716151">
                  <a:extLst>
                    <a:ext uri="{9D8B030D-6E8A-4147-A177-3AD203B41FA5}">
                      <a16:colId xmlns:a16="http://schemas.microsoft.com/office/drawing/2014/main" val="2108189234"/>
                    </a:ext>
                  </a:extLst>
                </a:gridCol>
                <a:gridCol w="1008112">
                  <a:extLst>
                    <a:ext uri="{9D8B030D-6E8A-4147-A177-3AD203B41FA5}">
                      <a16:colId xmlns:a16="http://schemas.microsoft.com/office/drawing/2014/main" val="4070662019"/>
                    </a:ext>
                  </a:extLst>
                </a:gridCol>
                <a:gridCol w="1080120">
                  <a:extLst>
                    <a:ext uri="{9D8B030D-6E8A-4147-A177-3AD203B41FA5}">
                      <a16:colId xmlns:a16="http://schemas.microsoft.com/office/drawing/2014/main" val="1564178589"/>
                    </a:ext>
                  </a:extLst>
                </a:gridCol>
                <a:gridCol w="3845049">
                  <a:extLst>
                    <a:ext uri="{9D8B030D-6E8A-4147-A177-3AD203B41FA5}">
                      <a16:colId xmlns:a16="http://schemas.microsoft.com/office/drawing/2014/main" val="3193580911"/>
                    </a:ext>
                  </a:extLst>
                </a:gridCol>
              </a:tblGrid>
              <a:tr h="370840">
                <a:tc>
                  <a:txBody>
                    <a:bodyPr/>
                    <a:lstStyle/>
                    <a:p>
                      <a:endParaRPr lang="en-GB" dirty="0"/>
                    </a:p>
                  </a:txBody>
                  <a:tcPr/>
                </a:tc>
                <a:tc>
                  <a:txBody>
                    <a:bodyPr/>
                    <a:lstStyle/>
                    <a:p>
                      <a:endParaRPr lang="en-GB" dirty="0"/>
                    </a:p>
                  </a:txBody>
                  <a:tcPr/>
                </a:tc>
                <a:tc>
                  <a:txBody>
                    <a:bodyPr/>
                    <a:lstStyle/>
                    <a:p>
                      <a:endParaRPr lang="en-GB"/>
                    </a:p>
                  </a:txBody>
                  <a:tcPr/>
                </a:tc>
                <a:tc>
                  <a:txBody>
                    <a:bodyPr/>
                    <a:lstStyle/>
                    <a:p>
                      <a:r>
                        <a:rPr lang="ar-DZ" dirty="0"/>
                        <a:t>المجموع : [أ + ب + ت ]= </a:t>
                      </a:r>
                    </a:p>
                    <a:p>
                      <a:pPr marL="285750" indent="-285750">
                        <a:buFontTx/>
                        <a:buChar char="-"/>
                      </a:pPr>
                      <a:r>
                        <a:rPr lang="ar-DZ" dirty="0"/>
                        <a:t>استخدام صافي [نتيجة الخزينة سالبة]</a:t>
                      </a:r>
                    </a:p>
                    <a:p>
                      <a:pPr marL="285750" indent="-285750">
                        <a:buFontTx/>
                        <a:buChar char="-"/>
                      </a:pPr>
                      <a:r>
                        <a:rPr lang="ar-DZ" dirty="0"/>
                        <a:t>مورد صافي [نتيجة الخزينة موجبة]</a:t>
                      </a:r>
                      <a:endParaRPr lang="en-GB" dirty="0"/>
                    </a:p>
                  </a:txBody>
                  <a:tcPr/>
                </a:tc>
                <a:extLst>
                  <a:ext uri="{0D108BD9-81ED-4DB2-BD59-A6C34878D82A}">
                    <a16:rowId xmlns:a16="http://schemas.microsoft.com/office/drawing/2014/main" val="4204452452"/>
                  </a:ext>
                </a:extLst>
              </a:tr>
            </a:tbl>
          </a:graphicData>
        </a:graphic>
      </p:graphicFrame>
    </p:spTree>
    <p:extLst>
      <p:ext uri="{BB962C8B-B14F-4D97-AF65-F5344CB8AC3E}">
        <p14:creationId xmlns:p14="http://schemas.microsoft.com/office/powerpoint/2010/main" val="2191494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36104"/>
          </a:xfrm>
        </p:spPr>
        <p:style>
          <a:lnRef idx="2">
            <a:schemeClr val="dk1"/>
          </a:lnRef>
          <a:fillRef idx="1">
            <a:schemeClr val="lt1"/>
          </a:fillRef>
          <a:effectRef idx="0">
            <a:schemeClr val="dk1"/>
          </a:effectRef>
          <a:fontRef idx="minor">
            <a:schemeClr val="dk1"/>
          </a:fontRef>
        </p:style>
        <p:txBody>
          <a:bodyPr anchor="b">
            <a:noAutofit/>
          </a:bodyPr>
          <a:lstStyle/>
          <a:p>
            <a:pPr algn="ctr"/>
            <a:br>
              <a:rPr lang="ar-SA" sz="2800" b="1" dirty="0">
                <a:solidFill>
                  <a:schemeClr val="tx1"/>
                </a:solidFill>
              </a:rPr>
            </a:br>
            <a:br>
              <a:rPr lang="en-US"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r>
              <a:rPr lang="ar-SA" sz="2400" b="1" dirty="0">
                <a:solidFill>
                  <a:schemeClr val="tx1"/>
                </a:solidFill>
              </a:rPr>
              <a:t>الفصـــــــل </a:t>
            </a:r>
            <a:r>
              <a:rPr lang="ar-DZ" sz="2400" b="1" dirty="0">
                <a:solidFill>
                  <a:schemeClr val="tx1"/>
                </a:solidFill>
              </a:rPr>
              <a:t>الرابع</a:t>
            </a:r>
            <a:br>
              <a:rPr lang="ar-SA" sz="2400" dirty="0">
                <a:solidFill>
                  <a:schemeClr val="tx1"/>
                </a:solidFill>
              </a:rPr>
            </a:br>
            <a:r>
              <a:rPr lang="ar-DZ" sz="24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412776"/>
            <a:ext cx="7467600" cy="422299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ar-DZ" sz="2000" b="1" dirty="0"/>
              <a:t> </a:t>
            </a:r>
            <a:r>
              <a:rPr lang="en-US" sz="2000" b="1" dirty="0"/>
              <a:t>-</a:t>
            </a:r>
            <a:r>
              <a:rPr lang="en-US" b="1" dirty="0"/>
              <a:t>4</a:t>
            </a:r>
            <a:r>
              <a:rPr lang="ar-DZ" b="1" dirty="0"/>
              <a:t> شرح و تحليل عناصر جدول التمويل [الطريقة الأولى والثانية]</a:t>
            </a:r>
            <a:endParaRPr lang="ar-DZ" sz="2000" b="1" dirty="0"/>
          </a:p>
          <a:p>
            <a:pPr marL="0" indent="0">
              <a:buNone/>
            </a:pPr>
            <a:r>
              <a:rPr lang="en-US" sz="2000" b="1" dirty="0"/>
              <a:t>1-4</a:t>
            </a:r>
            <a:r>
              <a:rPr lang="ar-DZ" sz="2000" b="1" dirty="0"/>
              <a:t> الطريقة الأولى: </a:t>
            </a:r>
          </a:p>
          <a:p>
            <a:pPr marL="0" indent="0">
              <a:buNone/>
            </a:pPr>
            <a:r>
              <a:rPr lang="ar-DZ" sz="2000" b="1" dirty="0"/>
              <a:t>أ- الموارد:</a:t>
            </a:r>
          </a:p>
          <a:p>
            <a:pPr marL="0" indent="0" algn="just">
              <a:buNone/>
            </a:pPr>
            <a:r>
              <a:rPr lang="ar-DZ" sz="2000" b="1" dirty="0"/>
              <a:t>أ- </a:t>
            </a:r>
            <a:r>
              <a:rPr lang="en-US" sz="2000" b="1" dirty="0"/>
              <a:t>1</a:t>
            </a:r>
            <a:r>
              <a:rPr lang="ar-DZ" sz="2000" b="1" dirty="0"/>
              <a:t> قدرة التمويل الذاتي: </a:t>
            </a:r>
            <a:r>
              <a:rPr lang="ar-DZ" sz="2000" dirty="0"/>
              <a:t>تتمثل لقدرة على التمويل الذاتي على قدرة المؤسسة في تمويل أنشطتها الاستغلالية والاستثمارية من مواردها الذاتية، المتأتية من نشاطها العادي بعيدا عن نشاطاتها الاستثنائية الخاصة بنتائج الاستثمارات المتنازل عنها وإعانات الاستغلال. </a:t>
            </a:r>
          </a:p>
          <a:p>
            <a:pPr marL="0" indent="0" algn="just">
              <a:buNone/>
            </a:pPr>
            <a:r>
              <a:rPr lang="ar-DZ" sz="2000" dirty="0"/>
              <a:t>وتحسب قدرة التمويل الذاتي وفق الطريقة المعتمدة من طرف المخطط المحاسبي العام الفرنسي لعام </a:t>
            </a:r>
            <a:r>
              <a:rPr lang="en-US" sz="2000" dirty="0"/>
              <a:t>1982</a:t>
            </a:r>
            <a:r>
              <a:rPr lang="ar-DZ" sz="2000" dirty="0"/>
              <a:t> كمايلي:</a:t>
            </a:r>
          </a:p>
          <a:p>
            <a:pPr marL="0" indent="0" algn="just">
              <a:buNone/>
            </a:pPr>
            <a:r>
              <a:rPr lang="ar-DZ" sz="2000" dirty="0"/>
              <a:t>قدرة التمويل الذاتي = نتيجة الدورة الصافية + مخصص الاهتلاك + مخصص المؤونات – استرجاع المؤونات +/- الفائض أو النقص في الاستثمارات المتنازل عنها.</a:t>
            </a:r>
          </a:p>
          <a:p>
            <a:pPr marL="0" indent="0" algn="just">
              <a:buNone/>
            </a:pPr>
            <a:r>
              <a:rPr lang="ar-DZ" sz="2000" dirty="0"/>
              <a:t>وتحسب قدرة التمويل الذاتي بطريقتين مختلفتي حسب ما هو موضح في الشريحة الموالية :</a:t>
            </a:r>
          </a:p>
          <a:p>
            <a:pPr marL="0" indent="0">
              <a:buNone/>
            </a:pPr>
            <a:br>
              <a:rPr lang="ar-DZ" sz="2000" dirty="0"/>
            </a:br>
            <a:endParaRPr lang="ar-SA" sz="2000" dirty="0"/>
          </a:p>
        </p:txBody>
      </p:sp>
      <p:sp>
        <p:nvSpPr>
          <p:cNvPr id="4" name="Date Placeholder 3"/>
          <p:cNvSpPr>
            <a:spLocks noGrp="1"/>
          </p:cNvSpPr>
          <p:nvPr>
            <p:ph type="dt" sz="half" idx="14"/>
          </p:nvPr>
        </p:nvSpPr>
        <p:spPr>
          <a:xfrm>
            <a:off x="458874" y="5710634"/>
            <a:ext cx="2160240" cy="504056"/>
          </a:xfrm>
        </p:spPr>
        <p:txBody>
          <a:bodyPr anchor="ctr"/>
          <a:lstStyle/>
          <a:p>
            <a:pPr algn="l" rtl="0"/>
            <a:fld id="{0E1ACE52-3BA1-4C36-8347-B0F08F6EE0AD}" type="datetime1">
              <a:rPr lang="en-US" b="1" smtClean="0"/>
              <a:t>1/22/2021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16</a:t>
            </a:fld>
            <a:endParaRPr lang="ar-SA"/>
          </a:p>
        </p:txBody>
      </p:sp>
      <p:sp>
        <p:nvSpPr>
          <p:cNvPr id="6" name="Footer Placeholder 5"/>
          <p:cNvSpPr>
            <a:spLocks noGrp="1"/>
          </p:cNvSpPr>
          <p:nvPr>
            <p:ph type="ftr" sz="quarter" idx="16"/>
          </p:nvPr>
        </p:nvSpPr>
        <p:spPr>
          <a:xfrm>
            <a:off x="2728416" y="5635766"/>
            <a:ext cx="5400600"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720080"/>
          </a:xfrm>
        </p:spPr>
        <p:style>
          <a:lnRef idx="2">
            <a:schemeClr val="dk1"/>
          </a:lnRef>
          <a:fillRef idx="1">
            <a:schemeClr val="lt1"/>
          </a:fillRef>
          <a:effectRef idx="0">
            <a:schemeClr val="dk1"/>
          </a:effectRef>
          <a:fontRef idx="minor">
            <a:schemeClr val="dk1"/>
          </a:fontRef>
        </p:style>
        <p:txBody>
          <a:bodyPr anchor="b">
            <a:noAutofit/>
          </a:bodyPr>
          <a:lstStyle/>
          <a:p>
            <a:pPr algn="ctr"/>
            <a:br>
              <a:rPr lang="ar-SA" sz="2800" b="1" dirty="0">
                <a:solidFill>
                  <a:schemeClr val="tx1"/>
                </a:solidFill>
              </a:rPr>
            </a:br>
            <a:br>
              <a:rPr lang="en-US"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r>
              <a:rPr lang="ar-SA" sz="2000" b="1" dirty="0">
                <a:solidFill>
                  <a:schemeClr val="tx1"/>
                </a:solidFill>
              </a:rPr>
              <a:t>الفصـــــــل </a:t>
            </a:r>
            <a:r>
              <a:rPr lang="ar-DZ" sz="2000" b="1" dirty="0">
                <a:solidFill>
                  <a:schemeClr val="tx1"/>
                </a:solidFill>
              </a:rPr>
              <a:t>الرابع</a:t>
            </a:r>
            <a:br>
              <a:rPr lang="ar-SA" sz="2000" dirty="0">
                <a:solidFill>
                  <a:schemeClr val="tx1"/>
                </a:solidFill>
              </a:rPr>
            </a:br>
            <a:r>
              <a:rPr lang="ar-DZ" sz="20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124743"/>
            <a:ext cx="7467600" cy="4757331"/>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2000" b="1" dirty="0"/>
              <a:t>1-4</a:t>
            </a:r>
            <a:r>
              <a:rPr lang="ar-DZ" sz="2000" b="1" dirty="0"/>
              <a:t> الطريقة الأولى:</a:t>
            </a:r>
            <a:r>
              <a:rPr lang="en-US" sz="2000" b="1" dirty="0"/>
              <a:t> </a:t>
            </a:r>
            <a:r>
              <a:rPr lang="ar-DZ" sz="2000" b="1" dirty="0"/>
              <a:t> قدرة التمويل الذاتي </a:t>
            </a:r>
          </a:p>
          <a:p>
            <a:pPr marL="0" indent="0">
              <a:buNone/>
            </a:pPr>
            <a:endParaRPr lang="ar-DZ" sz="2000" b="1" dirty="0"/>
          </a:p>
        </p:txBody>
      </p:sp>
      <p:sp>
        <p:nvSpPr>
          <p:cNvPr id="4" name="Date Placeholder 3"/>
          <p:cNvSpPr>
            <a:spLocks noGrp="1"/>
          </p:cNvSpPr>
          <p:nvPr>
            <p:ph type="dt" sz="half" idx="14"/>
          </p:nvPr>
        </p:nvSpPr>
        <p:spPr>
          <a:xfrm>
            <a:off x="522743" y="5956943"/>
            <a:ext cx="2160240" cy="504056"/>
          </a:xfrm>
        </p:spPr>
        <p:txBody>
          <a:bodyPr anchor="ctr"/>
          <a:lstStyle/>
          <a:p>
            <a:pPr algn="ctr" rtl="0"/>
            <a:fld id="{0E1ACE52-3BA1-4C36-8347-B0F08F6EE0AD}" type="datetime1">
              <a:rPr lang="en-US" sz="1600" b="1" smtClean="0">
                <a:solidFill>
                  <a:schemeClr val="tx1"/>
                </a:solidFill>
              </a:rPr>
              <a:pPr algn="ctr" rtl="0"/>
              <a:t>1/22/2021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17</a:t>
            </a:fld>
            <a:endParaRPr lang="ar-SA"/>
          </a:p>
        </p:txBody>
      </p:sp>
      <p:sp>
        <p:nvSpPr>
          <p:cNvPr id="6" name="Footer Placeholder 5"/>
          <p:cNvSpPr>
            <a:spLocks noGrp="1"/>
          </p:cNvSpPr>
          <p:nvPr>
            <p:ph type="ftr" sz="quarter" idx="16"/>
          </p:nvPr>
        </p:nvSpPr>
        <p:spPr>
          <a:xfrm>
            <a:off x="2651812" y="5882075"/>
            <a:ext cx="5400600" cy="653792"/>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graphicFrame>
        <p:nvGraphicFramePr>
          <p:cNvPr id="2" name="Table 2">
            <a:extLst>
              <a:ext uri="{FF2B5EF4-FFF2-40B4-BE49-F238E27FC236}">
                <a16:creationId xmlns:a16="http://schemas.microsoft.com/office/drawing/2014/main" id="{E8C8D2FB-D37D-47DB-A769-661C97033B44}"/>
              </a:ext>
            </a:extLst>
          </p:cNvPr>
          <p:cNvGraphicFramePr>
            <a:graphicFrameLocks noGrp="1"/>
          </p:cNvGraphicFramePr>
          <p:nvPr>
            <p:extLst>
              <p:ext uri="{D42A27DB-BD31-4B8C-83A1-F6EECF244321}">
                <p14:modId xmlns:p14="http://schemas.microsoft.com/office/powerpoint/2010/main" val="497696243"/>
              </p:ext>
            </p:extLst>
          </p:nvPr>
        </p:nvGraphicFramePr>
        <p:xfrm>
          <a:off x="554596" y="1666567"/>
          <a:ext cx="7272808" cy="4066689"/>
        </p:xfrm>
        <a:graphic>
          <a:graphicData uri="http://schemas.openxmlformats.org/drawingml/2006/table">
            <a:tbl>
              <a:tblPr firstRow="1" bandRow="1">
                <a:tableStyleId>{5940675A-B579-460E-94D1-54222C63F5DA}</a:tableStyleId>
              </a:tblPr>
              <a:tblGrid>
                <a:gridCol w="4233428">
                  <a:extLst>
                    <a:ext uri="{9D8B030D-6E8A-4147-A177-3AD203B41FA5}">
                      <a16:colId xmlns:a16="http://schemas.microsoft.com/office/drawing/2014/main" val="4154938675"/>
                    </a:ext>
                  </a:extLst>
                </a:gridCol>
                <a:gridCol w="3039380">
                  <a:extLst>
                    <a:ext uri="{9D8B030D-6E8A-4147-A177-3AD203B41FA5}">
                      <a16:colId xmlns:a16="http://schemas.microsoft.com/office/drawing/2014/main" val="250111063"/>
                    </a:ext>
                  </a:extLst>
                </a:gridCol>
              </a:tblGrid>
              <a:tr h="185905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2400" b="1" dirty="0"/>
                        <a:t>ق ت ذ </a:t>
                      </a:r>
                      <a:r>
                        <a:rPr lang="ar-DZ" sz="1800" dirty="0"/>
                        <a:t>= نتيجة الدورة الصافية + مخصصات الاهتلاك والمؤونات +القيمة الصافية للاستثمارات المتنازل عنها – نتائج الاستثمارات المتنازل عنها – جزء من إعانات الاستثمار المحولة للنتيجة.</a:t>
                      </a:r>
                    </a:p>
                    <a:p>
                      <a:endParaRPr lang="en-GB" dirty="0"/>
                    </a:p>
                  </a:txBody>
                  <a:tcPr/>
                </a:tc>
                <a:tc>
                  <a:txBody>
                    <a:bodyPr/>
                    <a:lstStyle/>
                    <a:p>
                      <a:r>
                        <a:rPr lang="ar-DZ" b="1" dirty="0"/>
                        <a:t>قدرة التمويل الذاتي [طريقة الجمع]</a:t>
                      </a:r>
                      <a:endParaRPr lang="en-GB" b="1" dirty="0"/>
                    </a:p>
                  </a:txBody>
                  <a:tcPr/>
                </a:tc>
                <a:extLst>
                  <a:ext uri="{0D108BD9-81ED-4DB2-BD59-A6C34878D82A}">
                    <a16:rowId xmlns:a16="http://schemas.microsoft.com/office/drawing/2014/main" val="4259034838"/>
                  </a:ext>
                </a:extLst>
              </a:tr>
              <a:tr h="220763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2400" b="1" dirty="0"/>
                        <a:t>ق ت ذ </a:t>
                      </a:r>
                      <a:r>
                        <a:rPr lang="ar-DZ" sz="1800" dirty="0"/>
                        <a:t>= الفائض الإجمالي للاستغلال [</a:t>
                      </a:r>
                      <a:r>
                        <a:rPr lang="en-US" sz="1800" dirty="0"/>
                        <a:t>EBE</a:t>
                      </a:r>
                      <a:r>
                        <a:rPr lang="ar-DZ" sz="1800" dirty="0"/>
                        <a:t>] + تحويل تكاليف الاستغلال + كل نتائج الاستغلال – كل التكاليف الخاصة بالاستغلال + نتائج مالية -   تكاليف مالية + نتائج استثناىة – تكاليف استثناىية - مساهمة الاجراء – ضرائب على الأرباح.</a:t>
                      </a:r>
                      <a:endParaRPr lang="ar-DZ" sz="1800" b="1" dirty="0"/>
                    </a:p>
                    <a:p>
                      <a:endParaRPr lang="en-GB"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b="1" dirty="0"/>
                        <a:t>قدرة التمويل الذاتي [طريقة الطرح]</a:t>
                      </a:r>
                      <a:endParaRPr lang="en-GB" b="1" dirty="0"/>
                    </a:p>
                    <a:p>
                      <a:endParaRPr lang="en-GB" dirty="0"/>
                    </a:p>
                  </a:txBody>
                  <a:tcPr/>
                </a:tc>
                <a:extLst>
                  <a:ext uri="{0D108BD9-81ED-4DB2-BD59-A6C34878D82A}">
                    <a16:rowId xmlns:a16="http://schemas.microsoft.com/office/drawing/2014/main" val="3753788495"/>
                  </a:ext>
                </a:extLst>
              </a:tr>
            </a:tbl>
          </a:graphicData>
        </a:graphic>
      </p:graphicFrame>
    </p:spTree>
    <p:extLst>
      <p:ext uri="{BB962C8B-B14F-4D97-AF65-F5344CB8AC3E}">
        <p14:creationId xmlns:p14="http://schemas.microsoft.com/office/powerpoint/2010/main" val="3294181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36104"/>
          </a:xfrm>
        </p:spPr>
        <p:style>
          <a:lnRef idx="2">
            <a:schemeClr val="dk1"/>
          </a:lnRef>
          <a:fillRef idx="1">
            <a:schemeClr val="lt1"/>
          </a:fillRef>
          <a:effectRef idx="0">
            <a:schemeClr val="dk1"/>
          </a:effectRef>
          <a:fontRef idx="minor">
            <a:schemeClr val="dk1"/>
          </a:fontRef>
        </p:style>
        <p:txBody>
          <a:bodyPr anchor="b">
            <a:noAutofit/>
          </a:bodyPr>
          <a:lstStyle/>
          <a:p>
            <a:pPr algn="ctr"/>
            <a:br>
              <a:rPr lang="ar-SA" sz="2800" b="1" dirty="0">
                <a:solidFill>
                  <a:schemeClr val="tx1"/>
                </a:solidFill>
              </a:rPr>
            </a:br>
            <a:br>
              <a:rPr lang="en-US"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r>
              <a:rPr lang="ar-SA" sz="2400" b="1" dirty="0">
                <a:solidFill>
                  <a:schemeClr val="tx1"/>
                </a:solidFill>
              </a:rPr>
              <a:t>الفصـــــــل </a:t>
            </a:r>
            <a:r>
              <a:rPr lang="ar-DZ" sz="2400" b="1" dirty="0">
                <a:solidFill>
                  <a:schemeClr val="tx1"/>
                </a:solidFill>
              </a:rPr>
              <a:t>الرابع</a:t>
            </a:r>
            <a:br>
              <a:rPr lang="ar-SA" sz="2400" dirty="0">
                <a:solidFill>
                  <a:schemeClr val="tx1"/>
                </a:solidFill>
              </a:rPr>
            </a:br>
            <a:r>
              <a:rPr lang="ar-DZ" sz="24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412776"/>
            <a:ext cx="7467600" cy="4321274"/>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2600" b="1" dirty="0"/>
              <a:t>1-4</a:t>
            </a:r>
            <a:r>
              <a:rPr lang="ar-DZ" sz="2600" b="1" dirty="0"/>
              <a:t> الطريقة الأولى: </a:t>
            </a:r>
          </a:p>
          <a:p>
            <a:pPr marL="0" indent="0" algn="just">
              <a:buNone/>
            </a:pPr>
            <a:r>
              <a:rPr lang="ar-DZ" sz="2200" b="1" dirty="0"/>
              <a:t> أ-2 التنازل عن الأصول الثابتة : </a:t>
            </a:r>
            <a:r>
              <a:rPr lang="ar-DZ" sz="2600" dirty="0"/>
              <a:t>ويكون هذا التنازل عن طريق البيع للأصول المادية على أن يتم تسجيل العملية بسعر البيع. أما بخصوص الاستثمارات المالية فيكون ذلك من خلال استرجاع المبالغ التي تم استخدامها في شكل إقراض أو كفالات مدفوعة</a:t>
            </a:r>
            <a:r>
              <a:rPr lang="ar-DZ" sz="2200" dirty="0"/>
              <a:t>.</a:t>
            </a:r>
          </a:p>
          <a:p>
            <a:pPr marL="0" indent="0" algn="just">
              <a:buNone/>
            </a:pPr>
            <a:r>
              <a:rPr lang="ar-DZ" sz="2200" b="1" dirty="0"/>
              <a:t> أ- </a:t>
            </a:r>
            <a:r>
              <a:rPr lang="en-US" sz="2200" b="1" dirty="0"/>
              <a:t>3</a:t>
            </a:r>
            <a:r>
              <a:rPr lang="ar-DZ" sz="2200" b="1" dirty="0"/>
              <a:t> زيادة الأموال الخاصة: </a:t>
            </a:r>
            <a:r>
              <a:rPr lang="ar-DZ" sz="2600" dirty="0"/>
              <a:t>أي الزيادة في رأس المال الخاص للمؤسسة عن طريق مصادر خارجية كطرح أسهم جديدة للبيع، وأن لا تكون الزيادة مجرد تحويل داخلي من خلال دمج الاحتياطيات، أونتائج رهن التخصيص [ترحيل من جديد] برأس المال</a:t>
            </a:r>
            <a:r>
              <a:rPr lang="ar-DZ" sz="2200" dirty="0"/>
              <a:t>.</a:t>
            </a:r>
          </a:p>
          <a:p>
            <a:pPr marL="0" indent="0" algn="just">
              <a:buNone/>
            </a:pPr>
            <a:r>
              <a:rPr lang="ar-DZ" sz="2200" b="1" dirty="0"/>
              <a:t>أ- </a:t>
            </a:r>
            <a:r>
              <a:rPr lang="en-US" sz="2200" b="1" dirty="0"/>
              <a:t>4</a:t>
            </a:r>
            <a:r>
              <a:rPr lang="ar-DZ" sz="2200" b="1" dirty="0"/>
              <a:t> زيادة الديون المالية </a:t>
            </a:r>
            <a:r>
              <a:rPr lang="en-US" sz="2200" b="1" dirty="0"/>
              <a:t> </a:t>
            </a:r>
            <a:r>
              <a:rPr lang="ar-DZ" sz="2600" b="1" dirty="0"/>
              <a:t>: </a:t>
            </a:r>
            <a:r>
              <a:rPr lang="ar-DZ" sz="2600" dirty="0"/>
              <a:t>أي الزيادة في الأموال المقترضة طويلة الأجل </a:t>
            </a:r>
          </a:p>
          <a:p>
            <a:pPr marL="0" indent="0" algn="just">
              <a:buNone/>
            </a:pPr>
            <a:endParaRPr lang="ar-SA" sz="3300" dirty="0"/>
          </a:p>
        </p:txBody>
      </p:sp>
      <p:sp>
        <p:nvSpPr>
          <p:cNvPr id="4" name="Date Placeholder 3"/>
          <p:cNvSpPr>
            <a:spLocks noGrp="1"/>
          </p:cNvSpPr>
          <p:nvPr>
            <p:ph type="dt" sz="half" idx="14"/>
          </p:nvPr>
        </p:nvSpPr>
        <p:spPr>
          <a:xfrm>
            <a:off x="363960" y="5918261"/>
            <a:ext cx="2160240" cy="360040"/>
          </a:xfrm>
        </p:spPr>
        <p:txBody>
          <a:bodyPr anchor="ctr"/>
          <a:lstStyle/>
          <a:p>
            <a:pPr algn="ctr" rtl="0"/>
            <a:fld id="{0E1ACE52-3BA1-4C36-8347-B0F08F6EE0AD}" type="datetime1">
              <a:rPr lang="en-US" b="1" smtClean="0"/>
              <a:pPr algn="ctr" rtl="0"/>
              <a:t>1/22/2021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18</a:t>
            </a:fld>
            <a:endParaRPr lang="ar-SA"/>
          </a:p>
        </p:txBody>
      </p:sp>
      <p:sp>
        <p:nvSpPr>
          <p:cNvPr id="6" name="Footer Placeholder 5"/>
          <p:cNvSpPr>
            <a:spLocks noGrp="1"/>
          </p:cNvSpPr>
          <p:nvPr>
            <p:ph type="ftr" sz="quarter" idx="16"/>
          </p:nvPr>
        </p:nvSpPr>
        <p:spPr>
          <a:xfrm>
            <a:off x="2524200" y="5877272"/>
            <a:ext cx="5400600" cy="504056"/>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035355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36104"/>
          </a:xfrm>
        </p:spPr>
        <p:style>
          <a:lnRef idx="2">
            <a:schemeClr val="dk1"/>
          </a:lnRef>
          <a:fillRef idx="1">
            <a:schemeClr val="lt1"/>
          </a:fillRef>
          <a:effectRef idx="0">
            <a:schemeClr val="dk1"/>
          </a:effectRef>
          <a:fontRef idx="minor">
            <a:schemeClr val="dk1"/>
          </a:fontRef>
        </p:style>
        <p:txBody>
          <a:bodyPr anchor="b">
            <a:noAutofit/>
          </a:bodyPr>
          <a:lstStyle/>
          <a:p>
            <a:pPr algn="ctr"/>
            <a:br>
              <a:rPr lang="ar-SA" sz="2800" b="1" dirty="0">
                <a:solidFill>
                  <a:schemeClr val="tx1"/>
                </a:solidFill>
              </a:rPr>
            </a:br>
            <a:br>
              <a:rPr lang="en-US"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r>
              <a:rPr lang="ar-SA" sz="2400" b="1" dirty="0">
                <a:solidFill>
                  <a:schemeClr val="tx1"/>
                </a:solidFill>
              </a:rPr>
              <a:t>الفصـــــــل </a:t>
            </a:r>
            <a:r>
              <a:rPr lang="ar-DZ" sz="2400" b="1" dirty="0">
                <a:solidFill>
                  <a:schemeClr val="tx1"/>
                </a:solidFill>
              </a:rPr>
              <a:t>الرابع</a:t>
            </a:r>
            <a:br>
              <a:rPr lang="ar-SA" sz="2400" dirty="0">
                <a:solidFill>
                  <a:schemeClr val="tx1"/>
                </a:solidFill>
              </a:rPr>
            </a:br>
            <a:r>
              <a:rPr lang="ar-DZ" sz="24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484783"/>
            <a:ext cx="7467600" cy="4718817"/>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b="1" dirty="0"/>
              <a:t>1-4</a:t>
            </a:r>
            <a:r>
              <a:rPr lang="ar-DZ" b="1" dirty="0"/>
              <a:t> الطريقة الأولى: </a:t>
            </a:r>
          </a:p>
          <a:p>
            <a:pPr marL="0" indent="0">
              <a:buNone/>
            </a:pPr>
            <a:r>
              <a:rPr lang="ar-DZ" b="1" dirty="0"/>
              <a:t>ب - الاستخدامات:</a:t>
            </a:r>
          </a:p>
          <a:p>
            <a:pPr marL="0" indent="0" algn="just">
              <a:buNone/>
            </a:pPr>
            <a:r>
              <a:rPr lang="ar-DZ" sz="2000" b="1" dirty="0"/>
              <a:t>ب - </a:t>
            </a:r>
            <a:r>
              <a:rPr lang="en-US" sz="2000" b="1" dirty="0"/>
              <a:t>1</a:t>
            </a:r>
            <a:r>
              <a:rPr lang="ar-DZ" sz="2000" b="1" dirty="0"/>
              <a:t> الأرباح الموزعة:</a:t>
            </a:r>
          </a:p>
          <a:p>
            <a:pPr marL="0" indent="0" algn="just">
              <a:buNone/>
            </a:pPr>
            <a:r>
              <a:rPr lang="ar-DZ" sz="2000" b="1" dirty="0"/>
              <a:t> </a:t>
            </a:r>
            <a:r>
              <a:rPr lang="ar-DZ" sz="2800" dirty="0"/>
              <a:t>أي الزيادة </a:t>
            </a:r>
            <a:r>
              <a:rPr lang="ar-DZ" sz="2000" dirty="0"/>
              <a:t>في رأس المال الخاص للمؤسسة عن طريق مصادر خارجية كطرح أسهم جديدة للبيع، وأن لا تكون الزيادة مجرد تحويل داخلي من خلال دمج الاحتياطيات، أونتائج رهن التخصيص [ترحيل من جديد] برأس المال. ويمكن حساب الأرباح الموزعة خلال الدورة كما يلي : </a:t>
            </a:r>
          </a:p>
          <a:p>
            <a:pPr marL="0" indent="0" algn="ctr">
              <a:buNone/>
            </a:pPr>
            <a:r>
              <a:rPr lang="ar-DZ" b="1" dirty="0"/>
              <a:t>نتيجة صافية = احتياطات + توزيع الأرباح على المساهمين والشركاء</a:t>
            </a:r>
          </a:p>
          <a:p>
            <a:pPr marL="0" indent="0" algn="just">
              <a:buNone/>
            </a:pPr>
            <a:r>
              <a:rPr lang="ar-DZ" sz="2000" dirty="0"/>
              <a:t>ومنه نستنتج أن : الأرباح الموزعة خلال الدورة [ن] = نتيجة الدورة [ن - </a:t>
            </a:r>
            <a:r>
              <a:rPr lang="en-US" sz="2000" dirty="0"/>
              <a:t>1</a:t>
            </a:r>
            <a:r>
              <a:rPr lang="ar-DZ" sz="2000" dirty="0"/>
              <a:t>]- ∆ الاحتياطات.</a:t>
            </a:r>
          </a:p>
          <a:p>
            <a:pPr marL="0" indent="0" algn="just">
              <a:buNone/>
            </a:pPr>
            <a:r>
              <a:rPr lang="ar-DZ" sz="2000" dirty="0"/>
              <a:t>∆ : معناه التغير في الاحتياطيات</a:t>
            </a:r>
          </a:p>
          <a:p>
            <a:pPr marL="0" indent="0" algn="just">
              <a:buNone/>
            </a:pPr>
            <a:endParaRPr lang="ar-DZ" sz="1600" dirty="0"/>
          </a:p>
          <a:p>
            <a:pPr marL="0" indent="0" algn="just">
              <a:buNone/>
            </a:pPr>
            <a:endParaRPr lang="ar-SA" sz="1600" dirty="0"/>
          </a:p>
        </p:txBody>
      </p:sp>
      <p:sp>
        <p:nvSpPr>
          <p:cNvPr id="4" name="Date Placeholder 3"/>
          <p:cNvSpPr>
            <a:spLocks noGrp="1"/>
          </p:cNvSpPr>
          <p:nvPr>
            <p:ph type="dt" sz="half" idx="14"/>
          </p:nvPr>
        </p:nvSpPr>
        <p:spPr>
          <a:xfrm>
            <a:off x="405384" y="6203601"/>
            <a:ext cx="2160240" cy="504056"/>
          </a:xfrm>
        </p:spPr>
        <p:txBody>
          <a:bodyPr anchor="ctr"/>
          <a:lstStyle/>
          <a:p>
            <a:pPr algn="ctr" rtl="0"/>
            <a:fld id="{0E1ACE52-3BA1-4C36-8347-B0F08F6EE0AD}" type="datetime1">
              <a:rPr lang="en-US" sz="1600" b="1" smtClean="0">
                <a:solidFill>
                  <a:schemeClr val="tx1"/>
                </a:solidFill>
              </a:rPr>
              <a:pPr algn="ctr" rtl="0"/>
              <a:t>1/22/2021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19</a:t>
            </a:fld>
            <a:endParaRPr lang="ar-SA"/>
          </a:p>
        </p:txBody>
      </p:sp>
      <p:sp>
        <p:nvSpPr>
          <p:cNvPr id="6" name="Footer Placeholder 5"/>
          <p:cNvSpPr>
            <a:spLocks noGrp="1"/>
          </p:cNvSpPr>
          <p:nvPr>
            <p:ph type="ftr" sz="quarter" idx="16"/>
          </p:nvPr>
        </p:nvSpPr>
        <p:spPr>
          <a:xfrm>
            <a:off x="2812232" y="6275212"/>
            <a:ext cx="5112568" cy="360834"/>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05415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600200"/>
            <a:ext cx="7467600" cy="3556992"/>
          </a:xfrm>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buNone/>
            </a:pPr>
            <a:r>
              <a:rPr lang="ar-DZ" b="1" dirty="0"/>
              <a:t>يتضمن جدول التمويل المعبر عنه بموارد و استخدامات الأموال المحاور الآتية:</a:t>
            </a:r>
            <a:br>
              <a:rPr lang="ar-DZ" b="1" dirty="0"/>
            </a:br>
            <a:r>
              <a:rPr lang="fr-FR" dirty="0"/>
              <a:t>1</a:t>
            </a:r>
            <a:r>
              <a:rPr lang="ar-DZ" dirty="0"/>
              <a:t>- تعريف جدول التمويل.</a:t>
            </a:r>
          </a:p>
          <a:p>
            <a:pPr marL="809625" lvl="0" indent="0">
              <a:buNone/>
            </a:pPr>
            <a:r>
              <a:rPr lang="en-US" dirty="0"/>
              <a:t>2</a:t>
            </a:r>
            <a:r>
              <a:rPr lang="ar-DZ" dirty="0"/>
              <a:t>- المبدأ في إعداد جدول التمويل</a:t>
            </a:r>
          </a:p>
          <a:p>
            <a:pPr marL="809625" lvl="0" indent="0">
              <a:buNone/>
            </a:pPr>
            <a:r>
              <a:rPr lang="en-US" dirty="0"/>
              <a:t>-</a:t>
            </a:r>
            <a:r>
              <a:rPr lang="fr-FR" dirty="0"/>
              <a:t>3</a:t>
            </a:r>
            <a:r>
              <a:rPr lang="ar-DZ" dirty="0"/>
              <a:t> أنواع جداول التمويل.</a:t>
            </a:r>
            <a:br>
              <a:rPr lang="ar-DZ" dirty="0"/>
            </a:br>
            <a:r>
              <a:rPr lang="fr-FR" dirty="0"/>
              <a:t>4</a:t>
            </a:r>
            <a:r>
              <a:rPr lang="ar-DZ" dirty="0"/>
              <a:t>- شرح و تحليل عناصر جدول التمويل</a:t>
            </a:r>
            <a:endParaRPr lang="en-US" dirty="0"/>
          </a:p>
          <a:p>
            <a:pPr marL="809625" indent="265113">
              <a:buNone/>
            </a:pPr>
            <a:r>
              <a:rPr lang="ar-SA" dirty="0"/>
              <a:t> </a:t>
            </a:r>
          </a:p>
        </p:txBody>
      </p:sp>
      <p:sp>
        <p:nvSpPr>
          <p:cNvPr id="4" name="Date Placeholder 3"/>
          <p:cNvSpPr>
            <a:spLocks noGrp="1"/>
          </p:cNvSpPr>
          <p:nvPr>
            <p:ph type="dt" sz="half" idx="14"/>
          </p:nvPr>
        </p:nvSpPr>
        <p:spPr>
          <a:xfrm>
            <a:off x="539552" y="5157192"/>
            <a:ext cx="2016224" cy="432048"/>
          </a:xfrm>
        </p:spPr>
        <p:txBody>
          <a:bodyPr/>
          <a:lstStyle/>
          <a:p>
            <a:pPr algn="ctr" rtl="0"/>
            <a:fld id="{AD727724-A520-41D0-B754-2898837EEB35}" type="datetime1">
              <a:rPr lang="en-US" sz="1600" b="1" smtClean="0"/>
              <a:pPr algn="ctr" rtl="0"/>
              <a:t>1/22/2021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a:t>
            </a:fld>
            <a:endParaRPr lang="ar-SA"/>
          </a:p>
        </p:txBody>
      </p:sp>
      <p:sp>
        <p:nvSpPr>
          <p:cNvPr id="6" name="Footer Placeholder 5"/>
          <p:cNvSpPr>
            <a:spLocks noGrp="1"/>
          </p:cNvSpPr>
          <p:nvPr>
            <p:ph type="ftr" sz="quarter" idx="16"/>
          </p:nvPr>
        </p:nvSpPr>
        <p:spPr>
          <a:xfrm>
            <a:off x="2184376" y="5047689"/>
            <a:ext cx="5616624" cy="65379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36104"/>
          </a:xfrm>
        </p:spPr>
        <p:style>
          <a:lnRef idx="2">
            <a:schemeClr val="dk1"/>
          </a:lnRef>
          <a:fillRef idx="1">
            <a:schemeClr val="lt1"/>
          </a:fillRef>
          <a:effectRef idx="0">
            <a:schemeClr val="dk1"/>
          </a:effectRef>
          <a:fontRef idx="minor">
            <a:schemeClr val="dk1"/>
          </a:fontRef>
        </p:style>
        <p:txBody>
          <a:bodyPr anchor="b">
            <a:noAutofit/>
          </a:bodyPr>
          <a:lstStyle/>
          <a:p>
            <a:pPr algn="ctr"/>
            <a:br>
              <a:rPr lang="ar-SA" sz="2800" b="1" dirty="0">
                <a:solidFill>
                  <a:schemeClr val="tx1"/>
                </a:solidFill>
              </a:rPr>
            </a:br>
            <a:br>
              <a:rPr lang="en-US"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r>
              <a:rPr lang="ar-SA" sz="2400" b="1" dirty="0">
                <a:solidFill>
                  <a:schemeClr val="tx1"/>
                </a:solidFill>
              </a:rPr>
              <a:t>الفصـــــــل </a:t>
            </a:r>
            <a:r>
              <a:rPr lang="ar-DZ" sz="2400" b="1" dirty="0">
                <a:solidFill>
                  <a:schemeClr val="tx1"/>
                </a:solidFill>
              </a:rPr>
              <a:t>الرابع</a:t>
            </a:r>
            <a:br>
              <a:rPr lang="ar-SA" sz="2400" dirty="0">
                <a:solidFill>
                  <a:schemeClr val="tx1"/>
                </a:solidFill>
              </a:rPr>
            </a:br>
            <a:r>
              <a:rPr lang="ar-DZ" sz="24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484783"/>
            <a:ext cx="7467600" cy="4718817"/>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b="1" dirty="0"/>
              <a:t>1-4</a:t>
            </a:r>
            <a:r>
              <a:rPr lang="ar-DZ" b="1" dirty="0"/>
              <a:t> الطريقة الأولى: </a:t>
            </a:r>
          </a:p>
          <a:p>
            <a:pPr marL="0" indent="0">
              <a:buNone/>
            </a:pPr>
            <a:r>
              <a:rPr lang="ar-DZ" b="1" dirty="0"/>
              <a:t>ب - الاستخدامات:</a:t>
            </a:r>
          </a:p>
          <a:p>
            <a:pPr marL="0" indent="0" algn="just">
              <a:buNone/>
            </a:pPr>
            <a:r>
              <a:rPr lang="ar-DZ" sz="2000" b="1" dirty="0"/>
              <a:t>ب – </a:t>
            </a:r>
            <a:r>
              <a:rPr lang="en-US" sz="2000" b="1" dirty="0"/>
              <a:t>2</a:t>
            </a:r>
            <a:r>
              <a:rPr lang="ar-DZ" sz="2000" b="1" dirty="0"/>
              <a:t> زيادة الأصول الثابتة : </a:t>
            </a:r>
          </a:p>
          <a:p>
            <a:pPr marL="0" indent="0" algn="just">
              <a:buNone/>
            </a:pPr>
            <a:r>
              <a:rPr lang="ar-DZ" sz="3200" dirty="0"/>
              <a:t>تتمثل</a:t>
            </a:r>
            <a:r>
              <a:rPr lang="ar-DZ" sz="2000" dirty="0"/>
              <a:t> في اقتناء استثمارات جديدة تقيم بتكلفة شرائها . في حالة عدم توفر المعلومة عن تكلفة شراء أصل الاستثمار، يمكن حساب مشتريات الاستثمارات من خلال المعادلة التالية:</a:t>
            </a:r>
          </a:p>
          <a:p>
            <a:pPr marL="0" indent="0" algn="just">
              <a:buNone/>
            </a:pPr>
            <a:r>
              <a:rPr lang="ar-DZ" sz="2000" dirty="0"/>
              <a:t>مشتريات الاستثمارات = ∆ الاستثمارات الصافية + حصص اهتلاك الدورة + القيمة المتبقية للتنازلات ، حيث أن : </a:t>
            </a:r>
          </a:p>
          <a:p>
            <a:pPr marL="0" indent="0" algn="ctr">
              <a:buNone/>
            </a:pPr>
            <a:r>
              <a:rPr lang="ar-DZ" b="1" dirty="0"/>
              <a:t>القيمة المتبقية = القيمة الأصلية للتنازلات – حصص اهتلاك التنازلات </a:t>
            </a:r>
            <a:endParaRPr lang="ar-DZ" sz="2000" b="1" dirty="0"/>
          </a:p>
          <a:p>
            <a:pPr marL="0" indent="0" algn="just">
              <a:buNone/>
            </a:pPr>
            <a:r>
              <a:rPr lang="ar-DZ" sz="2000" dirty="0"/>
              <a:t>وأن، ∆ الاستثمارات الصافية = [مشتريات الاستثمار- القيمة الأصلية للتنازل]- [حصص اهتلاكات الدورة – حصص اهتلاك التنازل]</a:t>
            </a:r>
          </a:p>
          <a:p>
            <a:pPr marL="0" indent="0" algn="just">
              <a:buNone/>
            </a:pPr>
            <a:endParaRPr lang="ar-DZ" sz="1600" dirty="0"/>
          </a:p>
          <a:p>
            <a:pPr marL="0" indent="0" algn="just">
              <a:buNone/>
            </a:pPr>
            <a:endParaRPr lang="ar-SA" sz="1600" dirty="0"/>
          </a:p>
        </p:txBody>
      </p:sp>
      <p:sp>
        <p:nvSpPr>
          <p:cNvPr id="4" name="Date Placeholder 3"/>
          <p:cNvSpPr>
            <a:spLocks noGrp="1"/>
          </p:cNvSpPr>
          <p:nvPr>
            <p:ph type="dt" sz="half" idx="14"/>
          </p:nvPr>
        </p:nvSpPr>
        <p:spPr>
          <a:xfrm>
            <a:off x="405384" y="6203601"/>
            <a:ext cx="2160240" cy="504056"/>
          </a:xfrm>
        </p:spPr>
        <p:txBody>
          <a:bodyPr anchor="ctr"/>
          <a:lstStyle/>
          <a:p>
            <a:pPr algn="ctr" rtl="0"/>
            <a:fld id="{0E1ACE52-3BA1-4C36-8347-B0F08F6EE0AD}" type="datetime1">
              <a:rPr lang="en-US" sz="1600" b="1" smtClean="0">
                <a:solidFill>
                  <a:schemeClr val="tx1"/>
                </a:solidFill>
              </a:rPr>
              <a:pPr algn="ctr" rtl="0"/>
              <a:t>1/22/2021</a:t>
            </a:fld>
            <a:endParaRPr lang="ar-SA" b="1"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20</a:t>
            </a:fld>
            <a:endParaRPr lang="ar-SA"/>
          </a:p>
        </p:txBody>
      </p:sp>
      <p:sp>
        <p:nvSpPr>
          <p:cNvPr id="6" name="Footer Placeholder 5"/>
          <p:cNvSpPr>
            <a:spLocks noGrp="1"/>
          </p:cNvSpPr>
          <p:nvPr>
            <p:ph type="ftr" sz="quarter" idx="16"/>
          </p:nvPr>
        </p:nvSpPr>
        <p:spPr>
          <a:xfrm>
            <a:off x="2812232" y="6275212"/>
            <a:ext cx="5112568" cy="360834"/>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911993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936104"/>
          </a:xfrm>
        </p:spPr>
        <p:style>
          <a:lnRef idx="2">
            <a:schemeClr val="dk1"/>
          </a:lnRef>
          <a:fillRef idx="1">
            <a:schemeClr val="lt1"/>
          </a:fillRef>
          <a:effectRef idx="0">
            <a:schemeClr val="dk1"/>
          </a:effectRef>
          <a:fontRef idx="minor">
            <a:schemeClr val="dk1"/>
          </a:fontRef>
        </p:style>
        <p:txBody>
          <a:bodyPr anchor="b">
            <a:noAutofit/>
          </a:bodyPr>
          <a:lstStyle/>
          <a:p>
            <a:pPr algn="ctr"/>
            <a:br>
              <a:rPr lang="ar-SA" sz="2800" b="1" dirty="0">
                <a:solidFill>
                  <a:schemeClr val="tx1"/>
                </a:solidFill>
              </a:rPr>
            </a:br>
            <a:br>
              <a:rPr lang="en-US"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br>
              <a:rPr lang="ar-DZ" sz="2800" b="1" dirty="0">
                <a:solidFill>
                  <a:schemeClr val="tx1"/>
                </a:solidFill>
              </a:rPr>
            </a:br>
            <a:r>
              <a:rPr lang="ar-SA" sz="2400" b="1" dirty="0">
                <a:solidFill>
                  <a:schemeClr val="tx1"/>
                </a:solidFill>
              </a:rPr>
              <a:t>الفصـــــــل </a:t>
            </a:r>
            <a:r>
              <a:rPr lang="ar-DZ" sz="2400" b="1" dirty="0">
                <a:solidFill>
                  <a:schemeClr val="tx1"/>
                </a:solidFill>
              </a:rPr>
              <a:t>الرابع</a:t>
            </a:r>
            <a:br>
              <a:rPr lang="ar-SA" sz="2400" dirty="0">
                <a:solidFill>
                  <a:schemeClr val="tx1"/>
                </a:solidFill>
              </a:rPr>
            </a:br>
            <a:r>
              <a:rPr lang="ar-DZ" sz="24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484784"/>
            <a:ext cx="7467600" cy="4607574"/>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2000" b="1" dirty="0"/>
              <a:t>2-4</a:t>
            </a:r>
            <a:r>
              <a:rPr lang="ar-DZ" sz="2000" b="1" dirty="0"/>
              <a:t> الطريقة الثانية: شرح و تحليل عناصر جدول التمويل [الطريقة الأولى والثانية]</a:t>
            </a:r>
          </a:p>
          <a:p>
            <a:pPr marL="0" indent="0">
              <a:buNone/>
            </a:pPr>
            <a:r>
              <a:rPr lang="ar-DZ" sz="2000" b="1" dirty="0"/>
              <a:t>أ – تغيرات رأس المال العامل الصافي للاستغلال:</a:t>
            </a:r>
          </a:p>
          <a:p>
            <a:pPr marL="0" indent="0" algn="just">
              <a:buNone/>
            </a:pPr>
            <a:r>
              <a:rPr lang="ar-DZ" sz="1800" dirty="0"/>
              <a:t>يوضح هذا الجزء من الجدول حقيقة النشاط الاستغلالي للمؤسسة، من حيث الاحتياج في رأس المال العامل، وعلاقة ذلك  بالموارد المتاحة في الأجل القصير.</a:t>
            </a:r>
          </a:p>
          <a:p>
            <a:pPr marL="0" indent="0" algn="just">
              <a:buNone/>
            </a:pPr>
            <a:r>
              <a:rPr lang="ar-DZ" sz="2000" b="1" dirty="0"/>
              <a:t>ب – تغيرات رأس المال العامل الصافي خارج الاستغلال:</a:t>
            </a:r>
          </a:p>
          <a:p>
            <a:pPr marL="0" indent="0" algn="just">
              <a:buNone/>
            </a:pPr>
            <a:r>
              <a:rPr lang="ar-DZ" sz="1600" dirty="0"/>
              <a:t> </a:t>
            </a:r>
            <a:r>
              <a:rPr lang="ar-DZ" sz="1800" dirty="0"/>
              <a:t>المعروف أن المؤسسة قد تقوم بنشاطات خارج إطار النشاط الاستغلالي الذي أنشئت من أجله، لذلك من الطبيعي أن توضح حقيقة النشاط  خارج الاستغلال للمؤسسة، من حيث الاحتياج في رأس المال العامل، وعلاقة ذلك  بالموارد المتاحة في الأجل القصير.</a:t>
            </a:r>
          </a:p>
          <a:p>
            <a:pPr marL="0" indent="0" algn="just">
              <a:buNone/>
            </a:pPr>
            <a:r>
              <a:rPr lang="ar-DZ" sz="2000" b="1" dirty="0"/>
              <a:t>جـ - التغير الصافي للخزينة:</a:t>
            </a:r>
          </a:p>
          <a:p>
            <a:pPr marL="0" indent="0" algn="just">
              <a:buNone/>
            </a:pPr>
            <a:r>
              <a:rPr lang="ar-DZ" sz="1800" dirty="0"/>
              <a:t>من منظور النظام المحاسبي المالي الجزائري أصبح عنصر الخزينة يبرز من جهتي الأصول والخصوم، وبالتالي يوضح الجدول التغيرات الحاصلة من خلال ميزانيتين لدورة ماليتين متتاليتين.</a:t>
            </a:r>
          </a:p>
          <a:p>
            <a:pPr marL="0" indent="0" algn="just">
              <a:buNone/>
            </a:pPr>
            <a:r>
              <a:rPr lang="ar-DZ" sz="1800" dirty="0"/>
              <a:t>أخيرا، يوضح الجدول التغيرات النقدية على مستوى كل بند من بنود النشاط الاستغلالي وبصورة تمكن المؤسسة من استخلاص البنود أو البند الأكثر تأثيرا على محصلة تغيرات رأس المال العامل الشامل أو الإجمالي.</a:t>
            </a:r>
          </a:p>
          <a:p>
            <a:pPr marL="0" indent="0" algn="just">
              <a:buNone/>
            </a:pPr>
            <a:endParaRPr lang="ar-DZ" sz="1600" b="1" dirty="0"/>
          </a:p>
          <a:p>
            <a:pPr marL="0" indent="0" algn="just">
              <a:buNone/>
            </a:pPr>
            <a:endParaRPr lang="ar-DZ" sz="1600" b="1" dirty="0"/>
          </a:p>
          <a:p>
            <a:pPr marL="0" indent="0" algn="just">
              <a:buNone/>
            </a:pPr>
            <a:endParaRPr lang="ar-SA" sz="1600" dirty="0"/>
          </a:p>
        </p:txBody>
      </p:sp>
      <p:sp>
        <p:nvSpPr>
          <p:cNvPr id="4" name="Date Placeholder 3"/>
          <p:cNvSpPr>
            <a:spLocks noGrp="1"/>
          </p:cNvSpPr>
          <p:nvPr>
            <p:ph type="dt" sz="half" idx="14"/>
          </p:nvPr>
        </p:nvSpPr>
        <p:spPr>
          <a:xfrm>
            <a:off x="457200" y="6092358"/>
            <a:ext cx="2160240" cy="504056"/>
          </a:xfrm>
        </p:spPr>
        <p:txBody>
          <a:bodyPr anchor="ctr"/>
          <a:lstStyle/>
          <a:p>
            <a:pPr algn="ctr" rtl="0"/>
            <a:fld id="{0E1ACE52-3BA1-4C36-8347-B0F08F6EE0AD}" type="datetime1">
              <a:rPr lang="en-US" smtClean="0">
                <a:solidFill>
                  <a:schemeClr val="tx1"/>
                </a:solidFill>
              </a:rPr>
              <a:pPr algn="ctr" rtl="0"/>
              <a:t>1/22/2021</a:t>
            </a:fld>
            <a:endParaRPr lang="ar-SA" dirty="0">
              <a:solidFill>
                <a:schemeClr val="tx1"/>
              </a:solidFill>
            </a:endParaRPr>
          </a:p>
        </p:txBody>
      </p:sp>
      <p:sp>
        <p:nvSpPr>
          <p:cNvPr id="5" name="Slide Number Placeholder 4"/>
          <p:cNvSpPr>
            <a:spLocks noGrp="1"/>
          </p:cNvSpPr>
          <p:nvPr>
            <p:ph type="sldNum" sz="quarter" idx="15"/>
          </p:nvPr>
        </p:nvSpPr>
        <p:spPr/>
        <p:txBody>
          <a:bodyPr/>
          <a:lstStyle/>
          <a:p>
            <a:fld id="{A4231B69-FBD1-4C22-85BF-9904F0109019}" type="slidenum">
              <a:rPr lang="ar-SA" smtClean="0"/>
              <a:pPr/>
              <a:t>21</a:t>
            </a:fld>
            <a:endParaRPr lang="ar-SA"/>
          </a:p>
        </p:txBody>
      </p:sp>
      <p:sp>
        <p:nvSpPr>
          <p:cNvPr id="6" name="Footer Placeholder 5"/>
          <p:cNvSpPr>
            <a:spLocks noGrp="1"/>
          </p:cNvSpPr>
          <p:nvPr>
            <p:ph type="ftr" sz="quarter" idx="16"/>
          </p:nvPr>
        </p:nvSpPr>
        <p:spPr>
          <a:xfrm>
            <a:off x="2795789" y="6184526"/>
            <a:ext cx="5112568" cy="360834"/>
          </a:xfrm>
        </p:spPr>
        <p:txBody>
          <a:bodyPr/>
          <a:lstStyle/>
          <a:p>
            <a:r>
              <a:rPr lang="ar-SA"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375671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600200"/>
            <a:ext cx="7467600" cy="3268960"/>
          </a:xfr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lgn="ctr">
              <a:buNone/>
            </a:pPr>
            <a:endParaRPr lang="ar-DZ" b="1" dirty="0"/>
          </a:p>
          <a:p>
            <a:pPr marL="809625" lvl="0" indent="0" algn="ctr">
              <a:buNone/>
            </a:pPr>
            <a:endParaRPr lang="ar-DZ" b="1" dirty="0"/>
          </a:p>
          <a:p>
            <a:pPr marL="809625" lvl="0" indent="0" algn="ctr">
              <a:buNone/>
            </a:pPr>
            <a:r>
              <a:rPr lang="ar-DZ" b="1" dirty="0"/>
              <a:t>انتهـــــــــــــــــــــــــــــــى</a:t>
            </a:r>
            <a:endParaRPr lang="en-US" dirty="0"/>
          </a:p>
          <a:p>
            <a:pPr marL="809625" indent="265113">
              <a:buNone/>
            </a:pPr>
            <a:r>
              <a:rPr lang="ar-SA" dirty="0"/>
              <a:t> </a:t>
            </a:r>
          </a:p>
        </p:txBody>
      </p:sp>
      <p:sp>
        <p:nvSpPr>
          <p:cNvPr id="4" name="Date Placeholder 3"/>
          <p:cNvSpPr>
            <a:spLocks noGrp="1"/>
          </p:cNvSpPr>
          <p:nvPr>
            <p:ph type="dt" sz="half" idx="14"/>
          </p:nvPr>
        </p:nvSpPr>
        <p:spPr>
          <a:xfrm>
            <a:off x="539552" y="5157192"/>
            <a:ext cx="2016224" cy="432048"/>
          </a:xfrm>
        </p:spPr>
        <p:txBody>
          <a:bodyPr/>
          <a:lstStyle/>
          <a:p>
            <a:pPr algn="l" rtl="0"/>
            <a:fld id="{AD727724-A520-41D0-B754-2898837EEB35}" type="datetime1">
              <a:rPr lang="en-US" sz="1400" b="1" smtClean="0"/>
              <a:t>1/22/2021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22</a:t>
            </a:fld>
            <a:endParaRPr lang="ar-SA"/>
          </a:p>
        </p:txBody>
      </p:sp>
      <p:sp>
        <p:nvSpPr>
          <p:cNvPr id="6" name="Footer Placeholder 5"/>
          <p:cNvSpPr>
            <a:spLocks noGrp="1"/>
          </p:cNvSpPr>
          <p:nvPr>
            <p:ph type="ftr" sz="quarter" idx="16"/>
          </p:nvPr>
        </p:nvSpPr>
        <p:spPr>
          <a:xfrm>
            <a:off x="1475656" y="5044566"/>
            <a:ext cx="6449144" cy="653792"/>
          </a:xfrm>
        </p:spPr>
        <p:txBody>
          <a:bodyPr/>
          <a:lstStyle/>
          <a:p>
            <a:pPr algn="ctr"/>
            <a:r>
              <a:rPr lang="ar-SA" sz="16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423371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600200"/>
            <a:ext cx="7467600" cy="3556992"/>
          </a:xfrm>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buNone/>
            </a:pPr>
            <a:r>
              <a:rPr lang="fr-FR" b="1" dirty="0"/>
              <a:t>1</a:t>
            </a:r>
            <a:r>
              <a:rPr lang="ar-DZ" b="1" dirty="0"/>
              <a:t>- تعريف جدول التمويل </a:t>
            </a:r>
            <a:r>
              <a:rPr lang="en-GB" b="1" dirty="0"/>
              <a:t>)</a:t>
            </a:r>
            <a:r>
              <a:rPr lang="ar-DZ" b="1" dirty="0"/>
              <a:t>موارد و استخدامات الأموال</a:t>
            </a:r>
            <a:r>
              <a:rPr lang="en-GB" b="1" dirty="0"/>
              <a:t>(</a:t>
            </a:r>
            <a:r>
              <a:rPr lang="ar-DZ" b="1" dirty="0"/>
              <a:t> </a:t>
            </a:r>
          </a:p>
          <a:p>
            <a:pPr marL="809625" lvl="0" indent="0" algn="just">
              <a:buNone/>
            </a:pPr>
            <a:r>
              <a:rPr lang="ar-DZ" dirty="0"/>
              <a:t>يبين جدول التمويل تغيرات المركز المالي للمؤسسة من خلال مقارنة ميزانيتين وظيفيتين متتاليتين، الهدف منه إظهار التغيرات الحاصلة في موارد المؤسسة واستخداماتها. ومن خلال جدول التمويل يمكن الوصول إلى مايلي: </a:t>
            </a:r>
          </a:p>
          <a:p>
            <a:pPr marL="809625" lvl="0" indent="0" algn="just">
              <a:buNone/>
            </a:pPr>
            <a:endParaRPr lang="ar-DZ" dirty="0"/>
          </a:p>
          <a:p>
            <a:pPr marL="809625" lvl="0" indent="0">
              <a:buNone/>
            </a:pPr>
            <a:endParaRPr lang="ar-DZ" dirty="0"/>
          </a:p>
          <a:p>
            <a:pPr marL="809625" lvl="0" indent="265113">
              <a:buFont typeface="Wingdings" pitchFamily="2" charset="2"/>
              <a:buChar char="ü"/>
            </a:pPr>
            <a:endParaRPr lang="ar-SA" dirty="0"/>
          </a:p>
        </p:txBody>
      </p:sp>
      <p:sp>
        <p:nvSpPr>
          <p:cNvPr id="4" name="Date Placeholder 3"/>
          <p:cNvSpPr>
            <a:spLocks noGrp="1"/>
          </p:cNvSpPr>
          <p:nvPr>
            <p:ph type="dt" sz="half" idx="14"/>
          </p:nvPr>
        </p:nvSpPr>
        <p:spPr>
          <a:xfrm>
            <a:off x="539552" y="5157192"/>
            <a:ext cx="2016224" cy="432048"/>
          </a:xfrm>
        </p:spPr>
        <p:txBody>
          <a:bodyPr/>
          <a:lstStyle/>
          <a:p>
            <a:pPr algn="ctr" rtl="0"/>
            <a:fld id="{AD727724-A520-41D0-B754-2898837EEB35}" type="datetime1">
              <a:rPr lang="en-US" sz="1600" b="1" smtClean="0"/>
              <a:pPr algn="ctr" rtl="0"/>
              <a:t>1/22/2021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3</a:t>
            </a:fld>
            <a:endParaRPr lang="ar-SA"/>
          </a:p>
        </p:txBody>
      </p:sp>
      <p:sp>
        <p:nvSpPr>
          <p:cNvPr id="6" name="Footer Placeholder 5"/>
          <p:cNvSpPr>
            <a:spLocks noGrp="1"/>
          </p:cNvSpPr>
          <p:nvPr>
            <p:ph type="ftr" sz="quarter" idx="16"/>
          </p:nvPr>
        </p:nvSpPr>
        <p:spPr>
          <a:xfrm>
            <a:off x="2289960" y="5105573"/>
            <a:ext cx="5616624" cy="653792"/>
          </a:xfrm>
        </p:spPr>
        <p:txBody>
          <a:bodyPr/>
          <a:lstStyle/>
          <a:p>
            <a:pPr algn="ctr"/>
            <a:r>
              <a:rPr lang="ar-SA"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470100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600200"/>
            <a:ext cx="7467600" cy="3268960"/>
          </a:xfrm>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1152525" lvl="0" indent="-342900">
              <a:buFont typeface="Wingdings" panose="05000000000000000000" pitchFamily="2" charset="2"/>
              <a:buChar char="q"/>
            </a:pPr>
            <a:r>
              <a:rPr lang="ar-DZ" dirty="0"/>
              <a:t> إظهار تغيرات كل من رأس المال العامل الصافي، والاحتياج إلى رأس المال العامل، وتغيرات الخزينة</a:t>
            </a:r>
          </a:p>
          <a:p>
            <a:pPr marL="1152525" lvl="0" indent="-342900">
              <a:buFont typeface="Wingdings" panose="05000000000000000000" pitchFamily="2" charset="2"/>
              <a:buChar char="q"/>
            </a:pPr>
            <a:r>
              <a:rPr lang="ar-DZ" dirty="0"/>
              <a:t>التمييز بين التمويل الداخلي والتمويل الخارجي</a:t>
            </a:r>
          </a:p>
          <a:p>
            <a:pPr marL="1152525" lvl="0" indent="-342900">
              <a:buFont typeface="Wingdings" panose="05000000000000000000" pitchFamily="2" charset="2"/>
              <a:buChar char="q"/>
            </a:pPr>
            <a:r>
              <a:rPr lang="ar-DZ" dirty="0"/>
              <a:t> معرفة الملاءة المالية للمؤسسة</a:t>
            </a:r>
          </a:p>
          <a:p>
            <a:pPr marL="1152525" lvl="0" indent="-342900">
              <a:buFont typeface="Wingdings" panose="05000000000000000000" pitchFamily="2" charset="2"/>
              <a:buChar char="q"/>
            </a:pPr>
            <a:r>
              <a:rPr lang="ar-DZ" dirty="0"/>
              <a:t> التمييز بين مصادر الأموال واستخداماتها</a:t>
            </a:r>
          </a:p>
          <a:p>
            <a:pPr marL="809625" lvl="0" indent="0">
              <a:buNone/>
            </a:pPr>
            <a:endParaRPr lang="ar-DZ" dirty="0"/>
          </a:p>
          <a:p>
            <a:pPr marL="809625" lvl="0" indent="0">
              <a:buNone/>
            </a:pPr>
            <a:endParaRPr lang="ar-DZ" dirty="0"/>
          </a:p>
          <a:p>
            <a:pPr marL="809625" lvl="0" indent="265113">
              <a:buFont typeface="Wingdings" pitchFamily="2" charset="2"/>
              <a:buChar char="ü"/>
            </a:pPr>
            <a:endParaRPr lang="ar-SA" dirty="0"/>
          </a:p>
        </p:txBody>
      </p:sp>
      <p:sp>
        <p:nvSpPr>
          <p:cNvPr id="4" name="Date Placeholder 3"/>
          <p:cNvSpPr>
            <a:spLocks noGrp="1"/>
          </p:cNvSpPr>
          <p:nvPr>
            <p:ph type="dt" sz="half" idx="14"/>
          </p:nvPr>
        </p:nvSpPr>
        <p:spPr>
          <a:xfrm>
            <a:off x="539552" y="5157192"/>
            <a:ext cx="2016224" cy="432048"/>
          </a:xfrm>
        </p:spPr>
        <p:txBody>
          <a:bodyPr/>
          <a:lstStyle/>
          <a:p>
            <a:pPr algn="ctr" rtl="0"/>
            <a:fld id="{AD727724-A520-41D0-B754-2898837EEB35}" type="datetime1">
              <a:rPr lang="en-US" sz="1600" b="1" smtClean="0"/>
              <a:pPr algn="ctr" rtl="0"/>
              <a:t>1/22/2021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4</a:t>
            </a:fld>
            <a:endParaRPr lang="ar-SA"/>
          </a:p>
        </p:txBody>
      </p:sp>
      <p:sp>
        <p:nvSpPr>
          <p:cNvPr id="6" name="Footer Placeholder 5"/>
          <p:cNvSpPr>
            <a:spLocks noGrp="1"/>
          </p:cNvSpPr>
          <p:nvPr>
            <p:ph type="ftr" sz="quarter" idx="16"/>
          </p:nvPr>
        </p:nvSpPr>
        <p:spPr>
          <a:xfrm>
            <a:off x="2296895" y="5027028"/>
            <a:ext cx="5616624" cy="653792"/>
          </a:xfrm>
        </p:spPr>
        <p:txBody>
          <a:bodyPr/>
          <a:lstStyle/>
          <a:p>
            <a:pPr algn="ctr"/>
            <a:r>
              <a:rPr lang="ar-SA"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2325516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600200"/>
            <a:ext cx="7467600" cy="3845024"/>
          </a:xfrm>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buNone/>
            </a:pPr>
            <a:r>
              <a:rPr lang="fr-FR" b="1" dirty="0"/>
              <a:t>2</a:t>
            </a:r>
            <a:r>
              <a:rPr lang="ar-DZ" b="1" dirty="0"/>
              <a:t>- المبدأ في إعداد جدول التمويل</a:t>
            </a:r>
            <a:endParaRPr lang="ar-DZ" dirty="0"/>
          </a:p>
          <a:p>
            <a:pPr marL="809625" lvl="0" indent="0" algn="just">
              <a:buNone/>
            </a:pPr>
            <a:r>
              <a:rPr lang="ar-DZ" dirty="0"/>
              <a:t>يتضمن مبدأ إعداد جدول التمويل العناية بزيادة وانخفاض أصول وخصوم الميزانيتين الوظيفيتين وفق مايلي: </a:t>
            </a:r>
          </a:p>
          <a:p>
            <a:pPr marL="1152525" lvl="0" indent="-342900" algn="just">
              <a:buFont typeface="Wingdings" panose="05000000000000000000" pitchFamily="2" charset="2"/>
              <a:buChar char="Ø"/>
            </a:pPr>
            <a:r>
              <a:rPr lang="ar-DZ" dirty="0"/>
              <a:t> كل زيادة في أي عنصر من عناصر الأصول عبارة عن استخدام</a:t>
            </a:r>
          </a:p>
          <a:p>
            <a:pPr marL="1152525" lvl="0" indent="-342900" algn="just">
              <a:buFont typeface="Wingdings" panose="05000000000000000000" pitchFamily="2" charset="2"/>
              <a:buChar char="Ø"/>
            </a:pPr>
            <a:r>
              <a:rPr lang="ar-DZ" dirty="0"/>
              <a:t>كل زيادة في أي عنصر من عناصر الخصوم عبارة عن مورد. كل انخفاض في أي عنصر من عناصر الأصول عبارة عن مورد</a:t>
            </a:r>
          </a:p>
          <a:p>
            <a:pPr marL="1152525" lvl="0" indent="-342900" algn="just">
              <a:buFont typeface="Wingdings" panose="05000000000000000000" pitchFamily="2" charset="2"/>
              <a:buChar char="Ø"/>
            </a:pPr>
            <a:r>
              <a:rPr lang="ar-DZ" dirty="0"/>
              <a:t>كل انخفاض في أي عنصر من عناصر الخصوم عبارة عن استخدام</a:t>
            </a:r>
          </a:p>
          <a:p>
            <a:pPr marL="1152525" lvl="0" indent="-342900">
              <a:buFont typeface="Wingdings" panose="05000000000000000000" pitchFamily="2" charset="2"/>
              <a:buChar char="Ø"/>
            </a:pPr>
            <a:endParaRPr lang="ar-DZ" dirty="0"/>
          </a:p>
          <a:p>
            <a:pPr marL="809625" lvl="0" indent="0">
              <a:buNone/>
            </a:pPr>
            <a:endParaRPr lang="ar-DZ" dirty="0"/>
          </a:p>
          <a:p>
            <a:pPr marL="809625" lvl="0" indent="265113">
              <a:buFont typeface="Wingdings" pitchFamily="2" charset="2"/>
              <a:buChar char="ü"/>
            </a:pPr>
            <a:endParaRPr lang="ar-SA" dirty="0"/>
          </a:p>
        </p:txBody>
      </p:sp>
      <p:sp>
        <p:nvSpPr>
          <p:cNvPr id="4" name="Date Placeholder 3"/>
          <p:cNvSpPr>
            <a:spLocks noGrp="1"/>
          </p:cNvSpPr>
          <p:nvPr>
            <p:ph type="dt" sz="half" idx="14"/>
          </p:nvPr>
        </p:nvSpPr>
        <p:spPr>
          <a:xfrm>
            <a:off x="457200" y="5602382"/>
            <a:ext cx="2016224" cy="432048"/>
          </a:xfrm>
        </p:spPr>
        <p:txBody>
          <a:bodyPr/>
          <a:lstStyle/>
          <a:p>
            <a:pPr algn="ctr" rtl="0"/>
            <a:fld id="{AD727724-A520-41D0-B754-2898837EEB35}" type="datetime1">
              <a:rPr lang="en-US" sz="1600" b="1" smtClean="0"/>
              <a:pPr algn="ctr" rtl="0"/>
              <a:t>1/22/2021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5</a:t>
            </a:fld>
            <a:endParaRPr lang="ar-SA"/>
          </a:p>
        </p:txBody>
      </p:sp>
      <p:sp>
        <p:nvSpPr>
          <p:cNvPr id="6" name="Footer Placeholder 5"/>
          <p:cNvSpPr>
            <a:spLocks noGrp="1"/>
          </p:cNvSpPr>
          <p:nvPr>
            <p:ph type="ftr" sz="quarter" idx="16"/>
          </p:nvPr>
        </p:nvSpPr>
        <p:spPr>
          <a:xfrm>
            <a:off x="2426977" y="5525357"/>
            <a:ext cx="5544270" cy="653792"/>
          </a:xfrm>
        </p:spPr>
        <p:txBody>
          <a:bodyPr/>
          <a:lstStyle/>
          <a:p>
            <a:pPr algn="ctr"/>
            <a:r>
              <a:rPr lang="ar-SA" sz="1400"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619067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600200"/>
            <a:ext cx="7467600" cy="3556992"/>
          </a:xfrm>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buNone/>
            </a:pPr>
            <a:r>
              <a:rPr lang="fr-FR" b="1" dirty="0"/>
              <a:t>2</a:t>
            </a:r>
            <a:r>
              <a:rPr lang="ar-DZ" b="1" dirty="0"/>
              <a:t>- المبدأ في إعداد جدول التمويل </a:t>
            </a:r>
          </a:p>
          <a:p>
            <a:pPr marL="809625" lvl="0" indent="0">
              <a:buNone/>
            </a:pPr>
            <a:endParaRPr lang="ar-DZ" dirty="0"/>
          </a:p>
          <a:p>
            <a:pPr marL="809625" lvl="0" indent="0">
              <a:buNone/>
            </a:pPr>
            <a:endParaRPr lang="ar-DZ" dirty="0"/>
          </a:p>
          <a:p>
            <a:pPr marL="809625" lvl="0" indent="0">
              <a:buNone/>
            </a:pPr>
            <a:endParaRPr lang="ar-DZ" dirty="0"/>
          </a:p>
          <a:p>
            <a:pPr marL="809625" lvl="0" indent="0">
              <a:buNone/>
            </a:pPr>
            <a:r>
              <a:rPr lang="ar-DZ" dirty="0"/>
              <a:t>ويتميز جدول التمويل من حيث التصنيف بخاصتين أساسيتين :</a:t>
            </a:r>
          </a:p>
          <a:p>
            <a:pPr marL="1152525" lvl="0" indent="-342900">
              <a:buFontTx/>
              <a:buChar char="-"/>
            </a:pPr>
            <a:r>
              <a:rPr lang="ar-DZ" dirty="0"/>
              <a:t>تاريخ الاستحقاق، أي الفترة الزمنية للاستخدام أو المورد.</a:t>
            </a:r>
          </a:p>
          <a:p>
            <a:pPr marL="1152525" lvl="0" indent="-342900">
              <a:buFontTx/>
              <a:buChar char="-"/>
            </a:pPr>
            <a:r>
              <a:rPr lang="ar-DZ" dirty="0"/>
              <a:t> الوظيفة الأساسية لكل استخدام أو مورد ضمن نشاط المؤسسة.</a:t>
            </a:r>
          </a:p>
          <a:p>
            <a:pPr marL="1152525" lvl="0" indent="-342900">
              <a:buFont typeface="Wingdings" panose="05000000000000000000" pitchFamily="2" charset="2"/>
              <a:buChar char="Ø"/>
            </a:pPr>
            <a:endParaRPr lang="ar-DZ" dirty="0"/>
          </a:p>
          <a:p>
            <a:pPr marL="809625" lvl="0" indent="0">
              <a:buNone/>
            </a:pPr>
            <a:endParaRPr lang="ar-DZ" dirty="0"/>
          </a:p>
          <a:p>
            <a:pPr marL="809625" lvl="0" indent="265113">
              <a:buFont typeface="Wingdings" pitchFamily="2" charset="2"/>
              <a:buChar char="ü"/>
            </a:pPr>
            <a:endParaRPr lang="ar-SA" dirty="0"/>
          </a:p>
        </p:txBody>
      </p:sp>
      <p:sp>
        <p:nvSpPr>
          <p:cNvPr id="4" name="Date Placeholder 3"/>
          <p:cNvSpPr>
            <a:spLocks noGrp="1"/>
          </p:cNvSpPr>
          <p:nvPr>
            <p:ph type="dt" sz="half" idx="14"/>
          </p:nvPr>
        </p:nvSpPr>
        <p:spPr>
          <a:xfrm>
            <a:off x="488887" y="5279819"/>
            <a:ext cx="2016224" cy="432048"/>
          </a:xfrm>
        </p:spPr>
        <p:txBody>
          <a:bodyPr/>
          <a:lstStyle/>
          <a:p>
            <a:pPr algn="l" rtl="0"/>
            <a:fld id="{AD727724-A520-41D0-B754-2898837EEB35}" type="datetime1">
              <a:rPr lang="en-US" b="1" smtClean="0"/>
              <a:t>1/22/2021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6</a:t>
            </a:fld>
            <a:endParaRPr lang="ar-SA"/>
          </a:p>
        </p:txBody>
      </p:sp>
      <p:sp>
        <p:nvSpPr>
          <p:cNvPr id="6" name="Footer Placeholder 5"/>
          <p:cNvSpPr>
            <a:spLocks noGrp="1"/>
          </p:cNvSpPr>
          <p:nvPr>
            <p:ph type="ftr" sz="quarter" idx="16"/>
          </p:nvPr>
        </p:nvSpPr>
        <p:spPr>
          <a:xfrm>
            <a:off x="2281711" y="5157192"/>
            <a:ext cx="5616624" cy="653792"/>
          </a:xfrm>
        </p:spPr>
        <p:txBody>
          <a:bodyPr/>
          <a:lstStyle/>
          <a:p>
            <a:pPr algn="ctr"/>
            <a:r>
              <a:rPr lang="ar-SA" b="1" dirty="0">
                <a:solidFill>
                  <a:schemeClr val="tx1"/>
                </a:solidFill>
              </a:rPr>
              <a:t>جامعة أم البواقي-  - كلية الاقتصاد و التسيير و التجارة – قسم المحاسبة والمالية - السنة الثانية</a:t>
            </a:r>
          </a:p>
        </p:txBody>
      </p:sp>
      <p:graphicFrame>
        <p:nvGraphicFramePr>
          <p:cNvPr id="2" name="Table 2">
            <a:extLst>
              <a:ext uri="{FF2B5EF4-FFF2-40B4-BE49-F238E27FC236}">
                <a16:creationId xmlns:a16="http://schemas.microsoft.com/office/drawing/2014/main" id="{8A668F05-067D-404B-BBB1-CD9AFB9FBDD2}"/>
              </a:ext>
            </a:extLst>
          </p:cNvPr>
          <p:cNvGraphicFramePr>
            <a:graphicFrameLocks noGrp="1"/>
          </p:cNvGraphicFramePr>
          <p:nvPr>
            <p:extLst>
              <p:ext uri="{D42A27DB-BD31-4B8C-83A1-F6EECF244321}">
                <p14:modId xmlns:p14="http://schemas.microsoft.com/office/powerpoint/2010/main" val="3942709761"/>
              </p:ext>
            </p:extLst>
          </p:nvPr>
        </p:nvGraphicFramePr>
        <p:xfrm>
          <a:off x="1219200" y="2492896"/>
          <a:ext cx="6096000" cy="1338834"/>
        </p:xfrm>
        <a:graphic>
          <a:graphicData uri="http://schemas.openxmlformats.org/drawingml/2006/table">
            <a:tbl>
              <a:tblPr firstRow="1" bandRow="1">
                <a:tableStyleId>{616DA210-FB5B-4158-B5E0-FEB733F419BA}</a:tableStyleId>
              </a:tblPr>
              <a:tblGrid>
                <a:gridCol w="3048000">
                  <a:extLst>
                    <a:ext uri="{9D8B030D-6E8A-4147-A177-3AD203B41FA5}">
                      <a16:colId xmlns:a16="http://schemas.microsoft.com/office/drawing/2014/main" val="4165006509"/>
                    </a:ext>
                  </a:extLst>
                </a:gridCol>
                <a:gridCol w="3048000">
                  <a:extLst>
                    <a:ext uri="{9D8B030D-6E8A-4147-A177-3AD203B41FA5}">
                      <a16:colId xmlns:a16="http://schemas.microsoft.com/office/drawing/2014/main" val="407440074"/>
                    </a:ext>
                  </a:extLst>
                </a:gridCol>
              </a:tblGrid>
              <a:tr h="475470">
                <a:tc>
                  <a:txBody>
                    <a:bodyPr/>
                    <a:lstStyle/>
                    <a:p>
                      <a:pPr algn="ctr"/>
                      <a:r>
                        <a:rPr lang="ar-DZ" sz="2800" dirty="0"/>
                        <a:t>الموارد</a:t>
                      </a:r>
                      <a:endParaRPr lang="en-GB" sz="2800" dirty="0"/>
                    </a:p>
                  </a:txBody>
                  <a:tcPr/>
                </a:tc>
                <a:tc>
                  <a:txBody>
                    <a:bodyPr/>
                    <a:lstStyle/>
                    <a:p>
                      <a:pPr algn="ctr"/>
                      <a:r>
                        <a:rPr lang="ar-DZ" sz="2800" dirty="0"/>
                        <a:t>الاستخدامات</a:t>
                      </a:r>
                      <a:endParaRPr lang="en-GB" sz="2800" dirty="0"/>
                    </a:p>
                  </a:txBody>
                  <a:tcPr/>
                </a:tc>
                <a:extLst>
                  <a:ext uri="{0D108BD9-81ED-4DB2-BD59-A6C34878D82A}">
                    <a16:rowId xmlns:a16="http://schemas.microsoft.com/office/drawing/2014/main" val="3510976533"/>
                  </a:ext>
                </a:extLst>
              </a:tr>
              <a:tr h="820674">
                <a:tc>
                  <a:txBody>
                    <a:bodyPr/>
                    <a:lstStyle/>
                    <a:p>
                      <a:pPr algn="ctr"/>
                      <a:r>
                        <a:rPr lang="ar-DZ" b="1" dirty="0"/>
                        <a:t>زيادة الخصوم  ↑</a:t>
                      </a:r>
                    </a:p>
                    <a:p>
                      <a:pPr algn="ctr"/>
                      <a:r>
                        <a:rPr lang="ar-DZ" b="1" dirty="0"/>
                        <a:t>انخفاض الأصول  ↓</a:t>
                      </a:r>
                      <a:endParaRPr lang="en-GB" b="1" dirty="0"/>
                    </a:p>
                  </a:txBody>
                  <a:tcPr/>
                </a:tc>
                <a:tc>
                  <a:txBody>
                    <a:bodyPr/>
                    <a:lstStyle/>
                    <a:p>
                      <a:pPr algn="ctr"/>
                      <a:r>
                        <a:rPr lang="ar-DZ" b="1" dirty="0"/>
                        <a:t>زيادة الأصول ↑</a:t>
                      </a:r>
                    </a:p>
                    <a:p>
                      <a:pPr algn="ctr"/>
                      <a:r>
                        <a:rPr lang="ar-DZ" b="1" dirty="0"/>
                        <a:t>انخفاض الخصوم ↓</a:t>
                      </a:r>
                      <a:endParaRPr lang="en-GB" b="1" dirty="0"/>
                    </a:p>
                  </a:txBody>
                  <a:tcPr/>
                </a:tc>
                <a:extLst>
                  <a:ext uri="{0D108BD9-81ED-4DB2-BD59-A6C34878D82A}">
                    <a16:rowId xmlns:a16="http://schemas.microsoft.com/office/drawing/2014/main" val="3577638545"/>
                  </a:ext>
                </a:extLst>
              </a:tr>
            </a:tbl>
          </a:graphicData>
        </a:graphic>
      </p:graphicFrame>
    </p:spTree>
    <p:extLst>
      <p:ext uri="{BB962C8B-B14F-4D97-AF65-F5344CB8AC3E}">
        <p14:creationId xmlns:p14="http://schemas.microsoft.com/office/powerpoint/2010/main" val="311624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600199"/>
            <a:ext cx="7467600" cy="3890785"/>
          </a:xfrm>
        </p:spPr>
        <p:style>
          <a:lnRef idx="2">
            <a:schemeClr val="dk1"/>
          </a:lnRef>
          <a:fillRef idx="1">
            <a:schemeClr val="lt1"/>
          </a:fillRef>
          <a:effectRef idx="0">
            <a:schemeClr val="dk1"/>
          </a:effectRef>
          <a:fontRef idx="minor">
            <a:schemeClr val="dk1"/>
          </a:fontRef>
        </p:style>
        <p:txBody>
          <a:bodyPr>
            <a:normAutofit/>
          </a:bodyPr>
          <a:lstStyle/>
          <a:p>
            <a:pPr marL="809625" lvl="0" indent="0">
              <a:buNone/>
            </a:pPr>
            <a:r>
              <a:rPr lang="fr-FR" b="1" dirty="0"/>
              <a:t>2</a:t>
            </a:r>
            <a:r>
              <a:rPr lang="ar-DZ" b="1" dirty="0"/>
              <a:t>- المبدأ في إعداد جدول التمويل</a:t>
            </a:r>
          </a:p>
          <a:p>
            <a:pPr marL="809625" lvl="0" indent="0">
              <a:buNone/>
            </a:pPr>
            <a:endParaRPr lang="ar-DZ" dirty="0"/>
          </a:p>
          <a:p>
            <a:pPr marL="809625" lvl="0" indent="265113">
              <a:buFont typeface="Wingdings" pitchFamily="2" charset="2"/>
              <a:buChar char="ü"/>
            </a:pPr>
            <a:endParaRPr lang="ar-SA" dirty="0"/>
          </a:p>
        </p:txBody>
      </p:sp>
      <p:sp>
        <p:nvSpPr>
          <p:cNvPr id="4" name="Date Placeholder 3"/>
          <p:cNvSpPr>
            <a:spLocks noGrp="1"/>
          </p:cNvSpPr>
          <p:nvPr>
            <p:ph type="dt" sz="half" idx="14"/>
          </p:nvPr>
        </p:nvSpPr>
        <p:spPr>
          <a:xfrm>
            <a:off x="457200" y="5675139"/>
            <a:ext cx="2016224" cy="432048"/>
          </a:xfrm>
        </p:spPr>
        <p:txBody>
          <a:bodyPr/>
          <a:lstStyle/>
          <a:p>
            <a:pPr algn="l" rtl="0"/>
            <a:fld id="{AD727724-A520-41D0-B754-2898837EEB35}" type="datetime1">
              <a:rPr lang="en-US" b="1" smtClean="0"/>
              <a:t>1/22/2021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7</a:t>
            </a:fld>
            <a:endParaRPr lang="ar-SA"/>
          </a:p>
        </p:txBody>
      </p:sp>
      <p:sp>
        <p:nvSpPr>
          <p:cNvPr id="6" name="Footer Placeholder 5"/>
          <p:cNvSpPr>
            <a:spLocks noGrp="1"/>
          </p:cNvSpPr>
          <p:nvPr>
            <p:ph type="ftr" sz="quarter" idx="16"/>
          </p:nvPr>
        </p:nvSpPr>
        <p:spPr>
          <a:xfrm>
            <a:off x="2267744" y="5734050"/>
            <a:ext cx="5544616" cy="292958"/>
          </a:xfrm>
        </p:spPr>
        <p:txBody>
          <a:bodyPr/>
          <a:lstStyle/>
          <a:p>
            <a:pPr algn="ctr"/>
            <a:r>
              <a:rPr lang="ar-SA" b="1" dirty="0">
                <a:solidFill>
                  <a:schemeClr val="tx1"/>
                </a:solidFill>
              </a:rPr>
              <a:t>جامعة أم البواقي-  - كلية الاقتصاد و التسيير و التجارة – قسم المحاسبة والمالية - السنة الثانية</a:t>
            </a:r>
          </a:p>
        </p:txBody>
      </p:sp>
      <p:graphicFrame>
        <p:nvGraphicFramePr>
          <p:cNvPr id="2" name="Table 2">
            <a:extLst>
              <a:ext uri="{FF2B5EF4-FFF2-40B4-BE49-F238E27FC236}">
                <a16:creationId xmlns:a16="http://schemas.microsoft.com/office/drawing/2014/main" id="{8A668F05-067D-404B-BBB1-CD9AFB9FBDD2}"/>
              </a:ext>
            </a:extLst>
          </p:cNvPr>
          <p:cNvGraphicFramePr>
            <a:graphicFrameLocks noGrp="1"/>
          </p:cNvGraphicFramePr>
          <p:nvPr>
            <p:extLst>
              <p:ext uri="{D42A27DB-BD31-4B8C-83A1-F6EECF244321}">
                <p14:modId xmlns:p14="http://schemas.microsoft.com/office/powerpoint/2010/main" val="996685358"/>
              </p:ext>
            </p:extLst>
          </p:nvPr>
        </p:nvGraphicFramePr>
        <p:xfrm>
          <a:off x="878632" y="2036831"/>
          <a:ext cx="6624736" cy="3291840"/>
        </p:xfrm>
        <a:graphic>
          <a:graphicData uri="http://schemas.openxmlformats.org/drawingml/2006/table">
            <a:tbl>
              <a:tblPr firstRow="1" bandRow="1">
                <a:tableStyleId>{616DA210-FB5B-4158-B5E0-FEB733F419BA}</a:tableStyleId>
              </a:tblPr>
              <a:tblGrid>
                <a:gridCol w="3312368">
                  <a:extLst>
                    <a:ext uri="{9D8B030D-6E8A-4147-A177-3AD203B41FA5}">
                      <a16:colId xmlns:a16="http://schemas.microsoft.com/office/drawing/2014/main" val="4165006509"/>
                    </a:ext>
                  </a:extLst>
                </a:gridCol>
                <a:gridCol w="3312368">
                  <a:extLst>
                    <a:ext uri="{9D8B030D-6E8A-4147-A177-3AD203B41FA5}">
                      <a16:colId xmlns:a16="http://schemas.microsoft.com/office/drawing/2014/main" val="407440074"/>
                    </a:ext>
                  </a:extLst>
                </a:gridCol>
              </a:tblGrid>
              <a:tr h="269315">
                <a:tc>
                  <a:txBody>
                    <a:bodyPr/>
                    <a:lstStyle/>
                    <a:p>
                      <a:pPr algn="ctr"/>
                      <a:r>
                        <a:rPr lang="ar-DZ" sz="2400" dirty="0"/>
                        <a:t>الموارد</a:t>
                      </a:r>
                      <a:r>
                        <a:rPr lang="en-US" sz="2400" dirty="0"/>
                        <a:t> (R) </a:t>
                      </a:r>
                      <a:endParaRPr lang="en-GB" sz="2400" dirty="0"/>
                    </a:p>
                  </a:txBody>
                  <a:tcPr/>
                </a:tc>
                <a:tc>
                  <a:txBody>
                    <a:bodyPr/>
                    <a:lstStyle/>
                    <a:p>
                      <a:pPr algn="ctr"/>
                      <a:r>
                        <a:rPr lang="ar-DZ" sz="2400" dirty="0"/>
                        <a:t>الاستخدامات </a:t>
                      </a:r>
                      <a:r>
                        <a:rPr lang="en-US" sz="2400" dirty="0"/>
                        <a:t>(E)</a:t>
                      </a:r>
                      <a:endParaRPr lang="en-GB" sz="2400" dirty="0"/>
                    </a:p>
                  </a:txBody>
                  <a:tcPr/>
                </a:tc>
                <a:extLst>
                  <a:ext uri="{0D108BD9-81ED-4DB2-BD59-A6C34878D82A}">
                    <a16:rowId xmlns:a16="http://schemas.microsoft.com/office/drawing/2014/main" val="3510976533"/>
                  </a:ext>
                </a:extLst>
              </a:tr>
              <a:tr h="198804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الموارد في الأجل الطويل</a:t>
                      </a:r>
                      <a:r>
                        <a:rPr lang="en-US" b="1" dirty="0">
                          <a:sym typeface="Wingdings" panose="05000000000000000000" pitchFamily="2" charset="2"/>
                        </a:rPr>
                        <a:t>: </a:t>
                      </a:r>
                      <a:r>
                        <a:rPr lang="ar-DZ" b="1" dirty="0"/>
                        <a:t> </a:t>
                      </a:r>
                      <a:r>
                        <a:rPr lang="en-US" b="1" dirty="0"/>
                        <a:t>(RLT)</a:t>
                      </a:r>
                      <a:endParaRPr lang="ar-DZ" b="1" dirty="0"/>
                    </a:p>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DZ" b="0" dirty="0"/>
                        <a:t>الأموال الدائمة ↑</a:t>
                      </a:r>
                    </a:p>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DZ" b="0" dirty="0"/>
                        <a:t>الأصول الثابتة الصافية  ↓</a:t>
                      </a:r>
                      <a:endParaRPr lang="en-US" b="0" dirty="0"/>
                    </a:p>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endParaRPr lang="ar-DZ" b="1" dirty="0"/>
                    </a:p>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DZ" b="1" dirty="0"/>
                        <a:t>الموارد في الأجل القصير</a:t>
                      </a:r>
                      <a:r>
                        <a:rPr lang="en-US" b="1" dirty="0">
                          <a:sym typeface="Wingdings" panose="05000000000000000000" pitchFamily="2" charset="2"/>
                        </a:rPr>
                        <a:t>: </a:t>
                      </a:r>
                      <a:r>
                        <a:rPr lang="ar-DZ" b="1" dirty="0"/>
                        <a:t> </a:t>
                      </a:r>
                      <a:r>
                        <a:rPr lang="en-US" b="1" dirty="0"/>
                        <a:t>(RCT)</a:t>
                      </a:r>
                      <a:r>
                        <a:rPr lang="ar-DZ" b="1" dirty="0"/>
                        <a:t> </a:t>
                      </a:r>
                    </a:p>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DZ" b="0" dirty="0"/>
                        <a:t>الديون ق الأجل .. خصوم جارية ↑</a:t>
                      </a:r>
                    </a:p>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DZ" b="0" dirty="0"/>
                        <a:t>الأصول المتداولة .. الجارية ↓</a:t>
                      </a:r>
                    </a:p>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ar-DZ" b="1" dirty="0"/>
                    </a:p>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endParaRPr lang="ar-DZ" b="1" dirty="0"/>
                    </a:p>
                    <a:p>
                      <a:pPr algn="ctr"/>
                      <a:endParaRPr lang="en-GB" b="1" dirty="0"/>
                    </a:p>
                  </a:txBody>
                  <a:tcPr>
                    <a:solidFill>
                      <a:schemeClr val="bg1">
                        <a:lumMod val="85000"/>
                        <a:alpha val="20000"/>
                      </a:schemeClr>
                    </a:solidFill>
                  </a:tcPr>
                </a:tc>
                <a:tc>
                  <a:txBody>
                    <a:bodyPr/>
                    <a:lstStyle/>
                    <a:p>
                      <a:pPr algn="ctr"/>
                      <a:r>
                        <a:rPr lang="ar-DZ" b="1" dirty="0"/>
                        <a:t>الاستخدامات في الأجل الطويل</a:t>
                      </a:r>
                      <a:r>
                        <a:rPr lang="en-US" b="1" dirty="0">
                          <a:sym typeface="Wingdings" panose="05000000000000000000" pitchFamily="2" charset="2"/>
                        </a:rPr>
                        <a:t>: </a:t>
                      </a:r>
                      <a:r>
                        <a:rPr lang="ar-DZ" b="1" dirty="0"/>
                        <a:t> </a:t>
                      </a:r>
                      <a:r>
                        <a:rPr lang="en-US" b="1" dirty="0"/>
                        <a:t>(ELT)</a:t>
                      </a:r>
                      <a:endParaRPr lang="ar-DZ" b="1" dirty="0"/>
                    </a:p>
                    <a:p>
                      <a:pPr marL="285750" indent="-285750" algn="ctr">
                        <a:buFont typeface="Wingdings" panose="05000000000000000000" pitchFamily="2" charset="2"/>
                        <a:buChar char="ü"/>
                      </a:pPr>
                      <a:r>
                        <a:rPr lang="ar-DZ" b="0" dirty="0"/>
                        <a:t>الأصول الثابتة الصافية ↑</a:t>
                      </a:r>
                    </a:p>
                    <a:p>
                      <a:pPr marL="285750" indent="-285750" algn="ctr">
                        <a:buFont typeface="Wingdings" panose="05000000000000000000" pitchFamily="2" charset="2"/>
                        <a:buChar char="ü"/>
                      </a:pPr>
                      <a:r>
                        <a:rPr lang="ar-DZ" b="0" dirty="0"/>
                        <a:t>الأموال الدائمة      ↓</a:t>
                      </a:r>
                    </a:p>
                    <a:p>
                      <a:pPr marL="0" indent="0" algn="ctr">
                        <a:buFont typeface="Wingdings" panose="05000000000000000000" pitchFamily="2" charset="2"/>
                        <a:buNone/>
                      </a:pPr>
                      <a:endParaRPr lang="ar-DZ" b="1" dirty="0"/>
                    </a:p>
                    <a:p>
                      <a:pPr marL="0" indent="0" algn="ctr">
                        <a:buFont typeface="Wingdings" panose="05000000000000000000" pitchFamily="2" charset="2"/>
                        <a:buNone/>
                      </a:pPr>
                      <a:r>
                        <a:rPr lang="ar-DZ" b="1" dirty="0"/>
                        <a:t>الاستخدامات في الأجل القصير </a:t>
                      </a:r>
                      <a:r>
                        <a:rPr lang="en-US" b="1" dirty="0"/>
                        <a:t>(ECT)</a:t>
                      </a:r>
                      <a:r>
                        <a:rPr lang="ar-DZ" b="1" dirty="0"/>
                        <a:t> </a:t>
                      </a:r>
                    </a:p>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DZ" b="0" dirty="0"/>
                        <a:t>الأصول المتداولة .. الجارية ↑</a:t>
                      </a:r>
                    </a:p>
                    <a:p>
                      <a:pPr marL="285750" indent="-285750" algn="ctr">
                        <a:buFont typeface="Wingdings" panose="05000000000000000000" pitchFamily="2" charset="2"/>
                        <a:buChar char="ü"/>
                      </a:pPr>
                      <a:r>
                        <a:rPr lang="ar-DZ" b="0" dirty="0"/>
                        <a:t>الديون ق الأجل .. خصوم جارية ↓</a:t>
                      </a:r>
                    </a:p>
                    <a:p>
                      <a:pPr algn="ctr"/>
                      <a:endParaRPr lang="en-GB" b="1" dirty="0"/>
                    </a:p>
                  </a:txBody>
                  <a:tcPr>
                    <a:solidFill>
                      <a:schemeClr val="bg1">
                        <a:lumMod val="85000"/>
                        <a:alpha val="20000"/>
                      </a:schemeClr>
                    </a:solidFill>
                  </a:tcPr>
                </a:tc>
                <a:extLst>
                  <a:ext uri="{0D108BD9-81ED-4DB2-BD59-A6C34878D82A}">
                    <a16:rowId xmlns:a16="http://schemas.microsoft.com/office/drawing/2014/main" val="3577638545"/>
                  </a:ext>
                </a:extLst>
              </a:tr>
            </a:tbl>
          </a:graphicData>
        </a:graphic>
      </p:graphicFrame>
    </p:spTree>
    <p:extLst>
      <p:ext uri="{BB962C8B-B14F-4D97-AF65-F5344CB8AC3E}">
        <p14:creationId xmlns:p14="http://schemas.microsoft.com/office/powerpoint/2010/main" val="1274336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600199"/>
            <a:ext cx="7467600" cy="3890785"/>
          </a:xfrm>
        </p:spPr>
        <p:style>
          <a:lnRef idx="2">
            <a:schemeClr val="dk1"/>
          </a:lnRef>
          <a:fillRef idx="1">
            <a:schemeClr val="lt1"/>
          </a:fillRef>
          <a:effectRef idx="0">
            <a:schemeClr val="dk1"/>
          </a:effectRef>
          <a:fontRef idx="minor">
            <a:schemeClr val="dk1"/>
          </a:fontRef>
        </p:style>
        <p:txBody>
          <a:bodyPr>
            <a:normAutofit lnSpcReduction="10000"/>
          </a:bodyPr>
          <a:lstStyle/>
          <a:p>
            <a:pPr marL="809625" indent="0">
              <a:buNone/>
            </a:pPr>
            <a:endParaRPr lang="ar-SA" b="1" dirty="0"/>
          </a:p>
          <a:p>
            <a:pPr marL="809625" lvl="0" indent="0">
              <a:buNone/>
            </a:pPr>
            <a:r>
              <a:rPr lang="fr-FR" b="1" dirty="0"/>
              <a:t>2</a:t>
            </a:r>
            <a:r>
              <a:rPr lang="ar-DZ" b="1" dirty="0"/>
              <a:t>- المبدأ في إعداد جدول التمويل</a:t>
            </a:r>
          </a:p>
          <a:p>
            <a:pPr marL="809625" lvl="0" indent="0">
              <a:buNone/>
            </a:pPr>
            <a:r>
              <a:rPr lang="ar-DZ" dirty="0"/>
              <a:t>من الجدول أعلاه يمكن استخلاص المعادلات التي تربط التغير في الموارد والاستخدامات بالتغير في رأس المال العامل:</a:t>
            </a:r>
          </a:p>
          <a:p>
            <a:pPr marL="809625" lvl="0" indent="0" algn="ctr">
              <a:buNone/>
            </a:pPr>
            <a:r>
              <a:rPr lang="en-US" spc="-150" dirty="0"/>
              <a:t>∑ E </a:t>
            </a:r>
            <a:r>
              <a:rPr lang="en-US" sz="1600" spc="-150" dirty="0" err="1"/>
              <a:t>emplois</a:t>
            </a:r>
            <a:r>
              <a:rPr lang="en-US" spc="-150" dirty="0"/>
              <a:t> = ∑ R </a:t>
            </a:r>
            <a:r>
              <a:rPr lang="en-US" sz="1600" spc="-150" dirty="0" err="1"/>
              <a:t>ressources</a:t>
            </a:r>
            <a:r>
              <a:rPr lang="en-US" spc="-150" dirty="0"/>
              <a:t> </a:t>
            </a:r>
          </a:p>
          <a:p>
            <a:pPr marL="809625" lvl="0" indent="0" algn="ctr">
              <a:buNone/>
            </a:pPr>
            <a:r>
              <a:rPr lang="en-US" sz="2000" spc="-150" dirty="0"/>
              <a:t>E= ELT + ECT</a:t>
            </a:r>
          </a:p>
          <a:p>
            <a:pPr marL="809625" lvl="0" indent="0" algn="ctr">
              <a:buNone/>
            </a:pPr>
            <a:r>
              <a:rPr lang="en-US" sz="2000" spc="-150" dirty="0"/>
              <a:t>R = RLT + RCT</a:t>
            </a:r>
          </a:p>
          <a:p>
            <a:pPr marL="809625" indent="0" algn="l" rtl="0">
              <a:buNone/>
            </a:pPr>
            <a:r>
              <a:rPr lang="ar-DZ" b="1" dirty="0"/>
              <a:t>→</a:t>
            </a:r>
            <a:r>
              <a:rPr lang="en-US" spc="-150" dirty="0"/>
              <a:t>  ELT + ECT= RLT + RCT</a:t>
            </a:r>
          </a:p>
          <a:p>
            <a:pPr marL="809625" indent="0" algn="l" rtl="0">
              <a:buNone/>
            </a:pPr>
            <a:r>
              <a:rPr lang="ar-DZ" b="1" dirty="0"/>
              <a:t>→</a:t>
            </a:r>
            <a:r>
              <a:rPr lang="en-US" spc="-150" dirty="0"/>
              <a:t> ECT-RCT = RLT - ELT</a:t>
            </a:r>
          </a:p>
          <a:p>
            <a:pPr marL="809625" indent="0" algn="l" rtl="0">
              <a:buNone/>
            </a:pPr>
            <a:r>
              <a:rPr lang="en-US" spc="-150" dirty="0"/>
              <a:t> </a:t>
            </a:r>
            <a:endParaRPr lang="en-GB" dirty="0"/>
          </a:p>
          <a:p>
            <a:pPr marL="809625" lvl="0" indent="0" algn="l">
              <a:buNone/>
            </a:pPr>
            <a:endParaRPr lang="ar-DZ" spc="-150" dirty="0"/>
          </a:p>
        </p:txBody>
      </p:sp>
      <p:sp>
        <p:nvSpPr>
          <p:cNvPr id="4" name="Date Placeholder 3"/>
          <p:cNvSpPr>
            <a:spLocks noGrp="1"/>
          </p:cNvSpPr>
          <p:nvPr>
            <p:ph type="dt" sz="half" idx="14"/>
          </p:nvPr>
        </p:nvSpPr>
        <p:spPr>
          <a:xfrm>
            <a:off x="457200" y="5675139"/>
            <a:ext cx="2016224" cy="432048"/>
          </a:xfrm>
        </p:spPr>
        <p:txBody>
          <a:bodyPr/>
          <a:lstStyle/>
          <a:p>
            <a:pPr algn="l" rtl="0"/>
            <a:fld id="{AD727724-A520-41D0-B754-2898837EEB35}" type="datetime1">
              <a:rPr lang="en-US" b="1" smtClean="0"/>
              <a:t>1/22/2021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8</a:t>
            </a:fld>
            <a:endParaRPr lang="ar-SA"/>
          </a:p>
        </p:txBody>
      </p:sp>
      <p:sp>
        <p:nvSpPr>
          <p:cNvPr id="6" name="Footer Placeholder 5"/>
          <p:cNvSpPr>
            <a:spLocks noGrp="1"/>
          </p:cNvSpPr>
          <p:nvPr>
            <p:ph type="ftr" sz="quarter" idx="16"/>
          </p:nvPr>
        </p:nvSpPr>
        <p:spPr>
          <a:xfrm>
            <a:off x="2267744" y="5734050"/>
            <a:ext cx="5544616" cy="292958"/>
          </a:xfrm>
        </p:spPr>
        <p:txBody>
          <a:bodyPr/>
          <a:lstStyle/>
          <a:p>
            <a:pPr algn="ctr"/>
            <a:r>
              <a:rPr lang="ar-SA"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1738792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a:t>
            </a:r>
            <a:r>
              <a:rPr lang="ar-DZ" sz="2800" b="1" dirty="0">
                <a:solidFill>
                  <a:schemeClr val="tx1"/>
                </a:solidFill>
              </a:rPr>
              <a:t>الرابع</a:t>
            </a:r>
            <a:br>
              <a:rPr lang="ar-SA" sz="2000" dirty="0">
                <a:solidFill>
                  <a:schemeClr val="tx1"/>
                </a:solidFill>
              </a:rPr>
            </a:br>
            <a:r>
              <a:rPr lang="ar-DZ" sz="2800" dirty="0">
                <a:solidFill>
                  <a:schemeClr val="tx1"/>
                </a:solidFill>
              </a:rPr>
              <a:t>إعداد مخطط التمويل</a:t>
            </a:r>
            <a:endParaRPr lang="ar-SA" sz="1800" dirty="0"/>
          </a:p>
        </p:txBody>
      </p:sp>
      <p:sp>
        <p:nvSpPr>
          <p:cNvPr id="16" name="Content Placeholder 15"/>
          <p:cNvSpPr>
            <a:spLocks noGrp="1"/>
          </p:cNvSpPr>
          <p:nvPr>
            <p:ph sz="quarter" idx="1"/>
          </p:nvPr>
        </p:nvSpPr>
        <p:spPr>
          <a:xfrm>
            <a:off x="457200" y="1600199"/>
            <a:ext cx="7787208" cy="3890785"/>
          </a:xfrm>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buNone/>
            </a:pPr>
            <a:r>
              <a:rPr lang="fr-FR" b="1" dirty="0"/>
              <a:t>2</a:t>
            </a:r>
            <a:r>
              <a:rPr lang="ar-DZ" b="1" dirty="0"/>
              <a:t>- المبدأ في إعداد جدول التمويل (تابع)</a:t>
            </a:r>
          </a:p>
          <a:p>
            <a:pPr marL="809625" lvl="0" indent="0">
              <a:buNone/>
            </a:pPr>
            <a:r>
              <a:rPr lang="ar-DZ" dirty="0"/>
              <a:t>من المعادلات أعلاه يمكن استخلاص المعادلات التي تربط التغير في الموارد والاستخدامات بالتغير في رأس المال العامل:</a:t>
            </a:r>
          </a:p>
          <a:p>
            <a:pPr marL="809625" lvl="0" indent="0" algn="l" rtl="0">
              <a:buNone/>
            </a:pPr>
            <a:r>
              <a:rPr lang="en-US" sz="1800" b="1" spc="-150" dirty="0"/>
              <a:t>RLT &gt; ELT &lt; = &gt; RLT – ELT  &gt; 0 &lt; = &gt; ∆ FRN &gt; 0</a:t>
            </a:r>
          </a:p>
          <a:p>
            <a:pPr marL="809625" indent="0" algn="l" rtl="0">
              <a:buNone/>
            </a:pPr>
            <a:r>
              <a:rPr lang="en-US" sz="1800" spc="-150" dirty="0"/>
              <a:t>ECT-RCT = RLT – ELT </a:t>
            </a:r>
          </a:p>
          <a:p>
            <a:pPr marL="809625" indent="0" algn="l" rtl="0">
              <a:buNone/>
            </a:pPr>
            <a:r>
              <a:rPr lang="en-US" sz="1800" spc="-150" dirty="0"/>
              <a:t>RLT &gt; ELT &lt; = &gt; ECT &gt; RCT </a:t>
            </a:r>
            <a:endParaRPr lang="en-GB" dirty="0"/>
          </a:p>
          <a:p>
            <a:pPr marL="809625" indent="0" algn="l">
              <a:buNone/>
            </a:pPr>
            <a:r>
              <a:rPr lang="en-US" sz="1800" b="1" spc="-150" dirty="0"/>
              <a:t>                 ELT &gt; RLT &lt; = &gt; RCT &gt; ECT  &gt; 0 &lt; = &gt; ∆ FRN &lt; 0    </a:t>
            </a:r>
          </a:p>
          <a:p>
            <a:pPr marL="809625" lvl="0" indent="0" algn="l">
              <a:buNone/>
            </a:pPr>
            <a:endParaRPr lang="ar-DZ" spc="-150" dirty="0"/>
          </a:p>
        </p:txBody>
      </p:sp>
      <p:sp>
        <p:nvSpPr>
          <p:cNvPr id="4" name="Date Placeholder 3"/>
          <p:cNvSpPr>
            <a:spLocks noGrp="1"/>
          </p:cNvSpPr>
          <p:nvPr>
            <p:ph type="dt" sz="half" idx="14"/>
          </p:nvPr>
        </p:nvSpPr>
        <p:spPr>
          <a:xfrm>
            <a:off x="457200" y="5675139"/>
            <a:ext cx="2016224" cy="432048"/>
          </a:xfrm>
        </p:spPr>
        <p:txBody>
          <a:bodyPr/>
          <a:lstStyle/>
          <a:p>
            <a:pPr algn="l" rtl="0"/>
            <a:fld id="{AD727724-A520-41D0-B754-2898837EEB35}" type="datetime1">
              <a:rPr lang="en-US" b="1" smtClean="0"/>
              <a:t>1/22/2021</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9</a:t>
            </a:fld>
            <a:endParaRPr lang="ar-SA"/>
          </a:p>
        </p:txBody>
      </p:sp>
      <p:sp>
        <p:nvSpPr>
          <p:cNvPr id="6" name="Footer Placeholder 5"/>
          <p:cNvSpPr>
            <a:spLocks noGrp="1"/>
          </p:cNvSpPr>
          <p:nvPr>
            <p:ph type="ftr" sz="quarter" idx="16"/>
          </p:nvPr>
        </p:nvSpPr>
        <p:spPr>
          <a:xfrm>
            <a:off x="2267744" y="5734050"/>
            <a:ext cx="5544616" cy="292958"/>
          </a:xfrm>
        </p:spPr>
        <p:txBody>
          <a:bodyPr/>
          <a:lstStyle/>
          <a:p>
            <a:pPr algn="ctr"/>
            <a:r>
              <a:rPr lang="ar-SA" b="1" dirty="0">
                <a:solidFill>
                  <a:schemeClr val="tx1"/>
                </a:solidFill>
              </a:rPr>
              <a:t>جامعة أم البواقي-  - كلية الاقتصاد و التسيير و التجارة – قسم المحاسبة والمالية - السنة الثانية</a:t>
            </a:r>
          </a:p>
        </p:txBody>
      </p:sp>
    </p:spTree>
    <p:extLst>
      <p:ext uri="{BB962C8B-B14F-4D97-AF65-F5344CB8AC3E}">
        <p14:creationId xmlns:p14="http://schemas.microsoft.com/office/powerpoint/2010/main" val="31417737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7847</TotalTime>
  <Words>2528</Words>
  <Application>Microsoft Office PowerPoint</Application>
  <PresentationFormat>On-screen Show (4:3)</PresentationFormat>
  <Paragraphs>408</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Century Schoolbook</vt:lpstr>
      <vt:lpstr>Wingdings</vt:lpstr>
      <vt:lpstr>Wingdings 2</vt:lpstr>
      <vt:lpstr>Oriel</vt:lpstr>
      <vt:lpstr>مالــــــــــــية المؤسسة</vt:lpstr>
      <vt:lpstr>الفصـــــــل الرابع إعداد مخطط التمويل</vt:lpstr>
      <vt:lpstr>الفصـــــــل الرابع إعداد مخطط التمويل</vt:lpstr>
      <vt:lpstr>الفصـــــــل الرابع إعداد مخطط التمويل</vt:lpstr>
      <vt:lpstr>الفصـــــــل الرابع إعداد مخطط التمويل</vt:lpstr>
      <vt:lpstr>الفصـــــــل الرابع إعداد مخطط التمويل</vt:lpstr>
      <vt:lpstr>الفصـــــــل الرابع إعداد مخطط التمويل</vt:lpstr>
      <vt:lpstr>الفصـــــــل الرابع إعداد مخطط التمويل</vt:lpstr>
      <vt:lpstr>الفصـــــــل الرابع إعداد مخطط التمويل</vt:lpstr>
      <vt:lpstr>الفصـــــــل الرابع إعداد مخطط التمويل</vt:lpstr>
      <vt:lpstr>الفصـــــــل الرابع إعداد مخطط التمويل</vt:lpstr>
      <vt:lpstr>الفصـــــــل الرابع إعداد مخطط التمويل</vt:lpstr>
      <vt:lpstr>الفصـــــــل الرابع إعداد مخطط التمويل</vt:lpstr>
      <vt:lpstr>الفصـــــــل الرابع إعداد مخطط التمويل</vt:lpstr>
      <vt:lpstr>الفصـــــــل الرابع إعداد مخطط التمويل</vt:lpstr>
      <vt:lpstr>                   الفصـــــــل الرابع إعداد مخطط التمويل</vt:lpstr>
      <vt:lpstr>                   الفصـــــــل الرابع إعداد مخطط التمويل</vt:lpstr>
      <vt:lpstr>                   الفصـــــــل الرابع إعداد مخطط التمويل</vt:lpstr>
      <vt:lpstr>                   الفصـــــــل الرابع إعداد مخطط التمويل</vt:lpstr>
      <vt:lpstr>                   الفصـــــــل الرابع إعداد مخطط التمويل</vt:lpstr>
      <vt:lpstr>                   الفصـــــــل الرابع إعداد مخطط التمويل</vt:lpstr>
      <vt:lpstr>الفصـــــــل الرابع إعداد مخطط التمويل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مالــــــــــــية المؤسسة</dc:title>
  <dc:creator>AVAS</dc:creator>
  <cp:lastModifiedBy>pc</cp:lastModifiedBy>
  <cp:revision>100</cp:revision>
  <cp:lastPrinted>2021-01-16T20:25:22Z</cp:lastPrinted>
  <dcterms:created xsi:type="dcterms:W3CDTF">2015-11-01T07:31:46Z</dcterms:created>
  <dcterms:modified xsi:type="dcterms:W3CDTF">2021-01-22T16:10:14Z</dcterms:modified>
</cp:coreProperties>
</file>