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73152"/>
            <a:ext cx="987552" cy="8732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81708" y="278129"/>
            <a:ext cx="9720580" cy="1052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5972" y="3162427"/>
            <a:ext cx="10516870" cy="1641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444059"/>
            <a:ext cx="2514600" cy="250932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0510" y="3222847"/>
            <a:ext cx="9034780" cy="1231106"/>
          </a:xfrm>
          <a:solidFill>
            <a:srgbClr val="5B9BD4"/>
          </a:solidFill>
        </p:spPr>
        <p:txBody>
          <a:bodyPr wrap="square" lIns="0" tIns="0" rIns="0" bIns="0" rtlCol="0"/>
          <a:lstStyle/>
          <a:p>
            <a:pPr algn="ctr"/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Technique 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travail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universitaire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(TTU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362200" y="4994701"/>
            <a:ext cx="70866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</a:t>
            </a:r>
            <a:r>
              <a:rPr lang="fr-FR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Lilia </a:t>
            </a:r>
            <a:r>
              <a:rPr lang="fr-FR" sz="32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Harkou</a:t>
            </a:r>
            <a:endParaRPr lang="fr-F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383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7800" y="251460"/>
            <a:ext cx="10019030" cy="563880"/>
          </a:xfrm>
          <a:custGeom>
            <a:avLst/>
            <a:gdLst/>
            <a:ahLst/>
            <a:cxnLst/>
            <a:rect l="l" t="t" r="r" b="b"/>
            <a:pathLst>
              <a:path w="10019030" h="563880">
                <a:moveTo>
                  <a:pt x="9924796" y="0"/>
                </a:moveTo>
                <a:lnTo>
                  <a:pt x="93979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79" y="563879"/>
                </a:lnTo>
                <a:lnTo>
                  <a:pt x="9924796" y="563879"/>
                </a:lnTo>
                <a:lnTo>
                  <a:pt x="9961393" y="556500"/>
                </a:lnTo>
                <a:lnTo>
                  <a:pt x="9991264" y="536368"/>
                </a:lnTo>
                <a:lnTo>
                  <a:pt x="10011396" y="506497"/>
                </a:lnTo>
                <a:lnTo>
                  <a:pt x="10018776" y="469900"/>
                </a:lnTo>
                <a:lnTo>
                  <a:pt x="10018776" y="93979"/>
                </a:lnTo>
                <a:lnTo>
                  <a:pt x="10011396" y="57382"/>
                </a:lnTo>
                <a:lnTo>
                  <a:pt x="9991264" y="27511"/>
                </a:lnTo>
                <a:lnTo>
                  <a:pt x="9961393" y="7379"/>
                </a:lnTo>
                <a:lnTo>
                  <a:pt x="9924796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81708" y="278129"/>
            <a:ext cx="972058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69285">
              <a:lnSpc>
                <a:spcPct val="100000"/>
              </a:lnSpc>
              <a:spcBef>
                <a:spcPts val="95"/>
              </a:spcBef>
            </a:pPr>
            <a:r>
              <a:rPr sz="3600" spc="-320" dirty="0">
                <a:solidFill>
                  <a:schemeClr val="tx1"/>
                </a:solidFill>
              </a:rPr>
              <a:t>6. </a:t>
            </a:r>
            <a:r>
              <a:rPr sz="3600" spc="-39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88819" y="1668525"/>
            <a:ext cx="682625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Administrer</a:t>
            </a:r>
            <a:r>
              <a:rPr sz="3600" b="1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3600" b="1"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Respecter</a:t>
            </a:r>
            <a:r>
              <a:rPr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règles</a:t>
            </a:r>
            <a:r>
              <a:rPr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définies</a:t>
            </a:r>
            <a:r>
              <a:rPr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dans</a:t>
            </a:r>
            <a:r>
              <a:rPr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l’étape</a:t>
            </a:r>
            <a:r>
              <a:rPr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(Choix</a:t>
            </a:r>
            <a:r>
              <a:rPr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panel).</a:t>
            </a:r>
          </a:p>
          <a:p>
            <a:pPr>
              <a:lnSpc>
                <a:spcPct val="100000"/>
              </a:lnSpc>
              <a:spcBef>
                <a:spcPts val="1320"/>
              </a:spcBef>
              <a:buFont typeface="Arial MT"/>
              <a:buChar char="•"/>
            </a:pPr>
            <a:endParaRPr spc="-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1379855" algn="l"/>
                <a:tab pos="3611245" algn="l"/>
                <a:tab pos="4739005" algn="l"/>
                <a:tab pos="5424805" algn="l"/>
                <a:tab pos="6264910" algn="l"/>
                <a:tab pos="6798309" algn="l"/>
                <a:tab pos="8502015" algn="l"/>
                <a:tab pos="9035415" algn="l"/>
                <a:tab pos="10096500" algn="l"/>
              </a:tabLst>
            </a:pP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Evitez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l’administration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auprès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camarades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</a:t>
            </a:r>
          </a:p>
          <a:p>
            <a:pPr marL="355600">
              <a:lnSpc>
                <a:spcPct val="100000"/>
              </a:lnSpc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permet</a:t>
            </a:r>
            <a:r>
              <a:rPr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gagner</a:t>
            </a:r>
            <a:r>
              <a:rPr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temps</a:t>
            </a:r>
            <a:r>
              <a:rPr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mais</a:t>
            </a:r>
            <a:r>
              <a:rPr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biaise</a:t>
            </a:r>
            <a:r>
              <a:rPr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résultats.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08175" y="445008"/>
            <a:ext cx="9946005" cy="563880"/>
          </a:xfrm>
          <a:custGeom>
            <a:avLst/>
            <a:gdLst/>
            <a:ahLst/>
            <a:cxnLst/>
            <a:rect l="l" t="t" r="r" b="b"/>
            <a:pathLst>
              <a:path w="9946005" h="563880">
                <a:moveTo>
                  <a:pt x="9851644" y="0"/>
                </a:moveTo>
                <a:lnTo>
                  <a:pt x="93980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80" y="563879"/>
                </a:lnTo>
                <a:lnTo>
                  <a:pt x="9851644" y="563879"/>
                </a:lnTo>
                <a:lnTo>
                  <a:pt x="9888241" y="556500"/>
                </a:lnTo>
                <a:lnTo>
                  <a:pt x="9918112" y="536368"/>
                </a:lnTo>
                <a:lnTo>
                  <a:pt x="9938244" y="506497"/>
                </a:lnTo>
                <a:lnTo>
                  <a:pt x="9945624" y="469900"/>
                </a:lnTo>
                <a:lnTo>
                  <a:pt x="9945624" y="93979"/>
                </a:lnTo>
                <a:lnTo>
                  <a:pt x="9938244" y="57382"/>
                </a:lnTo>
                <a:lnTo>
                  <a:pt x="9918112" y="27511"/>
                </a:lnTo>
                <a:lnTo>
                  <a:pt x="9888241" y="7379"/>
                </a:lnTo>
                <a:lnTo>
                  <a:pt x="985164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81708" y="278129"/>
            <a:ext cx="9720580" cy="719043"/>
          </a:xfrm>
          <a:prstGeom prst="rect">
            <a:avLst/>
          </a:prstGeom>
        </p:spPr>
        <p:txBody>
          <a:bodyPr vert="horz" wrap="square" lIns="0" tIns="102489" rIns="0" bIns="0" rtlCol="0">
            <a:spAutoFit/>
          </a:bodyPr>
          <a:lstStyle/>
          <a:p>
            <a:pPr marL="3081655">
              <a:lnSpc>
                <a:spcPct val="100000"/>
              </a:lnSpc>
              <a:spcBef>
                <a:spcPts val="95"/>
              </a:spcBef>
            </a:pPr>
            <a:r>
              <a:rPr spc="-320" dirty="0">
                <a:solidFill>
                  <a:schemeClr val="tx1"/>
                </a:solidFill>
              </a:rPr>
              <a:t>7.</a:t>
            </a:r>
            <a:r>
              <a:rPr spc="-195" dirty="0">
                <a:solidFill>
                  <a:schemeClr val="tx1"/>
                </a:solidFill>
              </a:rPr>
              <a:t> </a:t>
            </a:r>
            <a:r>
              <a:rPr spc="-37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Saisie</a:t>
            </a:r>
            <a:r>
              <a:rPr spc="-17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44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réponses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29258" y="2385517"/>
            <a:ext cx="9168765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3600" b="1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Saisir</a:t>
            </a:r>
            <a:r>
              <a:rPr sz="3600" b="1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sz="3600" b="1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réponses</a:t>
            </a:r>
            <a:r>
              <a:rPr sz="3600" b="1"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</a:t>
            </a:r>
            <a:r>
              <a:rPr sz="3600" b="1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sz="3600" b="1"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8340" y="3559555"/>
            <a:ext cx="10655935" cy="1641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Respecter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nouveau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règle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quotas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320"/>
              </a:spcBef>
              <a:buFont typeface="Arial MT"/>
              <a:buChar char="•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  <a:tab pos="2459990" algn="l"/>
              </a:tabLst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Complétez</a:t>
            </a:r>
            <a:r>
              <a:rPr sz="24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éliminez</a:t>
            </a:r>
            <a:r>
              <a:rPr sz="24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sz="24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questionnaires</a:t>
            </a:r>
            <a:r>
              <a:rPr sz="24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sz="24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façon</a:t>
            </a:r>
            <a:r>
              <a:rPr sz="24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aléatoire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sans</a:t>
            </a:r>
            <a:r>
              <a:rPr sz="2400" spc="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éliminer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questionnaires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dérangent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satisfont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35024" y="353568"/>
            <a:ext cx="10019030" cy="565785"/>
          </a:xfrm>
          <a:custGeom>
            <a:avLst/>
            <a:gdLst/>
            <a:ahLst/>
            <a:cxnLst/>
            <a:rect l="l" t="t" r="r" b="b"/>
            <a:pathLst>
              <a:path w="10019030" h="565785">
                <a:moveTo>
                  <a:pt x="9924542" y="0"/>
                </a:moveTo>
                <a:lnTo>
                  <a:pt x="94234" y="0"/>
                </a:lnTo>
                <a:lnTo>
                  <a:pt x="57542" y="7401"/>
                </a:lnTo>
                <a:lnTo>
                  <a:pt x="27590" y="27590"/>
                </a:lnTo>
                <a:lnTo>
                  <a:pt x="7401" y="57542"/>
                </a:lnTo>
                <a:lnTo>
                  <a:pt x="0" y="94233"/>
                </a:lnTo>
                <a:lnTo>
                  <a:pt x="0" y="471169"/>
                </a:lnTo>
                <a:lnTo>
                  <a:pt x="7401" y="507861"/>
                </a:lnTo>
                <a:lnTo>
                  <a:pt x="27590" y="537813"/>
                </a:lnTo>
                <a:lnTo>
                  <a:pt x="57542" y="558002"/>
                </a:lnTo>
                <a:lnTo>
                  <a:pt x="94234" y="565403"/>
                </a:lnTo>
                <a:lnTo>
                  <a:pt x="9924542" y="565403"/>
                </a:lnTo>
                <a:lnTo>
                  <a:pt x="9961233" y="558002"/>
                </a:lnTo>
                <a:lnTo>
                  <a:pt x="9991185" y="537813"/>
                </a:lnTo>
                <a:lnTo>
                  <a:pt x="10011374" y="507861"/>
                </a:lnTo>
                <a:lnTo>
                  <a:pt x="10018776" y="471169"/>
                </a:lnTo>
                <a:lnTo>
                  <a:pt x="10018776" y="94233"/>
                </a:lnTo>
                <a:lnTo>
                  <a:pt x="10011374" y="57542"/>
                </a:lnTo>
                <a:lnTo>
                  <a:pt x="9991185" y="27590"/>
                </a:lnTo>
                <a:lnTo>
                  <a:pt x="9961233" y="7401"/>
                </a:lnTo>
                <a:lnTo>
                  <a:pt x="992454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81708" y="278129"/>
            <a:ext cx="972058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30220">
              <a:lnSpc>
                <a:spcPct val="100000"/>
              </a:lnSpc>
              <a:spcBef>
                <a:spcPts val="95"/>
              </a:spcBef>
            </a:pPr>
            <a:r>
              <a:rPr spc="-320" dirty="0">
                <a:solidFill>
                  <a:schemeClr val="tx1"/>
                </a:solidFill>
              </a:rPr>
              <a:t>8.</a:t>
            </a:r>
            <a:r>
              <a:rPr spc="-310" dirty="0">
                <a:solidFill>
                  <a:schemeClr val="tx1"/>
                </a:solidFill>
              </a:rPr>
              <a:t> </a:t>
            </a:r>
            <a:r>
              <a:rPr spc="-42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</a:t>
            </a:r>
            <a:r>
              <a:rPr spc="-18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35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résultat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766820" y="1829561"/>
            <a:ext cx="5151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Analyser</a:t>
            </a:r>
            <a:r>
              <a:rPr sz="4000" b="1" spc="-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b="1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sz="4000" b="1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résultats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3000" y="3288538"/>
            <a:ext cx="9245092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Arial MT"/>
              <a:cs typeface="Arial MT"/>
            </a:endParaRPr>
          </a:p>
          <a:p>
            <a:pPr marL="354965" indent="-342265" algn="ctr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aites</a:t>
            </a:r>
            <a:r>
              <a:rPr sz="2400" spc="-6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tris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croisés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permettent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analyse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fine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1447800" y="2209801"/>
            <a:ext cx="9686798" cy="1524000"/>
          </a:xfrm>
          <a:custGeom>
            <a:avLst/>
            <a:gdLst/>
            <a:ahLst/>
            <a:cxnLst/>
            <a:rect l="l" t="t" r="r" b="b"/>
            <a:pathLst>
              <a:path w="9400540" h="563880">
                <a:moveTo>
                  <a:pt x="9306052" y="0"/>
                </a:moveTo>
                <a:lnTo>
                  <a:pt x="93980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80" y="563879"/>
                </a:lnTo>
                <a:lnTo>
                  <a:pt x="9306052" y="563879"/>
                </a:lnTo>
                <a:lnTo>
                  <a:pt x="9342649" y="556500"/>
                </a:lnTo>
                <a:lnTo>
                  <a:pt x="9372520" y="536368"/>
                </a:lnTo>
                <a:lnTo>
                  <a:pt x="9392652" y="506497"/>
                </a:lnTo>
                <a:lnTo>
                  <a:pt x="9400032" y="469900"/>
                </a:lnTo>
                <a:lnTo>
                  <a:pt x="9400032" y="93979"/>
                </a:lnTo>
                <a:lnTo>
                  <a:pt x="9392652" y="57382"/>
                </a:lnTo>
                <a:lnTo>
                  <a:pt x="9372520" y="27511"/>
                </a:lnTo>
                <a:lnTo>
                  <a:pt x="9342649" y="7379"/>
                </a:lnTo>
                <a:lnTo>
                  <a:pt x="930605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pPr algn="ctr"/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Méthodologie d’élaboration d’un </a:t>
            </a:r>
            <a:r>
              <a:rPr lang="fr-F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</a:t>
            </a:r>
            <a:endParaRPr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685800" y="1749234"/>
            <a:ext cx="10777855" cy="5015865"/>
            <a:chOff x="576072" y="1766316"/>
            <a:chExt cx="10777855" cy="5015865"/>
          </a:xfrm>
        </p:grpSpPr>
        <p:sp>
          <p:nvSpPr>
            <p:cNvPr id="4" name="object 4"/>
            <p:cNvSpPr/>
            <p:nvPr/>
          </p:nvSpPr>
          <p:spPr>
            <a:xfrm>
              <a:off x="1507236" y="2337816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89">
                  <a:moveTo>
                    <a:pt x="157099" y="0"/>
                  </a:moveTo>
                  <a:lnTo>
                    <a:pt x="0" y="0"/>
                  </a:lnTo>
                  <a:lnTo>
                    <a:pt x="0" y="437514"/>
                  </a:lnTo>
                  <a:lnTo>
                    <a:pt x="374395" y="437514"/>
                  </a:lnTo>
                  <a:lnTo>
                    <a:pt x="374395" y="478536"/>
                  </a:lnTo>
                  <a:lnTo>
                    <a:pt x="545591" y="358901"/>
                  </a:lnTo>
                  <a:lnTo>
                    <a:pt x="374395" y="239268"/>
                  </a:lnTo>
                  <a:lnTo>
                    <a:pt x="374395" y="280288"/>
                  </a:lnTo>
                  <a:lnTo>
                    <a:pt x="157099" y="280288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82168" y="1772412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80" h="565785">
                  <a:moveTo>
                    <a:pt x="2374646" y="0"/>
                  </a:moveTo>
                  <a:lnTo>
                    <a:pt x="94246" y="0"/>
                  </a:lnTo>
                  <a:lnTo>
                    <a:pt x="57564" y="7401"/>
                  </a:lnTo>
                  <a:lnTo>
                    <a:pt x="27606" y="27590"/>
                  </a:lnTo>
                  <a:lnTo>
                    <a:pt x="7407" y="57542"/>
                  </a:lnTo>
                  <a:lnTo>
                    <a:pt x="0" y="94234"/>
                  </a:lnTo>
                  <a:lnTo>
                    <a:pt x="0" y="471170"/>
                  </a:lnTo>
                  <a:lnTo>
                    <a:pt x="7407" y="507861"/>
                  </a:lnTo>
                  <a:lnTo>
                    <a:pt x="27606" y="537813"/>
                  </a:lnTo>
                  <a:lnTo>
                    <a:pt x="57564" y="558002"/>
                  </a:lnTo>
                  <a:lnTo>
                    <a:pt x="94246" y="565403"/>
                  </a:lnTo>
                  <a:lnTo>
                    <a:pt x="2374646" y="565403"/>
                  </a:lnTo>
                  <a:lnTo>
                    <a:pt x="2411337" y="558002"/>
                  </a:lnTo>
                  <a:lnTo>
                    <a:pt x="2441289" y="537813"/>
                  </a:lnTo>
                  <a:lnTo>
                    <a:pt x="2461478" y="507861"/>
                  </a:lnTo>
                  <a:lnTo>
                    <a:pt x="2468880" y="471170"/>
                  </a:lnTo>
                  <a:lnTo>
                    <a:pt x="2468880" y="94234"/>
                  </a:lnTo>
                  <a:lnTo>
                    <a:pt x="2461478" y="57542"/>
                  </a:lnTo>
                  <a:lnTo>
                    <a:pt x="2441289" y="27590"/>
                  </a:lnTo>
                  <a:lnTo>
                    <a:pt x="2411337" y="7401"/>
                  </a:lnTo>
                  <a:lnTo>
                    <a:pt x="237464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82168" y="1772412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80" h="565785">
                  <a:moveTo>
                    <a:pt x="0" y="94234"/>
                  </a:moveTo>
                  <a:lnTo>
                    <a:pt x="7407" y="57542"/>
                  </a:lnTo>
                  <a:lnTo>
                    <a:pt x="27606" y="27590"/>
                  </a:lnTo>
                  <a:lnTo>
                    <a:pt x="57564" y="7401"/>
                  </a:lnTo>
                  <a:lnTo>
                    <a:pt x="94246" y="0"/>
                  </a:lnTo>
                  <a:lnTo>
                    <a:pt x="2374646" y="0"/>
                  </a:lnTo>
                  <a:lnTo>
                    <a:pt x="2411337" y="7401"/>
                  </a:lnTo>
                  <a:lnTo>
                    <a:pt x="2441289" y="27590"/>
                  </a:lnTo>
                  <a:lnTo>
                    <a:pt x="2461478" y="57542"/>
                  </a:lnTo>
                  <a:lnTo>
                    <a:pt x="2468880" y="94234"/>
                  </a:lnTo>
                  <a:lnTo>
                    <a:pt x="2468880" y="471170"/>
                  </a:lnTo>
                  <a:lnTo>
                    <a:pt x="2461478" y="507861"/>
                  </a:lnTo>
                  <a:lnTo>
                    <a:pt x="2441289" y="537813"/>
                  </a:lnTo>
                  <a:lnTo>
                    <a:pt x="2411337" y="558002"/>
                  </a:lnTo>
                  <a:lnTo>
                    <a:pt x="2374646" y="565403"/>
                  </a:lnTo>
                  <a:lnTo>
                    <a:pt x="94246" y="565403"/>
                  </a:lnTo>
                  <a:lnTo>
                    <a:pt x="57564" y="558002"/>
                  </a:lnTo>
                  <a:lnTo>
                    <a:pt x="27606" y="537813"/>
                  </a:lnTo>
                  <a:lnTo>
                    <a:pt x="7407" y="507861"/>
                  </a:lnTo>
                  <a:lnTo>
                    <a:pt x="0" y="471170"/>
                  </a:lnTo>
                  <a:lnTo>
                    <a:pt x="0" y="94234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692907" y="2971800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89">
                  <a:moveTo>
                    <a:pt x="157099" y="0"/>
                  </a:moveTo>
                  <a:lnTo>
                    <a:pt x="0" y="0"/>
                  </a:lnTo>
                  <a:lnTo>
                    <a:pt x="0" y="437514"/>
                  </a:lnTo>
                  <a:lnTo>
                    <a:pt x="374396" y="437514"/>
                  </a:lnTo>
                  <a:lnTo>
                    <a:pt x="374396" y="478536"/>
                  </a:lnTo>
                  <a:lnTo>
                    <a:pt x="545592" y="358901"/>
                  </a:lnTo>
                  <a:lnTo>
                    <a:pt x="374396" y="239267"/>
                  </a:lnTo>
                  <a:lnTo>
                    <a:pt x="374396" y="280288"/>
                  </a:lnTo>
                  <a:lnTo>
                    <a:pt x="157099" y="280288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67839" y="2406396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79" h="565785">
                  <a:moveTo>
                    <a:pt x="2374646" y="0"/>
                  </a:moveTo>
                  <a:lnTo>
                    <a:pt x="94234" y="0"/>
                  </a:lnTo>
                  <a:lnTo>
                    <a:pt x="57542" y="7401"/>
                  </a:lnTo>
                  <a:lnTo>
                    <a:pt x="27590" y="27590"/>
                  </a:lnTo>
                  <a:lnTo>
                    <a:pt x="7401" y="57542"/>
                  </a:lnTo>
                  <a:lnTo>
                    <a:pt x="0" y="94233"/>
                  </a:lnTo>
                  <a:lnTo>
                    <a:pt x="0" y="471169"/>
                  </a:lnTo>
                  <a:lnTo>
                    <a:pt x="7401" y="507861"/>
                  </a:lnTo>
                  <a:lnTo>
                    <a:pt x="27590" y="537813"/>
                  </a:lnTo>
                  <a:lnTo>
                    <a:pt x="57542" y="558002"/>
                  </a:lnTo>
                  <a:lnTo>
                    <a:pt x="94234" y="565403"/>
                  </a:lnTo>
                  <a:lnTo>
                    <a:pt x="2374646" y="565403"/>
                  </a:lnTo>
                  <a:lnTo>
                    <a:pt x="2411337" y="558002"/>
                  </a:lnTo>
                  <a:lnTo>
                    <a:pt x="2441289" y="537813"/>
                  </a:lnTo>
                  <a:lnTo>
                    <a:pt x="2461478" y="507861"/>
                  </a:lnTo>
                  <a:lnTo>
                    <a:pt x="2468880" y="471169"/>
                  </a:lnTo>
                  <a:lnTo>
                    <a:pt x="2468880" y="94233"/>
                  </a:lnTo>
                  <a:lnTo>
                    <a:pt x="2461478" y="57542"/>
                  </a:lnTo>
                  <a:lnTo>
                    <a:pt x="2441289" y="27590"/>
                  </a:lnTo>
                  <a:lnTo>
                    <a:pt x="2411337" y="7401"/>
                  </a:lnTo>
                  <a:lnTo>
                    <a:pt x="237464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767839" y="2406396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79" h="565785">
                  <a:moveTo>
                    <a:pt x="0" y="94233"/>
                  </a:moveTo>
                  <a:lnTo>
                    <a:pt x="7401" y="57542"/>
                  </a:lnTo>
                  <a:lnTo>
                    <a:pt x="27590" y="27590"/>
                  </a:lnTo>
                  <a:lnTo>
                    <a:pt x="57542" y="7401"/>
                  </a:lnTo>
                  <a:lnTo>
                    <a:pt x="94234" y="0"/>
                  </a:lnTo>
                  <a:lnTo>
                    <a:pt x="2374646" y="0"/>
                  </a:lnTo>
                  <a:lnTo>
                    <a:pt x="2411337" y="7401"/>
                  </a:lnTo>
                  <a:lnTo>
                    <a:pt x="2441289" y="27590"/>
                  </a:lnTo>
                  <a:lnTo>
                    <a:pt x="2461478" y="57542"/>
                  </a:lnTo>
                  <a:lnTo>
                    <a:pt x="2468880" y="94233"/>
                  </a:lnTo>
                  <a:lnTo>
                    <a:pt x="2468880" y="471169"/>
                  </a:lnTo>
                  <a:lnTo>
                    <a:pt x="2461478" y="507861"/>
                  </a:lnTo>
                  <a:lnTo>
                    <a:pt x="2441289" y="537813"/>
                  </a:lnTo>
                  <a:lnTo>
                    <a:pt x="2411337" y="558002"/>
                  </a:lnTo>
                  <a:lnTo>
                    <a:pt x="2374646" y="565403"/>
                  </a:lnTo>
                  <a:lnTo>
                    <a:pt x="94234" y="565403"/>
                  </a:lnTo>
                  <a:lnTo>
                    <a:pt x="57542" y="558002"/>
                  </a:lnTo>
                  <a:lnTo>
                    <a:pt x="27590" y="537813"/>
                  </a:lnTo>
                  <a:lnTo>
                    <a:pt x="7401" y="507861"/>
                  </a:lnTo>
                  <a:lnTo>
                    <a:pt x="0" y="471169"/>
                  </a:lnTo>
                  <a:lnTo>
                    <a:pt x="0" y="94233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878580" y="3605783"/>
              <a:ext cx="544195" cy="478790"/>
            </a:xfrm>
            <a:custGeom>
              <a:avLst/>
              <a:gdLst/>
              <a:ahLst/>
              <a:cxnLst/>
              <a:rect l="l" t="t" r="r" b="b"/>
              <a:pathLst>
                <a:path w="544195" h="478789">
                  <a:moveTo>
                    <a:pt x="157099" y="0"/>
                  </a:moveTo>
                  <a:lnTo>
                    <a:pt x="0" y="0"/>
                  </a:lnTo>
                  <a:lnTo>
                    <a:pt x="0" y="437514"/>
                  </a:lnTo>
                  <a:lnTo>
                    <a:pt x="372872" y="437514"/>
                  </a:lnTo>
                  <a:lnTo>
                    <a:pt x="372872" y="478535"/>
                  </a:lnTo>
                  <a:lnTo>
                    <a:pt x="544068" y="358901"/>
                  </a:lnTo>
                  <a:lnTo>
                    <a:pt x="372872" y="239267"/>
                  </a:lnTo>
                  <a:lnTo>
                    <a:pt x="372872" y="280288"/>
                  </a:lnTo>
                  <a:lnTo>
                    <a:pt x="157099" y="280288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53511" y="3040380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79" h="565785">
                  <a:moveTo>
                    <a:pt x="2374646" y="0"/>
                  </a:moveTo>
                  <a:lnTo>
                    <a:pt x="94233" y="0"/>
                  </a:lnTo>
                  <a:lnTo>
                    <a:pt x="57542" y="7401"/>
                  </a:lnTo>
                  <a:lnTo>
                    <a:pt x="27590" y="27590"/>
                  </a:lnTo>
                  <a:lnTo>
                    <a:pt x="7401" y="57542"/>
                  </a:lnTo>
                  <a:lnTo>
                    <a:pt x="0" y="94234"/>
                  </a:lnTo>
                  <a:lnTo>
                    <a:pt x="0" y="471170"/>
                  </a:lnTo>
                  <a:lnTo>
                    <a:pt x="7401" y="507861"/>
                  </a:lnTo>
                  <a:lnTo>
                    <a:pt x="27590" y="537813"/>
                  </a:lnTo>
                  <a:lnTo>
                    <a:pt x="57542" y="558002"/>
                  </a:lnTo>
                  <a:lnTo>
                    <a:pt x="94233" y="565404"/>
                  </a:lnTo>
                  <a:lnTo>
                    <a:pt x="2374646" y="565404"/>
                  </a:lnTo>
                  <a:lnTo>
                    <a:pt x="2411337" y="558002"/>
                  </a:lnTo>
                  <a:lnTo>
                    <a:pt x="2441289" y="537813"/>
                  </a:lnTo>
                  <a:lnTo>
                    <a:pt x="2461478" y="507861"/>
                  </a:lnTo>
                  <a:lnTo>
                    <a:pt x="2468879" y="471170"/>
                  </a:lnTo>
                  <a:lnTo>
                    <a:pt x="2468879" y="94234"/>
                  </a:lnTo>
                  <a:lnTo>
                    <a:pt x="2461478" y="57542"/>
                  </a:lnTo>
                  <a:lnTo>
                    <a:pt x="2441289" y="27590"/>
                  </a:lnTo>
                  <a:lnTo>
                    <a:pt x="2411337" y="7401"/>
                  </a:lnTo>
                  <a:lnTo>
                    <a:pt x="2374646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53511" y="3040380"/>
              <a:ext cx="2468880" cy="565785"/>
            </a:xfrm>
            <a:custGeom>
              <a:avLst/>
              <a:gdLst/>
              <a:ahLst/>
              <a:cxnLst/>
              <a:rect l="l" t="t" r="r" b="b"/>
              <a:pathLst>
                <a:path w="2468879" h="565785">
                  <a:moveTo>
                    <a:pt x="0" y="94234"/>
                  </a:moveTo>
                  <a:lnTo>
                    <a:pt x="7401" y="57542"/>
                  </a:lnTo>
                  <a:lnTo>
                    <a:pt x="27590" y="27590"/>
                  </a:lnTo>
                  <a:lnTo>
                    <a:pt x="57542" y="7401"/>
                  </a:lnTo>
                  <a:lnTo>
                    <a:pt x="94233" y="0"/>
                  </a:lnTo>
                  <a:lnTo>
                    <a:pt x="2374646" y="0"/>
                  </a:lnTo>
                  <a:lnTo>
                    <a:pt x="2411337" y="7401"/>
                  </a:lnTo>
                  <a:lnTo>
                    <a:pt x="2441289" y="27590"/>
                  </a:lnTo>
                  <a:lnTo>
                    <a:pt x="2461478" y="57542"/>
                  </a:lnTo>
                  <a:lnTo>
                    <a:pt x="2468879" y="94234"/>
                  </a:lnTo>
                  <a:lnTo>
                    <a:pt x="2468879" y="471170"/>
                  </a:lnTo>
                  <a:lnTo>
                    <a:pt x="2461478" y="507861"/>
                  </a:lnTo>
                  <a:lnTo>
                    <a:pt x="2441289" y="537813"/>
                  </a:lnTo>
                  <a:lnTo>
                    <a:pt x="2411337" y="558002"/>
                  </a:lnTo>
                  <a:lnTo>
                    <a:pt x="2374646" y="565404"/>
                  </a:lnTo>
                  <a:lnTo>
                    <a:pt x="94233" y="565404"/>
                  </a:lnTo>
                  <a:lnTo>
                    <a:pt x="57542" y="558002"/>
                  </a:lnTo>
                  <a:lnTo>
                    <a:pt x="27590" y="537813"/>
                  </a:lnTo>
                  <a:lnTo>
                    <a:pt x="7401" y="507861"/>
                  </a:lnTo>
                  <a:lnTo>
                    <a:pt x="0" y="471170"/>
                  </a:lnTo>
                  <a:lnTo>
                    <a:pt x="0" y="94234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062727" y="4239767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89">
                  <a:moveTo>
                    <a:pt x="157099" y="0"/>
                  </a:moveTo>
                  <a:lnTo>
                    <a:pt x="0" y="0"/>
                  </a:lnTo>
                  <a:lnTo>
                    <a:pt x="0" y="437514"/>
                  </a:lnTo>
                  <a:lnTo>
                    <a:pt x="374396" y="437514"/>
                  </a:lnTo>
                  <a:lnTo>
                    <a:pt x="374396" y="478535"/>
                  </a:lnTo>
                  <a:lnTo>
                    <a:pt x="545592" y="358901"/>
                  </a:lnTo>
                  <a:lnTo>
                    <a:pt x="374396" y="239267"/>
                  </a:lnTo>
                  <a:lnTo>
                    <a:pt x="374396" y="280288"/>
                  </a:lnTo>
                  <a:lnTo>
                    <a:pt x="157099" y="280288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137660" y="3675888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2374899" y="0"/>
                  </a:moveTo>
                  <a:lnTo>
                    <a:pt x="93979" y="0"/>
                  </a:lnTo>
                  <a:lnTo>
                    <a:pt x="57382" y="7379"/>
                  </a:lnTo>
                  <a:lnTo>
                    <a:pt x="27511" y="27511"/>
                  </a:lnTo>
                  <a:lnTo>
                    <a:pt x="7379" y="57382"/>
                  </a:lnTo>
                  <a:lnTo>
                    <a:pt x="0" y="93980"/>
                  </a:lnTo>
                  <a:lnTo>
                    <a:pt x="0" y="469900"/>
                  </a:lnTo>
                  <a:lnTo>
                    <a:pt x="7379" y="506497"/>
                  </a:lnTo>
                  <a:lnTo>
                    <a:pt x="27511" y="536368"/>
                  </a:lnTo>
                  <a:lnTo>
                    <a:pt x="57382" y="556500"/>
                  </a:lnTo>
                  <a:lnTo>
                    <a:pt x="93979" y="563880"/>
                  </a:lnTo>
                  <a:lnTo>
                    <a:pt x="2374899" y="563880"/>
                  </a:lnTo>
                  <a:lnTo>
                    <a:pt x="2411497" y="556500"/>
                  </a:lnTo>
                  <a:lnTo>
                    <a:pt x="2441368" y="536368"/>
                  </a:lnTo>
                  <a:lnTo>
                    <a:pt x="2461500" y="506497"/>
                  </a:lnTo>
                  <a:lnTo>
                    <a:pt x="2468880" y="469900"/>
                  </a:lnTo>
                  <a:lnTo>
                    <a:pt x="2468880" y="93980"/>
                  </a:lnTo>
                  <a:lnTo>
                    <a:pt x="2461500" y="57382"/>
                  </a:lnTo>
                  <a:lnTo>
                    <a:pt x="2441368" y="27511"/>
                  </a:lnTo>
                  <a:lnTo>
                    <a:pt x="2411497" y="7379"/>
                  </a:lnTo>
                  <a:lnTo>
                    <a:pt x="2374899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137660" y="3675888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0" y="93980"/>
                  </a:moveTo>
                  <a:lnTo>
                    <a:pt x="7379" y="57382"/>
                  </a:lnTo>
                  <a:lnTo>
                    <a:pt x="27511" y="27511"/>
                  </a:lnTo>
                  <a:lnTo>
                    <a:pt x="57382" y="7379"/>
                  </a:lnTo>
                  <a:lnTo>
                    <a:pt x="93979" y="0"/>
                  </a:lnTo>
                  <a:lnTo>
                    <a:pt x="2374899" y="0"/>
                  </a:lnTo>
                  <a:lnTo>
                    <a:pt x="2411497" y="7379"/>
                  </a:lnTo>
                  <a:lnTo>
                    <a:pt x="2441368" y="27511"/>
                  </a:lnTo>
                  <a:lnTo>
                    <a:pt x="2461500" y="57382"/>
                  </a:lnTo>
                  <a:lnTo>
                    <a:pt x="2468880" y="93980"/>
                  </a:lnTo>
                  <a:lnTo>
                    <a:pt x="2468880" y="469900"/>
                  </a:lnTo>
                  <a:lnTo>
                    <a:pt x="2461500" y="506497"/>
                  </a:lnTo>
                  <a:lnTo>
                    <a:pt x="2441368" y="536368"/>
                  </a:lnTo>
                  <a:lnTo>
                    <a:pt x="2411497" y="556500"/>
                  </a:lnTo>
                  <a:lnTo>
                    <a:pt x="2374899" y="563880"/>
                  </a:lnTo>
                  <a:lnTo>
                    <a:pt x="93979" y="563880"/>
                  </a:lnTo>
                  <a:lnTo>
                    <a:pt x="57382" y="556500"/>
                  </a:lnTo>
                  <a:lnTo>
                    <a:pt x="27511" y="536368"/>
                  </a:lnTo>
                  <a:lnTo>
                    <a:pt x="7379" y="506497"/>
                  </a:lnTo>
                  <a:lnTo>
                    <a:pt x="0" y="469900"/>
                  </a:lnTo>
                  <a:lnTo>
                    <a:pt x="0" y="93980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248400" y="4873751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89">
                  <a:moveTo>
                    <a:pt x="157099" y="0"/>
                  </a:moveTo>
                  <a:lnTo>
                    <a:pt x="0" y="0"/>
                  </a:lnTo>
                  <a:lnTo>
                    <a:pt x="0" y="437515"/>
                  </a:lnTo>
                  <a:lnTo>
                    <a:pt x="374396" y="437515"/>
                  </a:lnTo>
                  <a:lnTo>
                    <a:pt x="374396" y="478536"/>
                  </a:lnTo>
                  <a:lnTo>
                    <a:pt x="545592" y="358902"/>
                  </a:lnTo>
                  <a:lnTo>
                    <a:pt x="374396" y="239268"/>
                  </a:lnTo>
                  <a:lnTo>
                    <a:pt x="374396" y="280289"/>
                  </a:lnTo>
                  <a:lnTo>
                    <a:pt x="157099" y="280289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323331" y="4309872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2374899" y="0"/>
                  </a:moveTo>
                  <a:lnTo>
                    <a:pt x="93979" y="0"/>
                  </a:lnTo>
                  <a:lnTo>
                    <a:pt x="57382" y="7379"/>
                  </a:lnTo>
                  <a:lnTo>
                    <a:pt x="27511" y="27511"/>
                  </a:lnTo>
                  <a:lnTo>
                    <a:pt x="7379" y="57382"/>
                  </a:lnTo>
                  <a:lnTo>
                    <a:pt x="0" y="93979"/>
                  </a:lnTo>
                  <a:lnTo>
                    <a:pt x="0" y="469900"/>
                  </a:lnTo>
                  <a:lnTo>
                    <a:pt x="7379" y="506497"/>
                  </a:lnTo>
                  <a:lnTo>
                    <a:pt x="27511" y="536368"/>
                  </a:lnTo>
                  <a:lnTo>
                    <a:pt x="57382" y="556500"/>
                  </a:lnTo>
                  <a:lnTo>
                    <a:pt x="93979" y="563879"/>
                  </a:lnTo>
                  <a:lnTo>
                    <a:pt x="2374899" y="563879"/>
                  </a:lnTo>
                  <a:lnTo>
                    <a:pt x="2411497" y="556500"/>
                  </a:lnTo>
                  <a:lnTo>
                    <a:pt x="2441368" y="536368"/>
                  </a:lnTo>
                  <a:lnTo>
                    <a:pt x="2461500" y="506497"/>
                  </a:lnTo>
                  <a:lnTo>
                    <a:pt x="2468879" y="469900"/>
                  </a:lnTo>
                  <a:lnTo>
                    <a:pt x="2468879" y="93979"/>
                  </a:lnTo>
                  <a:lnTo>
                    <a:pt x="2461500" y="57382"/>
                  </a:lnTo>
                  <a:lnTo>
                    <a:pt x="2441368" y="27511"/>
                  </a:lnTo>
                  <a:lnTo>
                    <a:pt x="2411497" y="7379"/>
                  </a:lnTo>
                  <a:lnTo>
                    <a:pt x="2374899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323331" y="4309872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0" y="93979"/>
                  </a:moveTo>
                  <a:lnTo>
                    <a:pt x="7379" y="57382"/>
                  </a:lnTo>
                  <a:lnTo>
                    <a:pt x="27511" y="27511"/>
                  </a:lnTo>
                  <a:lnTo>
                    <a:pt x="57382" y="7379"/>
                  </a:lnTo>
                  <a:lnTo>
                    <a:pt x="93979" y="0"/>
                  </a:lnTo>
                  <a:lnTo>
                    <a:pt x="2374899" y="0"/>
                  </a:lnTo>
                  <a:lnTo>
                    <a:pt x="2411497" y="7379"/>
                  </a:lnTo>
                  <a:lnTo>
                    <a:pt x="2441368" y="27511"/>
                  </a:lnTo>
                  <a:lnTo>
                    <a:pt x="2461500" y="57382"/>
                  </a:lnTo>
                  <a:lnTo>
                    <a:pt x="2468879" y="93979"/>
                  </a:lnTo>
                  <a:lnTo>
                    <a:pt x="2468879" y="469900"/>
                  </a:lnTo>
                  <a:lnTo>
                    <a:pt x="2461500" y="506497"/>
                  </a:lnTo>
                  <a:lnTo>
                    <a:pt x="2441368" y="536368"/>
                  </a:lnTo>
                  <a:lnTo>
                    <a:pt x="2411497" y="556500"/>
                  </a:lnTo>
                  <a:lnTo>
                    <a:pt x="2374899" y="563879"/>
                  </a:lnTo>
                  <a:lnTo>
                    <a:pt x="93979" y="563879"/>
                  </a:lnTo>
                  <a:lnTo>
                    <a:pt x="57382" y="556500"/>
                  </a:lnTo>
                  <a:lnTo>
                    <a:pt x="27511" y="536368"/>
                  </a:lnTo>
                  <a:lnTo>
                    <a:pt x="7379" y="506497"/>
                  </a:lnTo>
                  <a:lnTo>
                    <a:pt x="0" y="469900"/>
                  </a:lnTo>
                  <a:lnTo>
                    <a:pt x="0" y="93979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434072" y="5507736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89">
                  <a:moveTo>
                    <a:pt x="157099" y="0"/>
                  </a:moveTo>
                  <a:lnTo>
                    <a:pt x="0" y="0"/>
                  </a:lnTo>
                  <a:lnTo>
                    <a:pt x="0" y="437476"/>
                  </a:lnTo>
                  <a:lnTo>
                    <a:pt x="374396" y="437476"/>
                  </a:lnTo>
                  <a:lnTo>
                    <a:pt x="374396" y="478535"/>
                  </a:lnTo>
                  <a:lnTo>
                    <a:pt x="545592" y="358901"/>
                  </a:lnTo>
                  <a:lnTo>
                    <a:pt x="374396" y="239267"/>
                  </a:lnTo>
                  <a:lnTo>
                    <a:pt x="374396" y="280327"/>
                  </a:lnTo>
                  <a:lnTo>
                    <a:pt x="157099" y="280327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509004" y="4943855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2374900" y="0"/>
                  </a:moveTo>
                  <a:lnTo>
                    <a:pt x="93979" y="0"/>
                  </a:lnTo>
                  <a:lnTo>
                    <a:pt x="57382" y="7379"/>
                  </a:lnTo>
                  <a:lnTo>
                    <a:pt x="27511" y="27511"/>
                  </a:lnTo>
                  <a:lnTo>
                    <a:pt x="7379" y="57382"/>
                  </a:lnTo>
                  <a:lnTo>
                    <a:pt x="0" y="93980"/>
                  </a:lnTo>
                  <a:lnTo>
                    <a:pt x="0" y="469900"/>
                  </a:lnTo>
                  <a:lnTo>
                    <a:pt x="7379" y="506497"/>
                  </a:lnTo>
                  <a:lnTo>
                    <a:pt x="27511" y="536368"/>
                  </a:lnTo>
                  <a:lnTo>
                    <a:pt x="57382" y="556500"/>
                  </a:lnTo>
                  <a:lnTo>
                    <a:pt x="93979" y="563880"/>
                  </a:lnTo>
                  <a:lnTo>
                    <a:pt x="2374900" y="563880"/>
                  </a:lnTo>
                  <a:lnTo>
                    <a:pt x="2411497" y="556500"/>
                  </a:lnTo>
                  <a:lnTo>
                    <a:pt x="2441368" y="536368"/>
                  </a:lnTo>
                  <a:lnTo>
                    <a:pt x="2461500" y="506497"/>
                  </a:lnTo>
                  <a:lnTo>
                    <a:pt x="2468879" y="469900"/>
                  </a:lnTo>
                  <a:lnTo>
                    <a:pt x="2468879" y="93980"/>
                  </a:lnTo>
                  <a:lnTo>
                    <a:pt x="2461500" y="57382"/>
                  </a:lnTo>
                  <a:lnTo>
                    <a:pt x="2441368" y="27511"/>
                  </a:lnTo>
                  <a:lnTo>
                    <a:pt x="2411497" y="7379"/>
                  </a:lnTo>
                  <a:lnTo>
                    <a:pt x="237490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509004" y="4943855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0" y="93980"/>
                  </a:moveTo>
                  <a:lnTo>
                    <a:pt x="7379" y="57382"/>
                  </a:lnTo>
                  <a:lnTo>
                    <a:pt x="27511" y="27511"/>
                  </a:lnTo>
                  <a:lnTo>
                    <a:pt x="57382" y="7379"/>
                  </a:lnTo>
                  <a:lnTo>
                    <a:pt x="93979" y="0"/>
                  </a:lnTo>
                  <a:lnTo>
                    <a:pt x="2374900" y="0"/>
                  </a:lnTo>
                  <a:lnTo>
                    <a:pt x="2411497" y="7379"/>
                  </a:lnTo>
                  <a:lnTo>
                    <a:pt x="2441368" y="27511"/>
                  </a:lnTo>
                  <a:lnTo>
                    <a:pt x="2461500" y="57382"/>
                  </a:lnTo>
                  <a:lnTo>
                    <a:pt x="2468879" y="93980"/>
                  </a:lnTo>
                  <a:lnTo>
                    <a:pt x="2468879" y="469900"/>
                  </a:lnTo>
                  <a:lnTo>
                    <a:pt x="2461500" y="506497"/>
                  </a:lnTo>
                  <a:lnTo>
                    <a:pt x="2441368" y="536368"/>
                  </a:lnTo>
                  <a:lnTo>
                    <a:pt x="2411497" y="556500"/>
                  </a:lnTo>
                  <a:lnTo>
                    <a:pt x="2374900" y="563880"/>
                  </a:lnTo>
                  <a:lnTo>
                    <a:pt x="93979" y="563880"/>
                  </a:lnTo>
                  <a:lnTo>
                    <a:pt x="57382" y="556500"/>
                  </a:lnTo>
                  <a:lnTo>
                    <a:pt x="27511" y="536368"/>
                  </a:lnTo>
                  <a:lnTo>
                    <a:pt x="7379" y="506497"/>
                  </a:lnTo>
                  <a:lnTo>
                    <a:pt x="0" y="469900"/>
                  </a:lnTo>
                  <a:lnTo>
                    <a:pt x="0" y="93980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618219" y="6141719"/>
              <a:ext cx="546100" cy="478790"/>
            </a:xfrm>
            <a:custGeom>
              <a:avLst/>
              <a:gdLst/>
              <a:ahLst/>
              <a:cxnLst/>
              <a:rect l="l" t="t" r="r" b="b"/>
              <a:pathLst>
                <a:path w="546100" h="478790">
                  <a:moveTo>
                    <a:pt x="157099" y="0"/>
                  </a:moveTo>
                  <a:lnTo>
                    <a:pt x="0" y="0"/>
                  </a:lnTo>
                  <a:lnTo>
                    <a:pt x="0" y="437476"/>
                  </a:lnTo>
                  <a:lnTo>
                    <a:pt x="374396" y="437476"/>
                  </a:lnTo>
                  <a:lnTo>
                    <a:pt x="374396" y="478535"/>
                  </a:lnTo>
                  <a:lnTo>
                    <a:pt x="545591" y="358901"/>
                  </a:lnTo>
                  <a:lnTo>
                    <a:pt x="374396" y="239267"/>
                  </a:lnTo>
                  <a:lnTo>
                    <a:pt x="374396" y="280327"/>
                  </a:lnTo>
                  <a:lnTo>
                    <a:pt x="157099" y="280327"/>
                  </a:lnTo>
                  <a:lnTo>
                    <a:pt x="157099" y="0"/>
                  </a:lnTo>
                  <a:close/>
                </a:path>
              </a:pathLst>
            </a:custGeom>
            <a:solidFill>
              <a:srgbClr val="C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693152" y="5577839"/>
              <a:ext cx="2470785" cy="563880"/>
            </a:xfrm>
            <a:custGeom>
              <a:avLst/>
              <a:gdLst/>
              <a:ahLst/>
              <a:cxnLst/>
              <a:rect l="l" t="t" r="r" b="b"/>
              <a:pathLst>
                <a:path w="2470784" h="563879">
                  <a:moveTo>
                    <a:pt x="2376424" y="0"/>
                  </a:moveTo>
                  <a:lnTo>
                    <a:pt x="93979" y="0"/>
                  </a:lnTo>
                  <a:lnTo>
                    <a:pt x="57382" y="7387"/>
                  </a:lnTo>
                  <a:lnTo>
                    <a:pt x="27511" y="27532"/>
                  </a:lnTo>
                  <a:lnTo>
                    <a:pt x="7379" y="57408"/>
                  </a:lnTo>
                  <a:lnTo>
                    <a:pt x="0" y="93992"/>
                  </a:lnTo>
                  <a:lnTo>
                    <a:pt x="0" y="469874"/>
                  </a:lnTo>
                  <a:lnTo>
                    <a:pt x="7379" y="506465"/>
                  </a:lnTo>
                  <a:lnTo>
                    <a:pt x="27511" y="536346"/>
                  </a:lnTo>
                  <a:lnTo>
                    <a:pt x="57382" y="556492"/>
                  </a:lnTo>
                  <a:lnTo>
                    <a:pt x="93979" y="563880"/>
                  </a:lnTo>
                  <a:lnTo>
                    <a:pt x="2376424" y="563880"/>
                  </a:lnTo>
                  <a:lnTo>
                    <a:pt x="2413021" y="556492"/>
                  </a:lnTo>
                  <a:lnTo>
                    <a:pt x="2442892" y="536346"/>
                  </a:lnTo>
                  <a:lnTo>
                    <a:pt x="2463024" y="506465"/>
                  </a:lnTo>
                  <a:lnTo>
                    <a:pt x="2470404" y="469874"/>
                  </a:lnTo>
                  <a:lnTo>
                    <a:pt x="2470404" y="93992"/>
                  </a:lnTo>
                  <a:lnTo>
                    <a:pt x="2463024" y="57408"/>
                  </a:lnTo>
                  <a:lnTo>
                    <a:pt x="2442892" y="27532"/>
                  </a:lnTo>
                  <a:lnTo>
                    <a:pt x="2413021" y="7387"/>
                  </a:lnTo>
                  <a:lnTo>
                    <a:pt x="237642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693152" y="5577839"/>
              <a:ext cx="2470785" cy="563880"/>
            </a:xfrm>
            <a:custGeom>
              <a:avLst/>
              <a:gdLst/>
              <a:ahLst/>
              <a:cxnLst/>
              <a:rect l="l" t="t" r="r" b="b"/>
              <a:pathLst>
                <a:path w="2470784" h="563879">
                  <a:moveTo>
                    <a:pt x="0" y="93992"/>
                  </a:moveTo>
                  <a:lnTo>
                    <a:pt x="7379" y="57408"/>
                  </a:lnTo>
                  <a:lnTo>
                    <a:pt x="27511" y="27532"/>
                  </a:lnTo>
                  <a:lnTo>
                    <a:pt x="57382" y="7387"/>
                  </a:lnTo>
                  <a:lnTo>
                    <a:pt x="93979" y="0"/>
                  </a:lnTo>
                  <a:lnTo>
                    <a:pt x="2376424" y="0"/>
                  </a:lnTo>
                  <a:lnTo>
                    <a:pt x="2413021" y="7387"/>
                  </a:lnTo>
                  <a:lnTo>
                    <a:pt x="2442892" y="27532"/>
                  </a:lnTo>
                  <a:lnTo>
                    <a:pt x="2463024" y="57408"/>
                  </a:lnTo>
                  <a:lnTo>
                    <a:pt x="2470404" y="93992"/>
                  </a:lnTo>
                  <a:lnTo>
                    <a:pt x="2470404" y="469874"/>
                  </a:lnTo>
                  <a:lnTo>
                    <a:pt x="2463024" y="506465"/>
                  </a:lnTo>
                  <a:lnTo>
                    <a:pt x="2442892" y="536346"/>
                  </a:lnTo>
                  <a:lnTo>
                    <a:pt x="2413021" y="556492"/>
                  </a:lnTo>
                  <a:lnTo>
                    <a:pt x="2376424" y="563880"/>
                  </a:lnTo>
                  <a:lnTo>
                    <a:pt x="93979" y="563880"/>
                  </a:lnTo>
                  <a:lnTo>
                    <a:pt x="57382" y="556492"/>
                  </a:lnTo>
                  <a:lnTo>
                    <a:pt x="27511" y="536346"/>
                  </a:lnTo>
                  <a:lnTo>
                    <a:pt x="7379" y="506465"/>
                  </a:lnTo>
                  <a:lnTo>
                    <a:pt x="0" y="469874"/>
                  </a:lnTo>
                  <a:lnTo>
                    <a:pt x="0" y="93992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878824" y="6211824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2374900" y="0"/>
                  </a:moveTo>
                  <a:lnTo>
                    <a:pt x="93979" y="0"/>
                  </a:lnTo>
                  <a:lnTo>
                    <a:pt x="57382" y="7387"/>
                  </a:lnTo>
                  <a:lnTo>
                    <a:pt x="27511" y="27532"/>
                  </a:lnTo>
                  <a:lnTo>
                    <a:pt x="7379" y="57408"/>
                  </a:lnTo>
                  <a:lnTo>
                    <a:pt x="0" y="93992"/>
                  </a:lnTo>
                  <a:lnTo>
                    <a:pt x="0" y="469887"/>
                  </a:lnTo>
                  <a:lnTo>
                    <a:pt x="7379" y="506472"/>
                  </a:lnTo>
                  <a:lnTo>
                    <a:pt x="27511" y="536348"/>
                  </a:lnTo>
                  <a:lnTo>
                    <a:pt x="57382" y="556493"/>
                  </a:lnTo>
                  <a:lnTo>
                    <a:pt x="93979" y="563879"/>
                  </a:lnTo>
                  <a:lnTo>
                    <a:pt x="2374900" y="563879"/>
                  </a:lnTo>
                  <a:lnTo>
                    <a:pt x="2411497" y="556493"/>
                  </a:lnTo>
                  <a:lnTo>
                    <a:pt x="2441368" y="536348"/>
                  </a:lnTo>
                  <a:lnTo>
                    <a:pt x="2461500" y="506472"/>
                  </a:lnTo>
                  <a:lnTo>
                    <a:pt x="2468879" y="469887"/>
                  </a:lnTo>
                  <a:lnTo>
                    <a:pt x="2468879" y="93992"/>
                  </a:lnTo>
                  <a:lnTo>
                    <a:pt x="2461500" y="57408"/>
                  </a:lnTo>
                  <a:lnTo>
                    <a:pt x="2441368" y="27532"/>
                  </a:lnTo>
                  <a:lnTo>
                    <a:pt x="2411497" y="7387"/>
                  </a:lnTo>
                  <a:lnTo>
                    <a:pt x="237490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878824" y="6211824"/>
              <a:ext cx="2468880" cy="563880"/>
            </a:xfrm>
            <a:custGeom>
              <a:avLst/>
              <a:gdLst/>
              <a:ahLst/>
              <a:cxnLst/>
              <a:rect l="l" t="t" r="r" b="b"/>
              <a:pathLst>
                <a:path w="2468879" h="563879">
                  <a:moveTo>
                    <a:pt x="0" y="93992"/>
                  </a:moveTo>
                  <a:lnTo>
                    <a:pt x="7379" y="57408"/>
                  </a:lnTo>
                  <a:lnTo>
                    <a:pt x="27511" y="27532"/>
                  </a:lnTo>
                  <a:lnTo>
                    <a:pt x="57382" y="7387"/>
                  </a:lnTo>
                  <a:lnTo>
                    <a:pt x="93979" y="0"/>
                  </a:lnTo>
                  <a:lnTo>
                    <a:pt x="2374900" y="0"/>
                  </a:lnTo>
                  <a:lnTo>
                    <a:pt x="2411497" y="7387"/>
                  </a:lnTo>
                  <a:lnTo>
                    <a:pt x="2441368" y="27532"/>
                  </a:lnTo>
                  <a:lnTo>
                    <a:pt x="2461500" y="57408"/>
                  </a:lnTo>
                  <a:lnTo>
                    <a:pt x="2468879" y="93992"/>
                  </a:lnTo>
                  <a:lnTo>
                    <a:pt x="2468879" y="469887"/>
                  </a:lnTo>
                  <a:lnTo>
                    <a:pt x="2461500" y="506472"/>
                  </a:lnTo>
                  <a:lnTo>
                    <a:pt x="2441368" y="536348"/>
                  </a:lnTo>
                  <a:lnTo>
                    <a:pt x="2411497" y="556493"/>
                  </a:lnTo>
                  <a:lnTo>
                    <a:pt x="2374900" y="563879"/>
                  </a:lnTo>
                  <a:lnTo>
                    <a:pt x="93979" y="563879"/>
                  </a:lnTo>
                  <a:lnTo>
                    <a:pt x="57382" y="556493"/>
                  </a:lnTo>
                  <a:lnTo>
                    <a:pt x="27511" y="536348"/>
                  </a:lnTo>
                  <a:lnTo>
                    <a:pt x="7379" y="506472"/>
                  </a:lnTo>
                  <a:lnTo>
                    <a:pt x="0" y="469887"/>
                  </a:lnTo>
                  <a:lnTo>
                    <a:pt x="0" y="93992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1057757" y="1903222"/>
            <a:ext cx="9801225" cy="4782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8755" indent="-186055">
              <a:lnSpc>
                <a:spcPct val="100000"/>
              </a:lnSpc>
              <a:spcBef>
                <a:spcPts val="95"/>
              </a:spcBef>
              <a:buSzPct val="96875"/>
              <a:buAutoNum type="arabicPeriod"/>
              <a:tabLst>
                <a:tab pos="198755" algn="l"/>
              </a:tabLst>
            </a:pPr>
            <a:r>
              <a:rPr sz="1600" b="1" spc="-145" dirty="0">
                <a:solidFill>
                  <a:schemeClr val="tx1"/>
                </a:solidFill>
                <a:latin typeface="Arial"/>
                <a:cs typeface="Arial"/>
              </a:rPr>
              <a:t>Objectif</a:t>
            </a:r>
            <a:r>
              <a:rPr sz="1600" b="1" spc="-6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chemeClr val="tx1"/>
                </a:solidFill>
                <a:latin typeface="Arial"/>
                <a:cs typeface="Arial"/>
              </a:rPr>
              <a:t>enquête</a:t>
            </a:r>
            <a:endParaRPr sz="16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0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1097280" indent="-186055">
              <a:lnSpc>
                <a:spcPct val="100000"/>
              </a:lnSpc>
              <a:buSzPct val="96875"/>
              <a:buAutoNum type="arabicPeriod"/>
              <a:tabLst>
                <a:tab pos="1097280" algn="l"/>
              </a:tabLst>
            </a:pPr>
            <a:r>
              <a:rPr sz="1600" b="1" spc="-155" dirty="0">
                <a:solidFill>
                  <a:schemeClr val="tx1"/>
                </a:solidFill>
                <a:latin typeface="Arial"/>
                <a:cs typeface="Arial"/>
              </a:rPr>
              <a:t>Structure</a:t>
            </a:r>
            <a:r>
              <a:rPr sz="16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600" b="1" spc="-80" dirty="0">
                <a:solidFill>
                  <a:schemeClr val="tx1"/>
                </a:solidFill>
                <a:latin typeface="Arial"/>
                <a:cs typeface="Arial"/>
              </a:rPr>
              <a:t>questionnaire</a:t>
            </a:r>
            <a:endParaRPr sz="16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5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2496185" indent="-186055">
              <a:lnSpc>
                <a:spcPct val="100000"/>
              </a:lnSpc>
              <a:buSzPct val="96875"/>
              <a:buAutoNum type="arabicPeriod"/>
              <a:tabLst>
                <a:tab pos="2496185" algn="l"/>
              </a:tabLst>
            </a:pPr>
            <a:r>
              <a:rPr sz="1600" b="1" spc="-165" dirty="0">
                <a:solidFill>
                  <a:schemeClr val="tx1"/>
                </a:solidFill>
                <a:latin typeface="Arial"/>
                <a:cs typeface="Arial"/>
              </a:rPr>
              <a:t>Rédiger</a:t>
            </a:r>
            <a:r>
              <a:rPr sz="1600" b="1" spc="-50" dirty="0">
                <a:solidFill>
                  <a:schemeClr val="tx1"/>
                </a:solidFill>
                <a:latin typeface="Arial"/>
                <a:cs typeface="Arial"/>
              </a:rPr>
              <a:t> questions</a:t>
            </a:r>
            <a:endParaRPr sz="16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5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3428365" indent="-186055">
              <a:lnSpc>
                <a:spcPct val="100000"/>
              </a:lnSpc>
              <a:buSzPct val="96875"/>
              <a:buAutoNum type="arabicPeriod"/>
              <a:tabLst>
                <a:tab pos="3428365" algn="l"/>
              </a:tabLst>
            </a:pPr>
            <a:r>
              <a:rPr sz="1600" b="1" spc="-160" dirty="0">
                <a:solidFill>
                  <a:schemeClr val="tx1"/>
                </a:solidFill>
                <a:latin typeface="Arial"/>
                <a:cs typeface="Arial"/>
              </a:rPr>
              <a:t>Modalités</a:t>
            </a:r>
            <a:r>
              <a:rPr sz="1600" b="1" spc="-6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600" b="1" spc="-80" dirty="0">
                <a:solidFill>
                  <a:schemeClr val="tx1"/>
                </a:solidFill>
                <a:latin typeface="Arial"/>
                <a:cs typeface="Arial"/>
              </a:rPr>
              <a:t>administration</a:t>
            </a:r>
            <a:endParaRPr sz="16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0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4859020" indent="-186055">
              <a:lnSpc>
                <a:spcPct val="100000"/>
              </a:lnSpc>
              <a:spcBef>
                <a:spcPts val="5"/>
              </a:spcBef>
              <a:buSzPct val="96875"/>
              <a:buAutoNum type="arabicPeriod"/>
              <a:tabLst>
                <a:tab pos="4859020" algn="l"/>
              </a:tabLst>
            </a:pPr>
            <a:r>
              <a:rPr sz="1600" b="1" spc="-175" dirty="0">
                <a:solidFill>
                  <a:schemeClr val="tx1"/>
                </a:solidFill>
                <a:latin typeface="Arial"/>
                <a:cs typeface="Arial"/>
              </a:rPr>
              <a:t>Test</a:t>
            </a:r>
            <a:r>
              <a:rPr sz="1600" b="1" spc="-8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600" b="1" spc="-80" dirty="0">
                <a:solidFill>
                  <a:schemeClr val="tx1"/>
                </a:solidFill>
                <a:latin typeface="Arial"/>
                <a:cs typeface="Arial"/>
              </a:rPr>
              <a:t>questionnaire</a:t>
            </a:r>
            <a:endParaRPr sz="16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0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6189345" indent="-182880">
              <a:lnSpc>
                <a:spcPct val="100000"/>
              </a:lnSpc>
              <a:spcBef>
                <a:spcPts val="5"/>
              </a:spcBef>
              <a:buSzPct val="96875"/>
              <a:buAutoNum type="arabicPeriod"/>
              <a:tabLst>
                <a:tab pos="6189345" algn="l"/>
              </a:tabLst>
            </a:pPr>
            <a:r>
              <a:rPr sz="1600" b="1" spc="-90" dirty="0">
                <a:solidFill>
                  <a:schemeClr val="tx1"/>
                </a:solidFill>
                <a:latin typeface="Arial"/>
                <a:cs typeface="Arial"/>
              </a:rPr>
              <a:t>Administration</a:t>
            </a:r>
            <a:endParaRPr sz="16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0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186055" marR="1196340" indent="-186055" algn="r">
              <a:lnSpc>
                <a:spcPct val="100000"/>
              </a:lnSpc>
              <a:buSzPct val="96875"/>
              <a:buAutoNum type="arabicPeriod"/>
              <a:tabLst>
                <a:tab pos="186055" algn="l"/>
              </a:tabLst>
            </a:pPr>
            <a:r>
              <a:rPr sz="1600" b="1" spc="-150" dirty="0">
                <a:solidFill>
                  <a:schemeClr val="tx1"/>
                </a:solidFill>
                <a:latin typeface="Arial"/>
                <a:cs typeface="Arial"/>
              </a:rPr>
              <a:t>Saisie</a:t>
            </a:r>
            <a:r>
              <a:rPr sz="1600" b="1" spc="-6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600" b="1" spc="-45" dirty="0">
                <a:solidFill>
                  <a:schemeClr val="tx1"/>
                </a:solidFill>
                <a:latin typeface="Arial"/>
                <a:cs typeface="Arial"/>
              </a:rPr>
              <a:t>réponses</a:t>
            </a:r>
            <a:endParaRPr sz="16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35"/>
              </a:spcBef>
              <a:buClr>
                <a:srgbClr val="FFFFFF"/>
              </a:buClr>
              <a:buFont typeface="Arial"/>
              <a:buAutoNum type="arabicPeriod"/>
            </a:pPr>
            <a:endParaRPr sz="1600" dirty="0">
              <a:latin typeface="Arial"/>
              <a:cs typeface="Arial"/>
            </a:endParaRPr>
          </a:p>
          <a:p>
            <a:pPr marL="179705" marR="5080" indent="-179705" algn="r">
              <a:lnSpc>
                <a:spcPct val="100000"/>
              </a:lnSpc>
              <a:buSzPct val="96875"/>
              <a:buAutoNum type="arabicPeriod"/>
              <a:tabLst>
                <a:tab pos="179705" algn="l"/>
              </a:tabLst>
            </a:pPr>
            <a:r>
              <a:rPr sz="1600" b="1" spc="-170" dirty="0">
                <a:solidFill>
                  <a:schemeClr val="tx1"/>
                </a:solidFill>
                <a:latin typeface="Arial"/>
                <a:cs typeface="Arial"/>
              </a:rPr>
              <a:t>Analyse</a:t>
            </a:r>
            <a:r>
              <a:rPr sz="1600" b="1" spc="-4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chemeClr val="tx1"/>
                </a:solidFill>
                <a:latin typeface="Arial"/>
                <a:cs typeface="Arial"/>
              </a:rPr>
              <a:t>résultat</a:t>
            </a:r>
            <a:endParaRPr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8" name="object 2"/>
          <p:cNvSpPr/>
          <p:nvPr/>
        </p:nvSpPr>
        <p:spPr>
          <a:xfrm>
            <a:off x="1447800" y="374171"/>
            <a:ext cx="9610598" cy="751274"/>
          </a:xfrm>
          <a:custGeom>
            <a:avLst/>
            <a:gdLst/>
            <a:ahLst/>
            <a:cxnLst/>
            <a:rect l="l" t="t" r="r" b="b"/>
            <a:pathLst>
              <a:path w="9400540" h="563880">
                <a:moveTo>
                  <a:pt x="9306052" y="0"/>
                </a:moveTo>
                <a:lnTo>
                  <a:pt x="93980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80" y="563879"/>
                </a:lnTo>
                <a:lnTo>
                  <a:pt x="9306052" y="563879"/>
                </a:lnTo>
                <a:lnTo>
                  <a:pt x="9342649" y="556500"/>
                </a:lnTo>
                <a:lnTo>
                  <a:pt x="9372520" y="536368"/>
                </a:lnTo>
                <a:lnTo>
                  <a:pt x="9392652" y="506497"/>
                </a:lnTo>
                <a:lnTo>
                  <a:pt x="9400032" y="469900"/>
                </a:lnTo>
                <a:lnTo>
                  <a:pt x="9400032" y="93979"/>
                </a:lnTo>
                <a:lnTo>
                  <a:pt x="9392652" y="57382"/>
                </a:lnTo>
                <a:lnTo>
                  <a:pt x="9372520" y="27511"/>
                </a:lnTo>
                <a:lnTo>
                  <a:pt x="9342649" y="7379"/>
                </a:lnTo>
                <a:lnTo>
                  <a:pt x="930605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pPr algn="ctr"/>
            <a:r>
              <a:rPr lang="fr-F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Etapes pour élaborer un questionnaire</a:t>
            </a:r>
            <a:endParaRPr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28800" y="420623"/>
            <a:ext cx="9400540" cy="563880"/>
          </a:xfrm>
          <a:custGeom>
            <a:avLst/>
            <a:gdLst/>
            <a:ahLst/>
            <a:cxnLst/>
            <a:rect l="l" t="t" r="r" b="b"/>
            <a:pathLst>
              <a:path w="9400540" h="563880">
                <a:moveTo>
                  <a:pt x="9306052" y="0"/>
                </a:moveTo>
                <a:lnTo>
                  <a:pt x="93980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80" y="563879"/>
                </a:lnTo>
                <a:lnTo>
                  <a:pt x="9306052" y="563879"/>
                </a:lnTo>
                <a:lnTo>
                  <a:pt x="9342649" y="556500"/>
                </a:lnTo>
                <a:lnTo>
                  <a:pt x="9372520" y="536368"/>
                </a:lnTo>
                <a:lnTo>
                  <a:pt x="9392652" y="506497"/>
                </a:lnTo>
                <a:lnTo>
                  <a:pt x="9400032" y="469900"/>
                </a:lnTo>
                <a:lnTo>
                  <a:pt x="9400032" y="93979"/>
                </a:lnTo>
                <a:lnTo>
                  <a:pt x="9392652" y="57382"/>
                </a:lnTo>
                <a:lnTo>
                  <a:pt x="9372520" y="27511"/>
                </a:lnTo>
                <a:lnTo>
                  <a:pt x="9342649" y="7379"/>
                </a:lnTo>
                <a:lnTo>
                  <a:pt x="930605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81708" y="278129"/>
            <a:ext cx="9720580" cy="694164"/>
          </a:xfrm>
          <a:prstGeom prst="rect">
            <a:avLst/>
          </a:prstGeom>
        </p:spPr>
        <p:txBody>
          <a:bodyPr vert="horz" wrap="square" lIns="0" tIns="77851" rIns="0" bIns="0" rtlCol="0">
            <a:spAutoFit/>
          </a:bodyPr>
          <a:lstStyle/>
          <a:p>
            <a:pPr marL="3184525">
              <a:lnSpc>
                <a:spcPct val="100000"/>
              </a:lnSpc>
              <a:spcBef>
                <a:spcPts val="95"/>
              </a:spcBef>
            </a:pPr>
            <a:r>
              <a:rPr spc="-320" dirty="0">
                <a:solidFill>
                  <a:schemeClr val="tx1"/>
                </a:solidFill>
              </a:rPr>
              <a:t>1.</a:t>
            </a:r>
            <a:r>
              <a:rPr spc="-190" dirty="0">
                <a:solidFill>
                  <a:schemeClr val="tx1"/>
                </a:solidFill>
              </a:rPr>
              <a:t> </a:t>
            </a:r>
            <a:r>
              <a:rPr spc="-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Objectif</a:t>
            </a:r>
            <a:r>
              <a:rPr spc="-18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434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enquête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83665" y="1605787"/>
            <a:ext cx="989774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marR="5080" indent="-515620" algn="ctr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Définir</a:t>
            </a:r>
            <a:r>
              <a:rPr sz="2800" b="1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précisément</a:t>
            </a:r>
            <a:r>
              <a:rPr sz="28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2800" b="1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champ</a:t>
            </a:r>
            <a:r>
              <a:rPr sz="28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sz="28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l’étude.</a:t>
            </a:r>
            <a:r>
              <a:rPr sz="2800" b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Qu’est-</a:t>
            </a:r>
            <a:r>
              <a:rPr sz="2800" b="1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sz="2800" b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sz="2800" b="1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l’on </a:t>
            </a:r>
            <a:r>
              <a:rPr sz="28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souhaite</a:t>
            </a:r>
            <a:r>
              <a:rPr sz="28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étudier,</a:t>
            </a:r>
            <a:r>
              <a:rPr sz="28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qu’est-</a:t>
            </a:r>
            <a:r>
              <a:rPr sz="2800" b="1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sz="2800" b="1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sz="2800" b="1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l’on</a:t>
            </a:r>
            <a:r>
              <a:rPr sz="2800" b="1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souhaite</a:t>
            </a:r>
            <a:r>
              <a:rPr sz="28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savoir</a:t>
            </a:r>
            <a:r>
              <a:rPr sz="2800" b="1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4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24044" y="2546604"/>
            <a:ext cx="1764792" cy="17145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33983" y="4710684"/>
            <a:ext cx="10796270" cy="1201420"/>
          </a:xfrm>
          <a:prstGeom prst="rect">
            <a:avLst/>
          </a:prstGeom>
          <a:solidFill>
            <a:srgbClr val="FFE499"/>
          </a:solidFill>
        </p:spPr>
        <p:txBody>
          <a:bodyPr vert="horz" wrap="square" lIns="0" tIns="45085" rIns="0" bIns="0" rtlCol="0">
            <a:spAutoFit/>
          </a:bodyPr>
          <a:lstStyle/>
          <a:p>
            <a:pPr marL="91440" marR="83185" algn="just">
              <a:lnSpc>
                <a:spcPct val="100000"/>
              </a:lnSpc>
              <a:spcBef>
                <a:spcPts val="355"/>
              </a:spcBef>
            </a:pPr>
            <a:r>
              <a:rPr sz="2400" b="1" i="1" dirty="0">
                <a:latin typeface="Arial"/>
                <a:cs typeface="Arial"/>
              </a:rPr>
              <a:t>Avant</a:t>
            </a:r>
            <a:r>
              <a:rPr sz="2400" b="1" i="1" spc="8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de</a:t>
            </a:r>
            <a:r>
              <a:rPr sz="2400" b="1" i="1" spc="7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rédiger</a:t>
            </a:r>
            <a:r>
              <a:rPr sz="2400" b="1" i="1" spc="8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un</a:t>
            </a:r>
            <a:r>
              <a:rPr sz="2400" b="1" i="1" spc="5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questionnaire,</a:t>
            </a:r>
            <a:r>
              <a:rPr sz="2400" b="1" i="1" spc="8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vous</a:t>
            </a:r>
            <a:r>
              <a:rPr sz="2400" b="1" i="1" spc="5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devez</a:t>
            </a:r>
            <a:r>
              <a:rPr sz="2400" b="1" i="1" spc="7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devenir</a:t>
            </a:r>
            <a:r>
              <a:rPr sz="2400" b="1" i="1" spc="9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un</a:t>
            </a:r>
            <a:r>
              <a:rPr sz="2400" b="1" i="1" spc="6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spécialiste</a:t>
            </a:r>
            <a:r>
              <a:rPr sz="2400" b="1" i="1" spc="85" dirty="0">
                <a:latin typeface="Arial"/>
                <a:cs typeface="Arial"/>
              </a:rPr>
              <a:t> </a:t>
            </a:r>
            <a:r>
              <a:rPr sz="2400" b="1" i="1" spc="-25" dirty="0">
                <a:latin typeface="Arial"/>
                <a:cs typeface="Arial"/>
              </a:rPr>
              <a:t>du </a:t>
            </a:r>
            <a:r>
              <a:rPr sz="2400" b="1" i="1" dirty="0">
                <a:latin typeface="Arial"/>
                <a:cs typeface="Arial"/>
              </a:rPr>
              <a:t>problème</a:t>
            </a:r>
            <a:r>
              <a:rPr sz="2400" b="1" i="1" spc="25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à</a:t>
            </a:r>
            <a:r>
              <a:rPr sz="2400" b="1" i="1" spc="30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analyser.</a:t>
            </a:r>
            <a:r>
              <a:rPr sz="2400" b="1" i="1" spc="30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Un</a:t>
            </a:r>
            <a:r>
              <a:rPr sz="2400" b="1" i="1" spc="35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bon</a:t>
            </a:r>
            <a:r>
              <a:rPr sz="2400" b="1" i="1" spc="20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questionnaire</a:t>
            </a:r>
            <a:r>
              <a:rPr sz="2400" b="1" i="1" spc="35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n’a</a:t>
            </a:r>
            <a:r>
              <a:rPr sz="2400" b="1" i="1" spc="25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pas</a:t>
            </a:r>
            <a:r>
              <a:rPr sz="2400" b="1" i="1" spc="30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pour</a:t>
            </a:r>
            <a:r>
              <a:rPr sz="2400" b="1" i="1" spc="20" dirty="0">
                <a:latin typeface="Arial"/>
                <a:cs typeface="Arial"/>
              </a:rPr>
              <a:t>  </a:t>
            </a:r>
            <a:r>
              <a:rPr sz="2400" b="1" i="1" dirty="0">
                <a:latin typeface="Arial"/>
                <a:cs typeface="Arial"/>
              </a:rPr>
              <a:t>finalité</a:t>
            </a:r>
            <a:r>
              <a:rPr sz="2400" b="1" i="1" spc="30" dirty="0">
                <a:latin typeface="Arial"/>
                <a:cs typeface="Arial"/>
              </a:rPr>
              <a:t>  </a:t>
            </a:r>
            <a:r>
              <a:rPr sz="2400" b="1" i="1" spc="-25" dirty="0">
                <a:latin typeface="Arial"/>
                <a:cs typeface="Arial"/>
              </a:rPr>
              <a:t>de </a:t>
            </a:r>
            <a:r>
              <a:rPr sz="2400" b="1" i="1" dirty="0">
                <a:latin typeface="Arial"/>
                <a:cs typeface="Arial"/>
              </a:rPr>
              <a:t>connaitre</a:t>
            </a:r>
            <a:r>
              <a:rPr sz="2400" b="1" i="1" spc="-2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un</a:t>
            </a:r>
            <a:r>
              <a:rPr sz="2400" b="1" i="1" spc="-3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problème,</a:t>
            </a:r>
            <a:r>
              <a:rPr sz="2400" b="1" i="1" spc="-2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mais</a:t>
            </a:r>
            <a:r>
              <a:rPr sz="2400" b="1" i="1" spc="-2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d’en</a:t>
            </a:r>
            <a:r>
              <a:rPr sz="2400" b="1" i="1" spc="-3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quantifier</a:t>
            </a:r>
            <a:r>
              <a:rPr sz="2400" b="1" i="1" spc="-55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les</a:t>
            </a:r>
            <a:r>
              <a:rPr sz="2400" b="1" i="1" spc="-15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composants.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90472" y="469391"/>
            <a:ext cx="9863455" cy="563880"/>
          </a:xfrm>
          <a:custGeom>
            <a:avLst/>
            <a:gdLst/>
            <a:ahLst/>
            <a:cxnLst/>
            <a:rect l="l" t="t" r="r" b="b"/>
            <a:pathLst>
              <a:path w="9863455" h="563880">
                <a:moveTo>
                  <a:pt x="9769348" y="0"/>
                </a:moveTo>
                <a:lnTo>
                  <a:pt x="93980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80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80" y="563880"/>
                </a:lnTo>
                <a:lnTo>
                  <a:pt x="9769348" y="563880"/>
                </a:lnTo>
                <a:lnTo>
                  <a:pt x="9805945" y="556500"/>
                </a:lnTo>
                <a:lnTo>
                  <a:pt x="9835816" y="536368"/>
                </a:lnTo>
                <a:lnTo>
                  <a:pt x="9855948" y="506497"/>
                </a:lnTo>
                <a:lnTo>
                  <a:pt x="9863328" y="469900"/>
                </a:lnTo>
                <a:lnTo>
                  <a:pt x="9863328" y="93980"/>
                </a:lnTo>
                <a:lnTo>
                  <a:pt x="9855948" y="57382"/>
                </a:lnTo>
                <a:lnTo>
                  <a:pt x="9835816" y="27511"/>
                </a:lnTo>
                <a:lnTo>
                  <a:pt x="9805945" y="7379"/>
                </a:lnTo>
                <a:lnTo>
                  <a:pt x="976934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81708" y="278129"/>
            <a:ext cx="9720580" cy="744050"/>
          </a:xfrm>
          <a:prstGeom prst="rect">
            <a:avLst/>
          </a:prstGeom>
        </p:spPr>
        <p:txBody>
          <a:bodyPr vert="horz" wrap="square" lIns="0" tIns="127254" rIns="0" bIns="0" rtlCol="0">
            <a:spAutoFit/>
          </a:bodyPr>
          <a:lstStyle/>
          <a:p>
            <a:pPr marL="2359660">
              <a:lnSpc>
                <a:spcPct val="100000"/>
              </a:lnSpc>
              <a:spcBef>
                <a:spcPts val="95"/>
              </a:spcBef>
            </a:pPr>
            <a:r>
              <a:rPr spc="-320" dirty="0">
                <a:solidFill>
                  <a:schemeClr val="tx1"/>
                </a:solidFill>
              </a:rPr>
              <a:t>2</a:t>
            </a:r>
            <a:r>
              <a:rPr spc="-3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pc="-204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38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spc="-204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39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161288" y="3529584"/>
            <a:ext cx="10090785" cy="550545"/>
            <a:chOff x="1161288" y="3529584"/>
            <a:chExt cx="10090785" cy="55054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1288" y="3529584"/>
              <a:ext cx="2746248" cy="55016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08832" y="3529584"/>
              <a:ext cx="2747772" cy="55016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57900" y="3529584"/>
              <a:ext cx="2746248" cy="55016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05444" y="3529584"/>
              <a:ext cx="2746248" cy="550163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701141" y="1394205"/>
            <a:ext cx="10734040" cy="50406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37940" marR="165100" indent="-367474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Définir</a:t>
            </a:r>
            <a:r>
              <a:rPr sz="2800" b="1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z="28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sz="28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générale</a:t>
            </a:r>
            <a:r>
              <a:rPr sz="28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sz="28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</a:t>
            </a:r>
            <a:r>
              <a:rPr sz="28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avec</a:t>
            </a:r>
            <a:r>
              <a:rPr sz="28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</a:t>
            </a:r>
            <a:r>
              <a:rPr sz="2800" b="1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parties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sz="28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sous</a:t>
            </a:r>
            <a:r>
              <a:rPr sz="2800" b="1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parties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ct val="100000"/>
              </a:lnSpc>
              <a:spcBef>
                <a:spcPts val="2045"/>
              </a:spcBef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sz="2400" spc="2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enquête</a:t>
            </a:r>
            <a:r>
              <a:rPr sz="2400" spc="2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comporte</a:t>
            </a:r>
            <a:r>
              <a:rPr sz="2400" spc="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souvent</a:t>
            </a:r>
            <a:r>
              <a:rPr sz="2400" spc="2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quatre</a:t>
            </a:r>
            <a:r>
              <a:rPr sz="2400" spc="2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grands</a:t>
            </a:r>
            <a:r>
              <a:rPr sz="2400" spc="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sz="2400" spc="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sz="2400" spc="2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sz="2400" spc="2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relatives</a:t>
            </a:r>
            <a:r>
              <a:rPr sz="2400" spc="2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ct val="100000"/>
              </a:lnSpc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aux</a:t>
            </a:r>
            <a:r>
              <a:rPr sz="24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comportements,</a:t>
            </a:r>
            <a:r>
              <a:rPr sz="24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aux</a:t>
            </a:r>
            <a:r>
              <a:rPr sz="24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opinions,</a:t>
            </a:r>
            <a:r>
              <a:rPr sz="24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aux</a:t>
            </a:r>
            <a:r>
              <a:rPr sz="24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motifs</a:t>
            </a:r>
            <a:r>
              <a:rPr sz="2400" b="1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sz="24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sz="2400" b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l’identité.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4710">
              <a:lnSpc>
                <a:spcPct val="100000"/>
              </a:lnSpc>
              <a:spcBef>
                <a:spcPts val="2640"/>
              </a:spcBef>
              <a:tabLst>
                <a:tab pos="3763010" algn="l"/>
                <a:tab pos="6361430" algn="l"/>
                <a:tab pos="8666480" algn="l"/>
              </a:tabLst>
            </a:pPr>
            <a:r>
              <a:rPr sz="2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Comportements</a:t>
            </a: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Opinions</a:t>
            </a: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Motifs</a:t>
            </a:r>
            <a:r>
              <a:rPr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Identités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12700" marR="5715" algn="just">
              <a:lnSpc>
                <a:spcPct val="100000"/>
              </a:lnSpc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Posez</a:t>
            </a:r>
            <a:r>
              <a:rPr sz="2400" spc="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les</a:t>
            </a:r>
            <a:r>
              <a:rPr sz="2400" spc="1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questions</a:t>
            </a:r>
            <a:r>
              <a:rPr sz="2400" spc="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dans</a:t>
            </a:r>
            <a:r>
              <a:rPr sz="2400" spc="1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cet</a:t>
            </a:r>
            <a:r>
              <a:rPr sz="2400" spc="1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ordre,</a:t>
            </a:r>
            <a:r>
              <a:rPr sz="2400" spc="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car</a:t>
            </a:r>
            <a:r>
              <a:rPr sz="2400" spc="1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Il</a:t>
            </a:r>
            <a:r>
              <a:rPr sz="2400" spc="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est</a:t>
            </a:r>
            <a:r>
              <a:rPr sz="2400" spc="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plus</a:t>
            </a:r>
            <a:r>
              <a:rPr sz="2400" spc="1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simple</a:t>
            </a:r>
            <a:r>
              <a:rPr sz="2400" spc="1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parler</a:t>
            </a:r>
            <a:r>
              <a:rPr sz="2400" spc="1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ce</a:t>
            </a:r>
            <a:r>
              <a:rPr sz="2400" spc="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25" dirty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l'on</a:t>
            </a:r>
            <a:r>
              <a:rPr sz="2400" spc="2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fait</a:t>
            </a:r>
            <a:r>
              <a:rPr sz="2400" spc="2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(comportements)</a:t>
            </a:r>
            <a:r>
              <a:rPr sz="2400" spc="2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que</a:t>
            </a:r>
            <a:r>
              <a:rPr sz="2400" spc="2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2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ce</a:t>
            </a:r>
            <a:r>
              <a:rPr sz="2400" spc="2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qu'on</a:t>
            </a:r>
            <a:r>
              <a:rPr sz="2400" spc="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en</a:t>
            </a:r>
            <a:r>
              <a:rPr sz="2400" spc="2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pense</a:t>
            </a:r>
            <a:r>
              <a:rPr sz="2400" spc="2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(opinions).</a:t>
            </a:r>
            <a:r>
              <a:rPr sz="2400" spc="2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Il</a:t>
            </a:r>
            <a:r>
              <a:rPr sz="2400" spc="2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est</a:t>
            </a:r>
            <a:r>
              <a:rPr sz="2400" spc="2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ensuite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possible,</a:t>
            </a:r>
            <a:r>
              <a:rPr sz="24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d’aborder</a:t>
            </a:r>
            <a:r>
              <a:rPr sz="24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les</a:t>
            </a:r>
            <a:r>
              <a:rPr sz="24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raisons</a:t>
            </a:r>
            <a:r>
              <a:rPr sz="24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des</a:t>
            </a:r>
            <a:r>
              <a:rPr sz="24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choix</a:t>
            </a:r>
            <a:r>
              <a:rPr sz="24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(le</a:t>
            </a:r>
            <a:r>
              <a:rPr sz="24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pourquoi)</a:t>
            </a:r>
            <a:r>
              <a:rPr sz="24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plus</a:t>
            </a:r>
            <a:r>
              <a:rPr sz="24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personnel.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12700" marR="5715" algn="just">
              <a:lnSpc>
                <a:spcPct val="100000"/>
              </a:lnSpc>
              <a:spcBef>
                <a:spcPts val="1200"/>
              </a:spcBef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sz="24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organisation</a:t>
            </a:r>
            <a:r>
              <a:rPr sz="24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permet</a:t>
            </a:r>
            <a:r>
              <a:rPr sz="2400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passer</a:t>
            </a:r>
            <a:r>
              <a:rPr sz="24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progressivement</a:t>
            </a:r>
            <a:r>
              <a:rPr sz="24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à</a:t>
            </a:r>
            <a:r>
              <a:rPr sz="24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des</a:t>
            </a:r>
            <a:r>
              <a:rPr sz="24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questions</a:t>
            </a:r>
            <a:r>
              <a:rPr sz="24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24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20" dirty="0">
                <a:latin typeface="Times New Roman" pitchFamily="18" charset="0"/>
                <a:cs typeface="Times New Roman" pitchFamily="18" charset="0"/>
              </a:rPr>
              <a:t>plus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en</a:t>
            </a:r>
            <a:r>
              <a:rPr sz="24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plus</a:t>
            </a:r>
            <a:r>
              <a:rPr sz="24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b="1" spc="-10" dirty="0">
                <a:latin typeface="Times New Roman" pitchFamily="18" charset="0"/>
                <a:cs typeface="Times New Roman" pitchFamily="18" charset="0"/>
              </a:rPr>
              <a:t>personnelles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,</a:t>
            </a:r>
            <a:endParaRPr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65147" y="379475"/>
            <a:ext cx="9483853" cy="611125"/>
          </a:xfrm>
          <a:custGeom>
            <a:avLst/>
            <a:gdLst/>
            <a:ahLst/>
            <a:cxnLst/>
            <a:rect l="l" t="t" r="r" b="b"/>
            <a:pathLst>
              <a:path w="9789160" h="563880">
                <a:moveTo>
                  <a:pt x="9694672" y="0"/>
                </a:moveTo>
                <a:lnTo>
                  <a:pt x="93979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79" y="563879"/>
                </a:lnTo>
                <a:lnTo>
                  <a:pt x="9694672" y="563879"/>
                </a:lnTo>
                <a:lnTo>
                  <a:pt x="9731269" y="556500"/>
                </a:lnTo>
                <a:lnTo>
                  <a:pt x="9761140" y="536368"/>
                </a:lnTo>
                <a:lnTo>
                  <a:pt x="9781272" y="506497"/>
                </a:lnTo>
                <a:lnTo>
                  <a:pt x="9788652" y="469900"/>
                </a:lnTo>
                <a:lnTo>
                  <a:pt x="9788652" y="93979"/>
                </a:lnTo>
                <a:lnTo>
                  <a:pt x="9781272" y="57382"/>
                </a:lnTo>
                <a:lnTo>
                  <a:pt x="9761140" y="27511"/>
                </a:lnTo>
                <a:lnTo>
                  <a:pt x="9731269" y="7379"/>
                </a:lnTo>
                <a:lnTo>
                  <a:pt x="969467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65147" y="278128"/>
            <a:ext cx="963625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29255">
              <a:lnSpc>
                <a:spcPct val="100000"/>
              </a:lnSpc>
              <a:spcBef>
                <a:spcPts val="95"/>
              </a:spcBef>
            </a:pPr>
            <a:r>
              <a:rPr spc="-320" dirty="0">
                <a:solidFill>
                  <a:schemeClr val="tx1"/>
                </a:solidFill>
              </a:rPr>
              <a:t>3.</a:t>
            </a:r>
            <a:r>
              <a:rPr spc="-204" dirty="0">
                <a:solidFill>
                  <a:schemeClr val="tx1"/>
                </a:solidFill>
              </a:rPr>
              <a:t> </a:t>
            </a:r>
            <a:r>
              <a:rPr spc="-40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Rédiger</a:t>
            </a:r>
            <a:r>
              <a:rPr spc="-19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409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62152" y="1556627"/>
            <a:ext cx="10913745" cy="1120178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Rédiger</a:t>
            </a:r>
            <a:r>
              <a:rPr sz="3600" b="1" spc="-1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sz="3600" b="1" spc="-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façon</a:t>
            </a:r>
            <a:r>
              <a:rPr sz="3600" b="1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rigoureuse</a:t>
            </a:r>
            <a:r>
              <a:rPr sz="3600" b="1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600" b="1" spc="-15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chaque</a:t>
            </a:r>
            <a:r>
              <a:rPr sz="3600" b="1" spc="-16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600" b="1" spc="-16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75" algn="ctr">
              <a:lnSpc>
                <a:spcPct val="100000"/>
              </a:lnSpc>
              <a:spcBef>
                <a:spcPts val="229"/>
              </a:spcBef>
            </a:pP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(voir</a:t>
            </a:r>
            <a:r>
              <a:rPr sz="3200" b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sz="32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sz="32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règles</a:t>
            </a:r>
            <a:r>
              <a:rPr sz="32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sz="32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respecter</a:t>
            </a:r>
            <a:r>
              <a:rPr sz="3200" b="1" spc="-10" dirty="0">
                <a:latin typeface="Calibri"/>
                <a:cs typeface="Calibri"/>
              </a:rPr>
              <a:t>)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8200" y="3048000"/>
            <a:ext cx="960501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Définir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précisément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cherche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savoir,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puis</a:t>
            </a:r>
            <a:r>
              <a:rPr sz="24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rédiger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sz="24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sz="24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adéquation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avec</a:t>
            </a:r>
            <a:r>
              <a:rPr sz="24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  <a:r>
              <a:rPr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objectif,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1185" indent="-223520">
              <a:lnSpc>
                <a:spcPct val="100000"/>
              </a:lnSpc>
              <a:buFont typeface="Symbol"/>
              <a:buChar char=""/>
              <a:tabLst>
                <a:tab pos="591185" algn="l"/>
              </a:tabLst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Utiliser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termes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simples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sans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ambiguïtés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sens,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1185" indent="-223520">
              <a:lnSpc>
                <a:spcPct val="100000"/>
              </a:lnSpc>
              <a:buFont typeface="Symbol"/>
              <a:buChar char=""/>
              <a:tabLst>
                <a:tab pos="591185" algn="l"/>
              </a:tabLst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Rédiger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neutres</a:t>
            </a:r>
            <a:r>
              <a:rPr sz="24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n’induisent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réponses,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1185" indent="-223520">
              <a:lnSpc>
                <a:spcPct val="100000"/>
              </a:lnSpc>
              <a:buFont typeface="Symbol"/>
              <a:buChar char=""/>
              <a:tabLst>
                <a:tab pos="591185" algn="l"/>
              </a:tabLst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Proposer</a:t>
            </a:r>
            <a:r>
              <a:rPr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réponses</a:t>
            </a:r>
            <a:r>
              <a:rPr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pertinentes</a:t>
            </a:r>
            <a:r>
              <a:rPr sz="2400" spc="-10" dirty="0">
                <a:latin typeface="Arial MT"/>
                <a:cs typeface="Arial MT"/>
              </a:rPr>
              <a:t>.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9189" y="379725"/>
            <a:ext cx="9919970" cy="563880"/>
          </a:xfrm>
          <a:custGeom>
            <a:avLst/>
            <a:gdLst/>
            <a:ahLst/>
            <a:cxnLst/>
            <a:rect l="l" t="t" r="r" b="b"/>
            <a:pathLst>
              <a:path w="9919970" h="563880">
                <a:moveTo>
                  <a:pt x="9825736" y="0"/>
                </a:moveTo>
                <a:lnTo>
                  <a:pt x="93979" y="0"/>
                </a:lnTo>
                <a:lnTo>
                  <a:pt x="57382" y="7379"/>
                </a:lnTo>
                <a:lnTo>
                  <a:pt x="27511" y="27511"/>
                </a:lnTo>
                <a:lnTo>
                  <a:pt x="7379" y="57382"/>
                </a:lnTo>
                <a:lnTo>
                  <a:pt x="0" y="93979"/>
                </a:lnTo>
                <a:lnTo>
                  <a:pt x="0" y="469900"/>
                </a:lnTo>
                <a:lnTo>
                  <a:pt x="7379" y="506497"/>
                </a:lnTo>
                <a:lnTo>
                  <a:pt x="27511" y="536368"/>
                </a:lnTo>
                <a:lnTo>
                  <a:pt x="57382" y="556500"/>
                </a:lnTo>
                <a:lnTo>
                  <a:pt x="93979" y="563879"/>
                </a:lnTo>
                <a:lnTo>
                  <a:pt x="9825736" y="563879"/>
                </a:lnTo>
                <a:lnTo>
                  <a:pt x="9862333" y="556500"/>
                </a:lnTo>
                <a:lnTo>
                  <a:pt x="9892204" y="536368"/>
                </a:lnTo>
                <a:lnTo>
                  <a:pt x="9912336" y="506497"/>
                </a:lnTo>
                <a:lnTo>
                  <a:pt x="9919716" y="469900"/>
                </a:lnTo>
                <a:lnTo>
                  <a:pt x="9919716" y="93979"/>
                </a:lnTo>
                <a:lnTo>
                  <a:pt x="9912336" y="57382"/>
                </a:lnTo>
                <a:lnTo>
                  <a:pt x="9892204" y="27511"/>
                </a:lnTo>
                <a:lnTo>
                  <a:pt x="9862333" y="7379"/>
                </a:lnTo>
                <a:lnTo>
                  <a:pt x="9825736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5191" y="311023"/>
            <a:ext cx="53943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20" dirty="0">
                <a:solidFill>
                  <a:schemeClr val="tx1"/>
                </a:solidFill>
              </a:rPr>
              <a:t>4.</a:t>
            </a:r>
            <a:r>
              <a:rPr spc="-200" dirty="0">
                <a:solidFill>
                  <a:schemeClr val="tx1"/>
                </a:solidFill>
              </a:rPr>
              <a:t> </a:t>
            </a:r>
            <a:r>
              <a:rPr spc="-39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Modalités</a:t>
            </a:r>
            <a:r>
              <a:rPr spc="-18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39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1620" y="1199134"/>
            <a:ext cx="11303635" cy="42800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31615" marR="737235" indent="-3225800">
              <a:lnSpc>
                <a:spcPct val="100000"/>
              </a:lnSpc>
              <a:spcBef>
                <a:spcPts val="95"/>
              </a:spcBef>
            </a:pP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Définir</a:t>
            </a:r>
            <a:r>
              <a:rPr sz="3200" b="1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sz="3200" b="1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modalités</a:t>
            </a:r>
            <a:r>
              <a:rPr sz="3200" b="1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d’administration</a:t>
            </a:r>
            <a:r>
              <a:rPr sz="3200" b="1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sz="32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268605" indent="-342900">
              <a:lnSpc>
                <a:spcPct val="100000"/>
              </a:lnSpc>
              <a:spcBef>
                <a:spcPts val="2765"/>
              </a:spcBef>
              <a:buFont typeface="Arial MT"/>
              <a:buChar char="•"/>
              <a:tabLst>
                <a:tab pos="355600" algn="l"/>
                <a:tab pos="1981835" algn="l"/>
              </a:tabLst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Définir</a:t>
            </a:r>
            <a:r>
              <a:rPr sz="24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2400" b="1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sz="2400" b="1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b="1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personnes</a:t>
            </a:r>
            <a:r>
              <a:rPr sz="24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sz="2400" b="1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interroger</a:t>
            </a:r>
            <a:r>
              <a:rPr sz="24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sz="2400" b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concentrer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l’administration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cette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cible.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Utiliser</a:t>
            </a:r>
            <a:r>
              <a:rPr sz="24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z="24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méthode</a:t>
            </a:r>
            <a:r>
              <a:rPr sz="24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quotas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216660" indent="-342900">
              <a:lnSpc>
                <a:spcPct val="100000"/>
              </a:lnSpc>
              <a:spcBef>
                <a:spcPts val="120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Commencer</a:t>
            </a:r>
            <a:r>
              <a:rPr sz="24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</a:t>
            </a:r>
            <a:r>
              <a:rPr sz="24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sz="2400" b="1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sz="24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b="1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sz="2400" b="1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filtres</a:t>
            </a:r>
            <a:r>
              <a:rPr sz="2400" b="1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destinées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éliminer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personnes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sz="24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concernées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>
              <a:lnSpc>
                <a:spcPct val="100000"/>
              </a:lnSpc>
              <a:spcBef>
                <a:spcPts val="120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24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sz="2400" b="1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sz="24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questionnaires</a:t>
            </a:r>
            <a:r>
              <a:rPr sz="2400" b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sz="2400" b="1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administrer</a:t>
            </a:r>
            <a:r>
              <a:rPr sz="2400" b="1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doit</a:t>
            </a:r>
            <a:r>
              <a:rPr sz="2400" b="1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</a:t>
            </a:r>
            <a:r>
              <a:rPr sz="24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suffisant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obtenir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réponses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représentatives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panel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sz="24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atténuer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poids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réponses atypiques.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41020" indent="-342900">
              <a:lnSpc>
                <a:spcPct val="100000"/>
              </a:lnSpc>
              <a:spcBef>
                <a:spcPts val="120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2400" b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</a:t>
            </a:r>
            <a:r>
              <a:rPr sz="2400" b="1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d’administration</a:t>
            </a:r>
            <a:r>
              <a:rPr sz="2400" b="1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sz="2400" b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téléphone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voie</a:t>
            </a: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postale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auto-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1708" y="278129"/>
            <a:ext cx="9720580" cy="890500"/>
          </a:xfrm>
          <a:prstGeom prst="rect">
            <a:avLst/>
          </a:prstGeom>
        </p:spPr>
        <p:txBody>
          <a:bodyPr vert="horz" wrap="square" lIns="0" tIns="272288" rIns="0" bIns="0" rtlCol="0">
            <a:spAutoFit/>
          </a:bodyPr>
          <a:lstStyle/>
          <a:p>
            <a:pPr marL="2435225">
              <a:lnSpc>
                <a:spcPct val="100000"/>
              </a:lnSpc>
              <a:spcBef>
                <a:spcPts val="95"/>
              </a:spcBef>
            </a:pPr>
            <a:r>
              <a:rPr spc="-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pc="-20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méthode</a:t>
            </a:r>
            <a:r>
              <a:rPr spc="-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4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pc="-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quotas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0265" y="1609471"/>
            <a:ext cx="10283190" cy="37491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44725" marR="5080" indent="-138557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</a:t>
            </a:r>
            <a:r>
              <a:rPr sz="2800" b="1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</a:t>
            </a:r>
            <a:r>
              <a:rPr sz="2800" b="1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sz="2800" b="1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s’assurer</a:t>
            </a:r>
            <a:r>
              <a:rPr sz="2800" b="1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sz="2800" b="1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l’échantillon</a:t>
            </a:r>
            <a:r>
              <a:rPr sz="2800" b="1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interrogé,</a:t>
            </a:r>
            <a:r>
              <a:rPr sz="2800" b="1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représentatif</a:t>
            </a:r>
            <a:r>
              <a:rPr sz="2800" b="1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sz="2800" b="1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sz="2800" b="1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</a:t>
            </a:r>
            <a:r>
              <a:rPr sz="2800" b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sz="2800" b="1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étudier.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ct val="100000"/>
              </a:lnSpc>
            </a:pP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  <a:r>
              <a:rPr sz="2400" b="1" i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i="1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984500" algn="just">
              <a:lnSpc>
                <a:spcPct val="100000"/>
              </a:lnSpc>
              <a:spcBef>
                <a:spcPts val="605"/>
              </a:spcBef>
            </a:pP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 connaitre  l’avis</a:t>
            </a:r>
            <a:r>
              <a:rPr sz="2400" i="1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  spectateurs</a:t>
            </a:r>
            <a:r>
              <a:rPr sz="2400" i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d’un</a:t>
            </a:r>
            <a:r>
              <a:rPr sz="2400" i="1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cinéma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local,</a:t>
            </a:r>
            <a:r>
              <a:rPr sz="2400" i="1" spc="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400" i="1" spc="3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sz="2400" i="1" spc="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faudra</a:t>
            </a:r>
            <a:r>
              <a:rPr sz="2400" i="1" spc="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</a:t>
            </a:r>
            <a:r>
              <a:rPr sz="2400" i="1" spc="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interroger</a:t>
            </a:r>
            <a:r>
              <a:rPr sz="2400" i="1" spc="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sz="2400" i="1" spc="3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sz="2400" i="1" spc="3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personnes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</a:t>
            </a:r>
            <a:r>
              <a:rPr sz="2400" i="1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ont</a:t>
            </a:r>
            <a:r>
              <a:rPr sz="2400" i="1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</a:t>
            </a:r>
            <a:r>
              <a:rPr sz="2400" i="1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sz="2400" i="1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sz="2400" i="1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sz="2400" i="1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ans.</a:t>
            </a:r>
            <a:r>
              <a:rPr sz="2400" i="1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Mais</a:t>
            </a:r>
            <a:r>
              <a:rPr sz="2400" i="1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sz="2400" i="1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échantillon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représentatif</a:t>
            </a:r>
            <a:r>
              <a:rPr sz="2400" i="1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i="1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spectateurs</a:t>
            </a:r>
            <a:r>
              <a:rPr sz="2400" i="1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sz="2400" i="1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sz="2400" i="1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cinéma.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661400" y="2956305"/>
          <a:ext cx="3011170" cy="3290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0910"/>
                <a:gridCol w="826135"/>
                <a:gridCol w="1254125"/>
              </a:tblGrid>
              <a:tr h="365760">
                <a:tc>
                  <a:txBody>
                    <a:bodyPr/>
                    <a:lstStyle/>
                    <a:p>
                      <a:pPr marL="1270" algn="ctr">
                        <a:lnSpc>
                          <a:spcPts val="2755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Age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755"/>
                        </a:lnSpc>
                      </a:pPr>
                      <a:r>
                        <a:rPr sz="24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55"/>
                        </a:lnSpc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Nombre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1905" algn="ctr">
                        <a:lnSpc>
                          <a:spcPts val="2755"/>
                        </a:lnSpc>
                      </a:pPr>
                      <a:r>
                        <a:rPr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2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55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55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10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2540" algn="ctr">
                        <a:lnSpc>
                          <a:spcPts val="2755"/>
                        </a:lnSpc>
                      </a:pPr>
                      <a:r>
                        <a:rPr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15-</a:t>
                      </a:r>
                      <a:r>
                        <a:rPr sz="2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55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55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40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20-</a:t>
                      </a: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6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40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25-</a:t>
                      </a: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6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20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30-</a:t>
                      </a: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6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20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40-</a:t>
                      </a: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6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15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30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1270" algn="ctr">
                        <a:lnSpc>
                          <a:spcPts val="2760"/>
                        </a:lnSpc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+60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76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%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760"/>
                        </a:lnSpc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40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760"/>
                        </a:lnSpc>
                      </a:pPr>
                      <a:r>
                        <a:rPr sz="2400" b="1" spc="-25" dirty="0">
                          <a:latin typeface="Calibri"/>
                          <a:cs typeface="Calibri"/>
                        </a:rPr>
                        <a:t>200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8037448" y="4152010"/>
            <a:ext cx="649605" cy="173355"/>
          </a:xfrm>
          <a:custGeom>
            <a:avLst/>
            <a:gdLst/>
            <a:ahLst/>
            <a:cxnLst/>
            <a:rect l="l" t="t" r="r" b="b"/>
            <a:pathLst>
              <a:path w="649604" h="173354">
                <a:moveTo>
                  <a:pt x="481075" y="0"/>
                </a:moveTo>
                <a:lnTo>
                  <a:pt x="477649" y="57740"/>
                </a:lnTo>
                <a:lnTo>
                  <a:pt x="506475" y="59436"/>
                </a:lnTo>
                <a:lnTo>
                  <a:pt x="503174" y="117347"/>
                </a:lnTo>
                <a:lnTo>
                  <a:pt x="474112" y="117347"/>
                </a:lnTo>
                <a:lnTo>
                  <a:pt x="470789" y="173355"/>
                </a:lnTo>
                <a:lnTo>
                  <a:pt x="601596" y="117347"/>
                </a:lnTo>
                <a:lnTo>
                  <a:pt x="503174" y="117347"/>
                </a:lnTo>
                <a:lnTo>
                  <a:pt x="474213" y="115644"/>
                </a:lnTo>
                <a:lnTo>
                  <a:pt x="605573" y="115644"/>
                </a:lnTo>
                <a:lnTo>
                  <a:pt x="649351" y="96900"/>
                </a:lnTo>
                <a:lnTo>
                  <a:pt x="481075" y="0"/>
                </a:lnTo>
                <a:close/>
              </a:path>
              <a:path w="649604" h="173354">
                <a:moveTo>
                  <a:pt x="477649" y="57740"/>
                </a:moveTo>
                <a:lnTo>
                  <a:pt x="474213" y="115644"/>
                </a:lnTo>
                <a:lnTo>
                  <a:pt x="503174" y="117347"/>
                </a:lnTo>
                <a:lnTo>
                  <a:pt x="506475" y="59436"/>
                </a:lnTo>
                <a:lnTo>
                  <a:pt x="477649" y="57740"/>
                </a:lnTo>
                <a:close/>
              </a:path>
              <a:path w="649604" h="173354">
                <a:moveTo>
                  <a:pt x="3301" y="29844"/>
                </a:moveTo>
                <a:lnTo>
                  <a:pt x="0" y="87756"/>
                </a:lnTo>
                <a:lnTo>
                  <a:pt x="474213" y="115644"/>
                </a:lnTo>
                <a:lnTo>
                  <a:pt x="477649" y="57740"/>
                </a:lnTo>
                <a:lnTo>
                  <a:pt x="3301" y="298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9324" y="394715"/>
            <a:ext cx="9904730" cy="565785"/>
          </a:xfrm>
          <a:custGeom>
            <a:avLst/>
            <a:gdLst/>
            <a:ahLst/>
            <a:cxnLst/>
            <a:rect l="l" t="t" r="r" b="b"/>
            <a:pathLst>
              <a:path w="9904730" h="565785">
                <a:moveTo>
                  <a:pt x="9810242" y="0"/>
                </a:moveTo>
                <a:lnTo>
                  <a:pt x="94234" y="0"/>
                </a:lnTo>
                <a:lnTo>
                  <a:pt x="57542" y="7401"/>
                </a:lnTo>
                <a:lnTo>
                  <a:pt x="27590" y="27590"/>
                </a:lnTo>
                <a:lnTo>
                  <a:pt x="7401" y="57542"/>
                </a:lnTo>
                <a:lnTo>
                  <a:pt x="0" y="94234"/>
                </a:lnTo>
                <a:lnTo>
                  <a:pt x="0" y="471170"/>
                </a:lnTo>
                <a:lnTo>
                  <a:pt x="7401" y="507861"/>
                </a:lnTo>
                <a:lnTo>
                  <a:pt x="27590" y="537813"/>
                </a:lnTo>
                <a:lnTo>
                  <a:pt x="57542" y="558002"/>
                </a:lnTo>
                <a:lnTo>
                  <a:pt x="94234" y="565404"/>
                </a:lnTo>
                <a:lnTo>
                  <a:pt x="9810242" y="565404"/>
                </a:lnTo>
                <a:lnTo>
                  <a:pt x="9846933" y="558002"/>
                </a:lnTo>
                <a:lnTo>
                  <a:pt x="9876885" y="537813"/>
                </a:lnTo>
                <a:lnTo>
                  <a:pt x="9897074" y="507861"/>
                </a:lnTo>
                <a:lnTo>
                  <a:pt x="9904476" y="471170"/>
                </a:lnTo>
                <a:lnTo>
                  <a:pt x="9904476" y="94234"/>
                </a:lnTo>
                <a:lnTo>
                  <a:pt x="9897074" y="57542"/>
                </a:lnTo>
                <a:lnTo>
                  <a:pt x="9876885" y="27590"/>
                </a:lnTo>
                <a:lnTo>
                  <a:pt x="9846933" y="7401"/>
                </a:lnTo>
                <a:lnTo>
                  <a:pt x="981024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81708" y="278129"/>
            <a:ext cx="9720580" cy="669286"/>
          </a:xfrm>
          <a:prstGeom prst="rect">
            <a:avLst/>
          </a:prstGeom>
        </p:spPr>
        <p:txBody>
          <a:bodyPr vert="horz" wrap="square" lIns="0" tIns="53213" rIns="0" bIns="0" rtlCol="0">
            <a:spAutoFit/>
          </a:bodyPr>
          <a:lstStyle/>
          <a:p>
            <a:pPr marL="2851785">
              <a:lnSpc>
                <a:spcPct val="100000"/>
              </a:lnSpc>
              <a:spcBef>
                <a:spcPts val="95"/>
              </a:spcBef>
            </a:pPr>
            <a:r>
              <a:rPr spc="-320" dirty="0">
                <a:solidFill>
                  <a:schemeClr val="tx1"/>
                </a:solidFill>
              </a:rPr>
              <a:t>5.</a:t>
            </a:r>
            <a:r>
              <a:rPr spc="-204" dirty="0">
                <a:solidFill>
                  <a:schemeClr val="tx1"/>
                </a:solidFill>
              </a:rPr>
              <a:t> </a:t>
            </a:r>
            <a:r>
              <a:rPr spc="-4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spc="-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39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56868" y="1654555"/>
            <a:ext cx="9826625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b="1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Tester</a:t>
            </a:r>
            <a:r>
              <a:rPr sz="3600" b="1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3600" b="1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</a:t>
            </a:r>
            <a:r>
              <a:rPr sz="3600" b="1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</a:t>
            </a:r>
            <a:r>
              <a:rPr sz="3600" b="1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sz="3600" b="1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échantillon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6868" y="2767328"/>
            <a:ext cx="10180320" cy="2616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87045">
              <a:lnSpc>
                <a:spcPct val="100000"/>
              </a:lnSpc>
              <a:spcBef>
                <a:spcPts val="100"/>
              </a:spcBef>
            </a:pPr>
            <a:r>
              <a:rPr sz="24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Tester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24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petit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effectif</a:t>
            </a:r>
            <a:r>
              <a:rPr sz="24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représentatif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panel</a:t>
            </a:r>
            <a:r>
              <a:rPr sz="2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afin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contrôler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l’ordre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leur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compréhension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ts val="281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puis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corriger</a:t>
            </a:r>
            <a:r>
              <a:rPr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éventuellement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sz="24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fonction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problèmes rencontrés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402</Words>
  <Application>Microsoft Office PowerPoint</Application>
  <PresentationFormat>Grand écran</PresentationFormat>
  <Paragraphs>97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Arial MT</vt:lpstr>
      <vt:lpstr>Calibri</vt:lpstr>
      <vt:lpstr>Symbol</vt:lpstr>
      <vt:lpstr>Times New Roman</vt:lpstr>
      <vt:lpstr>Office Theme</vt:lpstr>
      <vt:lpstr>Technique du travail universitaire (TTU)</vt:lpstr>
      <vt:lpstr>Présentation PowerPoint</vt:lpstr>
      <vt:lpstr>Présentation PowerPoint</vt:lpstr>
      <vt:lpstr>1. Objectif enquête</vt:lpstr>
      <vt:lpstr>2. Structure questionnaire</vt:lpstr>
      <vt:lpstr>3. Rédiger questions</vt:lpstr>
      <vt:lpstr>4. Modalités administration</vt:lpstr>
      <vt:lpstr>La méthode des quotas</vt:lpstr>
      <vt:lpstr>5. Test questionnaire</vt:lpstr>
      <vt:lpstr>6. Administration</vt:lpstr>
      <vt:lpstr>7. Saisie réponses</vt:lpstr>
      <vt:lpstr>8. Analyse résultat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Méthodologie d’élaboration d’un questionnaire</dc:title>
  <dc:creator>Claude Terrier</dc:creator>
  <cp:lastModifiedBy>Utilisateur Windows</cp:lastModifiedBy>
  <cp:revision>7</cp:revision>
  <dcterms:created xsi:type="dcterms:W3CDTF">2024-05-17T09:23:45Z</dcterms:created>
  <dcterms:modified xsi:type="dcterms:W3CDTF">2024-05-17T11:15:46Z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2013-11-26T00:00:00Z</vt:filetime>
  </property>
  <property fmtid="{D5CDD505-2E9C-101B-9397-08002B2CF9AE}" pid="3" name="Creator">
    <vt:lpwstr>Microsoft® PowerPoint® 2013</vt:lpwstr>
  </property>
  <property fmtid="{D5CDD505-2E9C-101B-9397-08002B2CF9AE}" pid="4" name="LastSaved">
    <vt:filetime>2024-05-17T00:00:00Z</vt:filetime>
  </property>
  <property fmtid="{D5CDD505-2E9C-101B-9397-08002B2CF9AE}" pid="5" name="Producer">
    <vt:lpwstr>Microsoft® PowerPoint® 2013</vt:lpwstr>
  </property>
</Properties>
</file>