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7" r:id="rId3"/>
    <p:sldId id="313" r:id="rId4"/>
    <p:sldId id="314" r:id="rId5"/>
    <p:sldId id="315" r:id="rId6"/>
    <p:sldId id="317" r:id="rId7"/>
    <p:sldId id="318" r:id="rId8"/>
    <p:sldId id="319" r:id="rId9"/>
    <p:sldId id="320" r:id="rId10"/>
    <p:sldId id="346" r:id="rId11"/>
    <p:sldId id="321" r:id="rId12"/>
    <p:sldId id="322" r:id="rId13"/>
    <p:sldId id="323" r:id="rId14"/>
    <p:sldId id="324" r:id="rId15"/>
    <p:sldId id="325" r:id="rId16"/>
    <p:sldId id="326" r:id="rId17"/>
    <p:sldId id="327" r:id="rId18"/>
    <p:sldId id="354" r:id="rId19"/>
    <p:sldId id="328" r:id="rId20"/>
    <p:sldId id="355" r:id="rId21"/>
    <p:sldId id="329" r:id="rId22"/>
    <p:sldId id="330" r:id="rId23"/>
    <p:sldId id="331" r:id="rId24"/>
    <p:sldId id="332" r:id="rId25"/>
    <p:sldId id="333" r:id="rId26"/>
    <p:sldId id="334" r:id="rId27"/>
    <p:sldId id="335" r:id="rId28"/>
    <p:sldId id="336" r:id="rId29"/>
    <p:sldId id="337" r:id="rId30"/>
    <p:sldId id="351" r:id="rId31"/>
    <p:sldId id="347" r:id="rId32"/>
    <p:sldId id="338" r:id="rId33"/>
    <p:sldId id="339" r:id="rId34"/>
    <p:sldId id="348" r:id="rId35"/>
    <p:sldId id="349" r:id="rId36"/>
    <p:sldId id="350" r:id="rId37"/>
    <p:sldId id="34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098" y="102"/>
      </p:cViewPr>
      <p:guideLst>
        <p:guide orient="horz" pos="2160"/>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hasCustomPrompt="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hasCustomPrompt="1"/>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endParaRPr lang="fr-FR" smtClean="0"/>
          </a:p>
        </p:txBody>
      </p:sp>
      <p:sp>
        <p:nvSpPr>
          <p:cNvPr id="3" name="Text Placeholder 2"/>
          <p:cNvSpPr>
            <a:spLocks noGrp="1"/>
          </p:cNvSpPr>
          <p:nvPr>
            <p:ph type="body" idx="1" hasCustomPrompt="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hasCustomPrompt="1"/>
          </p:nvPr>
        </p:nvSpPr>
        <p:spPr>
          <a:xfrm>
            <a:off x="609599" y="609600"/>
            <a:ext cx="5195026" cy="5251451"/>
          </a:xfrm>
        </p:spPr>
        <p:txBody>
          <a:bodyPr vert="eaVert"/>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hasCustomPrompt="1"/>
          </p:nvPr>
        </p:nvSpPr>
        <p:spPr/>
        <p:txBody>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endParaRPr lang="fr-FR" smtClean="0"/>
          </a:p>
        </p:txBody>
      </p:sp>
      <p:sp>
        <p:nvSpPr>
          <p:cNvPr id="4" name="Date Placeholder 3"/>
          <p:cNvSpPr>
            <a:spLocks noGrp="1"/>
          </p:cNvSpPr>
          <p:nvPr>
            <p:ph type="dt" sz="half" idx="10"/>
          </p:nvPr>
        </p:nvSpPr>
        <p:spPr/>
        <p:txBody>
          <a:bodyPr/>
          <a:lstStyle/>
          <a:p>
            <a:fld id="{AA309A6D-C09C-4548-B29A-6CF363A7E532}" type="datetimeFigureOut">
              <a:rPr lang="fr-FR" smtClean="0"/>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hasCustomPrompt="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Content Placeholder 3"/>
          <p:cNvSpPr>
            <a:spLocks noGrp="1"/>
          </p:cNvSpPr>
          <p:nvPr>
            <p:ph sz="half" idx="2" hasCustomPrompt="1"/>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4" name="Content Placeholder 3"/>
          <p:cNvSpPr>
            <a:spLocks noGrp="1"/>
          </p:cNvSpPr>
          <p:nvPr>
            <p:ph sz="half" idx="2" hasCustomPrompt="1"/>
          </p:nvPr>
        </p:nvSpPr>
        <p:spPr>
          <a:xfrm>
            <a:off x="609599" y="2737246"/>
            <a:ext cx="3090672"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5" name="Text Placeholder 4"/>
          <p:cNvSpPr>
            <a:spLocks noGrp="1"/>
          </p:cNvSpPr>
          <p:nvPr>
            <p:ph type="body" sz="quarter" idx="3" hasCustomPrompt="1"/>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endParaRPr lang="fr-FR" smtClean="0"/>
          </a:p>
        </p:txBody>
      </p:sp>
      <p:sp>
        <p:nvSpPr>
          <p:cNvPr id="6" name="Content Placeholder 5"/>
          <p:cNvSpPr>
            <a:spLocks noGrp="1"/>
          </p:cNvSpPr>
          <p:nvPr>
            <p:ph sz="quarter" idx="4" hasCustomPrompt="1"/>
          </p:nvPr>
        </p:nvSpPr>
        <p:spPr>
          <a:xfrm>
            <a:off x="3866640" y="2737246"/>
            <a:ext cx="3090672" cy="330411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hasCustomPrompt="1"/>
          </p:nvPr>
        </p:nvSpPr>
        <p:spPr>
          <a:xfrm>
            <a:off x="3571275" y="514925"/>
            <a:ext cx="3386037" cy="5526437"/>
          </a:xfrm>
        </p:spPr>
        <p:txBody>
          <a:bodyPr>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Text Placeholder 3"/>
          <p:cNvSpPr>
            <a:spLocks noGrp="1"/>
          </p:cNvSpPr>
          <p:nvPr>
            <p:ph type="body" sz="half" idx="2" hasCustomPrompt="1"/>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hasCustomPrompt="1"/>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endParaRPr lang="fr-FR" smtClean="0"/>
          </a:p>
        </p:txBody>
      </p:sp>
      <p:sp>
        <p:nvSpPr>
          <p:cNvPr id="5" name="Date Placeholder 4"/>
          <p:cNvSpPr>
            <a:spLocks noGrp="1"/>
          </p:cNvSpPr>
          <p:nvPr>
            <p:ph type="dt" sz="half" idx="10"/>
          </p:nvPr>
        </p:nvSpPr>
        <p:spPr/>
        <p:txBody>
          <a:bodyPr/>
          <a:lstStyle/>
          <a:p>
            <a:fld id="{AA309A6D-C09C-4548-B29A-6CF363A7E532}" type="datetimeFigureOut">
              <a:rPr lang="fr-FR" smtClean="0"/>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309A6D-C09C-4548-B29A-6CF363A7E532}" type="datetimeFigureOut">
              <a:rPr lang="fr-FR" smtClean="0"/>
            </a:fld>
            <a:endParaRPr lang="fr-B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F4668DC-857F-487D-BFFA-8C0CA5037977}" type="slidenum">
              <a:rPr lang="fr-BE" smtClean="0"/>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76872"/>
            <a:ext cx="7418785" cy="1320800"/>
          </a:xfrm>
        </p:spPr>
        <p:txBody>
          <a:bodyPr>
            <a:normAutofit/>
          </a:bodyPr>
          <a:lstStyle/>
          <a:p>
            <a:pPr algn="ctr"/>
            <a:r>
              <a:rPr lang="fr-FR" b="1" dirty="0" smtClean="0"/>
              <a:t> </a:t>
            </a:r>
            <a:br>
              <a:rPr lang="fr-FR" b="1" dirty="0" smtClean="0"/>
            </a:br>
            <a:r>
              <a:rPr lang="fr-FR" b="1" dirty="0"/>
              <a:t> </a:t>
            </a:r>
            <a:r>
              <a:rPr lang="en-GB" altLang="fr-FR" b="1" dirty="0"/>
              <a:t>E</a:t>
            </a:r>
            <a:r>
              <a:rPr lang="fr-FR" b="1" dirty="0"/>
              <a:t>rgonomi</a:t>
            </a:r>
            <a:r>
              <a:rPr lang="en-GB" altLang="fr-FR" b="1" dirty="0"/>
              <a:t>c</a:t>
            </a:r>
            <a:r>
              <a:rPr lang="fr-FR" b="1" dirty="0"/>
              <a:t>s</a:t>
            </a:r>
            <a:r>
              <a:rPr lang="en-GB" altLang="fr-FR" b="1" dirty="0"/>
              <a:t> Criteria</a:t>
            </a:r>
            <a:endParaRPr lang="en-GB" alt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Groupement - Distinction</a:t>
            </a:r>
            <a:endParaRPr lang="fr-FR" sz="3200" dirty="0"/>
          </a:p>
        </p:txBody>
      </p:sp>
      <p:sp>
        <p:nvSpPr>
          <p:cNvPr id="3" name="Espace réservé du contenu 2"/>
          <p:cNvSpPr>
            <a:spLocks noGrp="1"/>
          </p:cNvSpPr>
          <p:nvPr>
            <p:ph idx="1"/>
          </p:nvPr>
        </p:nvSpPr>
        <p:spPr>
          <a:xfrm>
            <a:off x="71406" y="642918"/>
            <a:ext cx="8929750" cy="2714644"/>
          </a:xfrm>
        </p:spPr>
        <p:txBody>
          <a:bodyPr>
            <a:noAutofit/>
          </a:bodyPr>
          <a:lstStyle/>
          <a:p>
            <a:r>
              <a:rPr lang="fr-FR" sz="2800" dirty="0" smtClean="0"/>
              <a:t>Le critère de </a:t>
            </a:r>
            <a:r>
              <a:rPr lang="fr-FR" sz="2800" b="1" dirty="0" smtClean="0">
                <a:solidFill>
                  <a:srgbClr val="FF0000"/>
                </a:solidFill>
              </a:rPr>
              <a:t>groupement</a:t>
            </a:r>
            <a:r>
              <a:rPr lang="fr-FR" sz="2800" dirty="0" smtClean="0"/>
              <a:t> consiste à guider l'utilisateur en groupant les informations et les fonctions de même type. </a:t>
            </a:r>
            <a:endParaRPr lang="fr-FR" sz="2800" dirty="0" smtClean="0"/>
          </a:p>
          <a:p>
            <a:r>
              <a:rPr lang="fr-FR" sz="2800" dirty="0" smtClean="0"/>
              <a:t>Un utilisateur considère généralement que ce qui se ressembler va fonctionner de la même manière (</a:t>
            </a:r>
            <a:r>
              <a:rPr lang="fr-FR" sz="2800" b="1" dirty="0" smtClean="0">
                <a:solidFill>
                  <a:srgbClr val="00B0F0"/>
                </a:solidFill>
              </a:rPr>
              <a:t>principe</a:t>
            </a:r>
            <a:r>
              <a:rPr lang="fr-FR" sz="2800" b="1" dirty="0" smtClean="0"/>
              <a:t> </a:t>
            </a:r>
            <a:r>
              <a:rPr lang="fr-FR" sz="2800" b="1" dirty="0" smtClean="0">
                <a:solidFill>
                  <a:srgbClr val="00B0F0"/>
                </a:solidFill>
              </a:rPr>
              <a:t>de</a:t>
            </a:r>
            <a:r>
              <a:rPr lang="fr-FR" sz="2800" b="1" dirty="0" smtClean="0"/>
              <a:t> </a:t>
            </a:r>
            <a:r>
              <a:rPr lang="fr-FR" sz="2800" b="1" dirty="0" smtClean="0">
                <a:solidFill>
                  <a:srgbClr val="00B0F0"/>
                </a:solidFill>
              </a:rPr>
              <a:t>similarité</a:t>
            </a:r>
            <a:r>
              <a:rPr lang="fr-FR" sz="2800" dirty="0" smtClean="0"/>
              <a:t>).</a:t>
            </a:r>
            <a:endParaRPr lang="fr-FR" sz="2800" dirty="0"/>
          </a:p>
        </p:txBody>
      </p:sp>
      <p:pic>
        <p:nvPicPr>
          <p:cNvPr id="1027" name="Picture 3"/>
          <p:cNvPicPr>
            <a:picLocks noChangeAspect="1" noChangeArrowheads="1"/>
          </p:cNvPicPr>
          <p:nvPr/>
        </p:nvPicPr>
        <p:blipFill>
          <a:blip r:embed="rId1"/>
          <a:srcRect/>
          <a:stretch>
            <a:fillRect/>
          </a:stretch>
        </p:blipFill>
        <p:spPr bwMode="auto">
          <a:xfrm>
            <a:off x="142844" y="3357562"/>
            <a:ext cx="8929750"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Retour utilisateur (1/2)</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r>
              <a:rPr lang="en-US" altLang="fr-FR" sz="2600" b="1" u="sng" dirty="0" smtClean="0">
                <a:solidFill>
                  <a:srgbClr val="FF0000"/>
                </a:solidFill>
              </a:rPr>
              <a:t>Feedback in response to each of the user’s actions.</a:t>
            </a:r>
            <a:endParaRPr lang="en-US" altLang="fr-FR" sz="2600" b="1" u="sng" dirty="0" smtClean="0">
              <a:solidFill>
                <a:srgbClr val="FF0000"/>
              </a:solidFill>
            </a:endParaRPr>
          </a:p>
          <a:p>
            <a:pPr algn="just"/>
            <a:endParaRPr lang="en-US" altLang="fr-FR" sz="2600" b="1" u="sng" dirty="0" smtClean="0">
              <a:solidFill>
                <a:srgbClr val="FF0000"/>
              </a:solidFill>
            </a:endParaRPr>
          </a:p>
          <a:p>
            <a:pPr algn="just"/>
            <a:r>
              <a:rPr lang="fr-FR" sz="2600" b="1" u="sng" dirty="0" smtClean="0">
                <a:solidFill>
                  <a:srgbClr val="FF0000"/>
                </a:solidFill>
              </a:rPr>
              <a:t>Recommandations : </a:t>
            </a:r>
            <a:endParaRPr lang="fr-FR" sz="2600" dirty="0" smtClean="0">
              <a:solidFill>
                <a:srgbClr val="FF0000"/>
              </a:solidFill>
            </a:endParaRPr>
          </a:p>
          <a:p>
            <a:pPr algn="just">
              <a:buFont typeface="Wingdings" panose="05000000000000000000" pitchFamily="2" charset="2"/>
              <a:buChar char="Ø"/>
            </a:pPr>
            <a:r>
              <a:rPr lang="en-US" altLang="fr-FR" sz="2600" dirty="0">
                <a:solidFill>
                  <a:srgbClr val="7030A0"/>
                </a:solidFill>
              </a:rPr>
              <a:t>The software must respond to every user action with a change in the interface presentation (visual, auditory, etc.).</a:t>
            </a:r>
            <a:endParaRPr lang="en-US" altLang="fr-FR" sz="2600" dirty="0">
              <a:solidFill>
                <a:srgbClr val="7030A0"/>
              </a:solidFill>
            </a:endParaRPr>
          </a:p>
          <a:p>
            <a:pPr algn="just">
              <a:buFont typeface="Wingdings" panose="05000000000000000000" pitchFamily="2" charset="2"/>
              <a:buChar char="Ø"/>
            </a:pPr>
            <a:r>
              <a:rPr lang="en-US" altLang="fr-FR" sz="2600" dirty="0">
                <a:solidFill>
                  <a:srgbClr val="7030A0"/>
                </a:solidFill>
              </a:rPr>
              <a:t>Indicate the system’s status.</a:t>
            </a:r>
            <a:endParaRPr lang="en-US" altLang="fr-FR" sz="2600" dirty="0">
              <a:solidFill>
                <a:srgbClr val="7030A0"/>
              </a:solidFill>
            </a:endParaRPr>
          </a:p>
          <a:p>
            <a:pPr algn="just">
              <a:buFont typeface="Wingdings" panose="05000000000000000000" pitchFamily="2" charset="2"/>
              <a:buChar char="Ø"/>
            </a:pPr>
            <a:r>
              <a:rPr lang="en-US" altLang="fr-FR" sz="2600" dirty="0">
                <a:solidFill>
                  <a:srgbClr val="7030A0"/>
                </a:solidFill>
              </a:rPr>
              <a:t>Signal long processes with a waiting indication (hourglass, progress bar, animation, message, etc.).</a:t>
            </a:r>
            <a:endParaRPr lang="en-US" altLang="fr-FR" sz="2600" dirty="0">
              <a:solidFill>
                <a:srgbClr val="7030A0"/>
              </a:solidFill>
            </a:endParaRPr>
          </a:p>
          <a:p>
            <a:pPr algn="just">
              <a:buFont typeface="Wingdings" panose="05000000000000000000" pitchFamily="2" charset="2"/>
              <a:buChar char="Ø"/>
            </a:pPr>
            <a:r>
              <a:rPr lang="en-US" altLang="fr-FR" sz="2600" dirty="0">
                <a:solidFill>
                  <a:srgbClr val="7030A0"/>
                </a:solidFill>
              </a:rPr>
              <a:t>Make the processes carried out by the software visible and clearly indicate when they have failed.</a:t>
            </a:r>
            <a:endParaRPr lang="en-US" altLang="fr-FR" sz="2600" dirty="0">
              <a:solidFill>
                <a:srgbClr val="7030A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Retour utilisateur (2/2)</a:t>
            </a:r>
            <a:endParaRPr lang="fr-FR" sz="3200" dirty="0"/>
          </a:p>
        </p:txBody>
      </p:sp>
      <p:pic>
        <p:nvPicPr>
          <p:cNvPr id="5" name="Image 4"/>
          <p:cNvPicPr/>
          <p:nvPr/>
        </p:nvPicPr>
        <p:blipFill>
          <a:blip r:embed="rId1"/>
          <a:srcRect/>
          <a:stretch>
            <a:fillRect/>
          </a:stretch>
        </p:blipFill>
        <p:spPr bwMode="auto">
          <a:xfrm>
            <a:off x="785786" y="1500174"/>
            <a:ext cx="7429552"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1400"/>
            <a:ext cx="9144000" cy="654008"/>
          </a:xfrm>
        </p:spPr>
        <p:txBody>
          <a:bodyPr>
            <a:normAutofit/>
          </a:bodyPr>
          <a:lstStyle/>
          <a:p>
            <a:r>
              <a:rPr lang="fr-FR" sz="3200" b="1" dirty="0" smtClean="0"/>
              <a:t>2- Guida</a:t>
            </a:r>
            <a:r>
              <a:rPr lang="en-GB" altLang="fr-FR" sz="3200" b="1" dirty="0" smtClean="0"/>
              <a:t>nce</a:t>
            </a:r>
            <a:r>
              <a:rPr lang="fr-FR" sz="3200" b="1" dirty="0" smtClean="0"/>
              <a:t> / Lisibilit</a:t>
            </a:r>
            <a:r>
              <a:rPr lang="en-GB" altLang="fr-FR" sz="3200" b="1" dirty="0" smtClean="0"/>
              <a:t>y</a:t>
            </a:r>
            <a:endParaRPr lang="en-GB" altLang="fr-FR" sz="3200" b="1" dirty="0" smtClean="0"/>
          </a:p>
        </p:txBody>
      </p:sp>
      <p:sp>
        <p:nvSpPr>
          <p:cNvPr id="3" name="Espace réservé du contenu 2"/>
          <p:cNvSpPr>
            <a:spLocks noGrp="1"/>
          </p:cNvSpPr>
          <p:nvPr>
            <p:ph idx="1"/>
          </p:nvPr>
        </p:nvSpPr>
        <p:spPr>
          <a:xfrm>
            <a:off x="71406" y="188640"/>
            <a:ext cx="8929750" cy="6072230"/>
          </a:xfrm>
        </p:spPr>
        <p:txBody>
          <a:bodyPr>
            <a:noAutofit/>
          </a:bodyPr>
          <a:lstStyle/>
          <a:p>
            <a:pPr algn="just"/>
            <a:r>
              <a:rPr lang="en-US" altLang="fr-FR" sz="2600" dirty="0" smtClean="0"/>
              <a:t>The readability criterion consists of facilitating the perception of textual and iconographic information through a careful choice of their properties and layout.</a:t>
            </a:r>
            <a:r>
              <a:rPr lang="fr-FR" sz="2600" dirty="0" smtClean="0"/>
              <a:t>.</a:t>
            </a:r>
            <a:endParaRPr lang="fr-FR" sz="2600" dirty="0" smtClean="0"/>
          </a:p>
          <a:p>
            <a:pPr algn="just"/>
            <a:r>
              <a:rPr lang="fr-FR" sz="2600" b="1" dirty="0" smtClean="0">
                <a:solidFill>
                  <a:srgbClr val="FF0000"/>
                </a:solidFill>
              </a:rPr>
              <a:t>Recommandations : </a:t>
            </a:r>
            <a:endParaRPr lang="fr-FR" sz="2600" dirty="0" smtClean="0">
              <a:solidFill>
                <a:srgbClr val="FF0000"/>
              </a:solidFill>
            </a:endParaRPr>
          </a:p>
          <a:p>
            <a:pPr lvl="1" algn="just">
              <a:buFont typeface="Wingdings" panose="05000000000000000000" pitchFamily="2" charset="2"/>
              <a:buChar char="Ø"/>
            </a:pPr>
            <a:r>
              <a:rPr lang="en-US" altLang="fr-FR" sz="2600" dirty="0"/>
              <a:t>Use a readable font (avoid italics on screen, etc.).</a:t>
            </a:r>
            <a:endParaRPr lang="en-US" altLang="fr-FR" sz="2600" dirty="0"/>
          </a:p>
          <a:p>
            <a:pPr lvl="1" algn="just">
              <a:buFont typeface="Wingdings" panose="05000000000000000000" pitchFamily="2" charset="2"/>
              <a:buChar char="Ø"/>
            </a:pPr>
            <a:r>
              <a:rPr lang="en-US" altLang="fr-FR" sz="2600" dirty="0"/>
              <a:t>Pay attention to spacing (line spacing) and alignments (justification).</a:t>
            </a:r>
            <a:endParaRPr lang="en-US" altLang="fr-FR" sz="2600" dirty="0"/>
          </a:p>
          <a:p>
            <a:pPr lvl="1" algn="just">
              <a:buFont typeface="Wingdings" panose="05000000000000000000" pitchFamily="2" charset="2"/>
              <a:buChar char="Ø"/>
            </a:pPr>
            <a:r>
              <a:rPr lang="en-US" altLang="fr-FR" sz="2600" dirty="0"/>
              <a:t>Adjust the size of icons so they can be easily identified.</a:t>
            </a:r>
            <a:endParaRPr lang="en-US" altLang="fr-FR" sz="2600" dirty="0"/>
          </a:p>
          <a:p>
            <a:pPr lvl="1" algn="just">
              <a:buFont typeface="Wingdings" panose="05000000000000000000" pitchFamily="2" charset="2"/>
              <a:buChar char="Ø"/>
            </a:pPr>
            <a:r>
              <a:rPr lang="en-US" altLang="fr-FR" sz="2600" dirty="0"/>
              <a:t>Ensure good contrast (choice of colors for the background and foreground).</a:t>
            </a:r>
            <a:endParaRPr lang="en-US" altLang="fr-FR" sz="2600" dirty="0"/>
          </a:p>
          <a:p>
            <a:pPr lvl="1" algn="just">
              <a:buFont typeface="Wingdings" panose="05000000000000000000" pitchFamily="2" charset="2"/>
              <a:buChar char="Ø"/>
            </a:pPr>
            <a:r>
              <a:rPr lang="en-US" altLang="fr-FR" sz="2600" dirty="0"/>
              <a:t>Take into account the configuration of the target machine (resolution, etc.).</a:t>
            </a:r>
            <a:endParaRPr lang="en-US" altLang="fr-FR"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3- Coh</a:t>
            </a:r>
            <a:r>
              <a:rPr lang="en-GB" altLang="fr-FR" sz="3200" b="1" dirty="0" smtClean="0"/>
              <a:t>e</a:t>
            </a:r>
            <a:r>
              <a:rPr lang="fr-FR" sz="3200" b="1" dirty="0" smtClean="0"/>
              <a:t>rence (1/4)</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r>
              <a:rPr lang="en-US" altLang="fr-FR" sz="2600" dirty="0"/>
              <a:t>The consistency criterion concerns the overall uniformity of the user interface (UI).</a:t>
            </a:r>
            <a:endParaRPr lang="en-US" altLang="fr-FR" sz="2600" dirty="0"/>
          </a:p>
          <a:p>
            <a:pPr algn="just"/>
            <a:r>
              <a:rPr lang="en-US" altLang="fr-FR" sz="2600" dirty="0"/>
              <a:t>The goal is to maintain a coherent logic for:</a:t>
            </a:r>
            <a:endParaRPr lang="en-US" altLang="fr-FR" sz="2600" dirty="0"/>
          </a:p>
          <a:p>
            <a:pPr algn="just"/>
            <a:endParaRPr lang="en-US" altLang="fr-FR" sz="2600" dirty="0"/>
          </a:p>
          <a:p>
            <a:pPr algn="just"/>
            <a:r>
              <a:rPr lang="en-US" altLang="fr-FR" sz="2600" dirty="0"/>
              <a:t>Presentation (graphics, layout, vocabulary, format, syntax, etc.)</a:t>
            </a:r>
            <a:endParaRPr lang="en-US" altLang="fr-FR" sz="2600" dirty="0"/>
          </a:p>
          <a:p>
            <a:pPr algn="just"/>
            <a:r>
              <a:rPr lang="en-US" altLang="fr-FR" sz="2600" dirty="0"/>
              <a:t>Behavior (system responses, messages, sound feedback, etc.)</a:t>
            </a:r>
            <a:endParaRPr lang="en-US" altLang="fr-FR" sz="2600" dirty="0"/>
          </a:p>
          <a:p>
            <a:pPr algn="just"/>
            <a:r>
              <a:rPr lang="en-US" altLang="fr-FR" sz="2600" dirty="0"/>
              <a:t>Uniformity makes the system appear stable to the user. The time spent searching for information is reduced.</a:t>
            </a:r>
            <a:endParaRPr lang="en-US" altLang="fr-FR" sz="2600" dirty="0"/>
          </a:p>
          <a:p>
            <a:pPr algn="just"/>
            <a:r>
              <a:rPr lang="en-US" altLang="fr-FR" sz="2600" dirty="0"/>
              <a:t>It also speeds up learning because what is learned in one place can be applied elsewhere (generalization).</a:t>
            </a:r>
            <a:endParaRPr lang="en-US" altLang="fr-FR" sz="2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3- Coh</a:t>
            </a:r>
            <a:r>
              <a:rPr lang="en-GB" altLang="fr-FR" sz="3200" b="1" dirty="0" smtClean="0"/>
              <a:t>e</a:t>
            </a:r>
            <a:r>
              <a:rPr lang="fr-FR" sz="3200" b="1" dirty="0" smtClean="0"/>
              <a:t>rence (2/4) </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fr-FR" sz="2800" b="1" u="sng" dirty="0" smtClean="0"/>
              <a:t>Recommandations : </a:t>
            </a:r>
            <a:endParaRPr lang="fr-FR" sz="2800" dirty="0" smtClean="0"/>
          </a:p>
          <a:p>
            <a:pPr algn="just">
              <a:buFont typeface="Wingdings" panose="05000000000000000000" pitchFamily="2" charset="2"/>
              <a:buChar char="Ø"/>
            </a:pPr>
            <a:r>
              <a:rPr lang="en-US" altLang="fr-FR" sz="2800" dirty="0">
                <a:solidFill>
                  <a:srgbClr val="7030A0"/>
                </a:solidFill>
              </a:rPr>
              <a:t>Use the same layout scheme for all windows.</a:t>
            </a:r>
            <a:endParaRPr lang="en-US" altLang="fr-FR" sz="2800" dirty="0">
              <a:solidFill>
                <a:srgbClr val="7030A0"/>
              </a:solidFill>
            </a:endParaRPr>
          </a:p>
          <a:p>
            <a:pPr algn="just">
              <a:buFont typeface="Wingdings" panose="05000000000000000000" pitchFamily="2" charset="2"/>
              <a:buChar char="Ø"/>
            </a:pP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Maintain consistent mouse button semantics.</a:t>
            </a:r>
            <a:endParaRPr lang="en-US" altLang="fr-FR" sz="2800" dirty="0">
              <a:solidFill>
                <a:srgbClr val="7030A0"/>
              </a:solidFill>
            </a:endParaRPr>
          </a:p>
          <a:p>
            <a:pPr algn="just">
              <a:buFont typeface="Wingdings" panose="05000000000000000000" pitchFamily="2" charset="2"/>
              <a:buChar char="Ø"/>
            </a:pP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Use a consistent organization and syntax for menus.</a:t>
            </a:r>
            <a:endParaRPr lang="en-US" altLang="fr-FR" sz="2800" dirty="0">
              <a:solidFill>
                <a:srgbClr val="7030A0"/>
              </a:solidFill>
            </a:endParaRPr>
          </a:p>
          <a:p>
            <a:pPr algn="just">
              <a:buFont typeface="Wingdings" panose="05000000000000000000" pitchFamily="2" charset="2"/>
              <a:buChar char="Ø"/>
            </a:pP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Use graphical symbols consistently (icons, colors, …).</a:t>
            </a:r>
            <a:endParaRPr lang="en-US" altLang="fr-FR" sz="2800"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3- Cohérence (3/4) </a:t>
            </a:r>
            <a:endParaRPr lang="fr-FR" sz="3200" dirty="0"/>
          </a:p>
        </p:txBody>
      </p:sp>
      <p:sp>
        <p:nvSpPr>
          <p:cNvPr id="3" name="Espace réservé du contenu 2"/>
          <p:cNvSpPr>
            <a:spLocks noGrp="1"/>
          </p:cNvSpPr>
          <p:nvPr>
            <p:ph idx="1"/>
          </p:nvPr>
        </p:nvSpPr>
        <p:spPr>
          <a:xfrm>
            <a:off x="71406" y="642918"/>
            <a:ext cx="8929750" cy="785818"/>
          </a:xfrm>
        </p:spPr>
        <p:txBody>
          <a:bodyPr>
            <a:noAutofit/>
          </a:bodyPr>
          <a:lstStyle/>
          <a:p>
            <a:r>
              <a:rPr lang="fr-FR" sz="2800" b="1" u="sng" dirty="0" smtClean="0"/>
              <a:t>Exemple :</a:t>
            </a:r>
            <a:endParaRPr lang="fr-FR" sz="2800" dirty="0"/>
          </a:p>
        </p:txBody>
      </p:sp>
      <p:pic>
        <p:nvPicPr>
          <p:cNvPr id="2050" name="Picture 2"/>
          <p:cNvPicPr>
            <a:picLocks noChangeAspect="1" noChangeArrowheads="1"/>
          </p:cNvPicPr>
          <p:nvPr/>
        </p:nvPicPr>
        <p:blipFill>
          <a:blip r:embed="rId1"/>
          <a:srcRect/>
          <a:stretch>
            <a:fillRect/>
          </a:stretch>
        </p:blipFill>
        <p:spPr bwMode="auto">
          <a:xfrm>
            <a:off x="142844" y="1357298"/>
            <a:ext cx="8806404" cy="20002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2"/>
          <a:srcRect/>
          <a:stretch>
            <a:fillRect/>
          </a:stretch>
        </p:blipFill>
        <p:spPr bwMode="auto">
          <a:xfrm>
            <a:off x="214282" y="3714752"/>
            <a:ext cx="8715436"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3- Coh</a:t>
            </a:r>
            <a:r>
              <a:rPr lang="en-GB" altLang="fr-FR" sz="3200" b="1" dirty="0" smtClean="0"/>
              <a:t>e</a:t>
            </a:r>
            <a:r>
              <a:rPr lang="fr-FR" sz="3200" b="1" dirty="0" smtClean="0"/>
              <a:t>rence (4/4) </a:t>
            </a:r>
            <a:endParaRPr lang="fr-FR" sz="3200" dirty="0"/>
          </a:p>
        </p:txBody>
      </p:sp>
      <p:sp>
        <p:nvSpPr>
          <p:cNvPr id="3" name="Espace réservé du contenu 2"/>
          <p:cNvSpPr>
            <a:spLocks noGrp="1"/>
          </p:cNvSpPr>
          <p:nvPr>
            <p:ph idx="1"/>
          </p:nvPr>
        </p:nvSpPr>
        <p:spPr>
          <a:xfrm>
            <a:off x="71406" y="642918"/>
            <a:ext cx="8929750" cy="785818"/>
          </a:xfrm>
        </p:spPr>
        <p:txBody>
          <a:bodyPr>
            <a:noAutofit/>
          </a:bodyPr>
          <a:lstStyle/>
          <a:p>
            <a:r>
              <a:rPr lang="fr-FR" sz="2800" b="1" u="sng" dirty="0" smtClean="0"/>
              <a:t>Ex</a:t>
            </a:r>
            <a:r>
              <a:rPr lang="en-GB" altLang="fr-FR" sz="2800" b="1" u="sng" dirty="0" smtClean="0"/>
              <a:t>a</a:t>
            </a:r>
            <a:r>
              <a:rPr lang="fr-FR" sz="2800" b="1" u="sng" dirty="0" smtClean="0"/>
              <a:t>mple :</a:t>
            </a:r>
            <a:endParaRPr lang="fr-FR" sz="2800" dirty="0"/>
          </a:p>
        </p:txBody>
      </p:sp>
      <p:pic>
        <p:nvPicPr>
          <p:cNvPr id="5" name="Image 4"/>
          <p:cNvPicPr/>
          <p:nvPr/>
        </p:nvPicPr>
        <p:blipFill>
          <a:blip r:embed="rId1"/>
          <a:srcRect/>
          <a:stretch>
            <a:fillRect/>
          </a:stretch>
        </p:blipFill>
        <p:spPr bwMode="auto">
          <a:xfrm>
            <a:off x="0" y="1571612"/>
            <a:ext cx="2857520" cy="1143008"/>
          </a:xfrm>
          <a:prstGeom prst="rect">
            <a:avLst/>
          </a:prstGeom>
          <a:noFill/>
          <a:ln w="9525">
            <a:noFill/>
            <a:miter lim="800000"/>
            <a:headEnd/>
            <a:tailEnd/>
          </a:ln>
        </p:spPr>
      </p:pic>
      <p:pic>
        <p:nvPicPr>
          <p:cNvPr id="6" name="Image 5"/>
          <p:cNvPicPr/>
          <p:nvPr/>
        </p:nvPicPr>
        <p:blipFill>
          <a:blip r:embed="rId2"/>
          <a:srcRect/>
          <a:stretch>
            <a:fillRect/>
          </a:stretch>
        </p:blipFill>
        <p:spPr bwMode="auto">
          <a:xfrm>
            <a:off x="3071802" y="2857496"/>
            <a:ext cx="2571768" cy="857256"/>
          </a:xfrm>
          <a:prstGeom prst="rect">
            <a:avLst/>
          </a:prstGeom>
          <a:noFill/>
          <a:ln w="9525">
            <a:noFill/>
            <a:miter lim="800000"/>
            <a:headEnd/>
            <a:tailEnd/>
          </a:ln>
        </p:spPr>
      </p:pic>
      <p:pic>
        <p:nvPicPr>
          <p:cNvPr id="7" name="Image 6"/>
          <p:cNvPicPr/>
          <p:nvPr/>
        </p:nvPicPr>
        <p:blipFill>
          <a:blip r:embed="rId3"/>
          <a:srcRect/>
          <a:stretch>
            <a:fillRect/>
          </a:stretch>
        </p:blipFill>
        <p:spPr bwMode="auto">
          <a:xfrm>
            <a:off x="6572264" y="3929066"/>
            <a:ext cx="2344361" cy="962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4- AdaptabilitY (1/3)</a:t>
            </a:r>
            <a:endParaRPr lang="fr-FR" sz="3200" dirty="0"/>
          </a:p>
        </p:txBody>
      </p:sp>
      <p:sp>
        <p:nvSpPr>
          <p:cNvPr id="3" name="Espace réservé du contenu 2"/>
          <p:cNvSpPr>
            <a:spLocks noGrp="1"/>
          </p:cNvSpPr>
          <p:nvPr>
            <p:ph idx="1"/>
          </p:nvPr>
        </p:nvSpPr>
        <p:spPr>
          <a:xfrm>
            <a:off x="71406" y="642918"/>
            <a:ext cx="8929750" cy="2143140"/>
          </a:xfrm>
        </p:spPr>
        <p:txBody>
          <a:bodyPr>
            <a:noAutofit/>
          </a:bodyPr>
          <a:lstStyle/>
          <a:p>
            <a:pPr algn="just"/>
            <a:r>
              <a:rPr lang="fr-FR" sz="2800" dirty="0" smtClean="0"/>
              <a:t>L'</a:t>
            </a:r>
            <a:r>
              <a:rPr lang="fr-FR" sz="2800" b="1" dirty="0" smtClean="0">
                <a:solidFill>
                  <a:srgbClr val="FF0000"/>
                </a:solidFill>
              </a:rPr>
              <a:t>adaptabilité</a:t>
            </a:r>
            <a:r>
              <a:rPr lang="fr-FR" sz="2800" dirty="0" smtClean="0">
                <a:solidFill>
                  <a:srgbClr val="FF0000"/>
                </a:solidFill>
              </a:rPr>
              <a:t> </a:t>
            </a:r>
            <a:r>
              <a:rPr lang="fr-FR" sz="2800" dirty="0" smtClean="0"/>
              <a:t>d'un système caractérise la capacité de son interface utilisateur à réagir et à s'</a:t>
            </a:r>
            <a:r>
              <a:rPr lang="fr-FR" sz="2800" b="1" dirty="0" smtClean="0">
                <a:solidFill>
                  <a:srgbClr val="00B0F0"/>
                </a:solidFill>
              </a:rPr>
              <a:t>adapter en fonction du contexte </a:t>
            </a:r>
            <a:r>
              <a:rPr lang="fr-FR" sz="2800" dirty="0" smtClean="0"/>
              <a:t>et selon les </a:t>
            </a:r>
            <a:r>
              <a:rPr lang="fr-FR" sz="2800" dirty="0" smtClean="0">
                <a:solidFill>
                  <a:srgbClr val="FF0000"/>
                </a:solidFill>
              </a:rPr>
              <a:t>besoins </a:t>
            </a:r>
            <a:r>
              <a:rPr lang="fr-FR" sz="2800" dirty="0" smtClean="0"/>
              <a:t>et les </a:t>
            </a:r>
            <a:r>
              <a:rPr lang="fr-FR" sz="2800" dirty="0" smtClean="0">
                <a:solidFill>
                  <a:srgbClr val="FF0000"/>
                </a:solidFill>
              </a:rPr>
              <a:t>préférences</a:t>
            </a:r>
            <a:r>
              <a:rPr lang="fr-FR" sz="2800" dirty="0" smtClean="0"/>
              <a:t> des utilisateurs. </a:t>
            </a:r>
            <a:endParaRPr lang="fr-FR" sz="2800" dirty="0" smtClean="0"/>
          </a:p>
        </p:txBody>
      </p:sp>
      <p:pic>
        <p:nvPicPr>
          <p:cNvPr id="3074" name="Picture 2"/>
          <p:cNvPicPr>
            <a:picLocks noChangeAspect="1" noChangeArrowheads="1"/>
          </p:cNvPicPr>
          <p:nvPr/>
        </p:nvPicPr>
        <p:blipFill>
          <a:blip r:embed="rId1"/>
          <a:srcRect/>
          <a:stretch>
            <a:fillRect/>
          </a:stretch>
        </p:blipFill>
        <p:spPr bwMode="auto">
          <a:xfrm>
            <a:off x="3143240" y="2454009"/>
            <a:ext cx="6000760" cy="4403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4- Adaptability (2/3)</a:t>
            </a:r>
            <a:endParaRPr lang="fr-FR" sz="3200" dirty="0"/>
          </a:p>
        </p:txBody>
      </p:sp>
      <p:sp>
        <p:nvSpPr>
          <p:cNvPr id="3" name="Espace réservé du contenu 2"/>
          <p:cNvSpPr>
            <a:spLocks noGrp="1"/>
          </p:cNvSpPr>
          <p:nvPr>
            <p:ph idx="1"/>
          </p:nvPr>
        </p:nvSpPr>
        <p:spPr>
          <a:xfrm>
            <a:off x="71406" y="642918"/>
            <a:ext cx="8929750" cy="2571768"/>
          </a:xfrm>
        </p:spPr>
        <p:txBody>
          <a:bodyPr>
            <a:noAutofit/>
          </a:bodyPr>
          <a:lstStyle/>
          <a:p>
            <a:pPr algn="just"/>
            <a:r>
              <a:rPr lang="en-US" altLang="fr-FR" sz="2800" dirty="0"/>
              <a:t>The more ways provided to perform an action, the greater the likelihood that the user will master at least one of them.</a:t>
            </a:r>
            <a:endParaRPr lang="en-US" altLang="fr-FR" sz="2800" dirty="0"/>
          </a:p>
          <a:p>
            <a:pPr algn="just"/>
            <a:r>
              <a:rPr lang="en-US" altLang="fr-FR" sz="2800" dirty="0"/>
              <a:t>A single mechanism can hardly suit all potential users at once.</a:t>
            </a:r>
            <a:endParaRPr lang="en-US" altLang="fr-F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ergonomi</a:t>
            </a:r>
            <a:r>
              <a:rPr lang="en-GB" altLang="fr-FR" sz="3200" b="1" dirty="0" smtClean="0"/>
              <a:t>c</a:t>
            </a:r>
            <a:r>
              <a:rPr lang="fr-FR" sz="3200" b="1" dirty="0" smtClean="0"/>
              <a:t>s</a:t>
            </a:r>
            <a:r>
              <a:rPr lang="en-GB" altLang="fr-FR" sz="3200" b="1" dirty="0" smtClean="0"/>
              <a:t> criteria</a:t>
            </a:r>
            <a:endParaRPr lang="en-GB" altLang="fr-FR" sz="3200" b="1" dirty="0" smtClean="0"/>
          </a:p>
        </p:txBody>
      </p:sp>
      <p:sp>
        <p:nvSpPr>
          <p:cNvPr id="3" name="Espace réservé du contenu 2"/>
          <p:cNvSpPr>
            <a:spLocks noGrp="1"/>
          </p:cNvSpPr>
          <p:nvPr>
            <p:ph idx="1"/>
          </p:nvPr>
        </p:nvSpPr>
        <p:spPr>
          <a:xfrm>
            <a:off x="71406" y="642918"/>
            <a:ext cx="8929750" cy="4857784"/>
          </a:xfrm>
        </p:spPr>
        <p:txBody>
          <a:bodyPr>
            <a:noAutofit/>
          </a:bodyPr>
          <a:lstStyle/>
          <a:p>
            <a:r>
              <a:rPr lang="en-US" altLang="fr-FR" sz="2800" dirty="0" smtClean="0"/>
              <a:t>Ergonomic criteria constitute a classification of the properties of a user interface (UI).</a:t>
            </a:r>
            <a:endParaRPr lang="en-US" altLang="fr-FR" sz="2800" dirty="0" smtClean="0"/>
          </a:p>
          <a:p>
            <a:endParaRPr lang="en-US" altLang="fr-FR" sz="2800" dirty="0" smtClean="0"/>
          </a:p>
          <a:p>
            <a:r>
              <a:rPr lang="en-US" altLang="fr-FR" sz="2800" dirty="0" smtClean="0"/>
              <a:t>They primarily aim at two complementary objectives:</a:t>
            </a:r>
            <a:endParaRPr lang="en-US" altLang="fr-FR" sz="2800" dirty="0" smtClean="0"/>
          </a:p>
          <a:p>
            <a:pPr lvl="0"/>
            <a:r>
              <a:rPr lang="en-US" altLang="fr-FR" sz="2800" dirty="0"/>
              <a:t>Evaluation of usability</a:t>
            </a:r>
            <a:endParaRPr lang="en-US" altLang="fr-FR" sz="2800" dirty="0"/>
          </a:p>
          <a:p>
            <a:pPr lvl="0"/>
            <a:endParaRPr lang="en-US" altLang="fr-FR" sz="2800" dirty="0"/>
          </a:p>
          <a:p>
            <a:pPr lvl="0"/>
            <a:r>
              <a:rPr lang="en-US" altLang="fr-FR" sz="2800" dirty="0"/>
              <a:t>Guidance during design</a:t>
            </a:r>
            <a:endParaRPr lang="en-US" alt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4- AdaptabilitY (3/3)</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fr-FR" sz="2600" b="1" u="sng" dirty="0" smtClean="0">
                <a:solidFill>
                  <a:srgbClr val="FF0000"/>
                </a:solidFill>
              </a:rPr>
              <a:t>Recommandations : </a:t>
            </a:r>
            <a:endParaRPr lang="fr-FR" sz="2600" dirty="0" smtClean="0">
              <a:solidFill>
                <a:srgbClr val="FF0000"/>
              </a:solidFill>
            </a:endParaRPr>
          </a:p>
          <a:p>
            <a:pPr lvl="1">
              <a:buFont typeface="Wingdings" panose="05000000000000000000" pitchFamily="2" charset="2"/>
              <a:buChar char="Ø"/>
            </a:pPr>
            <a:r>
              <a:rPr lang="en-US" altLang="fr-FR" sz="3200" dirty="0" smtClean="0">
                <a:solidFill>
                  <a:srgbClr val="7030A0"/>
                </a:solidFill>
              </a:rPr>
              <a:t>Allow tasks to be performed using both keyboard and mouse.</a:t>
            </a:r>
            <a:endParaRPr lang="en-US" altLang="fr-FR" sz="3200" dirty="0" smtClean="0">
              <a:solidFill>
                <a:srgbClr val="7030A0"/>
              </a:solidFill>
            </a:endParaRPr>
          </a:p>
          <a:p>
            <a:pPr lvl="1">
              <a:buFont typeface="Wingdings" panose="05000000000000000000" pitchFamily="2" charset="2"/>
              <a:buChar char="Ø"/>
            </a:pPr>
            <a:r>
              <a:rPr lang="en-US" altLang="fr-FR" sz="3200" dirty="0" smtClean="0">
                <a:solidFill>
                  <a:srgbClr val="7030A0"/>
                </a:solidFill>
              </a:rPr>
              <a:t>Enable the user to configure the software according to their preferences.</a:t>
            </a:r>
            <a:endParaRPr lang="en-US" altLang="fr-FR" sz="3200" dirty="0" smtClean="0">
              <a:solidFill>
                <a:srgbClr val="7030A0"/>
              </a:solidFill>
            </a:endParaRPr>
          </a:p>
          <a:p>
            <a:pPr lvl="1">
              <a:buFont typeface="Wingdings" panose="05000000000000000000" pitchFamily="2" charset="2"/>
              <a:buChar char="Ø"/>
            </a:pPr>
            <a:r>
              <a:rPr lang="en-US" altLang="fr-FR" sz="3200" dirty="0" smtClean="0">
                <a:solidFill>
                  <a:srgbClr val="7030A0"/>
                </a:solidFill>
              </a:rPr>
              <a:t>Provide quick access to menu commands (shortcuts).</a:t>
            </a:r>
            <a:endParaRPr lang="en-US" altLang="fr-FR" sz="3200" dirty="0" smtClean="0">
              <a:solidFill>
                <a:srgbClr val="7030A0"/>
              </a:solidFill>
            </a:endParaRPr>
          </a:p>
          <a:p>
            <a:pPr lvl="1">
              <a:buFont typeface="Wingdings" panose="05000000000000000000" pitchFamily="2" charset="2"/>
              <a:buChar char="Ø"/>
            </a:pPr>
            <a:r>
              <a:rPr lang="en-US" altLang="fr-FR" sz="3200" dirty="0" smtClean="0">
                <a:solidFill>
                  <a:srgbClr val="7030A0"/>
                </a:solidFill>
              </a:rPr>
              <a:t>Allow the user to define their level of experience.</a:t>
            </a:r>
            <a:endParaRPr lang="en-US" altLang="fr-FR" sz="3200" dirty="0" smtClean="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5- Contrôle explicite (1/3)</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en-US" altLang="fr-FR" sz="2800" dirty="0"/>
              <a:t>It concerns aspects related to the degree of control the user has over the processes carried out by the system.</a:t>
            </a:r>
            <a:endParaRPr lang="en-US" altLang="fr-FR" sz="2800" dirty="0"/>
          </a:p>
          <a:p>
            <a:r>
              <a:rPr lang="en-US" altLang="fr-FR" sz="2800" dirty="0"/>
              <a:t>It is divided into two basic sub-criteria:</a:t>
            </a:r>
            <a:endParaRPr lang="en-US" altLang="fr-FR" sz="2800" dirty="0"/>
          </a:p>
          <a:p>
            <a:r>
              <a:rPr lang="en-US" altLang="fr-FR" sz="2800" dirty="0"/>
              <a:t>Explicit actions</a:t>
            </a:r>
            <a:endParaRPr lang="en-US" altLang="fr-FR" sz="2800" dirty="0"/>
          </a:p>
          <a:p>
            <a:r>
              <a:rPr lang="en-US" altLang="fr-FR" sz="2800" dirty="0"/>
              <a:t>User control</a:t>
            </a:r>
            <a:endParaRPr lang="en-US" altLang="fr-FR" sz="2800" dirty="0"/>
          </a:p>
          <a:p>
            <a:r>
              <a:rPr lang="en-US" altLang="fr-FR" sz="2800" dirty="0"/>
              <a:t>The explicit actions criterion relates to the relationship between the user’s actions and the processes that the application will carry out in response.</a:t>
            </a:r>
            <a:endParaRPr lang="en-US" altLang="fr-FR" sz="2800" dirty="0"/>
          </a:p>
          <a:p>
            <a:r>
              <a:rPr lang="en-US" altLang="fr-FR" sz="2800" dirty="0"/>
              <a:t>Only operations explicitly requested by the user should be performed by the system.</a:t>
            </a:r>
            <a:endParaRPr lang="en-US" altLang="fr-F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5- Contrôle explicite (2/3)</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buFont typeface="Wingdings" panose="05000000000000000000" pitchFamily="2" charset="2"/>
              <a:buChar char="Ø"/>
            </a:pPr>
            <a:r>
              <a:rPr lang="fr-FR" sz="2800" b="1" u="sng" dirty="0" smtClean="0">
                <a:solidFill>
                  <a:srgbClr val="FF0000"/>
                </a:solidFill>
              </a:rPr>
              <a:t>Recommandations : </a:t>
            </a:r>
            <a:endParaRPr lang="fr-FR" sz="2800" dirty="0" smtClean="0">
              <a:solidFill>
                <a:srgbClr val="FF0000"/>
              </a:solidFill>
            </a:endParaRPr>
          </a:p>
          <a:p>
            <a:pPr algn="just">
              <a:buFont typeface="Wingdings" panose="05000000000000000000" pitchFamily="2" charset="2"/>
              <a:buChar char="Ø"/>
            </a:pPr>
            <a:r>
              <a:rPr lang="en-US" altLang="fr-FR" sz="2800" dirty="0" smtClean="0">
                <a:solidFill>
                  <a:srgbClr val="7030A0"/>
                </a:solidFill>
              </a:rPr>
              <a:t>Do not trigger any operations without the user’s explicit permission.</a:t>
            </a:r>
            <a:endParaRPr lang="en-US" altLang="fr-FR" sz="2800" dirty="0" smtClean="0">
              <a:solidFill>
                <a:srgbClr val="7030A0"/>
              </a:solidFill>
            </a:endParaRPr>
          </a:p>
          <a:p>
            <a:pPr algn="just">
              <a:buFont typeface="Wingdings" panose="05000000000000000000" pitchFamily="2" charset="2"/>
              <a:buChar char="Ø"/>
            </a:pPr>
            <a:r>
              <a:rPr lang="en-US" altLang="fr-FR" sz="2800" dirty="0" smtClean="0">
                <a:solidFill>
                  <a:srgbClr val="7030A0"/>
                </a:solidFill>
              </a:rPr>
              <a:t>Trigger the operation immediately after the user’s action or, if not possible, clearly indicate that the operation cannot be performed.</a:t>
            </a:r>
            <a:endParaRPr lang="en-US" altLang="fr-FR" sz="2800" dirty="0" smtClean="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5- Contrôle explicite (3/3)</a:t>
            </a:r>
            <a:endParaRPr lang="fr-FR" sz="3200" dirty="0"/>
          </a:p>
        </p:txBody>
      </p:sp>
      <p:sp>
        <p:nvSpPr>
          <p:cNvPr id="3" name="Espace réservé du contenu 2"/>
          <p:cNvSpPr>
            <a:spLocks noGrp="1"/>
          </p:cNvSpPr>
          <p:nvPr>
            <p:ph idx="1"/>
          </p:nvPr>
        </p:nvSpPr>
        <p:spPr>
          <a:xfrm>
            <a:off x="71406" y="642918"/>
            <a:ext cx="8929750" cy="928694"/>
          </a:xfrm>
        </p:spPr>
        <p:txBody>
          <a:bodyPr>
            <a:noAutofit/>
          </a:bodyPr>
          <a:lstStyle/>
          <a:p>
            <a:r>
              <a:rPr lang="fr-FR" sz="2800" dirty="0" smtClean="0"/>
              <a:t>exemple :</a:t>
            </a:r>
            <a:endParaRPr lang="fr-FR" sz="2800" dirty="0"/>
          </a:p>
        </p:txBody>
      </p:sp>
      <p:pic>
        <p:nvPicPr>
          <p:cNvPr id="4" name="Image 3"/>
          <p:cNvPicPr/>
          <p:nvPr/>
        </p:nvPicPr>
        <p:blipFill>
          <a:blip r:embed="rId1"/>
          <a:srcRect/>
          <a:stretch>
            <a:fillRect/>
          </a:stretch>
        </p:blipFill>
        <p:spPr bwMode="auto">
          <a:xfrm>
            <a:off x="428596" y="1571612"/>
            <a:ext cx="8501122"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fontScale="90000"/>
          </a:bodyPr>
          <a:lstStyle/>
          <a:p>
            <a:r>
              <a:rPr lang="fr-FR" sz="3200" b="1" dirty="0" smtClean="0"/>
              <a:t>5- Contrôle explicite / Contrôle utilisateur (1/2)</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r>
              <a:rPr lang="en-US" altLang="fr-FR" sz="2800" b="1" dirty="0" smtClean="0">
                <a:solidFill>
                  <a:schemeClr val="tx1"/>
                </a:solidFill>
              </a:rPr>
              <a:t>The user control criterion concerns the fact that the user must always be in control and able to manage the progress of processes carried out by the application (pause, resume, etc.).</a:t>
            </a:r>
            <a:r>
              <a:rPr lang="fr-FR" sz="2800" b="1" dirty="0" smtClean="0">
                <a:solidFill>
                  <a:schemeClr val="tx1"/>
                </a:solidFill>
              </a:rPr>
              <a:t>Recommandations : </a:t>
            </a:r>
            <a:endParaRPr lang="fr-FR" sz="2800" b="1" dirty="0" smtClean="0">
              <a:solidFill>
                <a:schemeClr val="tx1"/>
              </a:solidFill>
            </a:endParaRPr>
          </a:p>
          <a:p>
            <a:pPr algn="just">
              <a:buFont typeface="Wingdings" panose="05000000000000000000" pitchFamily="2" charset="2"/>
              <a:buChar char="Ø"/>
            </a:pPr>
            <a:r>
              <a:rPr lang="en-US" altLang="fr-FR" sz="2800" dirty="0">
                <a:solidFill>
                  <a:srgbClr val="7030A0"/>
                </a:solidFill>
              </a:rPr>
              <a:t>Provide the user with explicit confirmation for important or hard-to-reverse commands.</a:t>
            </a: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Offer the possibility to interrupt long processes.</a:t>
            </a: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Allow undoing actions.</a:t>
            </a:r>
            <a:endParaRPr lang="en-US" altLang="fr-FR" sz="2800" dirty="0">
              <a:solidFill>
                <a:srgbClr val="7030A0"/>
              </a:solidFill>
            </a:endParaRPr>
          </a:p>
          <a:p>
            <a:pPr algn="just">
              <a:buFont typeface="Wingdings" panose="05000000000000000000" pitchFamily="2" charset="2"/>
              <a:buChar char="Ø"/>
            </a:pPr>
            <a:r>
              <a:rPr lang="en-US" altLang="fr-FR" sz="2800" dirty="0">
                <a:solidFill>
                  <a:srgbClr val="7030A0"/>
                </a:solidFill>
              </a:rPr>
              <a:t>Enable the user, at any time, to exit the current function or even the software.</a:t>
            </a:r>
            <a:endParaRPr lang="en-US" altLang="fr-FR" sz="2800"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fontScale="90000"/>
          </a:bodyPr>
          <a:lstStyle/>
          <a:p>
            <a:r>
              <a:rPr lang="fr-FR" sz="3200" b="1" dirty="0" smtClean="0"/>
              <a:t>5- Contrôle explicite / Contrôle utilisateur (2/2)</a:t>
            </a:r>
            <a:endParaRPr lang="fr-FR" sz="3200" dirty="0"/>
          </a:p>
        </p:txBody>
      </p:sp>
      <p:sp>
        <p:nvSpPr>
          <p:cNvPr id="3" name="Espace réservé du contenu 2"/>
          <p:cNvSpPr>
            <a:spLocks noGrp="1"/>
          </p:cNvSpPr>
          <p:nvPr>
            <p:ph idx="1"/>
          </p:nvPr>
        </p:nvSpPr>
        <p:spPr>
          <a:xfrm>
            <a:off x="71406" y="642918"/>
            <a:ext cx="8929750" cy="1571636"/>
          </a:xfrm>
        </p:spPr>
        <p:txBody>
          <a:bodyPr>
            <a:noAutofit/>
          </a:bodyPr>
          <a:lstStyle/>
          <a:p>
            <a:r>
              <a:rPr lang="fr-FR" sz="2800" b="1" u="sng" dirty="0" smtClean="0"/>
              <a:t>Exemple :</a:t>
            </a:r>
            <a:endParaRPr lang="fr-FR" sz="2800" dirty="0" smtClean="0"/>
          </a:p>
        </p:txBody>
      </p:sp>
      <p:pic>
        <p:nvPicPr>
          <p:cNvPr id="4" name="Image 3"/>
          <p:cNvPicPr/>
          <p:nvPr/>
        </p:nvPicPr>
        <p:blipFill>
          <a:blip r:embed="rId1"/>
          <a:srcRect/>
          <a:stretch>
            <a:fillRect/>
          </a:stretch>
        </p:blipFill>
        <p:spPr bwMode="auto">
          <a:xfrm>
            <a:off x="428596" y="1357298"/>
            <a:ext cx="8072494"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6- err</a:t>
            </a:r>
            <a:r>
              <a:rPr lang="en-GB" altLang="fr-FR" sz="3200" b="1" dirty="0" smtClean="0"/>
              <a:t>or management</a:t>
            </a:r>
            <a:endParaRPr lang="en-GB" altLang="fr-FR" sz="3200" b="1" dirty="0" smtClean="0"/>
          </a:p>
        </p:txBody>
      </p:sp>
      <p:sp>
        <p:nvSpPr>
          <p:cNvPr id="3" name="Espace réservé du contenu 2"/>
          <p:cNvSpPr>
            <a:spLocks noGrp="1"/>
          </p:cNvSpPr>
          <p:nvPr>
            <p:ph idx="1"/>
          </p:nvPr>
        </p:nvSpPr>
        <p:spPr>
          <a:xfrm>
            <a:off x="71406" y="642918"/>
            <a:ext cx="8929750" cy="6072230"/>
          </a:xfrm>
        </p:spPr>
        <p:txBody>
          <a:bodyPr>
            <a:noAutofit/>
          </a:bodyPr>
          <a:lstStyle/>
          <a:p>
            <a:pPr algn="just"/>
            <a:r>
              <a:rPr lang="en-US" altLang="fr-FR" sz="2800" dirty="0"/>
              <a:t>It encompasses the various methods aimed at:</a:t>
            </a:r>
            <a:endParaRPr lang="en-US" altLang="fr-FR" sz="2800" dirty="0"/>
          </a:p>
          <a:p>
            <a:pPr algn="just"/>
            <a:r>
              <a:rPr lang="en-US" altLang="fr-FR" sz="2800" dirty="0"/>
              <a:t>Preventing, reducing, and correcting user errors</a:t>
            </a:r>
            <a:endParaRPr lang="en-US" altLang="fr-FR" sz="2800" dirty="0"/>
          </a:p>
          <a:p>
            <a:pPr algn="just"/>
            <a:endParaRPr lang="en-US" altLang="fr-FR" sz="2800" dirty="0"/>
          </a:p>
          <a:p>
            <a:pPr algn="just"/>
            <a:r>
              <a:rPr lang="en-US" altLang="fr-FR" sz="2800" dirty="0"/>
              <a:t>Three sub-criteria should be considered:</a:t>
            </a:r>
            <a:endParaRPr lang="en-US" altLang="fr-FR" sz="2800" dirty="0"/>
          </a:p>
          <a:p>
            <a:pPr algn="just"/>
            <a:endParaRPr lang="en-US" altLang="fr-FR" sz="2800" dirty="0"/>
          </a:p>
          <a:p>
            <a:pPr algn="just"/>
            <a:r>
              <a:rPr lang="en-US" altLang="fr-FR" sz="2800" dirty="0"/>
              <a:t>Error prevention</a:t>
            </a:r>
            <a:endParaRPr lang="en-US" altLang="fr-FR" sz="2800" dirty="0"/>
          </a:p>
          <a:p>
            <a:pPr algn="just"/>
            <a:endParaRPr lang="en-US" altLang="fr-FR" sz="2800" dirty="0"/>
          </a:p>
          <a:p>
            <a:pPr algn="just"/>
            <a:r>
              <a:rPr lang="en-US" altLang="fr-FR" sz="2800" dirty="0"/>
              <a:t>Quality of error messages</a:t>
            </a:r>
            <a:endParaRPr lang="en-US" altLang="fr-FR" sz="2800" dirty="0"/>
          </a:p>
          <a:p>
            <a:pPr algn="just"/>
            <a:endParaRPr lang="en-US" altLang="fr-FR" sz="2800" dirty="0"/>
          </a:p>
          <a:p>
            <a:pPr algn="just"/>
            <a:r>
              <a:rPr lang="en-US" altLang="fr-FR" sz="2800" dirty="0"/>
              <a:t>Error correction</a:t>
            </a:r>
            <a:endParaRPr lang="en-US" altLang="fr-FR"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Protection contre les erreurs</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fr-FR" sz="2600" b="1" u="sng" dirty="0" smtClean="0">
                <a:solidFill>
                  <a:srgbClr val="FF0000"/>
                </a:solidFill>
              </a:rPr>
              <a:t>Recommandations : </a:t>
            </a:r>
            <a:endParaRPr lang="fr-FR" sz="2600" dirty="0" smtClean="0">
              <a:solidFill>
                <a:srgbClr val="FF0000"/>
              </a:solidFill>
            </a:endParaRPr>
          </a:p>
          <a:p>
            <a:pPr lvl="1">
              <a:buFont typeface="Wingdings" panose="05000000000000000000" pitchFamily="2" charset="2"/>
              <a:buChar char="Ø"/>
            </a:pPr>
            <a:r>
              <a:rPr lang="en-US" altLang="fr-FR" sz="3200" dirty="0">
                <a:solidFill>
                  <a:srgbClr val="7030A0"/>
                </a:solidFill>
              </a:rPr>
              <a:t>Highlight unavailable commands (e.g., grey them out).</a:t>
            </a:r>
            <a:endParaRPr lang="en-US" altLang="fr-FR" sz="3200" dirty="0">
              <a:solidFill>
                <a:srgbClr val="7030A0"/>
              </a:solidFill>
            </a:endParaRPr>
          </a:p>
          <a:p>
            <a:pPr lvl="1">
              <a:buFont typeface="Wingdings" panose="05000000000000000000" pitchFamily="2" charset="2"/>
              <a:buChar char="Ø"/>
            </a:pPr>
            <a:r>
              <a:rPr lang="en-US" altLang="fr-FR" sz="3200" dirty="0">
                <a:solidFill>
                  <a:srgbClr val="7030A0"/>
                </a:solidFill>
              </a:rPr>
              <a:t>Provide a list of possible values, etc.</a:t>
            </a:r>
            <a:endParaRPr lang="en-US" altLang="fr-FR" sz="3200" dirty="0">
              <a:solidFill>
                <a:srgbClr val="7030A0"/>
              </a:solidFill>
            </a:endParaRPr>
          </a:p>
          <a:p>
            <a:pPr lvl="1">
              <a:buFont typeface="Wingdings" panose="05000000000000000000" pitchFamily="2" charset="2"/>
              <a:buChar char="Ø"/>
            </a:pPr>
            <a:r>
              <a:rPr lang="en-US" altLang="fr-FR" sz="3200" dirty="0">
                <a:solidFill>
                  <a:srgbClr val="7030A0"/>
                </a:solidFill>
              </a:rPr>
              <a:t>Detect errors as early as possible and immediately warn the user.</a:t>
            </a:r>
            <a:endParaRPr lang="en-US" altLang="fr-FR" sz="3200" dirty="0">
              <a:solidFill>
                <a:srgbClr val="7030A0"/>
              </a:solidFill>
            </a:endParaRPr>
          </a:p>
          <a:p>
            <a:pPr lvl="1">
              <a:buFont typeface="Wingdings" panose="05000000000000000000" pitchFamily="2" charset="2"/>
              <a:buChar char="Ø"/>
            </a:pPr>
            <a:r>
              <a:rPr lang="en-US" altLang="fr-FR" sz="3200" dirty="0">
                <a:solidFill>
                  <a:srgbClr val="7030A0"/>
                </a:solidFill>
              </a:rPr>
              <a:t>Minimize keyboard input.</a:t>
            </a:r>
            <a:endParaRPr lang="en-US" altLang="fr-FR" sz="3200" dirty="0">
              <a:solidFill>
                <a:srgbClr val="7030A0"/>
              </a:solidFill>
            </a:endParaRPr>
          </a:p>
          <a:p>
            <a:pPr lvl="1">
              <a:buFont typeface="Wingdings" panose="05000000000000000000" pitchFamily="2" charset="2"/>
              <a:buChar char="Ø"/>
            </a:pPr>
            <a:r>
              <a:rPr lang="en-US" altLang="fr-FR" sz="3200" dirty="0">
                <a:solidFill>
                  <a:srgbClr val="7030A0"/>
                </a:solidFill>
              </a:rPr>
              <a:t>Prevent the risk of data loss (ask for confirmation).</a:t>
            </a:r>
            <a:endParaRPr lang="en-US" altLang="fr-FR" sz="3200"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sym typeface="+mn-ea"/>
              </a:rPr>
              <a:t>err</a:t>
            </a:r>
            <a:r>
              <a:rPr lang="en-GB" altLang="fr-FR" sz="3200" b="1" dirty="0" smtClean="0">
                <a:sym typeface="+mn-ea"/>
              </a:rPr>
              <a:t>o</a:t>
            </a:r>
            <a:r>
              <a:rPr lang="fr-FR" sz="3200" b="1" dirty="0" smtClean="0">
                <a:sym typeface="+mn-ea"/>
              </a:rPr>
              <a:t>r </a:t>
            </a:r>
            <a:r>
              <a:rPr lang="en-GB" altLang="fr-FR" sz="3200" b="1" dirty="0" smtClean="0">
                <a:sym typeface="+mn-ea"/>
              </a:rPr>
              <a:t> messages quality</a:t>
            </a:r>
            <a:r>
              <a:rPr lang="fr-FR" sz="3200" b="1" dirty="0" smtClean="0"/>
              <a:t> (1/3)</a:t>
            </a:r>
            <a:endParaRPr lang="fr-FR" sz="3200" dirty="0"/>
          </a:p>
        </p:txBody>
      </p:sp>
      <p:sp>
        <p:nvSpPr>
          <p:cNvPr id="3" name="Espace réservé du contenu 2"/>
          <p:cNvSpPr>
            <a:spLocks noGrp="1"/>
          </p:cNvSpPr>
          <p:nvPr>
            <p:ph idx="1"/>
          </p:nvPr>
        </p:nvSpPr>
        <p:spPr>
          <a:xfrm>
            <a:off x="71406" y="928670"/>
            <a:ext cx="8929750" cy="4643470"/>
          </a:xfrm>
        </p:spPr>
        <p:txBody>
          <a:bodyPr>
            <a:noAutofit/>
          </a:bodyPr>
          <a:lstStyle/>
          <a:p>
            <a:r>
              <a:rPr lang="fr-FR" sz="2600" dirty="0" smtClean="0"/>
              <a:t> </a:t>
            </a:r>
            <a:r>
              <a:rPr lang="en-US" altLang="fr-FR" sz="3600" dirty="0" smtClean="0"/>
              <a:t>The quality of error messages criterion concerns:</a:t>
            </a:r>
            <a:endParaRPr lang="en-US" altLang="fr-FR" sz="3600" dirty="0" smtClean="0"/>
          </a:p>
          <a:p>
            <a:r>
              <a:rPr lang="en-US" altLang="fr-FR" sz="3600" dirty="0" smtClean="0"/>
              <a:t>The ease of reading</a:t>
            </a:r>
            <a:endParaRPr lang="en-US" altLang="fr-FR" sz="3600" dirty="0" smtClean="0"/>
          </a:p>
          <a:p>
            <a:r>
              <a:rPr lang="en-US" altLang="fr-FR" sz="3600" dirty="0" smtClean="0"/>
              <a:t>The accuracy of the information given to users about the nature of the errors made</a:t>
            </a:r>
            <a:endParaRPr lang="en-US" altLang="fr-FR" sz="3600" dirty="0" smtClean="0"/>
          </a:p>
          <a:p>
            <a:r>
              <a:rPr lang="en-US" altLang="fr-FR" sz="3600" dirty="0" smtClean="0"/>
              <a:t>Guidance on the actions to take to correct them</a:t>
            </a:r>
            <a:endParaRPr lang="en-US" altLang="fr-FR" sz="3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err</a:t>
            </a:r>
            <a:r>
              <a:rPr lang="en-GB" altLang="fr-FR" sz="3200" b="1" dirty="0" smtClean="0"/>
              <a:t>o</a:t>
            </a:r>
            <a:r>
              <a:rPr lang="fr-FR" sz="3200" b="1" dirty="0" smtClean="0"/>
              <a:t>r </a:t>
            </a:r>
            <a:r>
              <a:rPr lang="en-GB" altLang="fr-FR" sz="3200" b="1" dirty="0" smtClean="0"/>
              <a:t> messages quality</a:t>
            </a:r>
            <a:r>
              <a:rPr lang="fr-FR" sz="3200" b="1" dirty="0" smtClean="0"/>
              <a:t>(2/3)</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fr-FR" sz="2600" b="1" u="sng" dirty="0" smtClean="0"/>
              <a:t>Recommandations : </a:t>
            </a:r>
            <a:endParaRPr lang="fr-FR" sz="2600" dirty="0" smtClean="0"/>
          </a:p>
          <a:p>
            <a:pPr>
              <a:buFont typeface="Wingdings" panose="05000000000000000000" pitchFamily="2" charset="2"/>
              <a:buChar char="Ø"/>
            </a:pPr>
            <a:r>
              <a:rPr lang="en-US" altLang="fr-FR" sz="3600" dirty="0"/>
              <a:t>Place error messages where the user is expected to look.</a:t>
            </a:r>
            <a:endParaRPr lang="en-US" altLang="fr-FR" sz="3600" dirty="0"/>
          </a:p>
          <a:p>
            <a:pPr>
              <a:buFont typeface="Wingdings" panose="05000000000000000000" pitchFamily="2" charset="2"/>
              <a:buChar char="Ø"/>
            </a:pPr>
            <a:r>
              <a:rPr lang="en-US" altLang="fr-FR" sz="3600" dirty="0"/>
              <a:t>Display clear and explicit error messages (use the user’s language).</a:t>
            </a:r>
            <a:endParaRPr lang="en-US" altLang="fr-FR" sz="3600" dirty="0"/>
          </a:p>
          <a:p>
            <a:pPr>
              <a:buFont typeface="Wingdings" panose="05000000000000000000" pitchFamily="2" charset="2"/>
              <a:buChar char="Ø"/>
            </a:pPr>
            <a:r>
              <a:rPr lang="en-US" altLang="fr-FR" sz="3600" dirty="0"/>
              <a:t>Avoid overly long texts (keep them brief, use links or references, etc.).</a:t>
            </a:r>
            <a:endParaRPr lang="en-US" altLang="fr-FR" sz="3600" dirty="0"/>
          </a:p>
          <a:p>
            <a:pPr>
              <a:buFont typeface="Wingdings" panose="05000000000000000000" pitchFamily="2" charset="2"/>
              <a:buChar char="Ø"/>
            </a:pPr>
            <a:r>
              <a:rPr lang="en-US" altLang="fr-FR" sz="3600" dirty="0"/>
              <a:t>Avoid difficult or complex wording.</a:t>
            </a:r>
            <a:endParaRPr lang="en-US" altLang="fr-FR"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 </a:t>
            </a:r>
            <a:r>
              <a:rPr lang="fr-FR" sz="3200" b="1" dirty="0" smtClean="0">
                <a:sym typeface="+mn-ea"/>
              </a:rPr>
              <a:t>principa</a:t>
            </a:r>
            <a:r>
              <a:rPr lang="en-GB" altLang="fr-FR" sz="3200" b="1" dirty="0" smtClean="0">
                <a:sym typeface="+mn-ea"/>
              </a:rPr>
              <a:t>l </a:t>
            </a:r>
            <a:r>
              <a:rPr lang="fr-FR" sz="3200" b="1" dirty="0" smtClean="0"/>
              <a:t>ergonomic </a:t>
            </a:r>
            <a:r>
              <a:rPr lang="fr-FR" sz="3200" b="1" dirty="0" smtClean="0">
                <a:sym typeface="+mn-ea"/>
              </a:rPr>
              <a:t>Criteri</a:t>
            </a:r>
            <a:r>
              <a:rPr lang="en-GB" sz="3200" b="1" dirty="0" smtClean="0">
                <a:sym typeface="+mn-ea"/>
              </a:rPr>
              <a:t>a </a:t>
            </a:r>
            <a:endParaRPr lang="en-GB" altLang="fr-FR" sz="3200" b="1" dirty="0" smtClean="0"/>
          </a:p>
        </p:txBody>
      </p:sp>
      <p:pic>
        <p:nvPicPr>
          <p:cNvPr id="5" name="Image 4"/>
          <p:cNvPicPr/>
          <p:nvPr/>
        </p:nvPicPr>
        <p:blipFill>
          <a:blip r:embed="rId1"/>
          <a:srcRect/>
          <a:stretch>
            <a:fillRect/>
          </a:stretch>
        </p:blipFill>
        <p:spPr bwMode="auto">
          <a:xfrm>
            <a:off x="285720" y="785794"/>
            <a:ext cx="8143932"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1"/>
          <a:srcRect/>
          <a:stretch>
            <a:fillRect/>
          </a:stretch>
        </p:blipFill>
        <p:spPr bwMode="auto">
          <a:xfrm>
            <a:off x="1357290" y="4000504"/>
            <a:ext cx="7631764" cy="2857497"/>
          </a:xfrm>
          <a:prstGeom prst="rect">
            <a:avLst/>
          </a:prstGeom>
          <a:noFill/>
          <a:ln w="9525">
            <a:noFill/>
            <a:miter lim="800000"/>
            <a:headEnd/>
            <a:tailEnd/>
          </a:ln>
        </p:spPr>
      </p:pic>
      <p:sp>
        <p:nvSpPr>
          <p:cNvPr id="2" name="Titre 1"/>
          <p:cNvSpPr>
            <a:spLocks noGrp="1"/>
          </p:cNvSpPr>
          <p:nvPr>
            <p:ph type="title"/>
          </p:nvPr>
        </p:nvSpPr>
        <p:spPr>
          <a:xfrm>
            <a:off x="0" y="0"/>
            <a:ext cx="9144000" cy="654008"/>
          </a:xfrm>
        </p:spPr>
        <p:txBody>
          <a:bodyPr>
            <a:normAutofit/>
          </a:bodyPr>
          <a:lstStyle/>
          <a:p>
            <a:r>
              <a:rPr lang="fr-FR" sz="3200" b="1" dirty="0" smtClean="0"/>
              <a:t>err</a:t>
            </a:r>
            <a:r>
              <a:rPr lang="en-GB" altLang="fr-FR" sz="3200" b="1" dirty="0" smtClean="0"/>
              <a:t>o</a:t>
            </a:r>
            <a:r>
              <a:rPr lang="fr-FR" sz="3200" b="1" dirty="0" smtClean="0"/>
              <a:t>r</a:t>
            </a:r>
            <a:r>
              <a:rPr lang="en-GB" altLang="fr-FR" sz="3200" b="1" dirty="0" smtClean="0"/>
              <a:t> messages quality</a:t>
            </a:r>
            <a:r>
              <a:rPr lang="fr-FR" sz="3200" b="1" dirty="0" smtClean="0"/>
              <a:t> (3/3)</a:t>
            </a:r>
            <a:endParaRPr lang="fr-FR" sz="3200" dirty="0"/>
          </a:p>
        </p:txBody>
      </p:sp>
      <p:sp>
        <p:nvSpPr>
          <p:cNvPr id="3" name="Espace réservé du contenu 2"/>
          <p:cNvSpPr>
            <a:spLocks noGrp="1"/>
          </p:cNvSpPr>
          <p:nvPr>
            <p:ph idx="1"/>
          </p:nvPr>
        </p:nvSpPr>
        <p:spPr>
          <a:xfrm>
            <a:off x="71406" y="642918"/>
            <a:ext cx="8929750" cy="500066"/>
          </a:xfrm>
        </p:spPr>
        <p:txBody>
          <a:bodyPr>
            <a:noAutofit/>
          </a:bodyPr>
          <a:lstStyle/>
          <a:p>
            <a:r>
              <a:rPr lang="fr-FR" sz="2600" u="sng" dirty="0" smtClean="0"/>
              <a:t>Exemples à ne pas suivre !</a:t>
            </a:r>
            <a:endParaRPr lang="fr-FR" sz="2600" dirty="0"/>
          </a:p>
        </p:txBody>
      </p:sp>
      <p:pic>
        <p:nvPicPr>
          <p:cNvPr id="4" name="Image 3"/>
          <p:cNvPicPr/>
          <p:nvPr/>
        </p:nvPicPr>
        <p:blipFill>
          <a:blip r:embed="rId2"/>
          <a:srcRect/>
          <a:stretch>
            <a:fillRect/>
          </a:stretch>
        </p:blipFill>
        <p:spPr bwMode="auto">
          <a:xfrm>
            <a:off x="142844" y="1071546"/>
            <a:ext cx="3929058" cy="1785950"/>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4714844" y="714356"/>
            <a:ext cx="4429156" cy="1714512"/>
          </a:xfrm>
          <a:prstGeom prst="rect">
            <a:avLst/>
          </a:prstGeom>
          <a:noFill/>
          <a:ln w="9525">
            <a:noFill/>
            <a:miter lim="800000"/>
            <a:headEnd/>
            <a:tailEnd/>
          </a:ln>
        </p:spPr>
      </p:pic>
      <p:pic>
        <p:nvPicPr>
          <p:cNvPr id="6" name="Image 5"/>
          <p:cNvPicPr/>
          <p:nvPr/>
        </p:nvPicPr>
        <p:blipFill>
          <a:blip r:embed="rId4"/>
          <a:srcRect/>
          <a:stretch>
            <a:fillRect/>
          </a:stretch>
        </p:blipFill>
        <p:spPr bwMode="auto">
          <a:xfrm>
            <a:off x="1071538" y="2643182"/>
            <a:ext cx="6572296"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Correction des erreurs</a:t>
            </a:r>
            <a:endParaRPr lang="fr-FR" sz="3200" dirty="0"/>
          </a:p>
        </p:txBody>
      </p:sp>
      <p:sp>
        <p:nvSpPr>
          <p:cNvPr id="3" name="Espace réservé du contenu 2"/>
          <p:cNvSpPr>
            <a:spLocks noGrp="1"/>
          </p:cNvSpPr>
          <p:nvPr>
            <p:ph idx="1"/>
          </p:nvPr>
        </p:nvSpPr>
        <p:spPr>
          <a:xfrm>
            <a:off x="71406" y="928670"/>
            <a:ext cx="8929750" cy="5000660"/>
          </a:xfrm>
        </p:spPr>
        <p:txBody>
          <a:bodyPr>
            <a:noAutofit/>
          </a:bodyPr>
          <a:lstStyle/>
          <a:p>
            <a:pPr algn="just"/>
            <a:r>
              <a:rPr lang="en-US" altLang="fr-FR" sz="3600" dirty="0">
                <a:solidFill>
                  <a:srgbClr val="0070C0"/>
                </a:solidFill>
              </a:rPr>
              <a:t>This criterion includes all the means provided to users to allow them to correct their errors.</a:t>
            </a:r>
            <a:endParaRPr lang="en-US" altLang="fr-FR" sz="3600" dirty="0">
              <a:solidFill>
                <a:srgbClr val="0070C0"/>
              </a:solidFill>
            </a:endParaRPr>
          </a:p>
          <a:p>
            <a:pPr algn="just"/>
            <a:r>
              <a:rPr lang="en-US" altLang="fr-FR" sz="3600" dirty="0">
                <a:solidFill>
                  <a:srgbClr val="0070C0"/>
                </a:solidFill>
              </a:rPr>
              <a:t>Provide the user with the means to fix their mistakes,</a:t>
            </a:r>
            <a:endParaRPr lang="en-US" altLang="fr-FR" sz="3600" dirty="0">
              <a:solidFill>
                <a:srgbClr val="0070C0"/>
              </a:solidFill>
            </a:endParaRPr>
          </a:p>
          <a:p>
            <a:pPr algn="just"/>
            <a:r>
              <a:rPr lang="en-US" altLang="fr-FR" sz="3600" dirty="0">
                <a:solidFill>
                  <a:srgbClr val="0070C0"/>
                </a:solidFill>
              </a:rPr>
              <a:t>for example, by correcting only the portion of the data that is incorrect.</a:t>
            </a:r>
            <a:endParaRPr lang="en-US" altLang="fr-FR" sz="3600"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7- </a:t>
            </a:r>
            <a:r>
              <a:rPr lang="en-GB" altLang="fr-FR" sz="3200" b="1" dirty="0" smtClean="0"/>
              <a:t>Work Load</a:t>
            </a:r>
            <a:r>
              <a:rPr lang="fr-FR" sz="3200" b="1" dirty="0" smtClean="0"/>
              <a:t> (1/4)</a:t>
            </a:r>
            <a:endParaRPr lang="fr-FR" sz="3200" dirty="0"/>
          </a:p>
        </p:txBody>
      </p:sp>
      <p:sp>
        <p:nvSpPr>
          <p:cNvPr id="3" name="Espace réservé du contenu 2"/>
          <p:cNvSpPr>
            <a:spLocks noGrp="1"/>
          </p:cNvSpPr>
          <p:nvPr>
            <p:ph idx="1"/>
          </p:nvPr>
        </p:nvSpPr>
        <p:spPr>
          <a:xfrm>
            <a:off x="71406" y="857232"/>
            <a:ext cx="8929750" cy="5286412"/>
          </a:xfrm>
        </p:spPr>
        <p:txBody>
          <a:bodyPr>
            <a:noAutofit/>
          </a:bodyPr>
          <a:lstStyle/>
          <a:p>
            <a:pPr algn="just"/>
            <a:r>
              <a:rPr lang="en-US" altLang="fr-FR" sz="2800" dirty="0"/>
              <a:t>This criterion encompasses all the means aimed at reducing the user’s perceptual and physical load.</a:t>
            </a:r>
            <a:endParaRPr lang="en-US" altLang="fr-FR" sz="2800" dirty="0"/>
          </a:p>
          <a:p>
            <a:pPr algn="just"/>
            <a:endParaRPr lang="en-US" altLang="fr-FR" sz="2800" dirty="0"/>
          </a:p>
          <a:p>
            <a:pPr algn="just"/>
            <a:r>
              <a:rPr lang="en-US" altLang="fr-FR" sz="2800" dirty="0"/>
              <a:t>The goal is therefore to minimize:</a:t>
            </a:r>
            <a:endParaRPr lang="en-US" altLang="fr-FR" sz="2800" dirty="0"/>
          </a:p>
          <a:p>
            <a:pPr algn="just"/>
            <a:endParaRPr lang="en-US" altLang="fr-FR" sz="2800" dirty="0"/>
          </a:p>
          <a:p>
            <a:pPr algn="just"/>
            <a:r>
              <a:rPr lang="en-US" altLang="fr-FR" sz="2800" dirty="0"/>
              <a:t>The amount of information the user must process</a:t>
            </a:r>
            <a:endParaRPr lang="en-US" altLang="fr-FR" sz="2800" dirty="0"/>
          </a:p>
          <a:p>
            <a:pPr algn="just"/>
            <a:endParaRPr lang="en-US" altLang="fr-FR" sz="2800" dirty="0"/>
          </a:p>
          <a:p>
            <a:pPr algn="just"/>
            <a:r>
              <a:rPr lang="en-US" altLang="fr-FR" sz="2800" dirty="0"/>
              <a:t>The number of basic actions the user must perform to complete a given task</a:t>
            </a:r>
            <a:endParaRPr lang="en-US" altLang="fr-FR"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7- </a:t>
            </a:r>
            <a:r>
              <a:rPr lang="en-GB" altLang="fr-FR" sz="3200" b="1" dirty="0" smtClean="0"/>
              <a:t>work load</a:t>
            </a:r>
            <a:r>
              <a:rPr lang="fr-FR" sz="3200" b="1" dirty="0" smtClean="0"/>
              <a:t>(2/4)</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buFont typeface="Wingdings" panose="05000000000000000000" pitchFamily="2" charset="2"/>
              <a:buChar char="Ø"/>
            </a:pPr>
            <a:r>
              <a:rPr lang="fr-FR" sz="2500" b="1" u="sng" dirty="0" smtClean="0"/>
              <a:t>Recommandations (1/2) : </a:t>
            </a:r>
            <a:endParaRPr lang="fr-FR" sz="2500" dirty="0" smtClean="0"/>
          </a:p>
          <a:p>
            <a:pPr algn="just">
              <a:buFont typeface="Wingdings" panose="05000000000000000000" pitchFamily="2" charset="2"/>
              <a:buChar char="Ø"/>
            </a:pPr>
            <a:r>
              <a:rPr lang="en-US" altLang="fr-FR" sz="2500" dirty="0" smtClean="0">
                <a:solidFill>
                  <a:srgbClr val="7030A0"/>
                </a:solidFill>
              </a:rPr>
              <a:t>Limit the number of options in a menu or dropdown list.</a:t>
            </a: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Avoid overly long labels.</a:t>
            </a: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Reduce the number of basic actions required to achieve a given goal.</a:t>
            </a: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Prevent the user from having to:</a:t>
            </a:r>
            <a:endParaRPr lang="en-US" altLang="fr-FR" sz="2500" dirty="0" smtClean="0">
              <a:solidFill>
                <a:srgbClr val="7030A0"/>
              </a:solidFill>
            </a:endParaRPr>
          </a:p>
          <a:p>
            <a:pPr algn="just">
              <a:buFont typeface="Wingdings" panose="05000000000000000000" pitchFamily="2" charset="2"/>
              <a:buChar char="Ø"/>
            </a:pP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Remember information from one window to another</a:t>
            </a:r>
            <a:endParaRPr lang="en-US" altLang="fr-FR" sz="2500" dirty="0" smtClean="0">
              <a:solidFill>
                <a:srgbClr val="7030A0"/>
              </a:solidFill>
            </a:endParaRPr>
          </a:p>
          <a:p>
            <a:pPr algn="just">
              <a:buFont typeface="Wingdings" panose="05000000000000000000" pitchFamily="2" charset="2"/>
              <a:buChar char="Ø"/>
            </a:pP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Perform calculations</a:t>
            </a:r>
            <a:endParaRPr lang="en-US" altLang="fr-FR" sz="2500" dirty="0" smtClean="0">
              <a:solidFill>
                <a:srgbClr val="7030A0"/>
              </a:solidFill>
            </a:endParaRPr>
          </a:p>
          <a:p>
            <a:pPr algn="just">
              <a:buFont typeface="Wingdings" panose="05000000000000000000" pitchFamily="2" charset="2"/>
              <a:buChar char="Ø"/>
            </a:pPr>
            <a:endParaRPr lang="en-US" altLang="fr-FR" sz="2500" dirty="0" smtClean="0">
              <a:solidFill>
                <a:srgbClr val="7030A0"/>
              </a:solidFill>
            </a:endParaRPr>
          </a:p>
          <a:p>
            <a:pPr algn="just">
              <a:buFont typeface="Wingdings" panose="05000000000000000000" pitchFamily="2" charset="2"/>
              <a:buChar char="Ø"/>
            </a:pPr>
            <a:r>
              <a:rPr lang="en-US" altLang="fr-FR" sz="2500" dirty="0" smtClean="0">
                <a:solidFill>
                  <a:srgbClr val="7030A0"/>
                </a:solidFill>
              </a:rPr>
              <a:t>Enter information that can be inferred by the system</a:t>
            </a:r>
            <a:endParaRPr lang="en-US" altLang="fr-FR" sz="2500" dirty="0" smtClean="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7- </a:t>
            </a:r>
            <a:r>
              <a:rPr lang="en-GB" altLang="fr-FR" sz="3200" b="1" dirty="0" smtClean="0"/>
              <a:t>Work load</a:t>
            </a:r>
            <a:r>
              <a:rPr lang="fr-FR" sz="3200" b="1" dirty="0" smtClean="0"/>
              <a:t>(3/4)</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buNone/>
            </a:pPr>
            <a:r>
              <a:rPr lang="fr-FR" sz="2500" b="1" u="sng" dirty="0" smtClean="0"/>
              <a:t>Recommandations (2/2) : </a:t>
            </a:r>
            <a:endParaRPr lang="fr-FR" sz="2500" b="1" u="sng" dirty="0" smtClean="0"/>
          </a:p>
          <a:p>
            <a:pPr>
              <a:buFont typeface="Wingdings" panose="05000000000000000000" pitchFamily="2" charset="2"/>
              <a:buChar char="Ø"/>
            </a:pPr>
            <a:endParaRPr lang="fr-FR" sz="2500" dirty="0" smtClean="0"/>
          </a:p>
          <a:p>
            <a:pPr>
              <a:buFont typeface="Wingdings" panose="05000000000000000000" pitchFamily="2" charset="2"/>
              <a:buChar char="Ø"/>
            </a:pPr>
            <a:r>
              <a:rPr lang="en-US" altLang="fr-FR" sz="2500" dirty="0">
                <a:solidFill>
                  <a:srgbClr val="7030A0"/>
                </a:solidFill>
              </a:rPr>
              <a:t>Avoid overly crowded screens (break them down if necessary).</a:t>
            </a:r>
            <a:endParaRPr lang="en-US" altLang="fr-FR" sz="2500" dirty="0">
              <a:solidFill>
                <a:srgbClr val="7030A0"/>
              </a:solidFill>
            </a:endParaRPr>
          </a:p>
          <a:p>
            <a:pPr>
              <a:buFont typeface="Wingdings" panose="05000000000000000000" pitchFamily="2" charset="2"/>
              <a:buChar char="Ø"/>
            </a:pPr>
            <a:r>
              <a:rPr lang="en-US" altLang="fr-FR" sz="2500" dirty="0">
                <a:solidFill>
                  <a:srgbClr val="7030A0"/>
                </a:solidFill>
              </a:rPr>
              <a:t>Avoid too many links in text displayed on a web page.</a:t>
            </a:r>
            <a:endParaRPr lang="en-US" altLang="fr-FR" sz="2500" dirty="0">
              <a:solidFill>
                <a:srgbClr val="7030A0"/>
              </a:solidFill>
            </a:endParaRPr>
          </a:p>
          <a:p>
            <a:pPr>
              <a:buFont typeface="Wingdings" panose="05000000000000000000" pitchFamily="2" charset="2"/>
              <a:buChar char="Ø"/>
            </a:pPr>
            <a:r>
              <a:rPr lang="en-US" altLang="fr-FR" sz="2500" dirty="0">
                <a:solidFill>
                  <a:srgbClr val="7030A0"/>
                </a:solidFill>
              </a:rPr>
              <a:t>Promote recognition (use symbols, icons).</a:t>
            </a:r>
            <a:endParaRPr lang="en-US" altLang="fr-FR" sz="2500" dirty="0">
              <a:solidFill>
                <a:srgbClr val="7030A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7- </a:t>
            </a:r>
            <a:r>
              <a:rPr lang="en-GB" altLang="fr-FR" sz="3200" b="1" dirty="0" smtClean="0"/>
              <a:t>Work Load</a:t>
            </a:r>
            <a:r>
              <a:rPr lang="fr-FR" sz="3200" b="1" dirty="0" smtClean="0"/>
              <a:t>4/4)</a:t>
            </a:r>
            <a:endParaRPr lang="fr-FR" sz="3200" dirty="0"/>
          </a:p>
        </p:txBody>
      </p:sp>
      <p:sp>
        <p:nvSpPr>
          <p:cNvPr id="3" name="Espace réservé du contenu 2"/>
          <p:cNvSpPr>
            <a:spLocks noGrp="1"/>
          </p:cNvSpPr>
          <p:nvPr>
            <p:ph idx="1"/>
          </p:nvPr>
        </p:nvSpPr>
        <p:spPr>
          <a:xfrm>
            <a:off x="71406" y="642918"/>
            <a:ext cx="8929750" cy="571504"/>
          </a:xfrm>
        </p:spPr>
        <p:txBody>
          <a:bodyPr>
            <a:noAutofit/>
          </a:bodyPr>
          <a:lstStyle/>
          <a:p>
            <a:r>
              <a:rPr lang="fr-FR" sz="2800" b="1" u="sng" dirty="0" smtClean="0"/>
              <a:t>Ex</a:t>
            </a:r>
            <a:r>
              <a:rPr lang="en-GB" altLang="fr-FR" sz="2800" b="1" u="sng" dirty="0" smtClean="0"/>
              <a:t>a</a:t>
            </a:r>
            <a:r>
              <a:rPr lang="fr-FR" sz="2800" b="1" u="sng" dirty="0" smtClean="0"/>
              <a:t>mples</a:t>
            </a:r>
            <a:r>
              <a:rPr lang="fr-FR" sz="2800" dirty="0" smtClean="0"/>
              <a:t> </a:t>
            </a:r>
            <a:r>
              <a:rPr lang="en-GB" altLang="fr-FR" sz="2800" dirty="0" smtClean="0"/>
              <a:t>to omit</a:t>
            </a:r>
            <a:endParaRPr lang="en-GB" altLang="fr-FR" sz="2800" dirty="0" smtClean="0"/>
          </a:p>
        </p:txBody>
      </p:sp>
      <p:pic>
        <p:nvPicPr>
          <p:cNvPr id="4" name="Image 3"/>
          <p:cNvPicPr/>
          <p:nvPr/>
        </p:nvPicPr>
        <p:blipFill>
          <a:blip r:embed="rId1"/>
          <a:srcRect/>
          <a:stretch>
            <a:fillRect/>
          </a:stretch>
        </p:blipFill>
        <p:spPr bwMode="auto">
          <a:xfrm>
            <a:off x="357158" y="1357298"/>
            <a:ext cx="7715304"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8-  code</a:t>
            </a:r>
            <a:r>
              <a:rPr lang="en-GB" altLang="fr-FR" sz="3200" b="1" dirty="0" smtClean="0"/>
              <a:t> significance</a:t>
            </a:r>
            <a:endParaRPr lang="en-GB" altLang="fr-FR" sz="3200" b="1" dirty="0" smtClean="0"/>
          </a:p>
        </p:txBody>
      </p:sp>
      <p:sp>
        <p:nvSpPr>
          <p:cNvPr id="3" name="Espace réservé du contenu 2"/>
          <p:cNvSpPr>
            <a:spLocks noGrp="1"/>
          </p:cNvSpPr>
          <p:nvPr>
            <p:ph idx="1"/>
          </p:nvPr>
        </p:nvSpPr>
        <p:spPr>
          <a:xfrm>
            <a:off x="71406" y="642918"/>
            <a:ext cx="8929750" cy="4714908"/>
          </a:xfrm>
        </p:spPr>
        <p:txBody>
          <a:bodyPr>
            <a:noAutofit/>
          </a:bodyPr>
          <a:lstStyle/>
          <a:p>
            <a:pPr algn="just"/>
            <a:r>
              <a:rPr lang="en-US" altLang="fr-FR" sz="2800" dirty="0" smtClean="0">
                <a:solidFill>
                  <a:srgbClr val="00B0F0"/>
                </a:solidFill>
              </a:rPr>
              <a:t>The meaningfulness of codes characterizes the correspondence between an object or behavior presented as input and its referent (the object or action it represents).</a:t>
            </a:r>
            <a:endParaRPr lang="en-US" altLang="fr-FR" sz="2800" dirty="0" smtClean="0">
              <a:solidFill>
                <a:srgbClr val="00B0F0"/>
              </a:solidFill>
            </a:endParaRPr>
          </a:p>
          <a:p>
            <a:pPr algn="just"/>
            <a:r>
              <a:rPr lang="en-US" altLang="fr-FR" sz="2800" dirty="0" smtClean="0">
                <a:solidFill>
                  <a:srgbClr val="00B0F0"/>
                </a:solidFill>
              </a:rPr>
              <a:t>It is not enough to convey a message to the user; it must also be understandable to them.</a:t>
            </a:r>
            <a:endParaRPr lang="en-US" altLang="fr-FR" sz="2800" dirty="0" smtClean="0">
              <a:solidFill>
                <a:srgbClr val="00B0F0"/>
              </a:solidFill>
            </a:endParaRPr>
          </a:p>
          <a:p>
            <a:pPr algn="just"/>
            <a:endParaRPr lang="en-US" altLang="fr-FR" sz="2800" dirty="0" smtClean="0">
              <a:solidFill>
                <a:srgbClr val="00B0F0"/>
              </a:solidFill>
            </a:endParaRPr>
          </a:p>
          <a:p>
            <a:pPr algn="just"/>
            <a:r>
              <a:rPr lang="en-US" altLang="fr-FR" sz="2800" dirty="0" smtClean="0">
                <a:solidFill>
                  <a:srgbClr val="00B0F0"/>
                </a:solidFill>
              </a:rPr>
              <a:t>Recommendations:</a:t>
            </a:r>
            <a:endParaRPr lang="en-US" altLang="fr-FR" sz="2800" dirty="0" smtClean="0">
              <a:solidFill>
                <a:srgbClr val="00B0F0"/>
              </a:solidFill>
            </a:endParaRPr>
          </a:p>
          <a:p>
            <a:pPr algn="just"/>
            <a:endParaRPr lang="en-US" altLang="fr-FR" sz="2800" dirty="0" smtClean="0">
              <a:solidFill>
                <a:srgbClr val="00B0F0"/>
              </a:solidFill>
            </a:endParaRPr>
          </a:p>
          <a:p>
            <a:pPr algn="just"/>
            <a:r>
              <a:rPr lang="en-US" altLang="fr-FR" sz="2800" dirty="0" smtClean="0">
                <a:solidFill>
                  <a:srgbClr val="00B0F0"/>
                </a:solidFill>
              </a:rPr>
              <a:t>Avoid technical terms; use the user’s language</a:t>
            </a:r>
            <a:endParaRPr lang="en-US" altLang="fr-FR" sz="2800" dirty="0" smtClean="0">
              <a:solidFill>
                <a:srgbClr val="00B0F0"/>
              </a:solidFill>
            </a:endParaRPr>
          </a:p>
          <a:p>
            <a:pPr algn="just"/>
            <a:endParaRPr lang="en-US" altLang="fr-FR" sz="2800" dirty="0" smtClean="0">
              <a:solidFill>
                <a:srgbClr val="00B0F0"/>
              </a:solidFill>
            </a:endParaRPr>
          </a:p>
          <a:p>
            <a:pPr algn="just"/>
            <a:r>
              <a:rPr lang="en-US" altLang="fr-FR" sz="2800" dirty="0" smtClean="0">
                <a:solidFill>
                  <a:srgbClr val="00B0F0"/>
                </a:solidFill>
              </a:rPr>
              <a:t>Reproduce the usual behavior of objects</a:t>
            </a:r>
            <a:r>
              <a:rPr lang="fr-FR" sz="2800" dirty="0" smtClean="0">
                <a:solidFill>
                  <a:srgbClr val="00B0F0"/>
                </a:solidFill>
              </a:rPr>
              <a:t>s</a:t>
            </a:r>
            <a:endParaRPr lang="fr-FR" sz="2800" dirty="0" smtClean="0">
              <a:solidFill>
                <a:srgbClr val="00B0F0"/>
              </a:solidFill>
            </a:endParaRPr>
          </a:p>
          <a:p>
            <a:pPr algn="just"/>
            <a:endParaRPr lang="fr-FR" sz="2800" dirty="0"/>
          </a:p>
        </p:txBody>
      </p:sp>
      <p:pic>
        <p:nvPicPr>
          <p:cNvPr id="4098" name="Picture 2"/>
          <p:cNvPicPr>
            <a:picLocks noChangeAspect="1" noChangeArrowheads="1"/>
          </p:cNvPicPr>
          <p:nvPr/>
        </p:nvPicPr>
        <p:blipFill>
          <a:blip r:embed="rId1"/>
          <a:srcRect/>
          <a:stretch>
            <a:fillRect/>
          </a:stretch>
        </p:blipFill>
        <p:spPr bwMode="auto">
          <a:xfrm>
            <a:off x="4020998" y="4929198"/>
            <a:ext cx="5123003" cy="1928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1- Compatibilité</a:t>
            </a:r>
            <a:endParaRPr lang="fr-FR" sz="3200" dirty="0"/>
          </a:p>
        </p:txBody>
      </p:sp>
      <p:sp>
        <p:nvSpPr>
          <p:cNvPr id="3" name="Espace réservé du contenu 2"/>
          <p:cNvSpPr>
            <a:spLocks noGrp="1"/>
          </p:cNvSpPr>
          <p:nvPr>
            <p:ph idx="1"/>
          </p:nvPr>
        </p:nvSpPr>
        <p:spPr>
          <a:xfrm>
            <a:off x="71406" y="642918"/>
            <a:ext cx="8929750" cy="3643338"/>
          </a:xfrm>
        </p:spPr>
        <p:txBody>
          <a:bodyPr>
            <a:noAutofit/>
          </a:bodyPr>
          <a:lstStyle/>
          <a:p>
            <a:pPr algn="just"/>
            <a:r>
              <a:rPr lang="en-US" altLang="fr-FR" sz="2800" dirty="0" smtClean="0">
                <a:solidFill>
                  <a:srgbClr val="7030A0"/>
                </a:solidFill>
              </a:rPr>
              <a:t>Compatibility is the ability of the software to integrate into the users’ actual work activities.</a:t>
            </a:r>
            <a:endParaRPr lang="en-US" altLang="fr-FR" sz="2800" dirty="0" smtClean="0">
              <a:solidFill>
                <a:srgbClr val="7030A0"/>
              </a:solidFill>
            </a:endParaRPr>
          </a:p>
          <a:p>
            <a:pPr algn="just"/>
            <a:r>
              <a:rPr lang="en-US" altLang="fr-FR" sz="2800" dirty="0" smtClean="0">
                <a:solidFill>
                  <a:srgbClr val="7030A0"/>
                </a:solidFill>
              </a:rPr>
              <a:t>Objective: Minimize the knowledge transfer required between the user’s domain and the software.</a:t>
            </a:r>
            <a:endParaRPr lang="en-US" altLang="fr-FR" sz="2800" dirty="0" smtClean="0">
              <a:solidFill>
                <a:srgbClr val="7030A0"/>
              </a:solidFill>
            </a:endParaRPr>
          </a:p>
          <a:p>
            <a:pPr algn="just"/>
            <a:r>
              <a:rPr lang="en-US" altLang="fr-FR" sz="2800" dirty="0" smtClean="0">
                <a:solidFill>
                  <a:srgbClr val="7030A0"/>
                </a:solidFill>
              </a:rPr>
              <a:t>Recommendations:</a:t>
            </a:r>
            <a:endParaRPr lang="en-US" altLang="fr-FR" sz="2800" dirty="0" smtClean="0">
              <a:solidFill>
                <a:srgbClr val="7030A0"/>
              </a:solidFill>
            </a:endParaRPr>
          </a:p>
          <a:p>
            <a:pPr algn="just"/>
            <a:endParaRPr lang="en-US" altLang="fr-FR" sz="2800" dirty="0" smtClean="0">
              <a:solidFill>
                <a:srgbClr val="7030A0"/>
              </a:solidFill>
            </a:endParaRPr>
          </a:p>
          <a:p>
            <a:pPr algn="just"/>
            <a:r>
              <a:rPr lang="en-US" altLang="fr-FR" sz="2800" dirty="0" smtClean="0">
                <a:solidFill>
                  <a:srgbClr val="7030A0"/>
                </a:solidFill>
              </a:rPr>
              <a:t>Use the user’s language</a:t>
            </a:r>
            <a:endParaRPr lang="en-US" altLang="fr-FR" sz="2800" dirty="0" smtClean="0">
              <a:solidFill>
                <a:srgbClr val="7030A0"/>
              </a:solidFill>
            </a:endParaRPr>
          </a:p>
          <a:p>
            <a:pPr algn="just"/>
            <a:endParaRPr lang="en-US" altLang="fr-FR" sz="2800" dirty="0" smtClean="0">
              <a:solidFill>
                <a:srgbClr val="7030A0"/>
              </a:solidFill>
            </a:endParaRPr>
          </a:p>
          <a:p>
            <a:pPr algn="just"/>
            <a:r>
              <a:rPr lang="en-US" altLang="fr-FR" sz="2800" dirty="0" smtClean="0">
                <a:solidFill>
                  <a:srgbClr val="7030A0"/>
                </a:solidFill>
              </a:rPr>
              <a:t>Employ familiar metaphors</a:t>
            </a:r>
            <a:endParaRPr lang="en-US" altLang="fr-FR" sz="2800" dirty="0" smtClean="0">
              <a:solidFill>
                <a:srgbClr val="7030A0"/>
              </a:solidFill>
            </a:endParaRPr>
          </a:p>
        </p:txBody>
      </p:sp>
      <p:pic>
        <p:nvPicPr>
          <p:cNvPr id="1026" name="Picture 2"/>
          <p:cNvPicPr>
            <a:picLocks noChangeAspect="1" noChangeArrowheads="1"/>
          </p:cNvPicPr>
          <p:nvPr/>
        </p:nvPicPr>
        <p:blipFill>
          <a:blip r:embed="rId1"/>
          <a:srcRect/>
          <a:stretch>
            <a:fillRect/>
          </a:stretch>
        </p:blipFill>
        <p:spPr bwMode="auto">
          <a:xfrm>
            <a:off x="7291743" y="5286388"/>
            <a:ext cx="1852257" cy="157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(1/2)</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pPr algn="just"/>
            <a:r>
              <a:rPr lang="en-US" altLang="fr-FR" sz="2800" dirty="0"/>
              <a:t>Guidance encompasses all the means implemented to assist the user in using the software.</a:t>
            </a:r>
            <a:endParaRPr lang="en-US" altLang="fr-FR" sz="2800" dirty="0"/>
          </a:p>
          <a:p>
            <a:pPr algn="just"/>
            <a:r>
              <a:rPr lang="en-US" altLang="fr-FR" sz="2800" dirty="0"/>
              <a:t>Objective: Facilitate the use of the system and its learning.</a:t>
            </a:r>
            <a:endParaRPr lang="en-US" altLang="fr-FR" sz="2800" dirty="0"/>
          </a:p>
          <a:p>
            <a:pPr algn="just"/>
            <a:r>
              <a:rPr lang="en-US" altLang="fr-FR" sz="2800" dirty="0"/>
              <a:t>Types of guidance:</a:t>
            </a:r>
            <a:endParaRPr lang="en-US" altLang="fr-FR" sz="2800" dirty="0"/>
          </a:p>
          <a:p>
            <a:pPr algn="just"/>
            <a:r>
              <a:rPr lang="en-US" altLang="fr-FR" sz="2800" dirty="0"/>
              <a:t>Explicit guidance (e.g., messages, tooltips, dialog boxes, …)</a:t>
            </a:r>
            <a:endParaRPr lang="en-US" altLang="fr-FR" sz="2800" dirty="0"/>
          </a:p>
          <a:p>
            <a:pPr algn="just"/>
            <a:endParaRPr lang="en-US" altLang="fr-FR" sz="2800" dirty="0"/>
          </a:p>
          <a:p>
            <a:pPr algn="just"/>
            <a:r>
              <a:rPr lang="en-US" altLang="fr-FR" sz="2800" dirty="0"/>
              <a:t>Implicit guidance (e.g., graying out inactive functions, …)</a:t>
            </a:r>
            <a:endParaRPr lang="en-US" altLang="fr-F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(2/2)</a:t>
            </a:r>
            <a:endParaRPr lang="fr-FR" sz="3200" dirty="0"/>
          </a:p>
        </p:txBody>
      </p:sp>
      <p:sp>
        <p:nvSpPr>
          <p:cNvPr id="3" name="Espace réservé du contenu 2"/>
          <p:cNvSpPr>
            <a:spLocks noGrp="1"/>
          </p:cNvSpPr>
          <p:nvPr>
            <p:ph idx="1"/>
          </p:nvPr>
        </p:nvSpPr>
        <p:spPr>
          <a:xfrm>
            <a:off x="71406" y="642918"/>
            <a:ext cx="8929750" cy="6072230"/>
          </a:xfrm>
        </p:spPr>
        <p:txBody>
          <a:bodyPr>
            <a:noAutofit/>
          </a:bodyPr>
          <a:lstStyle/>
          <a:p>
            <a:r>
              <a:rPr lang="en-US" altLang="fr-FR" sz="2800" dirty="0">
                <a:solidFill>
                  <a:srgbClr val="00B0F0"/>
                </a:solidFill>
              </a:rPr>
              <a:t>The guidance criterion can be broken down into four sub-criteria:</a:t>
            </a:r>
            <a:endParaRPr lang="en-US" altLang="fr-FR" sz="2800" dirty="0">
              <a:solidFill>
                <a:srgbClr val="00B0F0"/>
              </a:solidFill>
            </a:endParaRPr>
          </a:p>
          <a:p>
            <a:endParaRPr lang="en-US" altLang="fr-FR" sz="2800" dirty="0">
              <a:solidFill>
                <a:srgbClr val="00B0F0"/>
              </a:solidFill>
            </a:endParaRPr>
          </a:p>
          <a:p>
            <a:r>
              <a:rPr lang="en-US" altLang="fr-FR" sz="2800" dirty="0">
                <a:solidFill>
                  <a:srgbClr val="00B0F0"/>
                </a:solidFill>
              </a:rPr>
              <a:t>Prompting (MOTIVATION)</a:t>
            </a:r>
            <a:endParaRPr lang="en-US" altLang="fr-FR" sz="2800" dirty="0">
              <a:solidFill>
                <a:srgbClr val="00B0F0"/>
              </a:solidFill>
            </a:endParaRPr>
          </a:p>
          <a:p>
            <a:endParaRPr lang="en-US" altLang="fr-FR" sz="2800" dirty="0">
              <a:solidFill>
                <a:srgbClr val="00B0F0"/>
              </a:solidFill>
            </a:endParaRPr>
          </a:p>
          <a:p>
            <a:r>
              <a:rPr lang="en-US" altLang="fr-FR" sz="2800" dirty="0">
                <a:solidFill>
                  <a:srgbClr val="00B0F0"/>
                </a:solidFill>
              </a:rPr>
              <a:t>Grouping / Distinction</a:t>
            </a:r>
            <a:endParaRPr lang="en-US" altLang="fr-FR" sz="2800" dirty="0">
              <a:solidFill>
                <a:srgbClr val="00B0F0"/>
              </a:solidFill>
            </a:endParaRPr>
          </a:p>
          <a:p>
            <a:endParaRPr lang="en-US" altLang="fr-FR" sz="2800" dirty="0">
              <a:solidFill>
                <a:srgbClr val="00B0F0"/>
              </a:solidFill>
            </a:endParaRPr>
          </a:p>
          <a:p>
            <a:r>
              <a:rPr lang="en-US" altLang="fr-FR" sz="2800" dirty="0">
                <a:solidFill>
                  <a:srgbClr val="00B0F0"/>
                </a:solidFill>
              </a:rPr>
              <a:t>User feedback</a:t>
            </a:r>
            <a:endParaRPr lang="en-US" altLang="fr-FR" sz="2800" dirty="0">
              <a:solidFill>
                <a:srgbClr val="00B0F0"/>
              </a:solidFill>
            </a:endParaRPr>
          </a:p>
          <a:p>
            <a:endParaRPr lang="en-US" altLang="fr-FR" sz="2800" dirty="0">
              <a:solidFill>
                <a:srgbClr val="00B0F0"/>
              </a:solidFill>
            </a:endParaRPr>
          </a:p>
          <a:p>
            <a:r>
              <a:rPr lang="en-US" altLang="fr-FR" sz="2800" dirty="0">
                <a:solidFill>
                  <a:srgbClr val="00B0F0"/>
                </a:solidFill>
              </a:rPr>
              <a:t>Readability</a:t>
            </a:r>
            <a:endParaRPr lang="en-US" altLang="fr-FR" sz="2800"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Incitation(1/4)</a:t>
            </a:r>
            <a:endParaRPr lang="fr-FR" sz="3200" dirty="0"/>
          </a:p>
        </p:txBody>
      </p:sp>
      <p:sp>
        <p:nvSpPr>
          <p:cNvPr id="3" name="Espace réservé du contenu 2"/>
          <p:cNvSpPr>
            <a:spLocks noGrp="1"/>
          </p:cNvSpPr>
          <p:nvPr>
            <p:ph idx="1"/>
          </p:nvPr>
        </p:nvSpPr>
        <p:spPr>
          <a:xfrm>
            <a:off x="71406" y="500042"/>
            <a:ext cx="8929750" cy="6072230"/>
          </a:xfrm>
        </p:spPr>
        <p:txBody>
          <a:bodyPr>
            <a:noAutofit/>
          </a:bodyPr>
          <a:lstStyle/>
          <a:p>
            <a:pPr algn="just"/>
            <a:r>
              <a:rPr lang="fr-FR" sz="2500" dirty="0" smtClean="0"/>
              <a:t>réunit les moyens visant à conduire l'utilisateur à effectuer des actions spécifiques.</a:t>
            </a:r>
            <a:endParaRPr lang="fr-FR" sz="2500" dirty="0" smtClean="0"/>
          </a:p>
          <a:p>
            <a:pPr algn="just"/>
            <a:r>
              <a:rPr lang="fr-FR" sz="2500" b="1" dirty="0" smtClean="0">
                <a:solidFill>
                  <a:srgbClr val="FF0000"/>
                </a:solidFill>
              </a:rPr>
              <a:t>Recommandations : </a:t>
            </a:r>
            <a:endParaRPr lang="fr-FR" sz="2500" dirty="0" smtClean="0">
              <a:solidFill>
                <a:srgbClr val="FF0000"/>
              </a:solidFill>
            </a:endParaRPr>
          </a:p>
          <a:p>
            <a:pPr lvl="1" algn="just">
              <a:buFont typeface="Wingdings" panose="05000000000000000000" pitchFamily="2" charset="2"/>
              <a:buChar char="Ø"/>
            </a:pPr>
            <a:r>
              <a:rPr lang="fr-FR" sz="2500" dirty="0" smtClean="0">
                <a:solidFill>
                  <a:srgbClr val="7030A0"/>
                </a:solidFill>
              </a:rPr>
              <a:t>Griser les fonctions non disponibles </a:t>
            </a:r>
            <a:r>
              <a:rPr lang="fr-FR" sz="2500" dirty="0" smtClean="0"/>
              <a:t>(options de menu, boutons, …) </a:t>
            </a:r>
            <a:endParaRPr lang="fr-FR" sz="2500" dirty="0" smtClean="0"/>
          </a:p>
          <a:p>
            <a:pPr lvl="1" algn="just">
              <a:buFont typeface="Wingdings" panose="05000000000000000000" pitchFamily="2" charset="2"/>
              <a:buChar char="Ø"/>
            </a:pPr>
            <a:r>
              <a:rPr lang="fr-FR" sz="2500" dirty="0" smtClean="0">
                <a:solidFill>
                  <a:srgbClr val="7030A0"/>
                </a:solidFill>
              </a:rPr>
              <a:t>Fournir la liste des saisies attendues </a:t>
            </a:r>
            <a:r>
              <a:rPr lang="fr-FR" sz="2500" dirty="0" smtClean="0"/>
              <a:t>(listes déroulantes…) </a:t>
            </a:r>
            <a:endParaRPr lang="fr-FR" sz="2500" dirty="0" smtClean="0"/>
          </a:p>
          <a:p>
            <a:pPr lvl="1" algn="just">
              <a:buFont typeface="Wingdings" panose="05000000000000000000" pitchFamily="2" charset="2"/>
              <a:buChar char="Ø"/>
            </a:pPr>
            <a:r>
              <a:rPr lang="fr-FR" sz="2500" dirty="0" smtClean="0">
                <a:solidFill>
                  <a:srgbClr val="7030A0"/>
                </a:solidFill>
              </a:rPr>
              <a:t>Donner le format de saisie des données </a:t>
            </a:r>
            <a:r>
              <a:rPr lang="fr-FR" sz="2500" dirty="0" smtClean="0"/>
              <a:t>(dates, dimensions, …) </a:t>
            </a:r>
            <a:endParaRPr lang="fr-FR" sz="2500" dirty="0" smtClean="0"/>
          </a:p>
          <a:p>
            <a:pPr lvl="1" algn="just">
              <a:buFont typeface="Wingdings" panose="05000000000000000000" pitchFamily="2" charset="2"/>
              <a:buChar char="Ø"/>
            </a:pPr>
            <a:r>
              <a:rPr lang="fr-FR" sz="2500" dirty="0" smtClean="0">
                <a:solidFill>
                  <a:srgbClr val="7030A0"/>
                </a:solidFill>
              </a:rPr>
              <a:t>Indiquer clairement les champs obligatoires </a:t>
            </a:r>
            <a:r>
              <a:rPr lang="fr-FR" sz="2500" dirty="0" smtClean="0"/>
              <a:t>(* ou autre indicateur) </a:t>
            </a:r>
            <a:endParaRPr lang="fr-FR" sz="2500" dirty="0" smtClean="0"/>
          </a:p>
          <a:p>
            <a:pPr lvl="1" algn="just">
              <a:buFont typeface="Wingdings" panose="05000000000000000000" pitchFamily="2" charset="2"/>
              <a:buChar char="Ø"/>
            </a:pPr>
            <a:r>
              <a:rPr lang="fr-FR" sz="2500" dirty="0" smtClean="0">
                <a:solidFill>
                  <a:srgbClr val="7030A0"/>
                </a:solidFill>
              </a:rPr>
              <a:t>Montrer clairement comment aller en avant et en arrière </a:t>
            </a:r>
            <a:endParaRPr lang="fr-FR" sz="2500" dirty="0" smtClean="0">
              <a:solidFill>
                <a:srgbClr val="7030A0"/>
              </a:solidFill>
            </a:endParaRPr>
          </a:p>
          <a:p>
            <a:pPr lvl="1" algn="just">
              <a:buFont typeface="Wingdings" panose="05000000000000000000" pitchFamily="2" charset="2"/>
              <a:buChar char="Ø"/>
            </a:pPr>
            <a:r>
              <a:rPr lang="fr-FR" sz="2500" dirty="0" smtClean="0">
                <a:solidFill>
                  <a:srgbClr val="7030A0"/>
                </a:solidFill>
              </a:rPr>
              <a:t>Afficher des bulles d'aides </a:t>
            </a:r>
            <a:endParaRPr lang="fr-FR" sz="2500"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Incitation(2/4)</a:t>
            </a:r>
            <a:endParaRPr lang="fr-FR" sz="3200" dirty="0"/>
          </a:p>
        </p:txBody>
      </p:sp>
      <p:sp>
        <p:nvSpPr>
          <p:cNvPr id="3" name="Espace réservé du contenu 2"/>
          <p:cNvSpPr>
            <a:spLocks noGrp="1"/>
          </p:cNvSpPr>
          <p:nvPr>
            <p:ph idx="1"/>
          </p:nvPr>
        </p:nvSpPr>
        <p:spPr>
          <a:xfrm>
            <a:off x="71406" y="642918"/>
            <a:ext cx="8929750" cy="571504"/>
          </a:xfrm>
        </p:spPr>
        <p:txBody>
          <a:bodyPr>
            <a:noAutofit/>
          </a:bodyPr>
          <a:lstStyle/>
          <a:p>
            <a:r>
              <a:rPr lang="fr-FR" sz="2800" dirty="0" smtClean="0"/>
              <a:t>Exemple :</a:t>
            </a:r>
            <a:endParaRPr lang="fr-FR" sz="2800" dirty="0"/>
          </a:p>
        </p:txBody>
      </p:sp>
      <p:pic>
        <p:nvPicPr>
          <p:cNvPr id="4" name="Image 3"/>
          <p:cNvPicPr/>
          <p:nvPr/>
        </p:nvPicPr>
        <p:blipFill>
          <a:blip r:embed="rId1"/>
          <a:srcRect/>
          <a:stretch>
            <a:fillRect/>
          </a:stretch>
        </p:blipFill>
        <p:spPr bwMode="auto">
          <a:xfrm>
            <a:off x="428596" y="1142984"/>
            <a:ext cx="8215370"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54008"/>
          </a:xfrm>
        </p:spPr>
        <p:txBody>
          <a:bodyPr>
            <a:normAutofit/>
          </a:bodyPr>
          <a:lstStyle/>
          <a:p>
            <a:r>
              <a:rPr lang="fr-FR" sz="3200" b="1" dirty="0" smtClean="0"/>
              <a:t>2- Guidage / Incitation(4/4)</a:t>
            </a:r>
            <a:endParaRPr lang="fr-FR" sz="3200" dirty="0"/>
          </a:p>
        </p:txBody>
      </p:sp>
      <p:sp>
        <p:nvSpPr>
          <p:cNvPr id="3" name="Espace réservé du contenu 2"/>
          <p:cNvSpPr>
            <a:spLocks noGrp="1"/>
          </p:cNvSpPr>
          <p:nvPr>
            <p:ph idx="1"/>
          </p:nvPr>
        </p:nvSpPr>
        <p:spPr>
          <a:xfrm>
            <a:off x="71406" y="642918"/>
            <a:ext cx="8929750" cy="500066"/>
          </a:xfrm>
        </p:spPr>
        <p:txBody>
          <a:bodyPr>
            <a:noAutofit/>
          </a:bodyPr>
          <a:lstStyle/>
          <a:p>
            <a:r>
              <a:rPr lang="fr-FR" sz="2600" dirty="0" smtClean="0"/>
              <a:t>Exemple:</a:t>
            </a:r>
            <a:endParaRPr lang="fr-FR" sz="2600" dirty="0"/>
          </a:p>
        </p:txBody>
      </p:sp>
      <p:pic>
        <p:nvPicPr>
          <p:cNvPr id="6" name="Image 5"/>
          <p:cNvPicPr/>
          <p:nvPr/>
        </p:nvPicPr>
        <p:blipFill>
          <a:blip r:embed="rId1"/>
          <a:srcRect/>
          <a:stretch>
            <a:fillRect/>
          </a:stretch>
        </p:blipFill>
        <p:spPr bwMode="auto">
          <a:xfrm>
            <a:off x="571472" y="1214422"/>
            <a:ext cx="8143932"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8061</Words>
  <Application>WPS Presentation</Application>
  <PresentationFormat>Affichage à l'écran (4:3)</PresentationFormat>
  <Paragraphs>262</Paragraphs>
  <Slides>36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Arial</vt:lpstr>
      <vt:lpstr>SimSun</vt:lpstr>
      <vt:lpstr>Wingdings</vt:lpstr>
      <vt:lpstr>Wingdings 3</vt:lpstr>
      <vt:lpstr>Arial</vt:lpstr>
      <vt:lpstr>Trebuchet MS</vt:lpstr>
      <vt:lpstr>Microsoft YaHei</vt:lpstr>
      <vt:lpstr>Arial Unicode MS</vt:lpstr>
      <vt:lpstr>Calibri</vt:lpstr>
      <vt:lpstr>Courier New</vt:lpstr>
      <vt:lpstr>Facette</vt:lpstr>
      <vt:lpstr>   Ergonomics Criteria</vt:lpstr>
      <vt:lpstr>ergonomics criteria</vt:lpstr>
      <vt:lpstr> principal ergonomic Criteria </vt:lpstr>
      <vt:lpstr>1- Compatibilité</vt:lpstr>
      <vt:lpstr>2- Guidage (1/2)</vt:lpstr>
      <vt:lpstr>2- Guidage (2/2)</vt:lpstr>
      <vt:lpstr>2- Guidage / Incitation(1/4)</vt:lpstr>
      <vt:lpstr>2- Guidage / Incitation(2/4)</vt:lpstr>
      <vt:lpstr>2- Guidage / Incitation(4/4)</vt:lpstr>
      <vt:lpstr>2- Guidage / Groupement - Distinction</vt:lpstr>
      <vt:lpstr>2- Guidage / Retour utilisateur (1/2)</vt:lpstr>
      <vt:lpstr>2- Guidage / Retour utilisateur (2/2)</vt:lpstr>
      <vt:lpstr>2- Guidage / Lisibilité</vt:lpstr>
      <vt:lpstr>3- Cohérence (1/4)</vt:lpstr>
      <vt:lpstr>3- Cohérence (2/4) </vt:lpstr>
      <vt:lpstr>3- Cohérence (3/4) </vt:lpstr>
      <vt:lpstr>3- Cohérence (4/4) </vt:lpstr>
      <vt:lpstr>4- AdaptabilitY (1/3)</vt:lpstr>
      <vt:lpstr>4- Adaptability (2/3)</vt:lpstr>
      <vt:lpstr>4- AdaptabilitY (3/3)</vt:lpstr>
      <vt:lpstr>5- Contrôle explicite (1/3)</vt:lpstr>
      <vt:lpstr>5- Contrôle explicite (2/3)</vt:lpstr>
      <vt:lpstr>5- Contrôle explicite (3/3)</vt:lpstr>
      <vt:lpstr>5- Contrôle explicite / Contrôle utilisateur (1/2)</vt:lpstr>
      <vt:lpstr>5- Contrôle explicite / Contrôle utilisateur (2/2)</vt:lpstr>
      <vt:lpstr>6- Gestion des erreurs</vt:lpstr>
      <vt:lpstr>Protection contre les erreurs</vt:lpstr>
      <vt:lpstr>Qualité des messages d'erreur (1/3)</vt:lpstr>
      <vt:lpstr>Qualité des messages d'erreur (2/3)</vt:lpstr>
      <vt:lpstr>Qualité des messages d'erreur (3/3)</vt:lpstr>
      <vt:lpstr>Correction des erreurs</vt:lpstr>
      <vt:lpstr>7- Charge de travail (1/4)</vt:lpstr>
      <vt:lpstr>7- Charge de travail (2/4)</vt:lpstr>
      <vt:lpstr>7- Charge de travail (3/4)</vt:lpstr>
      <vt:lpstr>7- Charge de travail (4/4)</vt:lpstr>
      <vt:lpstr>8- Signifiance des codes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Homme-Machine</dc:title>
  <dc:creator/>
  <cp:lastModifiedBy>hp</cp:lastModifiedBy>
  <cp:revision>202</cp:revision>
  <dcterms:created xsi:type="dcterms:W3CDTF">2025-09-18T12:56:00Z</dcterms:created>
  <dcterms:modified xsi:type="dcterms:W3CDTF">2026-03-10T14:43:46Z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12004B3930974D91BB7CDE425D06CDA9_12</vt:lpwstr>
  </property>
  <property fmtid="{D5CDD505-2E9C-101B-9397-08002B2CF9AE}" pid="3" name="KSOProductBuildVer">
    <vt:lpwstr>1036-12.2.0.23196</vt:lpwstr>
  </property>
</Properties>
</file>