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3"/>
  </p:notesMasterIdLst>
  <p:sldIdLst>
    <p:sldId id="387" r:id="rId2"/>
    <p:sldId id="260" r:id="rId3"/>
    <p:sldId id="321" r:id="rId4"/>
    <p:sldId id="312" r:id="rId5"/>
    <p:sldId id="316" r:id="rId6"/>
    <p:sldId id="318" r:id="rId7"/>
    <p:sldId id="268" r:id="rId8"/>
    <p:sldId id="329" r:id="rId9"/>
    <p:sldId id="330" r:id="rId10"/>
    <p:sldId id="345" r:id="rId11"/>
    <p:sldId id="326" r:id="rId12"/>
    <p:sldId id="328" r:id="rId13"/>
    <p:sldId id="327" r:id="rId14"/>
    <p:sldId id="285" r:id="rId15"/>
    <p:sldId id="269" r:id="rId16"/>
    <p:sldId id="319" r:id="rId17"/>
    <p:sldId id="322" r:id="rId18"/>
    <p:sldId id="323" r:id="rId19"/>
    <p:sldId id="331" r:id="rId20"/>
    <p:sldId id="324" r:id="rId21"/>
    <p:sldId id="332" r:id="rId22"/>
    <p:sldId id="333" r:id="rId23"/>
    <p:sldId id="334" r:id="rId24"/>
    <p:sldId id="335" r:id="rId25"/>
    <p:sldId id="336" r:id="rId26"/>
    <p:sldId id="337" r:id="rId27"/>
    <p:sldId id="388" r:id="rId28"/>
    <p:sldId id="389" r:id="rId29"/>
    <p:sldId id="390" r:id="rId30"/>
    <p:sldId id="391" r:id="rId31"/>
    <p:sldId id="392" r:id="rId32"/>
  </p:sldIdLst>
  <p:sldSz cx="9144000" cy="5143500" type="screen16x9"/>
  <p:notesSz cx="6858000" cy="9144000"/>
  <p:embeddedFontLst>
    <p:embeddedFont>
      <p:font typeface="Gabriola" pitchFamily="82" charset="0"/>
      <p:regular r:id="rId34"/>
    </p:embeddedFont>
    <p:embeddedFont>
      <p:font typeface="Arial Rounded MT Bold" pitchFamily="34" charset="0"/>
      <p:regular r:id="rId35"/>
    </p:embeddedFont>
    <p:embeddedFont>
      <p:font typeface="Abel" charset="0"/>
      <p:regular r:id="rId36"/>
    </p:embeddedFont>
    <p:embeddedFont>
      <p:font typeface="Hammersmith One" charset="0"/>
      <p:regular r:id="rId37"/>
    </p:embeddedFont>
    <p:embeddedFont>
      <p:font typeface="Arabic Typesetting" pitchFamily="66" charset="-78"/>
      <p:regular r:id="rId38"/>
    </p:embeddedFont>
    <p:embeddedFont>
      <p:font typeface="Algerian" pitchFamily="82" charset="0"/>
      <p:regular r:id="rId39"/>
    </p:embeddedFont>
    <p:embeddedFont>
      <p:font typeface="Roboto Condensed Light"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ZI" initials="R" lastIdx="1" clrIdx="0">
    <p:extLst>
      <p:ext uri="{19B8F6BF-5375-455C-9EA6-DF929625EA0E}">
        <p15:presenceInfo xmlns="" xmlns:p15="http://schemas.microsoft.com/office/powerpoint/2012/main" userId="RAM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65F"/>
    <a:srgbClr val="FFB000"/>
    <a:srgbClr val="FFFFFF"/>
    <a:srgbClr val="FF6579"/>
    <a:srgbClr val="FF3300"/>
    <a:srgbClr val="CBDDEF"/>
    <a:srgbClr val="6060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2CB4225-ED29-4419-B09F-7F66A4B9A1C0}">
  <a:tblStyle styleId="{C2CB4225-ED29-4419-B09F-7F66A4B9A1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11" autoAdjust="0"/>
    <p:restoredTop sz="90698" autoAdjust="0"/>
  </p:normalViewPr>
  <p:slideViewPr>
    <p:cSldViewPr snapToGrid="0">
      <p:cViewPr>
        <p:scale>
          <a:sx n="68" d="100"/>
          <a:sy n="68" d="100"/>
        </p:scale>
        <p:origin x="-1002" y="-33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2"/>
        <p:cNvGrpSpPr/>
        <p:nvPr/>
      </p:nvGrpSpPr>
      <p:grpSpPr>
        <a:xfrm>
          <a:off x="0" y="0"/>
          <a:ext cx="0" cy="0"/>
          <a:chOff x="0" y="0"/>
          <a:chExt cx="0" cy="0"/>
        </a:xfrm>
      </p:grpSpPr>
      <p:sp>
        <p:nvSpPr>
          <p:cNvPr id="18123" name="Google Shape;18123;gd362d286f3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4" name="Google Shape;18124;gd362d286f3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 xmlns:p14="http://schemas.microsoft.com/office/powerpoint/2010/main" val="92169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8" r:id="rId5"/>
    <p:sldLayoutId id="2147483671" r:id="rId6"/>
    <p:sldLayoutId id="2147483679" r:id="rId7"/>
    <p:sldLayoutId id="2147483680" r:id="rId8"/>
  </p:sldLayoutIdLst>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rousse.fr/encyclopedie/personnage/Carl_Wilhelm_Scheele/143481"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larousse.fr/encyclopedie/personnage/Joseph_Priestley/139591"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larousse.fr/encyclopedie/personnage/Antoine_Laurent_de_Lavoisier/129098"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602D6BE-2552-1AF4-9197-851EB296473E}"/>
              </a:ext>
            </a:extLst>
          </p:cNvPr>
          <p:cNvSpPr txBox="1"/>
          <p:nvPr/>
        </p:nvSpPr>
        <p:spPr>
          <a:xfrm>
            <a:off x="2229890" y="0"/>
            <a:ext cx="4807724" cy="3424335"/>
          </a:xfrm>
          <a:prstGeom prst="rect">
            <a:avLst/>
          </a:prstGeom>
          <a:noFill/>
        </p:spPr>
        <p:txBody>
          <a:bodyPr wrap="square">
            <a:spAutoFit/>
          </a:bodyPr>
          <a:lstStyle/>
          <a:p>
            <a:pPr algn="ctr"/>
            <a:r>
              <a:rPr lang="fr-FR" sz="2400" b="1" dirty="0">
                <a:latin typeface="Gabriola" panose="04040605051002020D02" pitchFamily="82" charset="0"/>
                <a:cs typeface="Aldhabi" panose="01000000000000000000" pitchFamily="2" charset="-78"/>
              </a:rPr>
              <a:t>REPUBLIQUE ALGERIENNE DEMOCRATIQUE ET POPULAIRE</a:t>
            </a:r>
            <a:endParaRPr lang="ar-DZ" sz="2400" b="1" dirty="0">
              <a:latin typeface="Gabriola" panose="04040605051002020D02" pitchFamily="82" charset="0"/>
              <a:cs typeface="Aldhabi" panose="01000000000000000000" pitchFamily="2" charset="-78"/>
            </a:endParaRPr>
          </a:p>
          <a:p>
            <a:pPr algn="ctr"/>
            <a:r>
              <a:rPr kumimoji="0" lang="fr-FR" altLang="fr-FR" sz="2400" b="1" i="0" u="none" strike="noStrike" cap="none" normalizeH="0" baseline="0" dirty="0">
                <a:ln>
                  <a:noFill/>
                </a:ln>
                <a:solidFill>
                  <a:schemeClr val="tx1"/>
                </a:solidFill>
                <a:effectLst/>
                <a:latin typeface="Gabriola" panose="04040605051002020D02" pitchFamily="82" charset="0"/>
                <a:cs typeface="Aldhabi" panose="01000000000000000000" pitchFamily="2" charset="-78"/>
              </a:rPr>
              <a:t>Ministère de l'Enseignement Supérieur et de la Recherche Scientifique</a:t>
            </a:r>
            <a:endParaRPr kumimoji="0" lang="ar-DZ" altLang="fr-FR" sz="2400" b="1" i="0" u="none" strike="noStrike" cap="none" normalizeH="0" baseline="0" dirty="0">
              <a:ln>
                <a:noFill/>
              </a:ln>
              <a:solidFill>
                <a:schemeClr val="tx1"/>
              </a:solidFill>
              <a:effectLst/>
              <a:latin typeface="Gabriola" panose="04040605051002020D02" pitchFamily="82" charset="0"/>
              <a:cs typeface="Aldhabi" panose="01000000000000000000" pitchFamily="2" charset="-78"/>
            </a:endParaRPr>
          </a:p>
          <a:p>
            <a:pPr algn="ctr">
              <a:lnSpc>
                <a:spcPts val="2100"/>
              </a:lnSpc>
            </a:pPr>
            <a:r>
              <a:rPr lang="fr-FR" sz="2400" b="1" i="0" dirty="0">
                <a:solidFill>
                  <a:srgbClr val="040C28"/>
                </a:solidFill>
                <a:effectLst/>
                <a:latin typeface="Gabriola" panose="04040605051002020D02" pitchFamily="82" charset="0"/>
                <a:cs typeface="Aldhabi" panose="01000000000000000000" pitchFamily="2" charset="-78"/>
              </a:rPr>
              <a:t>Université Larbi Ben M’hidi -  Oum El Bouaghi</a:t>
            </a:r>
            <a:r>
              <a:rPr lang="fr-FR" sz="2400" b="1" dirty="0">
                <a:solidFill>
                  <a:srgbClr val="1F1F1F"/>
                </a:solidFill>
                <a:latin typeface="Gabriola" panose="04040605051002020D02" pitchFamily="82" charset="0"/>
                <a:cs typeface="Aldhabi" panose="01000000000000000000" pitchFamily="2" charset="-78"/>
              </a:rPr>
              <a:t>-</a:t>
            </a:r>
            <a:endParaRPr lang="fr-FR" sz="2400" b="1" i="0" dirty="0">
              <a:solidFill>
                <a:srgbClr val="1F1F1F"/>
              </a:solidFill>
              <a:effectLst/>
              <a:latin typeface="Gabriola" panose="04040605051002020D02" pitchFamily="82" charset="0"/>
              <a:cs typeface="Aldhabi" panose="01000000000000000000" pitchFamily="2" charset="-78"/>
            </a:endParaRPr>
          </a:p>
          <a:p>
            <a:pPr algn="ctr"/>
            <a:r>
              <a:rPr lang="fr-FR" sz="2400" b="1" i="0" dirty="0">
                <a:solidFill>
                  <a:srgbClr val="040C28"/>
                </a:solidFill>
                <a:effectLst/>
                <a:latin typeface="Gabriola" panose="04040605051002020D02" pitchFamily="82" charset="0"/>
                <a:cs typeface="Aldhabi" panose="01000000000000000000" pitchFamily="2" charset="-78"/>
              </a:rPr>
              <a:t>Faculté Des Sciences De la nature et de la vie</a:t>
            </a:r>
            <a:r>
              <a:rPr lang="fr-FR" sz="2400" b="1" i="0" dirty="0">
                <a:solidFill>
                  <a:srgbClr val="1F1F1F"/>
                </a:solidFill>
                <a:effectLst/>
                <a:latin typeface="Gabriola" panose="04040605051002020D02" pitchFamily="82" charset="0"/>
                <a:cs typeface="Aldhabi" panose="01000000000000000000" pitchFamily="2" charset="-78"/>
              </a:rPr>
              <a:t>.</a:t>
            </a:r>
            <a:endParaRPr lang="ar-DZ" sz="2400" b="1" i="0" dirty="0">
              <a:solidFill>
                <a:srgbClr val="1F1F1F"/>
              </a:solidFill>
              <a:effectLst/>
              <a:latin typeface="Gabriola" panose="04040605051002020D02" pitchFamily="82" charset="0"/>
              <a:cs typeface="Aldhabi" panose="01000000000000000000" pitchFamily="2" charset="-78"/>
            </a:endParaRPr>
          </a:p>
          <a:p>
            <a:pPr algn="ctr"/>
            <a:r>
              <a:rPr lang="fr-FR" sz="2400" b="1" i="0" dirty="0">
                <a:solidFill>
                  <a:srgbClr val="1F1F1F"/>
                </a:solidFill>
                <a:effectLst/>
                <a:latin typeface="Gabriola" panose="04040605051002020D02" pitchFamily="82" charset="0"/>
                <a:cs typeface="Aldhabi" panose="01000000000000000000" pitchFamily="2" charset="-78"/>
              </a:rPr>
              <a:t>Département </a:t>
            </a:r>
            <a:r>
              <a:rPr lang="fr-FR" sz="2400" b="1" dirty="0">
                <a:solidFill>
                  <a:srgbClr val="1F1F1F"/>
                </a:solidFill>
                <a:latin typeface="Gabriola" panose="04040605051002020D02" pitchFamily="82" charset="0"/>
                <a:cs typeface="Aldhabi" panose="01000000000000000000" pitchFamily="2" charset="-78"/>
              </a:rPr>
              <a:t>du </a:t>
            </a:r>
            <a:r>
              <a:rPr lang="fr-FR" sz="2400" b="1" i="0" dirty="0">
                <a:solidFill>
                  <a:srgbClr val="1F1F1F"/>
                </a:solidFill>
                <a:effectLst/>
                <a:latin typeface="Gabriola" panose="04040605051002020D02" pitchFamily="82" charset="0"/>
                <a:cs typeface="Aldhabi" panose="01000000000000000000" pitchFamily="2" charset="-78"/>
              </a:rPr>
              <a:t>sciences de la matière</a:t>
            </a:r>
            <a:endParaRPr lang="ar-DZ" sz="2400" b="1" i="0" dirty="0">
              <a:solidFill>
                <a:srgbClr val="1F1F1F"/>
              </a:solidFill>
              <a:effectLst/>
              <a:latin typeface="Gabriola" panose="04040605051002020D02" pitchFamily="82" charset="0"/>
              <a:cs typeface="Aldhabi" panose="01000000000000000000" pitchFamily="2" charset="-78"/>
            </a:endParaRPr>
          </a:p>
          <a:p>
            <a:pPr algn="ctr"/>
            <a:r>
              <a:rPr lang="fr-FR" sz="2400" b="1" dirty="0" smtClean="0">
                <a:solidFill>
                  <a:srgbClr val="1F1F1F"/>
                </a:solidFill>
                <a:latin typeface="Gabriola" panose="04040605051002020D02" pitchFamily="82" charset="0"/>
                <a:cs typeface="Aldhabi" panose="01000000000000000000" pitchFamily="2" charset="-78"/>
              </a:rPr>
              <a:t> Cours Chimie Minérale </a:t>
            </a:r>
            <a:r>
              <a:rPr lang="fr-FR" sz="2400" b="1" i="0" dirty="0">
                <a:solidFill>
                  <a:srgbClr val="1F1F1F"/>
                </a:solidFill>
                <a:effectLst/>
                <a:latin typeface="Gabriola" panose="04040605051002020D02" pitchFamily="82" charset="0"/>
                <a:cs typeface="Aldhabi" panose="01000000000000000000" pitchFamily="2" charset="-78"/>
              </a:rPr>
              <a:t/>
            </a:r>
            <a:br>
              <a:rPr lang="fr-FR" sz="2400" b="1" i="0" dirty="0">
                <a:solidFill>
                  <a:srgbClr val="1F1F1F"/>
                </a:solidFill>
                <a:effectLst/>
                <a:latin typeface="Gabriola" panose="04040605051002020D02" pitchFamily="82" charset="0"/>
                <a:cs typeface="Aldhabi" panose="01000000000000000000" pitchFamily="2" charset="-78"/>
              </a:rPr>
            </a:br>
            <a:endParaRPr kumimoji="0" lang="fr-FR" altLang="fr-FR" sz="2400" b="1" i="0" u="none" strike="noStrike" cap="none" normalizeH="0" baseline="0" dirty="0">
              <a:ln>
                <a:noFill/>
              </a:ln>
              <a:solidFill>
                <a:schemeClr val="tx1"/>
              </a:solidFill>
              <a:effectLst/>
              <a:latin typeface="Gabriola" panose="04040605051002020D02" pitchFamily="82" charset="0"/>
              <a:cs typeface="Aldhabi" panose="01000000000000000000" pitchFamily="2" charset="-78"/>
            </a:endParaRPr>
          </a:p>
        </p:txBody>
      </p:sp>
      <p:pic>
        <p:nvPicPr>
          <p:cNvPr id="12" name="Picture 11">
            <a:extLst>
              <a:ext uri="{FF2B5EF4-FFF2-40B4-BE49-F238E27FC236}">
                <a16:creationId xmlns="" xmlns:a16="http://schemas.microsoft.com/office/drawing/2014/main" id="{9F2C157A-A0C5-0155-D84F-887EF2FBFC47}"/>
              </a:ext>
            </a:extLst>
          </p:cNvPr>
          <p:cNvPicPr>
            <a:picLocks noChangeAspect="1"/>
          </p:cNvPicPr>
          <p:nvPr/>
        </p:nvPicPr>
        <p:blipFill>
          <a:blip r:embed="rId2"/>
          <a:stretch>
            <a:fillRect/>
          </a:stretch>
        </p:blipFill>
        <p:spPr>
          <a:xfrm>
            <a:off x="272755" y="102637"/>
            <a:ext cx="1520890" cy="152089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4" name="Rectangle: Rounded Corners 13">
            <a:extLst>
              <a:ext uri="{FF2B5EF4-FFF2-40B4-BE49-F238E27FC236}">
                <a16:creationId xmlns="" xmlns:a16="http://schemas.microsoft.com/office/drawing/2014/main" id="{DE6A1C98-4925-B096-6217-79AAC57FBD08}"/>
              </a:ext>
            </a:extLst>
          </p:cNvPr>
          <p:cNvSpPr/>
          <p:nvPr/>
        </p:nvSpPr>
        <p:spPr>
          <a:xfrm>
            <a:off x="2463281" y="3283635"/>
            <a:ext cx="4217437" cy="1259633"/>
          </a:xfrm>
          <a:prstGeom prst="round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2800" b="1" dirty="0">
                <a:solidFill>
                  <a:schemeClr val="dk1"/>
                </a:solidFill>
                <a:latin typeface="Arial Rounded MT Bold" panose="020F0704030504030204" pitchFamily="34" charset="0"/>
              </a:rPr>
              <a:t> </a:t>
            </a:r>
            <a:r>
              <a:rPr lang="en" sz="2800" b="1" dirty="0">
                <a:solidFill>
                  <a:srgbClr val="C00000"/>
                </a:solidFill>
                <a:latin typeface="Arial Rounded MT Bold" panose="020F0704030504030204" pitchFamily="34" charset="0"/>
              </a:rPr>
              <a:t>l’Oxygène</a:t>
            </a:r>
            <a:r>
              <a:rPr lang="en" sz="2800" b="1" dirty="0">
                <a:solidFill>
                  <a:schemeClr val="accent2"/>
                </a:solidFill>
                <a:latin typeface="Arial Rounded MT Bold" panose="020F0704030504030204" pitchFamily="34" charset="0"/>
              </a:rPr>
              <a:t> </a:t>
            </a:r>
            <a:r>
              <a:rPr lang="en" sz="2800" b="1" dirty="0">
                <a:solidFill>
                  <a:schemeClr val="dk2"/>
                </a:solidFill>
                <a:latin typeface="Arial Rounded MT Bold" panose="020F0704030504030204" pitchFamily="34" charset="0"/>
              </a:rPr>
              <a:t>Le </a:t>
            </a:r>
            <a:r>
              <a:rPr lang="fr-FR" sz="2800" b="1" dirty="0">
                <a:solidFill>
                  <a:schemeClr val="dk2"/>
                </a:solidFill>
                <a:latin typeface="Arial Rounded MT Bold" panose="020F0704030504030204" pitchFamily="34" charset="0"/>
              </a:rPr>
              <a:t>S</a:t>
            </a:r>
            <a:r>
              <a:rPr lang="en" sz="2800" b="1" dirty="0">
                <a:solidFill>
                  <a:schemeClr val="dk2"/>
                </a:solidFill>
                <a:latin typeface="Arial Rounded MT Bold" panose="020F0704030504030204" pitchFamily="34" charset="0"/>
              </a:rPr>
              <a:t>oufre </a:t>
            </a:r>
            <a:r>
              <a:rPr lang="en" sz="2800" b="1" dirty="0">
                <a:solidFill>
                  <a:schemeClr val="dk1"/>
                </a:solidFill>
                <a:latin typeface="Arial Rounded MT Bold" panose="020F0704030504030204" pitchFamily="34" charset="0"/>
              </a:rPr>
              <a:t> </a:t>
            </a:r>
            <a:r>
              <a:rPr lang="en" sz="2400" b="1" dirty="0">
                <a:solidFill>
                  <a:schemeClr val="lt2"/>
                </a:solidFill>
                <a:latin typeface="Arial Rounded MT Bold" panose="020F0704030504030204" pitchFamily="34" charset="0"/>
              </a:rPr>
              <a:t>Et</a:t>
            </a:r>
            <a:r>
              <a:rPr lang="en" sz="2800" b="1" dirty="0">
                <a:solidFill>
                  <a:schemeClr val="dk1"/>
                </a:solidFill>
                <a:latin typeface="Arial Rounded MT Bold" panose="020F0704030504030204" pitchFamily="34" charset="0"/>
              </a:rPr>
              <a:t> </a:t>
            </a:r>
            <a:r>
              <a:rPr lang="en" sz="2800" b="1" dirty="0">
                <a:solidFill>
                  <a:schemeClr val="accent6"/>
                </a:solidFill>
                <a:latin typeface="Arial Rounded MT Bold" panose="020F0704030504030204" pitchFamily="34" charset="0"/>
              </a:rPr>
              <a:t>Le silicium</a:t>
            </a:r>
            <a:endParaRPr lang="fr-FR" sz="2800" b="1" dirty="0">
              <a:latin typeface="Arial Rounded MT Bold" panose="020F0704030504030204" pitchFamily="34" charset="0"/>
            </a:endParaRPr>
          </a:p>
        </p:txBody>
      </p:sp>
      <p:sp>
        <p:nvSpPr>
          <p:cNvPr id="15" name="TextBox 14">
            <a:extLst>
              <a:ext uri="{FF2B5EF4-FFF2-40B4-BE49-F238E27FC236}">
                <a16:creationId xmlns="" xmlns:a16="http://schemas.microsoft.com/office/drawing/2014/main" id="{2AE66EF1-3991-D6D0-2304-78704951AA7A}"/>
              </a:ext>
            </a:extLst>
          </p:cNvPr>
          <p:cNvSpPr txBox="1"/>
          <p:nvPr/>
        </p:nvSpPr>
        <p:spPr>
          <a:xfrm>
            <a:off x="7660432" y="4685546"/>
            <a:ext cx="1744825" cy="400110"/>
          </a:xfrm>
          <a:prstGeom prst="rect">
            <a:avLst/>
          </a:prstGeom>
          <a:noFill/>
        </p:spPr>
        <p:txBody>
          <a:bodyPr wrap="square" rtlCol="0">
            <a:spAutoFit/>
          </a:bodyPr>
          <a:lstStyle/>
          <a:p>
            <a:r>
              <a:rPr lang="ar-DZ" sz="2000" b="1" dirty="0">
                <a:latin typeface="Abel" panose="02000506030000020004" pitchFamily="2" charset="0"/>
              </a:rPr>
              <a:t> </a:t>
            </a:r>
            <a:r>
              <a:rPr lang="fr-FR" sz="2000" b="1" dirty="0">
                <a:latin typeface="Abel" panose="02000506030000020004" pitchFamily="2" charset="0"/>
              </a:rPr>
              <a:t>DR</a:t>
            </a:r>
            <a:r>
              <a:rPr lang="fr-FR" sz="2000" b="1" i="0" dirty="0">
                <a:solidFill>
                  <a:srgbClr val="1F1F1F"/>
                </a:solidFill>
                <a:effectLst/>
                <a:latin typeface="Abel" panose="02000506030000020004" pitchFamily="2" charset="0"/>
                <a:cs typeface="Aldhabi" panose="01000000000000000000" pitchFamily="2" charset="-78"/>
              </a:rPr>
              <a:t> . </a:t>
            </a:r>
            <a:r>
              <a:rPr lang="fr-FR" sz="2000" b="1" dirty="0">
                <a:latin typeface="Abel" panose="02000506030000020004" pitchFamily="2" charset="0"/>
              </a:rPr>
              <a:t>ZAMA</a:t>
            </a:r>
          </a:p>
        </p:txBody>
      </p:sp>
      <p:grpSp>
        <p:nvGrpSpPr>
          <p:cNvPr id="8" name="Google Shape;14526;p38"/>
          <p:cNvGrpSpPr/>
          <p:nvPr/>
        </p:nvGrpSpPr>
        <p:grpSpPr>
          <a:xfrm>
            <a:off x="367264" y="3629782"/>
            <a:ext cx="1348426" cy="1070861"/>
            <a:chOff x="343354" y="291781"/>
            <a:chExt cx="1348426" cy="1070861"/>
          </a:xfrm>
        </p:grpSpPr>
        <p:cxnSp>
          <p:nvCxnSpPr>
            <p:cNvPr id="9"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4528;p38"/>
            <p:cNvCxnSpPr>
              <a:stCxn id="27" idx="6"/>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6" name="Google Shape;14531;p38"/>
            <p:cNvGrpSpPr/>
            <p:nvPr/>
          </p:nvGrpSpPr>
          <p:grpSpPr>
            <a:xfrm rot="5400000">
              <a:off x="815790" y="702727"/>
              <a:ext cx="404772" cy="404772"/>
              <a:chOff x="6834354" y="-286409"/>
              <a:chExt cx="192657" cy="192657"/>
            </a:xfrm>
          </p:grpSpPr>
          <p:sp>
            <p:nvSpPr>
              <p:cNvPr id="31"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4534;p38"/>
            <p:cNvGrpSpPr/>
            <p:nvPr/>
          </p:nvGrpSpPr>
          <p:grpSpPr>
            <a:xfrm rot="5400000">
              <a:off x="343354" y="1149300"/>
              <a:ext cx="192691" cy="192691"/>
              <a:chOff x="7291941" y="112804"/>
              <a:chExt cx="192691" cy="192691"/>
            </a:xfrm>
          </p:grpSpPr>
          <p:sp>
            <p:nvSpPr>
              <p:cNvPr id="29"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4537;p38"/>
            <p:cNvGrpSpPr/>
            <p:nvPr/>
          </p:nvGrpSpPr>
          <p:grpSpPr>
            <a:xfrm rot="5400000">
              <a:off x="439929" y="859898"/>
              <a:ext cx="192684" cy="192684"/>
              <a:chOff x="7002539" y="16236"/>
              <a:chExt cx="192684" cy="192684"/>
            </a:xfrm>
          </p:grpSpPr>
          <p:sp>
            <p:nvSpPr>
              <p:cNvPr id="27"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539;p38"/>
            <p:cNvGrpSpPr/>
            <p:nvPr/>
          </p:nvGrpSpPr>
          <p:grpSpPr>
            <a:xfrm rot="5400000">
              <a:off x="1369335" y="1040187"/>
              <a:ext cx="279140" cy="279140"/>
              <a:chOff x="6834354" y="-286409"/>
              <a:chExt cx="192657" cy="192657"/>
            </a:xfrm>
          </p:grpSpPr>
          <p:sp>
            <p:nvSpPr>
              <p:cNvPr id="25"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 name="Google Shape;14542;p38"/>
            <p:cNvCxnSpPr>
              <a:stCxn id="31" idx="0"/>
              <a:endCxn id="25"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21" name="Google Shape;14543;p38"/>
            <p:cNvGrpSpPr/>
            <p:nvPr/>
          </p:nvGrpSpPr>
          <p:grpSpPr>
            <a:xfrm rot="5400000">
              <a:off x="1088190" y="324248"/>
              <a:ext cx="209360" cy="209360"/>
              <a:chOff x="6834354" y="-286409"/>
              <a:chExt cx="192657" cy="192657"/>
            </a:xfrm>
          </p:grpSpPr>
          <p:sp>
            <p:nvSpPr>
              <p:cNvPr id="23"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14546;p38"/>
            <p:cNvCxnSpPr>
              <a:stCxn id="31" idx="2"/>
              <a:endCxn id="23"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pic>
        <p:nvPicPr>
          <p:cNvPr id="33" name="Picture 11">
            <a:extLst>
              <a:ext uri="{FF2B5EF4-FFF2-40B4-BE49-F238E27FC236}">
                <a16:creationId xmlns="" xmlns:a16="http://schemas.microsoft.com/office/drawing/2014/main" id="{9F2C157A-A0C5-0155-D84F-887EF2FBFC47}"/>
              </a:ext>
            </a:extLst>
          </p:cNvPr>
          <p:cNvPicPr>
            <a:picLocks noChangeAspect="1"/>
          </p:cNvPicPr>
          <p:nvPr/>
        </p:nvPicPr>
        <p:blipFill>
          <a:blip r:embed="rId2"/>
          <a:stretch>
            <a:fillRect/>
          </a:stretch>
        </p:blipFill>
        <p:spPr>
          <a:xfrm>
            <a:off x="7623110" y="198766"/>
            <a:ext cx="1520890" cy="152089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grpSp>
        <p:nvGrpSpPr>
          <p:cNvPr id="34" name="Google Shape;14512;p38"/>
          <p:cNvGrpSpPr/>
          <p:nvPr/>
        </p:nvGrpSpPr>
        <p:grpSpPr>
          <a:xfrm rot="10800000">
            <a:off x="7578000" y="2321476"/>
            <a:ext cx="680167" cy="621792"/>
            <a:chOff x="6804466" y="-316297"/>
            <a:chExt cx="680167" cy="621792"/>
          </a:xfrm>
        </p:grpSpPr>
        <p:cxnSp>
          <p:nvCxnSpPr>
            <p:cNvPr id="35" name="Google Shape;14513;p38"/>
            <p:cNvCxnSpPr>
              <a:stCxn id="44"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36" name="Google Shape;14516;p38"/>
            <p:cNvCxnSpPr>
              <a:stCxn id="40"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37" name="Google Shape;14519;p38"/>
            <p:cNvGrpSpPr/>
            <p:nvPr/>
          </p:nvGrpSpPr>
          <p:grpSpPr>
            <a:xfrm>
              <a:off x="6834354" y="-286409"/>
              <a:ext cx="192657" cy="192657"/>
              <a:chOff x="6834354" y="-286409"/>
              <a:chExt cx="192657" cy="192657"/>
            </a:xfrm>
          </p:grpSpPr>
          <p:sp>
            <p:nvSpPr>
              <p:cNvPr id="4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4521;p38"/>
            <p:cNvGrpSpPr/>
            <p:nvPr/>
          </p:nvGrpSpPr>
          <p:grpSpPr>
            <a:xfrm>
              <a:off x="7291941" y="112804"/>
              <a:ext cx="192691" cy="192691"/>
              <a:chOff x="7291941" y="112804"/>
              <a:chExt cx="192691" cy="192691"/>
            </a:xfrm>
          </p:grpSpPr>
          <p:sp>
            <p:nvSpPr>
              <p:cNvPr id="4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4524;p38"/>
            <p:cNvGrpSpPr/>
            <p:nvPr/>
          </p:nvGrpSpPr>
          <p:grpSpPr>
            <a:xfrm>
              <a:off x="7002539" y="16236"/>
              <a:ext cx="192684" cy="192684"/>
              <a:chOff x="7002539" y="16236"/>
              <a:chExt cx="192684" cy="192684"/>
            </a:xfrm>
          </p:grpSpPr>
          <p:sp>
            <p:nvSpPr>
              <p:cNvPr id="40"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287478254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EB5479-E25D-4C85-38FE-B06654E837A0}"/>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C21BBFC4-7F2C-A273-F216-D5C14BA6502F}"/>
              </a:ext>
            </a:extLst>
          </p:cNvPr>
          <p:cNvSpPr>
            <a:spLocks noGrp="1"/>
          </p:cNvSpPr>
          <p:nvPr>
            <p:ph type="title"/>
          </p:nvPr>
        </p:nvSpPr>
        <p:spPr/>
        <p:txBody>
          <a:bodyPr/>
          <a:lstStyle/>
          <a:p>
            <a:r>
              <a:rPr lang="fr-FR" sz="5400" b="1" dirty="0">
                <a:solidFill>
                  <a:schemeClr val="bg1">
                    <a:lumMod val="50000"/>
                  </a:schemeClr>
                </a:solidFill>
              </a:rPr>
              <a:t>III-propriétés</a:t>
            </a:r>
            <a:br>
              <a:rPr lang="fr-FR" sz="5400" b="1" dirty="0">
                <a:solidFill>
                  <a:schemeClr val="bg1">
                    <a:lumMod val="50000"/>
                  </a:schemeClr>
                </a:solidFill>
              </a:rPr>
            </a:br>
            <a:r>
              <a:rPr lang="fr-FR" sz="5400" b="1" dirty="0">
                <a:solidFill>
                  <a:schemeClr val="bg1">
                    <a:lumMod val="50000"/>
                  </a:schemeClr>
                </a:solidFill>
              </a:rPr>
              <a:t/>
            </a:r>
            <a:br>
              <a:rPr lang="fr-FR" sz="5400" b="1" dirty="0">
                <a:solidFill>
                  <a:schemeClr val="bg1">
                    <a:lumMod val="50000"/>
                  </a:schemeClr>
                </a:solidFill>
              </a:rPr>
            </a:br>
            <a:r>
              <a:rPr lang="fr-FR" sz="5400" b="1" dirty="0">
                <a:solidFill>
                  <a:schemeClr val="bg1">
                    <a:lumMod val="50000"/>
                  </a:schemeClr>
                </a:solidFill>
              </a:rPr>
              <a:t> physico-chimiques</a:t>
            </a:r>
            <a:endParaRPr lang="fr-FR" sz="5400" dirty="0">
              <a:solidFill>
                <a:schemeClr val="bg1">
                  <a:lumMod val="50000"/>
                </a:schemeClr>
              </a:solidFill>
            </a:endParaRPr>
          </a:p>
        </p:txBody>
      </p:sp>
      <p:grpSp>
        <p:nvGrpSpPr>
          <p:cNvPr id="3" name="Google Shape;14512;p38"/>
          <p:cNvGrpSpPr/>
          <p:nvPr/>
        </p:nvGrpSpPr>
        <p:grpSpPr>
          <a:xfrm rot="18607852">
            <a:off x="7901557" y="689624"/>
            <a:ext cx="680167" cy="621792"/>
            <a:chOff x="6804466" y="-316297"/>
            <a:chExt cx="680167" cy="621792"/>
          </a:xfrm>
        </p:grpSpPr>
        <p:cxnSp>
          <p:nvCxnSpPr>
            <p:cNvPr id="4" name="Google Shape;14513;p38"/>
            <p:cNvCxnSpPr>
              <a:stCxn id="13"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4516;p38"/>
            <p:cNvCxnSpPr>
              <a:stCxn id="9"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4519;p38"/>
            <p:cNvGrpSpPr/>
            <p:nvPr/>
          </p:nvGrpSpPr>
          <p:grpSpPr>
            <a:xfrm>
              <a:off x="6834354" y="-286409"/>
              <a:ext cx="192657" cy="192657"/>
              <a:chOff x="6834354" y="-286409"/>
              <a:chExt cx="192657" cy="192657"/>
            </a:xfrm>
          </p:grpSpPr>
          <p:sp>
            <p:nvSpPr>
              <p:cNvPr id="13"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521;p38"/>
            <p:cNvGrpSpPr/>
            <p:nvPr/>
          </p:nvGrpSpPr>
          <p:grpSpPr>
            <a:xfrm>
              <a:off x="7291941" y="112804"/>
              <a:ext cx="192691" cy="192691"/>
              <a:chOff x="7291941" y="112804"/>
              <a:chExt cx="192691" cy="192691"/>
            </a:xfrm>
          </p:grpSpPr>
          <p:sp>
            <p:nvSpPr>
              <p:cNvPr id="11"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524;p38"/>
            <p:cNvGrpSpPr/>
            <p:nvPr/>
          </p:nvGrpSpPr>
          <p:grpSpPr>
            <a:xfrm>
              <a:off x="7002539" y="16236"/>
              <a:ext cx="192684" cy="192684"/>
              <a:chOff x="7002539" y="16236"/>
              <a:chExt cx="192684" cy="192684"/>
            </a:xfrm>
          </p:grpSpPr>
          <p:sp>
            <p:nvSpPr>
              <p:cNvPr id="9"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4512;p38"/>
          <p:cNvGrpSpPr/>
          <p:nvPr/>
        </p:nvGrpSpPr>
        <p:grpSpPr>
          <a:xfrm rot="10800000">
            <a:off x="487883" y="4262817"/>
            <a:ext cx="680167" cy="621792"/>
            <a:chOff x="6804466" y="-316297"/>
            <a:chExt cx="680167" cy="621792"/>
          </a:xfrm>
        </p:grpSpPr>
        <p:cxnSp>
          <p:nvCxnSpPr>
            <p:cNvPr id="16" name="Google Shape;14513;p38"/>
            <p:cNvCxnSpPr>
              <a:stCxn id="25"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4516;p38"/>
            <p:cNvCxnSpPr>
              <a:stCxn id="21"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8" name="Google Shape;14519;p38"/>
            <p:cNvGrpSpPr/>
            <p:nvPr/>
          </p:nvGrpSpPr>
          <p:grpSpPr>
            <a:xfrm>
              <a:off x="6834354" y="-286409"/>
              <a:ext cx="192657" cy="192657"/>
              <a:chOff x="6834354" y="-286409"/>
              <a:chExt cx="192657" cy="192657"/>
            </a:xfrm>
          </p:grpSpPr>
          <p:sp>
            <p:nvSpPr>
              <p:cNvPr id="25"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521;p38"/>
            <p:cNvGrpSpPr/>
            <p:nvPr/>
          </p:nvGrpSpPr>
          <p:grpSpPr>
            <a:xfrm>
              <a:off x="7291941" y="112804"/>
              <a:ext cx="192691" cy="192691"/>
              <a:chOff x="7291941" y="112804"/>
              <a:chExt cx="192691" cy="192691"/>
            </a:xfrm>
          </p:grpSpPr>
          <p:sp>
            <p:nvSpPr>
              <p:cNvPr id="23"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4524;p38"/>
            <p:cNvGrpSpPr/>
            <p:nvPr/>
          </p:nvGrpSpPr>
          <p:grpSpPr>
            <a:xfrm>
              <a:off x="7002539" y="16236"/>
              <a:ext cx="192684" cy="192684"/>
              <a:chOff x="7002539" y="16236"/>
              <a:chExt cx="192684" cy="192684"/>
            </a:xfrm>
          </p:grpSpPr>
          <p:sp>
            <p:nvSpPr>
              <p:cNvPr id="21"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6752728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A920737-1C66-67DE-B906-E43D7926A02C}"/>
              </a:ext>
            </a:extLst>
          </p:cNvPr>
          <p:cNvSpPr txBox="1"/>
          <p:nvPr/>
        </p:nvSpPr>
        <p:spPr>
          <a:xfrm>
            <a:off x="284085" y="971171"/>
            <a:ext cx="8766701" cy="1569660"/>
          </a:xfrm>
          <a:prstGeom prst="rect">
            <a:avLst/>
          </a:prstGeom>
          <a:noFill/>
        </p:spPr>
        <p:txBody>
          <a:bodyPr wrap="square">
            <a:spAutoFit/>
          </a:bodyPr>
          <a:lstStyle/>
          <a:p>
            <a:r>
              <a:rPr lang="fr-FR" sz="2400" b="1" i="0" dirty="0">
                <a:solidFill>
                  <a:schemeClr val="tx1"/>
                </a:solidFill>
                <a:effectLst/>
                <a:latin typeface="__fkGroteskNeue_598ab8"/>
              </a:rPr>
              <a:t>L'oxygène est un élément chimique essentiel, avec des propriétés physico-chimiques qui le rendent vital pour la vie sur Terre et divers processus industriels .</a:t>
            </a:r>
            <a:r>
              <a:rPr lang="fr-FR" sz="2400" b="1" dirty="0">
                <a:solidFill>
                  <a:schemeClr val="tx1"/>
                </a:solidFill>
              </a:rPr>
              <a:t/>
            </a:r>
            <a:br>
              <a:rPr lang="fr-FR" sz="2400" b="1" dirty="0">
                <a:solidFill>
                  <a:schemeClr val="tx1"/>
                </a:solidFill>
              </a:rPr>
            </a:br>
            <a:endParaRPr lang="fr-FR" sz="2400" b="1" dirty="0">
              <a:solidFill>
                <a:schemeClr val="tx1"/>
              </a:solidFill>
            </a:endParaRPr>
          </a:p>
        </p:txBody>
      </p:sp>
      <p:sp>
        <p:nvSpPr>
          <p:cNvPr id="16" name="Flowchart: Terminator 15">
            <a:extLst>
              <a:ext uri="{FF2B5EF4-FFF2-40B4-BE49-F238E27FC236}">
                <a16:creationId xmlns="" xmlns:a16="http://schemas.microsoft.com/office/drawing/2014/main" id="{F4DD9ED6-519F-F64C-ABBA-8820B5BA315C}"/>
              </a:ext>
            </a:extLst>
          </p:cNvPr>
          <p:cNvSpPr/>
          <p:nvPr/>
        </p:nvSpPr>
        <p:spPr>
          <a:xfrm>
            <a:off x="2485744" y="0"/>
            <a:ext cx="4616389" cy="896645"/>
          </a:xfrm>
          <a:prstGeom prst="flowChartTerminator">
            <a:avLst/>
          </a:prstGeom>
          <a:solidFill>
            <a:srgbClr val="FFFFFF"/>
          </a:solidFill>
          <a:ln>
            <a:solidFill>
              <a:srgbClr val="CBDD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TextBox 19">
            <a:extLst>
              <a:ext uri="{FF2B5EF4-FFF2-40B4-BE49-F238E27FC236}">
                <a16:creationId xmlns="" xmlns:a16="http://schemas.microsoft.com/office/drawing/2014/main" id="{4D59B36F-3353-5D37-7FEC-1B0F282C9FE9}"/>
              </a:ext>
            </a:extLst>
          </p:cNvPr>
          <p:cNvSpPr txBox="1"/>
          <p:nvPr/>
        </p:nvSpPr>
        <p:spPr>
          <a:xfrm>
            <a:off x="2485744" y="32823"/>
            <a:ext cx="4616388" cy="830997"/>
          </a:xfrm>
          <a:prstGeom prst="rect">
            <a:avLst/>
          </a:prstGeom>
          <a:noFill/>
        </p:spPr>
        <p:txBody>
          <a:bodyPr wrap="square" rtlCol="0">
            <a:spAutoFit/>
          </a:bodyPr>
          <a:lstStyle/>
          <a:p>
            <a:pPr algn="ctr"/>
            <a:r>
              <a:rPr lang="fr-FR" sz="2400" b="1" dirty="0">
                <a:solidFill>
                  <a:schemeClr val="bg1">
                    <a:lumMod val="50000"/>
                  </a:schemeClr>
                </a:solidFill>
              </a:rPr>
              <a:t>propriétés physico-chimiques de l’oxygène</a:t>
            </a:r>
          </a:p>
        </p:txBody>
      </p:sp>
      <p:sp>
        <p:nvSpPr>
          <p:cNvPr id="22" name="TextBox 21">
            <a:extLst>
              <a:ext uri="{FF2B5EF4-FFF2-40B4-BE49-F238E27FC236}">
                <a16:creationId xmlns="" xmlns:a16="http://schemas.microsoft.com/office/drawing/2014/main" id="{F4203C0F-32ED-0CE8-3568-E86F990322DD}"/>
              </a:ext>
            </a:extLst>
          </p:cNvPr>
          <p:cNvSpPr txBox="1"/>
          <p:nvPr/>
        </p:nvSpPr>
        <p:spPr>
          <a:xfrm>
            <a:off x="395037" y="2219622"/>
            <a:ext cx="3545057" cy="954107"/>
          </a:xfrm>
          <a:prstGeom prst="rect">
            <a:avLst/>
          </a:prstGeom>
          <a:noFill/>
        </p:spPr>
        <p:txBody>
          <a:bodyPr wrap="square">
            <a:spAutoFit/>
          </a:bodyPr>
          <a:lstStyle/>
          <a:p>
            <a:pPr algn="l"/>
            <a:r>
              <a:rPr lang="fr-FR" sz="2800" b="1" i="1" dirty="0">
                <a:solidFill>
                  <a:schemeClr val="accent5">
                    <a:lumMod val="50000"/>
                  </a:schemeClr>
                </a:solidFill>
                <a:effectLst/>
                <a:latin typeface="Arial Rounded MT Bold" panose="020F0704030504030204" pitchFamily="34" charset="0"/>
              </a:rPr>
              <a:t>1. Généralités</a:t>
            </a:r>
            <a:endParaRPr lang="ar-DZ" sz="2800" b="1" i="1" dirty="0">
              <a:solidFill>
                <a:schemeClr val="accent5">
                  <a:lumMod val="50000"/>
                </a:schemeClr>
              </a:solidFill>
              <a:effectLst/>
              <a:latin typeface="Arial Rounded MT Bold" panose="020F0704030504030204" pitchFamily="34" charset="0"/>
            </a:endParaRPr>
          </a:p>
          <a:p>
            <a:pPr algn="l"/>
            <a:endParaRPr lang="fr-FR" sz="2800" b="0" i="1" dirty="0">
              <a:solidFill>
                <a:schemeClr val="accent5">
                  <a:lumMod val="50000"/>
                </a:schemeClr>
              </a:solidFill>
              <a:effectLst/>
              <a:latin typeface="Arial Rounded MT Bold" panose="020F0704030504030204" pitchFamily="34" charset="0"/>
            </a:endParaRPr>
          </a:p>
        </p:txBody>
      </p:sp>
      <p:sp>
        <p:nvSpPr>
          <p:cNvPr id="26" name="TextBox 25">
            <a:extLst>
              <a:ext uri="{FF2B5EF4-FFF2-40B4-BE49-F238E27FC236}">
                <a16:creationId xmlns="" xmlns:a16="http://schemas.microsoft.com/office/drawing/2014/main" id="{1F781BAF-F77C-9234-55B1-BE1973BCCE6F}"/>
              </a:ext>
            </a:extLst>
          </p:cNvPr>
          <p:cNvSpPr txBox="1"/>
          <p:nvPr/>
        </p:nvSpPr>
        <p:spPr>
          <a:xfrm>
            <a:off x="0" y="2696676"/>
            <a:ext cx="6587231" cy="4893647"/>
          </a:xfrm>
          <a:prstGeom prst="rect">
            <a:avLst/>
          </a:prstGeom>
          <a:noFill/>
        </p:spPr>
        <p:txBody>
          <a:bodyPr wrap="square" rtlCol="0">
            <a:spAutoFit/>
          </a:bodyPr>
          <a:lstStyle/>
          <a:p>
            <a:pPr>
              <a:buFont typeface="Arial" panose="020B0604020202020204" pitchFamily="34" charset="0"/>
              <a:buChar char="•"/>
            </a:pPr>
            <a:r>
              <a:rPr lang="fr-FR" sz="2400" b="1" i="0" dirty="0">
                <a:effectLst/>
                <a:latin typeface="__fkGroteskNeue_598ab8"/>
              </a:rPr>
              <a:t> Symbole : O</a:t>
            </a:r>
            <a:endParaRPr lang="ar-DZ" sz="2400" b="1" i="0" dirty="0">
              <a:effectLst/>
              <a:latin typeface="__fkGroteskNeue_598ab8"/>
            </a:endParaRPr>
          </a:p>
          <a:p>
            <a:pPr>
              <a:buFont typeface="Arial" panose="020B0604020202020204" pitchFamily="34" charset="0"/>
              <a:buChar char="•"/>
            </a:pPr>
            <a:r>
              <a:rPr lang="fr-FR" sz="2400" b="1" i="0" dirty="0">
                <a:effectLst/>
                <a:latin typeface="__fkGroteskNeue_598ab8"/>
              </a:rPr>
              <a:t> Numéro atomique : 8</a:t>
            </a:r>
            <a:endParaRPr lang="ar-DZ" sz="2400" b="1" i="0" dirty="0">
              <a:effectLst/>
              <a:latin typeface="__fkGroteskNeue_598ab8"/>
            </a:endParaRPr>
          </a:p>
          <a:p>
            <a:pPr>
              <a:buFont typeface="Arial" panose="020B0604020202020204" pitchFamily="34" charset="0"/>
              <a:buChar char="•"/>
            </a:pPr>
            <a:r>
              <a:rPr lang="fr-FR" sz="2400" b="1" i="0" dirty="0">
                <a:effectLst/>
                <a:latin typeface="__fkGroteskNeue_598ab8"/>
              </a:rPr>
              <a:t> Masse atomique : 15,999 u</a:t>
            </a:r>
            <a:endParaRPr lang="ar-DZ" sz="2400" b="1" i="0" dirty="0">
              <a:effectLst/>
              <a:latin typeface="__fkGroteskNeue_598ab8"/>
            </a:endParaRPr>
          </a:p>
          <a:p>
            <a:pPr>
              <a:buFont typeface="Arial" panose="020B0604020202020204" pitchFamily="34" charset="0"/>
              <a:buChar char="•"/>
            </a:pPr>
            <a:r>
              <a:rPr lang="fr-FR" sz="2400" b="1" i="0" dirty="0">
                <a:effectLst/>
                <a:latin typeface="__fkGroteskNeue_598ab8"/>
              </a:rPr>
              <a:t> Électrons par niveau d'énergie : 2, 6</a:t>
            </a:r>
          </a:p>
          <a:p>
            <a:pPr>
              <a:buFont typeface="Arial" panose="020B0604020202020204" pitchFamily="34" charset="0"/>
              <a:buChar char="•"/>
            </a:pPr>
            <a:r>
              <a:rPr lang="fr-FR" sz="2400" b="1" i="0" dirty="0">
                <a:effectLst/>
                <a:latin typeface="__fkGroteskNeue_598ab8"/>
              </a:rPr>
              <a:t> Densité : 1,427 kg/m³ (pour le dioxygène O₂ à température et pression normales) </a:t>
            </a:r>
          </a:p>
          <a:p>
            <a:r>
              <a:rPr lang="fr-FR" sz="2400" b="1" dirty="0"/>
              <a:t/>
            </a:r>
            <a:br>
              <a:rPr lang="fr-FR" sz="2400" b="1" dirty="0"/>
            </a:br>
            <a:endParaRPr lang="fr-FR" sz="2400" b="1" i="0" dirty="0">
              <a:effectLst/>
              <a:latin typeface="__fkGroteskNeue_598ab8"/>
            </a:endParaRPr>
          </a:p>
          <a:p>
            <a:r>
              <a:rPr lang="fr-FR" sz="2400" b="1" dirty="0"/>
              <a:t/>
            </a:r>
            <a:br>
              <a:rPr lang="fr-FR" sz="2400" b="1" dirty="0"/>
            </a:br>
            <a:endParaRPr lang="fr-FR" sz="2400" b="1" i="0" dirty="0">
              <a:effectLst/>
              <a:latin typeface="__fkGroteskNeue_598ab8"/>
            </a:endParaRPr>
          </a:p>
          <a:p>
            <a:r>
              <a:rPr lang="fr-FR" sz="2400" b="1" dirty="0"/>
              <a:t/>
            </a:r>
            <a:br>
              <a:rPr lang="fr-FR" sz="2400" b="1" dirty="0"/>
            </a:br>
            <a:endParaRPr lang="fr-FR" sz="2400" b="1" i="0" dirty="0">
              <a:effectLst/>
              <a:latin typeface="__fkGroteskNeue_598ab8"/>
            </a:endParaRPr>
          </a:p>
          <a:p>
            <a:endParaRPr lang="fr-FR" sz="2400" b="1" dirty="0"/>
          </a:p>
        </p:txBody>
      </p:sp>
      <p:pic>
        <p:nvPicPr>
          <p:cNvPr id="30" name="Picture 29">
            <a:extLst>
              <a:ext uri="{FF2B5EF4-FFF2-40B4-BE49-F238E27FC236}">
                <a16:creationId xmlns="" xmlns:a16="http://schemas.microsoft.com/office/drawing/2014/main" id="{1A924753-7FF1-526D-8B90-27591F086193}"/>
              </a:ext>
            </a:extLst>
          </p:cNvPr>
          <p:cNvPicPr>
            <a:picLocks noChangeAspect="1"/>
          </p:cNvPicPr>
          <p:nvPr/>
        </p:nvPicPr>
        <p:blipFill>
          <a:blip r:embed="rId2"/>
          <a:stretch>
            <a:fillRect/>
          </a:stretch>
        </p:blipFill>
        <p:spPr>
          <a:xfrm>
            <a:off x="5026352" y="1951135"/>
            <a:ext cx="1694045" cy="2088205"/>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34" name="Picture 33">
            <a:extLst>
              <a:ext uri="{FF2B5EF4-FFF2-40B4-BE49-F238E27FC236}">
                <a16:creationId xmlns="" xmlns:a16="http://schemas.microsoft.com/office/drawing/2014/main" id="{9F7D727A-AF12-9127-F18B-DE9828E28EC8}"/>
              </a:ext>
            </a:extLst>
          </p:cNvPr>
          <p:cNvPicPr>
            <a:picLocks noChangeAspect="1"/>
          </p:cNvPicPr>
          <p:nvPr/>
        </p:nvPicPr>
        <p:blipFill>
          <a:blip r:embed="rId3"/>
          <a:stretch>
            <a:fillRect/>
          </a:stretch>
        </p:blipFill>
        <p:spPr>
          <a:xfrm>
            <a:off x="7028514" y="1951310"/>
            <a:ext cx="1951250" cy="2336606"/>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102845056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fltVal val="0"/>
                                          </p:val>
                                        </p:tav>
                                        <p:tav tm="100000">
                                          <p:val>
                                            <p:strVal val="#ppt_w"/>
                                          </p:val>
                                        </p:tav>
                                      </p:tavLst>
                                    </p:anim>
                                    <p:anim calcmode="lin" valueType="num">
                                      <p:cBhvr>
                                        <p:cTn id="33" dur="1000" fill="hold"/>
                                        <p:tgtEl>
                                          <p:spTgt spid="30"/>
                                        </p:tgtEl>
                                        <p:attrNameLst>
                                          <p:attrName>ppt_h</p:attrName>
                                        </p:attrNameLst>
                                      </p:cBhvr>
                                      <p:tavLst>
                                        <p:tav tm="0">
                                          <p:val>
                                            <p:fltVal val="0"/>
                                          </p:val>
                                        </p:tav>
                                        <p:tav tm="100000">
                                          <p:val>
                                            <p:strVal val="#ppt_h"/>
                                          </p:val>
                                        </p:tav>
                                      </p:tavLst>
                                    </p:anim>
                                    <p:anim calcmode="lin" valueType="num">
                                      <p:cBhvr>
                                        <p:cTn id="34" dur="1000" fill="hold"/>
                                        <p:tgtEl>
                                          <p:spTgt spid="30"/>
                                        </p:tgtEl>
                                        <p:attrNameLst>
                                          <p:attrName>style.rotation</p:attrName>
                                        </p:attrNameLst>
                                      </p:cBhvr>
                                      <p:tavLst>
                                        <p:tav tm="0">
                                          <p:val>
                                            <p:fltVal val="90"/>
                                          </p:val>
                                        </p:tav>
                                        <p:tav tm="100000">
                                          <p:val>
                                            <p:fltVal val="0"/>
                                          </p:val>
                                        </p:tav>
                                      </p:tavLst>
                                    </p:anim>
                                    <p:animEffect transition="in" filter="fade">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1000" fill="hold"/>
                                        <p:tgtEl>
                                          <p:spTgt spid="34"/>
                                        </p:tgtEl>
                                        <p:attrNameLst>
                                          <p:attrName>ppt_w</p:attrName>
                                        </p:attrNameLst>
                                      </p:cBhvr>
                                      <p:tavLst>
                                        <p:tav tm="0">
                                          <p:val>
                                            <p:fltVal val="0"/>
                                          </p:val>
                                        </p:tav>
                                        <p:tav tm="100000">
                                          <p:val>
                                            <p:strVal val="#ppt_w"/>
                                          </p:val>
                                        </p:tav>
                                      </p:tavLst>
                                    </p:anim>
                                    <p:anim calcmode="lin" valueType="num">
                                      <p:cBhvr>
                                        <p:cTn id="41" dur="1000" fill="hold"/>
                                        <p:tgtEl>
                                          <p:spTgt spid="34"/>
                                        </p:tgtEl>
                                        <p:attrNameLst>
                                          <p:attrName>ppt_h</p:attrName>
                                        </p:attrNameLst>
                                      </p:cBhvr>
                                      <p:tavLst>
                                        <p:tav tm="0">
                                          <p:val>
                                            <p:fltVal val="0"/>
                                          </p:val>
                                        </p:tav>
                                        <p:tav tm="100000">
                                          <p:val>
                                            <p:strVal val="#ppt_h"/>
                                          </p:val>
                                        </p:tav>
                                      </p:tavLst>
                                    </p:anim>
                                    <p:anim calcmode="lin" valueType="num">
                                      <p:cBhvr>
                                        <p:cTn id="42" dur="1000" fill="hold"/>
                                        <p:tgtEl>
                                          <p:spTgt spid="34"/>
                                        </p:tgtEl>
                                        <p:attrNameLst>
                                          <p:attrName>style.rotation</p:attrName>
                                        </p:attrNameLst>
                                      </p:cBhvr>
                                      <p:tavLst>
                                        <p:tav tm="0">
                                          <p:val>
                                            <p:fltVal val="90"/>
                                          </p:val>
                                        </p:tav>
                                        <p:tav tm="100000">
                                          <p:val>
                                            <p:fltVal val="0"/>
                                          </p:val>
                                        </p:tav>
                                      </p:tavLst>
                                    </p:anim>
                                    <p:animEffect transition="in" filter="fade">
                                      <p:cBhvr>
                                        <p:cTn id="4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70AA6CF-2EE5-535A-E254-BCBB8508C209}"/>
              </a:ext>
            </a:extLst>
          </p:cNvPr>
          <p:cNvSpPr txBox="1"/>
          <p:nvPr/>
        </p:nvSpPr>
        <p:spPr>
          <a:xfrm>
            <a:off x="2543451" y="0"/>
            <a:ext cx="4572000" cy="892552"/>
          </a:xfrm>
          <a:prstGeom prst="rect">
            <a:avLst/>
          </a:prstGeom>
          <a:noFill/>
        </p:spPr>
        <p:txBody>
          <a:bodyPr wrap="square">
            <a:spAutoFit/>
          </a:bodyPr>
          <a:lstStyle/>
          <a:p>
            <a:pPr algn="l"/>
            <a:r>
              <a:rPr lang="fr-FR" sz="2400" b="1" i="1" dirty="0">
                <a:solidFill>
                  <a:srgbClr val="0070C0"/>
                </a:solidFill>
                <a:effectLst/>
                <a:latin typeface="Arial Rounded MT Bold" panose="020F0704030504030204" pitchFamily="34" charset="0"/>
              </a:rPr>
              <a:t>Propriétés chimiques</a:t>
            </a:r>
          </a:p>
          <a:p>
            <a:r>
              <a:rPr lang="fr-FR" b="0" i="0" dirty="0">
                <a:effectLst/>
                <a:latin typeface="__fkGroteskNeue_598ab8"/>
              </a:rPr>
              <a:t/>
            </a:r>
            <a:br>
              <a:rPr lang="fr-FR" b="0" i="0" dirty="0">
                <a:effectLst/>
                <a:latin typeface="__fkGroteskNeue_598ab8"/>
              </a:rPr>
            </a:br>
            <a:endParaRPr lang="fr-FR" dirty="0"/>
          </a:p>
        </p:txBody>
      </p:sp>
      <p:sp>
        <p:nvSpPr>
          <p:cNvPr id="7" name="TextBox 6">
            <a:extLst>
              <a:ext uri="{FF2B5EF4-FFF2-40B4-BE49-F238E27FC236}">
                <a16:creationId xmlns="" xmlns:a16="http://schemas.microsoft.com/office/drawing/2014/main" id="{CE760591-8C53-8CCE-DF4B-624A005E0203}"/>
              </a:ext>
            </a:extLst>
          </p:cNvPr>
          <p:cNvSpPr txBox="1"/>
          <p:nvPr/>
        </p:nvSpPr>
        <p:spPr>
          <a:xfrm>
            <a:off x="97655" y="519691"/>
            <a:ext cx="9108489" cy="1569660"/>
          </a:xfrm>
          <a:prstGeom prst="rect">
            <a:avLst/>
          </a:prstGeom>
          <a:noFill/>
        </p:spPr>
        <p:txBody>
          <a:bodyPr wrap="square">
            <a:spAutoFit/>
          </a:bodyPr>
          <a:lstStyle/>
          <a:p>
            <a:r>
              <a:rPr lang="fr-FR" sz="2400" b="1" dirty="0">
                <a:solidFill>
                  <a:srgbClr val="00965F"/>
                </a:solidFill>
                <a:latin typeface="Arial Rounded MT Bold" panose="020F0704030504030204" pitchFamily="34" charset="0"/>
              </a:rPr>
              <a:t>Réactivité</a:t>
            </a:r>
            <a:r>
              <a:rPr lang="fr-FR" sz="2400" b="1" dirty="0">
                <a:latin typeface="Arial Rounded MT Bold" panose="020F0704030504030204" pitchFamily="34" charset="0"/>
              </a:rPr>
              <a:t> : L'oxygène est très réactif et forme des oxydes avec presque tous les éléments, sauf les gaz nobles comme l'hélium et le néon. Cependant, à température ambiante, il peut être relativement peu réactif .</a:t>
            </a:r>
          </a:p>
        </p:txBody>
      </p:sp>
      <p:sp>
        <p:nvSpPr>
          <p:cNvPr id="10" name="TextBox 9">
            <a:extLst>
              <a:ext uri="{FF2B5EF4-FFF2-40B4-BE49-F238E27FC236}">
                <a16:creationId xmlns="" xmlns:a16="http://schemas.microsoft.com/office/drawing/2014/main" id="{04E186AC-1E8E-EB4A-857E-A422724DBB97}"/>
              </a:ext>
            </a:extLst>
          </p:cNvPr>
          <p:cNvSpPr txBox="1"/>
          <p:nvPr/>
        </p:nvSpPr>
        <p:spPr>
          <a:xfrm>
            <a:off x="97655" y="2395978"/>
            <a:ext cx="9108489" cy="1569660"/>
          </a:xfrm>
          <a:prstGeom prst="rect">
            <a:avLst/>
          </a:prstGeom>
          <a:noFill/>
        </p:spPr>
        <p:txBody>
          <a:bodyPr wrap="square">
            <a:spAutoFit/>
          </a:bodyPr>
          <a:lstStyle/>
          <a:p>
            <a:r>
              <a:rPr lang="fr-FR" sz="2400" b="1" i="0" dirty="0">
                <a:solidFill>
                  <a:srgbClr val="00965F"/>
                </a:solidFill>
                <a:effectLst/>
                <a:latin typeface="Arial Rounded MT Bold" panose="020F0704030504030204" pitchFamily="34" charset="0"/>
              </a:rPr>
              <a:t>Énergie de liaison </a:t>
            </a:r>
            <a:r>
              <a:rPr lang="fr-FR" sz="2400" b="1" i="0" dirty="0">
                <a:effectLst/>
                <a:latin typeface="Arial Rounded MT Bold" panose="020F0704030504030204" pitchFamily="34" charset="0"/>
              </a:rPr>
              <a:t>: Pour le dioxygène O₂, l'énergie de liaison est de 498 kJ/mol, avec une longueur de liaison de 121 pm </a:t>
            </a:r>
          </a:p>
          <a:p>
            <a:r>
              <a:rPr lang="fr-FR" sz="2400" b="1" dirty="0"/>
              <a:t/>
            </a:r>
            <a:br>
              <a:rPr lang="fr-FR" sz="2400" b="1" dirty="0"/>
            </a:br>
            <a:endParaRPr lang="fr-FR" sz="2400" b="1" dirty="0"/>
          </a:p>
        </p:txBody>
      </p:sp>
      <p:sp>
        <p:nvSpPr>
          <p:cNvPr id="12" name="TextBox 11">
            <a:extLst>
              <a:ext uri="{FF2B5EF4-FFF2-40B4-BE49-F238E27FC236}">
                <a16:creationId xmlns="" xmlns:a16="http://schemas.microsoft.com/office/drawing/2014/main" id="{9AE05334-4F3C-0ADF-606F-166858581D1A}"/>
              </a:ext>
            </a:extLst>
          </p:cNvPr>
          <p:cNvSpPr txBox="1"/>
          <p:nvPr/>
        </p:nvSpPr>
        <p:spPr>
          <a:xfrm>
            <a:off x="168675" y="3585057"/>
            <a:ext cx="8806649" cy="1938992"/>
          </a:xfrm>
          <a:prstGeom prst="rect">
            <a:avLst/>
          </a:prstGeom>
          <a:noFill/>
        </p:spPr>
        <p:txBody>
          <a:bodyPr wrap="square">
            <a:spAutoFit/>
          </a:bodyPr>
          <a:lstStyle/>
          <a:p>
            <a:r>
              <a:rPr lang="fr-FR" sz="2400" b="1" i="0" dirty="0">
                <a:solidFill>
                  <a:srgbClr val="00965F"/>
                </a:solidFill>
                <a:effectLst/>
                <a:latin typeface="Arial Rounded MT Bold" panose="020F0704030504030204" pitchFamily="34" charset="0"/>
              </a:rPr>
              <a:t>Isotopes</a:t>
            </a:r>
            <a:r>
              <a:rPr lang="fr-FR" sz="2400" b="1" i="0" dirty="0">
                <a:effectLst/>
                <a:latin typeface="Arial Rounded MT Bold" panose="020F0704030504030204" pitchFamily="34" charset="0"/>
              </a:rPr>
              <a:t> : L'oxygène a trois isotopes stables principaux : O-16 (99,762 %), O-17 (0,038 %) et O-18 (0,2 %) </a:t>
            </a:r>
            <a:endParaRPr lang="fr-FR" sz="2400" b="1" dirty="0">
              <a:latin typeface="Arial Rounded MT Bold" panose="020F0704030504030204" pitchFamily="34" charset="0"/>
            </a:endParaRPr>
          </a:p>
          <a:p>
            <a:pPr algn="l"/>
            <a:endParaRPr lang="fr-FR" sz="2400" b="1" i="0" dirty="0">
              <a:effectLst/>
              <a:latin typeface="__fkGroteskNeue_598ab8"/>
            </a:endParaRPr>
          </a:p>
          <a:p>
            <a:r>
              <a:rPr lang="fr-FR" sz="2400" b="1" dirty="0"/>
              <a:t/>
            </a:r>
            <a:br>
              <a:rPr lang="fr-FR" sz="2400" b="1" dirty="0"/>
            </a:br>
            <a:endParaRPr lang="fr-FR" sz="2400" b="1" dirty="0"/>
          </a:p>
        </p:txBody>
      </p:sp>
    </p:spTree>
    <p:extLst>
      <p:ext uri="{BB962C8B-B14F-4D97-AF65-F5344CB8AC3E}">
        <p14:creationId xmlns="" xmlns:p14="http://schemas.microsoft.com/office/powerpoint/2010/main" val="392168021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8FE66F0-20C6-43DA-CEA4-A3118A46A5E1}"/>
              </a:ext>
            </a:extLst>
          </p:cNvPr>
          <p:cNvSpPr txBox="1"/>
          <p:nvPr/>
        </p:nvSpPr>
        <p:spPr>
          <a:xfrm>
            <a:off x="696896" y="-3093"/>
            <a:ext cx="3804082" cy="523220"/>
          </a:xfrm>
          <a:prstGeom prst="rect">
            <a:avLst/>
          </a:prstGeom>
          <a:noFill/>
        </p:spPr>
        <p:txBody>
          <a:bodyPr wrap="square">
            <a:spAutoFit/>
          </a:bodyPr>
          <a:lstStyle/>
          <a:p>
            <a:pPr algn="l"/>
            <a:r>
              <a:rPr lang="ar-DZ" sz="2800" b="1" i="1" dirty="0">
                <a:solidFill>
                  <a:srgbClr val="00965F"/>
                </a:solidFill>
                <a:effectLst/>
                <a:latin typeface="var(--font-fk-grotesk)"/>
              </a:rPr>
              <a:t>2 </a:t>
            </a:r>
            <a:r>
              <a:rPr lang="fr-FR" sz="2800" b="1" i="1" dirty="0">
                <a:solidFill>
                  <a:srgbClr val="00965F"/>
                </a:solidFill>
                <a:effectLst/>
                <a:latin typeface="var(--font-fk-grotesk)"/>
              </a:rPr>
              <a:t> . </a:t>
            </a:r>
            <a:r>
              <a:rPr lang="fr-FR" sz="2800" b="1" i="1" dirty="0">
                <a:solidFill>
                  <a:srgbClr val="00965F"/>
                </a:solidFill>
                <a:effectLst/>
                <a:latin typeface="Arial Rounded MT Bold" panose="020F0704030504030204" pitchFamily="34" charset="0"/>
              </a:rPr>
              <a:t>État</a:t>
            </a:r>
            <a:r>
              <a:rPr lang="fr-FR" sz="2800" b="1" i="1" dirty="0">
                <a:solidFill>
                  <a:srgbClr val="00965F"/>
                </a:solidFill>
                <a:effectLst/>
                <a:latin typeface="var(--font-fk-grotesk)"/>
              </a:rPr>
              <a:t> </a:t>
            </a:r>
            <a:r>
              <a:rPr lang="fr-FR" sz="2800" b="1" i="1" dirty="0">
                <a:solidFill>
                  <a:srgbClr val="00965F"/>
                </a:solidFill>
                <a:effectLst/>
                <a:latin typeface="Arial Rounded MT Bold" panose="020F0704030504030204" pitchFamily="34" charset="0"/>
              </a:rPr>
              <a:t>physique</a:t>
            </a:r>
          </a:p>
        </p:txBody>
      </p:sp>
      <p:sp>
        <p:nvSpPr>
          <p:cNvPr id="6" name="TextBox 5">
            <a:extLst>
              <a:ext uri="{FF2B5EF4-FFF2-40B4-BE49-F238E27FC236}">
                <a16:creationId xmlns="" xmlns:a16="http://schemas.microsoft.com/office/drawing/2014/main" id="{70546B2E-5420-1C58-FF2B-DC36E35BE8CA}"/>
              </a:ext>
            </a:extLst>
          </p:cNvPr>
          <p:cNvSpPr txBox="1"/>
          <p:nvPr/>
        </p:nvSpPr>
        <p:spPr>
          <a:xfrm>
            <a:off x="248576" y="337033"/>
            <a:ext cx="5610687" cy="3416320"/>
          </a:xfrm>
          <a:prstGeom prst="rect">
            <a:avLst/>
          </a:prstGeom>
          <a:noFill/>
        </p:spPr>
        <p:txBody>
          <a:bodyPr wrap="square" rtlCol="0">
            <a:spAutoFit/>
          </a:bodyPr>
          <a:lstStyle/>
          <a:p>
            <a:pPr algn="l">
              <a:buFont typeface="Arial" panose="020B0604020202020204" pitchFamily="34" charset="0"/>
              <a:buChar char="•"/>
            </a:pPr>
            <a:r>
              <a:rPr lang="fr-FR" sz="2400" b="1" dirty="0">
                <a:effectLst/>
                <a:latin typeface="__fkGroteskNeue_598ab8"/>
              </a:rPr>
              <a:t>À température ambiante : L'oxygène est un gaz incolore et inodore.</a:t>
            </a:r>
          </a:p>
          <a:p>
            <a:pPr algn="l">
              <a:buFont typeface="Arial" panose="020B0604020202020204" pitchFamily="34" charset="0"/>
              <a:buChar char="•"/>
            </a:pPr>
            <a:r>
              <a:rPr lang="fr-FR" sz="2400" b="1" dirty="0">
                <a:effectLst/>
                <a:latin typeface="__fkGroteskNeue_598ab8"/>
              </a:rPr>
              <a:t> Point de fusion : 54,36 K (−218,79 °C)</a:t>
            </a:r>
          </a:p>
          <a:p>
            <a:pPr algn="l">
              <a:buFont typeface="Arial" panose="020B0604020202020204" pitchFamily="34" charset="0"/>
              <a:buChar char="•"/>
            </a:pPr>
            <a:r>
              <a:rPr lang="fr-FR" sz="2400" b="1" dirty="0">
                <a:effectLst/>
                <a:latin typeface="__fkGroteskNeue_598ab8"/>
              </a:rPr>
              <a:t>Point d'ébullition : 90,188 K (−182,962 °C)</a:t>
            </a:r>
            <a:endParaRPr lang="fr-FR" sz="2400" b="1" dirty="0">
              <a:latin typeface="__fkGroteskNeue_598ab8"/>
            </a:endParaRPr>
          </a:p>
          <a:p>
            <a:pPr algn="l">
              <a:buFont typeface="Arial" panose="020B0604020202020204" pitchFamily="34" charset="0"/>
              <a:buChar char="•"/>
            </a:pPr>
            <a:r>
              <a:rPr lang="fr-FR" sz="2400" b="1" dirty="0">
                <a:effectLst/>
                <a:latin typeface="__fkGroteskNeue_598ab8"/>
              </a:rPr>
              <a:t>État liquide : L'oxygène liquide est également paramagnétique</a:t>
            </a:r>
          </a:p>
          <a:p>
            <a:endParaRPr lang="fr-FR" sz="2400" b="1" dirty="0"/>
          </a:p>
          <a:p>
            <a:r>
              <a:rPr lang="fr-FR" sz="2400" b="1" dirty="0"/>
              <a:t/>
            </a:r>
            <a:br>
              <a:rPr lang="fr-FR" sz="2400" b="1" dirty="0"/>
            </a:br>
            <a:endParaRPr lang="fr-FR" sz="2400" b="1" dirty="0"/>
          </a:p>
        </p:txBody>
      </p:sp>
      <p:sp>
        <p:nvSpPr>
          <p:cNvPr id="9" name="TextBox 8">
            <a:extLst>
              <a:ext uri="{FF2B5EF4-FFF2-40B4-BE49-F238E27FC236}">
                <a16:creationId xmlns="" xmlns:a16="http://schemas.microsoft.com/office/drawing/2014/main" id="{747834B4-6D47-C244-3AF8-5FFF3AA2F0D8}"/>
              </a:ext>
            </a:extLst>
          </p:cNvPr>
          <p:cNvSpPr txBox="1"/>
          <p:nvPr/>
        </p:nvSpPr>
        <p:spPr>
          <a:xfrm>
            <a:off x="923278" y="2571750"/>
            <a:ext cx="2574524" cy="954107"/>
          </a:xfrm>
          <a:prstGeom prst="rect">
            <a:avLst/>
          </a:prstGeom>
          <a:noFill/>
        </p:spPr>
        <p:txBody>
          <a:bodyPr wrap="square" rtlCol="0">
            <a:spAutoFit/>
          </a:bodyPr>
          <a:lstStyle/>
          <a:p>
            <a:pPr algn="l"/>
            <a:r>
              <a:rPr lang="ar-DZ" sz="2800" b="1" i="1" dirty="0">
                <a:solidFill>
                  <a:srgbClr val="00965F"/>
                </a:solidFill>
                <a:latin typeface="Arial Rounded MT Bold" panose="020F0704030504030204" pitchFamily="34" charset="0"/>
              </a:rPr>
              <a:t>3</a:t>
            </a:r>
            <a:r>
              <a:rPr lang="fr-FR" sz="2800" b="1" i="1" dirty="0">
                <a:solidFill>
                  <a:srgbClr val="00965F"/>
                </a:solidFill>
                <a:effectLst/>
                <a:latin typeface="Arial Rounded MT Bold" panose="020F0704030504030204" pitchFamily="34" charset="0"/>
              </a:rPr>
              <a:t> . Allotropes</a:t>
            </a:r>
          </a:p>
          <a:p>
            <a:r>
              <a:rPr lang="fr-FR" b="0" i="0" dirty="0">
                <a:effectLst/>
                <a:latin typeface="__fkGroteskNeue_598ab8"/>
              </a:rPr>
              <a:t/>
            </a:r>
            <a:br>
              <a:rPr lang="fr-FR" b="0" i="0" dirty="0">
                <a:effectLst/>
                <a:latin typeface="__fkGroteskNeue_598ab8"/>
              </a:rPr>
            </a:br>
            <a:r>
              <a:rPr lang="ar-DZ" dirty="0"/>
              <a:t> </a:t>
            </a:r>
            <a:endParaRPr lang="fr-FR" dirty="0"/>
          </a:p>
        </p:txBody>
      </p:sp>
      <p:sp>
        <p:nvSpPr>
          <p:cNvPr id="10" name="TextBox 9">
            <a:extLst>
              <a:ext uri="{FF2B5EF4-FFF2-40B4-BE49-F238E27FC236}">
                <a16:creationId xmlns="" xmlns:a16="http://schemas.microsoft.com/office/drawing/2014/main" id="{0AEF23B5-61F5-8671-29B5-EE095B63BCFE}"/>
              </a:ext>
            </a:extLst>
          </p:cNvPr>
          <p:cNvSpPr txBox="1"/>
          <p:nvPr/>
        </p:nvSpPr>
        <p:spPr>
          <a:xfrm>
            <a:off x="208628" y="2911876"/>
            <a:ext cx="7035552" cy="3416320"/>
          </a:xfrm>
          <a:prstGeom prst="rect">
            <a:avLst/>
          </a:prstGeom>
          <a:noFill/>
        </p:spPr>
        <p:txBody>
          <a:bodyPr wrap="square" rtlCol="0">
            <a:spAutoFit/>
          </a:bodyPr>
          <a:lstStyle/>
          <a:p>
            <a:r>
              <a:rPr lang="fr-FR" sz="2400" b="1" i="0" dirty="0">
                <a:effectLst/>
                <a:latin typeface="__fkGroteskNeue_598ab8"/>
              </a:rPr>
              <a:t>L'oxygène existe sous plusieurs formes allotropiques :</a:t>
            </a:r>
          </a:p>
          <a:p>
            <a:pPr algn="l">
              <a:buFont typeface="Arial" panose="020B0604020202020204" pitchFamily="34" charset="0"/>
              <a:buChar char="•"/>
            </a:pPr>
            <a:r>
              <a:rPr lang="fr-FR" sz="2400" b="1" i="0" dirty="0">
                <a:effectLst/>
                <a:latin typeface="__fkGroteskNeue_598ab8"/>
              </a:rPr>
              <a:t> Dioxygène (O₂) : La forme la plus commune,</a:t>
            </a:r>
            <a:r>
              <a:rPr lang="ar-DZ" sz="2400" b="1" i="0" dirty="0">
                <a:effectLst/>
                <a:latin typeface="__fkGroteskNeue_598ab8"/>
              </a:rPr>
              <a:t> </a:t>
            </a:r>
            <a:r>
              <a:rPr lang="fr-FR" sz="2400" b="1" i="0" dirty="0">
                <a:effectLst/>
                <a:latin typeface="__fkGroteskNeue_598ab8"/>
              </a:rPr>
              <a:t>essentielle à la respiration des organismes vivants.</a:t>
            </a:r>
          </a:p>
          <a:p>
            <a:pPr algn="l">
              <a:buFont typeface="Arial" panose="020B0604020202020204" pitchFamily="34" charset="0"/>
              <a:buChar char="•"/>
            </a:pPr>
            <a:r>
              <a:rPr lang="fr-FR" sz="2400" b="1" i="0" dirty="0">
                <a:effectLst/>
                <a:latin typeface="__fkGroteskNeue_598ab8"/>
              </a:rPr>
              <a:t> Ozone (O₃) : Un gaz bleu pâle avec une odeur caractéristique, moins stable que le dioxygène et se décomposant facilement en O₂ </a:t>
            </a:r>
          </a:p>
          <a:p>
            <a:r>
              <a:rPr lang="fr-FR" sz="2400" b="1" dirty="0"/>
              <a:t/>
            </a:r>
            <a:br>
              <a:rPr lang="fr-FR" sz="2400" b="1" dirty="0"/>
            </a:br>
            <a:r>
              <a:rPr lang="fr-FR" sz="2400" b="1" i="0" dirty="0">
                <a:effectLst/>
                <a:latin typeface="__fkGroteskNeue_598ab8"/>
              </a:rPr>
              <a:t/>
            </a:r>
            <a:br>
              <a:rPr lang="fr-FR" sz="2400" b="1" i="0" dirty="0">
                <a:effectLst/>
                <a:latin typeface="__fkGroteskNeue_598ab8"/>
              </a:rPr>
            </a:br>
            <a:endParaRPr lang="fr-FR" sz="2400" b="1" dirty="0"/>
          </a:p>
        </p:txBody>
      </p:sp>
      <p:pic>
        <p:nvPicPr>
          <p:cNvPr id="11" name="Picture 10">
            <a:extLst>
              <a:ext uri="{FF2B5EF4-FFF2-40B4-BE49-F238E27FC236}">
                <a16:creationId xmlns="" xmlns:a16="http://schemas.microsoft.com/office/drawing/2014/main" id="{6FC9A2A2-AE90-4E67-E0EF-61038DB48845}"/>
              </a:ext>
            </a:extLst>
          </p:cNvPr>
          <p:cNvPicPr>
            <a:picLocks noChangeAspect="1"/>
          </p:cNvPicPr>
          <p:nvPr/>
        </p:nvPicPr>
        <p:blipFill>
          <a:blip r:embed="rId2"/>
          <a:stretch>
            <a:fillRect/>
          </a:stretch>
        </p:blipFill>
        <p:spPr>
          <a:xfrm>
            <a:off x="5899211" y="1071803"/>
            <a:ext cx="3028546" cy="1751297"/>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240042128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circle(in)">
                                      <p:cBhvr>
                                        <p:cTn id="48" dur="20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barn(inVertical)">
                                      <p:cBhvr>
                                        <p:cTn id="53" dur="500"/>
                                        <p:tgtEl>
                                          <p:spTgt spid="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
                                            <p:txEl>
                                              <p:pRg st="1" end="1"/>
                                            </p:txEl>
                                          </p:spTgt>
                                        </p:tgtEl>
                                        <p:attrNameLst>
                                          <p:attrName>style.visibility</p:attrName>
                                        </p:attrNameLst>
                                      </p:cBhvr>
                                      <p:to>
                                        <p:strVal val="visible"/>
                                      </p:to>
                                    </p:set>
                                    <p:animEffect transition="in" filter="fade">
                                      <p:cBhvr>
                                        <p:cTn id="58" dur="1000"/>
                                        <p:tgtEl>
                                          <p:spTgt spid="10">
                                            <p:txEl>
                                              <p:pRg st="1" end="1"/>
                                            </p:txEl>
                                          </p:spTgt>
                                        </p:tgtEl>
                                      </p:cBhvr>
                                    </p:animEffect>
                                    <p:anim calcmode="lin" valueType="num">
                                      <p:cBhvr>
                                        <p:cTn id="5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Effect transition="in" filter="fade">
                                      <p:cBhvr>
                                        <p:cTn id="65" dur="1000"/>
                                        <p:tgtEl>
                                          <p:spTgt spid="10">
                                            <p:txEl>
                                              <p:pRg st="2" end="2"/>
                                            </p:txEl>
                                          </p:spTgt>
                                        </p:tgtEl>
                                      </p:cBhvr>
                                    </p:animEffect>
                                    <p:anim calcmode="lin" valueType="num">
                                      <p:cBhvr>
                                        <p:cTn id="6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25"/>
        <p:cNvGrpSpPr/>
        <p:nvPr/>
      </p:nvGrpSpPr>
      <p:grpSpPr>
        <a:xfrm>
          <a:off x="0" y="0"/>
          <a:ext cx="0" cy="0"/>
          <a:chOff x="0" y="0"/>
          <a:chExt cx="0" cy="0"/>
        </a:xfrm>
      </p:grpSpPr>
      <p:sp>
        <p:nvSpPr>
          <p:cNvPr id="18126" name="Google Shape;18126;p67"/>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l" rtl="0">
              <a:spcBef>
                <a:spcPts val="0"/>
              </a:spcBef>
              <a:spcAft>
                <a:spcPts val="0"/>
              </a:spcAft>
              <a:buNone/>
            </a:pPr>
            <a:r>
              <a:rPr lang="fr-FR" dirty="0"/>
              <a:t>INFORMATIONS SUR L'ÉLÉMENT</a:t>
            </a:r>
            <a:endParaRPr dirty="0"/>
          </a:p>
        </p:txBody>
      </p:sp>
      <p:grpSp>
        <p:nvGrpSpPr>
          <p:cNvPr id="18127" name="Google Shape;18127;p67"/>
          <p:cNvGrpSpPr/>
          <p:nvPr/>
        </p:nvGrpSpPr>
        <p:grpSpPr>
          <a:xfrm>
            <a:off x="104720" y="357140"/>
            <a:ext cx="470274" cy="548630"/>
            <a:chOff x="9873" y="1240062"/>
            <a:chExt cx="545434" cy="640998"/>
          </a:xfrm>
        </p:grpSpPr>
        <p:cxnSp>
          <p:nvCxnSpPr>
            <p:cNvPr id="18128" name="Google Shape;18128;p67"/>
            <p:cNvCxnSpPr>
              <a:stCxn id="18129" idx="6"/>
              <a:endCxn id="1813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8131" name="Google Shape;18131;p67"/>
            <p:cNvGrpSpPr/>
            <p:nvPr/>
          </p:nvGrpSpPr>
          <p:grpSpPr>
            <a:xfrm rot="10800000">
              <a:off x="9873" y="1628460"/>
              <a:ext cx="252600" cy="252600"/>
              <a:chOff x="6804422" y="-316297"/>
              <a:chExt cx="252600" cy="252600"/>
            </a:xfrm>
          </p:grpSpPr>
          <p:sp>
            <p:nvSpPr>
              <p:cNvPr id="18132" name="Google Shape;18132;p67"/>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3" name="Google Shape;18133;p6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4" name="Google Shape;18134;p67"/>
            <p:cNvGrpSpPr/>
            <p:nvPr/>
          </p:nvGrpSpPr>
          <p:grpSpPr>
            <a:xfrm rot="10800000">
              <a:off x="39879" y="1240062"/>
              <a:ext cx="192600" cy="192600"/>
              <a:chOff x="7291941" y="112804"/>
              <a:chExt cx="192600" cy="192600"/>
            </a:xfrm>
          </p:grpSpPr>
          <p:sp>
            <p:nvSpPr>
              <p:cNvPr id="18130" name="Google Shape;18130;p67"/>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5" name="Google Shape;18135;p6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6" name="Google Shape;18136;p67"/>
            <p:cNvGrpSpPr/>
            <p:nvPr/>
          </p:nvGrpSpPr>
          <p:grpSpPr>
            <a:xfrm rot="10800000">
              <a:off x="295808" y="1422120"/>
              <a:ext cx="259500" cy="259500"/>
              <a:chOff x="6969112" y="-17269"/>
              <a:chExt cx="259500" cy="259500"/>
            </a:xfrm>
          </p:grpSpPr>
          <p:sp>
            <p:nvSpPr>
              <p:cNvPr id="18129" name="Google Shape;18129;p67"/>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7" name="Google Shape;18137;p6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38" name="Google Shape;18138;p67"/>
            <p:cNvCxnSpPr>
              <a:stCxn id="18132" idx="3"/>
              <a:endCxn id="1812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grpSp>
        <p:nvGrpSpPr>
          <p:cNvPr id="18139" name="Google Shape;18139;p67"/>
          <p:cNvGrpSpPr/>
          <p:nvPr/>
        </p:nvGrpSpPr>
        <p:grpSpPr>
          <a:xfrm>
            <a:off x="3429000" y="2009725"/>
            <a:ext cx="2286000" cy="2286000"/>
            <a:chOff x="3464575" y="1857325"/>
            <a:chExt cx="2286000" cy="2286000"/>
          </a:xfrm>
        </p:grpSpPr>
        <p:sp>
          <p:nvSpPr>
            <p:cNvPr id="18140" name="Google Shape;18140;p67"/>
            <p:cNvSpPr/>
            <p:nvPr/>
          </p:nvSpPr>
          <p:spPr>
            <a:xfrm>
              <a:off x="3464575" y="1857325"/>
              <a:ext cx="2286000" cy="22860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lumMod val="60000"/>
                    <a:lumOff val="40000"/>
                  </a:schemeClr>
                </a:solidFill>
              </a:endParaRPr>
            </a:p>
          </p:txBody>
        </p:sp>
        <p:sp>
          <p:nvSpPr>
            <p:cNvPr id="18141" name="Google Shape;18141;p67"/>
            <p:cNvSpPr/>
            <p:nvPr/>
          </p:nvSpPr>
          <p:spPr>
            <a:xfrm>
              <a:off x="3601675" y="1994425"/>
              <a:ext cx="2011800" cy="2011800"/>
            </a:xfrm>
            <a:prstGeom prst="roundRect">
              <a:avLst>
                <a:gd name="adj" fmla="val 8483"/>
              </a:avLst>
            </a:prstGeom>
            <a:solidFill>
              <a:srgbClr val="FFFFFF">
                <a:alpha val="6535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lumMod val="75000"/>
                  </a:schemeClr>
                </a:solidFill>
              </a:endParaRPr>
            </a:p>
          </p:txBody>
        </p:sp>
      </p:grpSp>
      <p:sp>
        <p:nvSpPr>
          <p:cNvPr id="18143" name="Google Shape;18143;p67"/>
          <p:cNvSpPr txBox="1"/>
          <p:nvPr/>
        </p:nvSpPr>
        <p:spPr>
          <a:xfrm>
            <a:off x="4711825" y="3061225"/>
            <a:ext cx="650700" cy="183000"/>
          </a:xfrm>
          <a:prstGeom prst="rect">
            <a:avLst/>
          </a:prstGeom>
          <a:noFill/>
          <a:ln>
            <a:noFill/>
          </a:ln>
        </p:spPr>
        <p:txBody>
          <a:bodyPr spcFirstLastPara="1" wrap="square" lIns="0" tIns="0" rIns="91425" bIns="0" anchor="ctr" anchorCtr="0">
            <a:noAutofit/>
          </a:bodyPr>
          <a:lstStyle/>
          <a:p>
            <a:pPr marL="0" lvl="0" indent="0" algn="r" rtl="0">
              <a:spcBef>
                <a:spcPts val="0"/>
              </a:spcBef>
              <a:spcAft>
                <a:spcPts val="0"/>
              </a:spcAft>
              <a:buNone/>
            </a:pPr>
            <a:r>
              <a:rPr lang="fr-FR" sz="1600" b="1" i="0" dirty="0">
                <a:solidFill>
                  <a:schemeClr val="tx1"/>
                </a:solidFill>
                <a:effectLst/>
                <a:latin typeface="Abel" panose="02000506030000020004" pitchFamily="2" charset="0"/>
              </a:rPr>
              <a:t>1.420</a:t>
            </a:r>
            <a:r>
              <a:rPr lang="fr-FR" sz="1600" b="1" i="0" dirty="0">
                <a:solidFill>
                  <a:srgbClr val="040C28"/>
                </a:solidFill>
                <a:effectLst/>
                <a:latin typeface="Abel" panose="02000506030000020004" pitchFamily="2" charset="0"/>
              </a:rPr>
              <a:t> </a:t>
            </a:r>
            <a:r>
              <a:rPr lang="en" sz="1600" b="1" dirty="0">
                <a:solidFill>
                  <a:schemeClr val="dk1"/>
                </a:solidFill>
                <a:latin typeface="Abel" panose="02000506030000020004" pitchFamily="2" charset="0"/>
                <a:ea typeface="Abel"/>
                <a:cs typeface="Abel"/>
                <a:sym typeface="Abel"/>
              </a:rPr>
              <a:t> g/cm³ </a:t>
            </a:r>
            <a:endParaRPr sz="1600" b="1" dirty="0">
              <a:solidFill>
                <a:schemeClr val="dk1"/>
              </a:solidFill>
              <a:latin typeface="Abel" panose="02000506030000020004" pitchFamily="2" charset="0"/>
              <a:ea typeface="Abel"/>
              <a:cs typeface="Abel"/>
              <a:sym typeface="Abel"/>
            </a:endParaRPr>
          </a:p>
        </p:txBody>
      </p:sp>
      <p:sp>
        <p:nvSpPr>
          <p:cNvPr id="18145" name="Google Shape;18145;p67"/>
          <p:cNvSpPr txBox="1"/>
          <p:nvPr/>
        </p:nvSpPr>
        <p:spPr>
          <a:xfrm>
            <a:off x="3763650" y="2706350"/>
            <a:ext cx="849000" cy="4572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fr-FR" sz="5000" dirty="0">
                <a:solidFill>
                  <a:schemeClr val="dk1"/>
                </a:solidFill>
                <a:latin typeface="Hammersmith One"/>
                <a:ea typeface="Hammersmith One"/>
                <a:cs typeface="Hammersmith One"/>
                <a:sym typeface="Hammersmith One"/>
              </a:rPr>
              <a:t>O</a:t>
            </a:r>
            <a:endParaRPr sz="5000" dirty="0">
              <a:solidFill>
                <a:schemeClr val="dk1"/>
              </a:solidFill>
              <a:latin typeface="Hammersmith One"/>
              <a:ea typeface="Hammersmith One"/>
              <a:cs typeface="Hammersmith One"/>
              <a:sym typeface="Hammersmith One"/>
            </a:endParaRPr>
          </a:p>
        </p:txBody>
      </p:sp>
      <p:sp>
        <p:nvSpPr>
          <p:cNvPr id="18146" name="Google Shape;18146;p67"/>
          <p:cNvSpPr txBox="1"/>
          <p:nvPr/>
        </p:nvSpPr>
        <p:spPr>
          <a:xfrm>
            <a:off x="3763650" y="2310263"/>
            <a:ext cx="849000" cy="2742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en" sz="3000" dirty="0">
                <a:solidFill>
                  <a:schemeClr val="dk1"/>
                </a:solidFill>
                <a:latin typeface="Hammersmith One"/>
                <a:ea typeface="Hammersmith One"/>
                <a:cs typeface="Hammersmith One"/>
                <a:sym typeface="Hammersmith One"/>
              </a:rPr>
              <a:t>8</a:t>
            </a:r>
            <a:endParaRPr sz="3000" dirty="0">
              <a:solidFill>
                <a:schemeClr val="dk1"/>
              </a:solidFill>
              <a:latin typeface="Hammersmith One"/>
              <a:ea typeface="Hammersmith One"/>
              <a:cs typeface="Hammersmith One"/>
              <a:sym typeface="Hammersmith One"/>
            </a:endParaRPr>
          </a:p>
        </p:txBody>
      </p:sp>
      <p:sp>
        <p:nvSpPr>
          <p:cNvPr id="18147" name="Google Shape;18147;p67"/>
          <p:cNvSpPr txBox="1"/>
          <p:nvPr/>
        </p:nvSpPr>
        <p:spPr>
          <a:xfrm>
            <a:off x="3763650" y="3331050"/>
            <a:ext cx="849000" cy="183000"/>
          </a:xfrm>
          <a:prstGeom prst="rect">
            <a:avLst/>
          </a:prstGeom>
          <a:noFill/>
          <a:ln>
            <a:noFill/>
          </a:ln>
        </p:spPr>
        <p:txBody>
          <a:bodyPr spcFirstLastPara="1" wrap="square" lIns="91425" tIns="0" rIns="0" bIns="0" anchor="ctr" anchorCtr="0">
            <a:noAutofit/>
          </a:bodyPr>
          <a:lstStyle/>
          <a:p>
            <a:pPr marL="0" lvl="0" indent="0" algn="l" rtl="0">
              <a:spcBef>
                <a:spcPts val="0"/>
              </a:spcBef>
              <a:spcAft>
                <a:spcPts val="0"/>
              </a:spcAft>
              <a:buNone/>
            </a:pPr>
            <a:r>
              <a:rPr lang="fr-FR" sz="1800" b="1" dirty="0">
                <a:solidFill>
                  <a:schemeClr val="dk1"/>
                </a:solidFill>
                <a:latin typeface="Abel"/>
                <a:ea typeface="Abel"/>
                <a:cs typeface="Abel"/>
                <a:sym typeface="Abel"/>
              </a:rPr>
              <a:t>Oxygène</a:t>
            </a:r>
            <a:endParaRPr sz="1800" b="1" dirty="0">
              <a:solidFill>
                <a:schemeClr val="dk1"/>
              </a:solidFill>
              <a:latin typeface="Abel"/>
              <a:ea typeface="Abel"/>
              <a:cs typeface="Abel"/>
              <a:sym typeface="Abel"/>
            </a:endParaRPr>
          </a:p>
        </p:txBody>
      </p:sp>
      <p:sp>
        <p:nvSpPr>
          <p:cNvPr id="18150" name="Google Shape;18150;p67"/>
          <p:cNvSpPr txBox="1">
            <a:spLocks noGrp="1"/>
          </p:cNvSpPr>
          <p:nvPr>
            <p:ph type="subTitle" idx="4294967295"/>
          </p:nvPr>
        </p:nvSpPr>
        <p:spPr>
          <a:xfrm>
            <a:off x="6960900" y="2969868"/>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en" sz="2400" b="1" dirty="0"/>
              <a:t>Densité</a:t>
            </a:r>
            <a:endParaRPr b="1" dirty="0"/>
          </a:p>
        </p:txBody>
      </p:sp>
      <p:sp>
        <p:nvSpPr>
          <p:cNvPr id="18151" name="Google Shape;18151;p67"/>
          <p:cNvSpPr txBox="1">
            <a:spLocks noGrp="1"/>
          </p:cNvSpPr>
          <p:nvPr>
            <p:ph type="subTitle" idx="4294967295"/>
          </p:nvPr>
        </p:nvSpPr>
        <p:spPr>
          <a:xfrm>
            <a:off x="6945717" y="3597589"/>
            <a:ext cx="1463100" cy="561031"/>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1800" b="1" dirty="0"/>
              <a:t>Point d'ébullition</a:t>
            </a:r>
            <a:endParaRPr sz="1800" b="1" dirty="0"/>
          </a:p>
        </p:txBody>
      </p:sp>
      <p:sp>
        <p:nvSpPr>
          <p:cNvPr id="18152" name="Google Shape;18152;p67"/>
          <p:cNvSpPr txBox="1">
            <a:spLocks noGrp="1"/>
          </p:cNvSpPr>
          <p:nvPr>
            <p:ph type="subTitle" idx="4294967295"/>
          </p:nvPr>
        </p:nvSpPr>
        <p:spPr>
          <a:xfrm>
            <a:off x="720000" y="2021163"/>
            <a:ext cx="1463100" cy="609055"/>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000" b="1" dirty="0"/>
              <a:t>Numéro atomique</a:t>
            </a:r>
            <a:endParaRPr sz="2000" b="1" dirty="0"/>
          </a:p>
        </p:txBody>
      </p:sp>
      <p:sp>
        <p:nvSpPr>
          <p:cNvPr id="18153" name="Google Shape;18153;p67"/>
          <p:cNvSpPr txBox="1">
            <a:spLocks noGrp="1"/>
          </p:cNvSpPr>
          <p:nvPr>
            <p:ph type="subTitle" idx="4294967295"/>
          </p:nvPr>
        </p:nvSpPr>
        <p:spPr>
          <a:xfrm>
            <a:off x="720000" y="2752110"/>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400" b="1" dirty="0"/>
              <a:t>Symbole</a:t>
            </a:r>
            <a:endParaRPr b="1" dirty="0"/>
          </a:p>
        </p:txBody>
      </p:sp>
      <p:sp>
        <p:nvSpPr>
          <p:cNvPr id="18155" name="Google Shape;18155;p67"/>
          <p:cNvSpPr txBox="1">
            <a:spLocks noGrp="1"/>
          </p:cNvSpPr>
          <p:nvPr>
            <p:ph type="subTitle" idx="4294967295"/>
          </p:nvPr>
        </p:nvSpPr>
        <p:spPr>
          <a:xfrm>
            <a:off x="720000" y="3239701"/>
            <a:ext cx="1463100" cy="365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155425" rIns="91425" bIns="0" anchor="ctr" anchorCtr="0">
            <a:noAutofit/>
          </a:bodyPr>
          <a:lstStyle/>
          <a:p>
            <a:pPr marL="0" lvl="0" indent="0" algn="ctr" rtl="0">
              <a:spcBef>
                <a:spcPts val="0"/>
              </a:spcBef>
              <a:spcAft>
                <a:spcPts val="1600"/>
              </a:spcAft>
              <a:buNone/>
            </a:pPr>
            <a:r>
              <a:rPr lang="fr-FR" sz="2800" b="1" dirty="0"/>
              <a:t>Nom</a:t>
            </a:r>
            <a:endParaRPr sz="2800" b="1" dirty="0"/>
          </a:p>
        </p:txBody>
      </p:sp>
      <p:cxnSp>
        <p:nvCxnSpPr>
          <p:cNvPr id="18156" name="Google Shape;18156;p67"/>
          <p:cNvCxnSpPr>
            <a:cxnSpLocks/>
          </p:cNvCxnSpPr>
          <p:nvPr/>
        </p:nvCxnSpPr>
        <p:spPr>
          <a:xfrm flipH="1">
            <a:off x="5362500" y="2427713"/>
            <a:ext cx="1598400" cy="19655"/>
          </a:xfrm>
          <a:prstGeom prst="straightConnector1">
            <a:avLst/>
          </a:prstGeom>
          <a:noFill/>
          <a:ln w="19050" cap="flat" cmpd="sng">
            <a:solidFill>
              <a:schemeClr val="dk1"/>
            </a:solidFill>
            <a:prstDash val="solid"/>
            <a:round/>
            <a:headEnd type="none" w="med" len="med"/>
            <a:tailEnd type="triangle" w="med" len="med"/>
          </a:ln>
        </p:spPr>
      </p:cxnSp>
      <p:cxnSp>
        <p:nvCxnSpPr>
          <p:cNvPr id="18157" name="Google Shape;18157;p67"/>
          <p:cNvCxnSpPr>
            <a:stCxn id="18150" idx="1"/>
            <a:endCxn id="18143" idx="3"/>
          </p:cNvCxnSpPr>
          <p:nvPr/>
        </p:nvCxnSpPr>
        <p:spPr>
          <a:xfrm rot="10800000">
            <a:off x="5362500" y="3152718"/>
            <a:ext cx="1598400" cy="0"/>
          </a:xfrm>
          <a:prstGeom prst="straightConnector1">
            <a:avLst/>
          </a:prstGeom>
          <a:noFill/>
          <a:ln w="19050" cap="flat" cmpd="sng">
            <a:solidFill>
              <a:schemeClr val="dk1"/>
            </a:solidFill>
            <a:prstDash val="solid"/>
            <a:round/>
            <a:headEnd type="none" w="med" len="med"/>
            <a:tailEnd type="triangle" w="med" len="med"/>
          </a:ln>
        </p:spPr>
      </p:cxnSp>
      <p:cxnSp>
        <p:nvCxnSpPr>
          <p:cNvPr id="18158" name="Google Shape;18158;p67"/>
          <p:cNvCxnSpPr>
            <a:cxnSpLocks/>
            <a:stCxn id="18151" idx="1"/>
          </p:cNvCxnSpPr>
          <p:nvPr/>
        </p:nvCxnSpPr>
        <p:spPr>
          <a:xfrm flipH="1" flipV="1">
            <a:off x="5347317" y="3780440"/>
            <a:ext cx="1598400" cy="97665"/>
          </a:xfrm>
          <a:prstGeom prst="straightConnector1">
            <a:avLst/>
          </a:prstGeom>
          <a:noFill/>
          <a:ln w="19050" cap="flat" cmpd="sng">
            <a:solidFill>
              <a:schemeClr val="dk1"/>
            </a:solidFill>
            <a:prstDash val="solid"/>
            <a:round/>
            <a:headEnd type="none" w="med" len="med"/>
            <a:tailEnd type="triangle" w="med" len="med"/>
          </a:ln>
        </p:spPr>
      </p:cxnSp>
      <p:cxnSp>
        <p:nvCxnSpPr>
          <p:cNvPr id="18159" name="Google Shape;18159;p67"/>
          <p:cNvCxnSpPr>
            <a:cxnSpLocks/>
          </p:cNvCxnSpPr>
          <p:nvPr/>
        </p:nvCxnSpPr>
        <p:spPr>
          <a:xfrm rot="10800000" flipH="1">
            <a:off x="2183099" y="3831842"/>
            <a:ext cx="1580700" cy="26100"/>
          </a:xfrm>
          <a:prstGeom prst="straightConnector1">
            <a:avLst/>
          </a:prstGeom>
          <a:noFill/>
          <a:ln w="19050" cap="flat" cmpd="sng">
            <a:solidFill>
              <a:schemeClr val="dk1"/>
            </a:solidFill>
            <a:prstDash val="solid"/>
            <a:round/>
            <a:headEnd type="none" w="med" len="med"/>
            <a:tailEnd type="triangle" w="med" len="med"/>
          </a:ln>
        </p:spPr>
      </p:cxnSp>
      <p:cxnSp>
        <p:nvCxnSpPr>
          <p:cNvPr id="18160" name="Google Shape;18160;p67"/>
          <p:cNvCxnSpPr>
            <a:stCxn id="18155" idx="3"/>
            <a:endCxn id="18147" idx="1"/>
          </p:cNvCxnSpPr>
          <p:nvPr/>
        </p:nvCxnSpPr>
        <p:spPr>
          <a:xfrm>
            <a:off x="2183100" y="3422551"/>
            <a:ext cx="1580700" cy="0"/>
          </a:xfrm>
          <a:prstGeom prst="straightConnector1">
            <a:avLst/>
          </a:prstGeom>
          <a:noFill/>
          <a:ln w="19050" cap="flat" cmpd="sng">
            <a:solidFill>
              <a:schemeClr val="dk1"/>
            </a:solidFill>
            <a:prstDash val="solid"/>
            <a:round/>
            <a:headEnd type="none" w="med" len="med"/>
            <a:tailEnd type="triangle" w="med" len="med"/>
          </a:ln>
        </p:spPr>
      </p:cxnSp>
      <p:cxnSp>
        <p:nvCxnSpPr>
          <p:cNvPr id="18161" name="Google Shape;18161;p67"/>
          <p:cNvCxnSpPr>
            <a:stCxn id="18153" idx="3"/>
            <a:endCxn id="18145" idx="1"/>
          </p:cNvCxnSpPr>
          <p:nvPr/>
        </p:nvCxnSpPr>
        <p:spPr>
          <a:xfrm>
            <a:off x="2183100" y="2934960"/>
            <a:ext cx="1580700" cy="0"/>
          </a:xfrm>
          <a:prstGeom prst="straightConnector1">
            <a:avLst/>
          </a:prstGeom>
          <a:noFill/>
          <a:ln w="19050" cap="flat" cmpd="sng">
            <a:solidFill>
              <a:schemeClr val="dk1"/>
            </a:solidFill>
            <a:prstDash val="solid"/>
            <a:round/>
            <a:headEnd type="none" w="med" len="med"/>
            <a:tailEnd type="triangle" w="med" len="med"/>
          </a:ln>
        </p:spPr>
      </p:cxnSp>
      <p:cxnSp>
        <p:nvCxnSpPr>
          <p:cNvPr id="18162" name="Google Shape;18162;p67"/>
          <p:cNvCxnSpPr>
            <a:cxnSpLocks/>
            <a:stCxn id="18152" idx="3"/>
            <a:endCxn id="18146" idx="1"/>
          </p:cNvCxnSpPr>
          <p:nvPr/>
        </p:nvCxnSpPr>
        <p:spPr>
          <a:xfrm>
            <a:off x="2183100" y="2325691"/>
            <a:ext cx="1580550" cy="121672"/>
          </a:xfrm>
          <a:prstGeom prst="straightConnector1">
            <a:avLst/>
          </a:prstGeom>
          <a:noFill/>
          <a:ln w="19050" cap="flat" cmpd="sng">
            <a:solidFill>
              <a:schemeClr val="dk1"/>
            </a:solidFill>
            <a:prstDash val="solid"/>
            <a:round/>
            <a:headEnd type="none" w="med" len="med"/>
            <a:tailEnd type="triangle" w="med" len="med"/>
          </a:ln>
        </p:spPr>
      </p:cxnSp>
      <p:cxnSp>
        <p:nvCxnSpPr>
          <p:cNvPr id="18163" name="Google Shape;18163;p67"/>
          <p:cNvCxnSpPr>
            <a:stCxn id="18140" idx="0"/>
          </p:cNvCxnSpPr>
          <p:nvPr/>
        </p:nvCxnSpPr>
        <p:spPr>
          <a:xfrm rot="10800000">
            <a:off x="4572000" y="1648825"/>
            <a:ext cx="0" cy="360900"/>
          </a:xfrm>
          <a:prstGeom prst="straightConnector1">
            <a:avLst/>
          </a:prstGeom>
          <a:noFill/>
          <a:ln w="19050" cap="flat" cmpd="sng">
            <a:solidFill>
              <a:schemeClr val="dk1"/>
            </a:solidFill>
            <a:prstDash val="solid"/>
            <a:round/>
            <a:headEnd type="none" w="med" len="med"/>
            <a:tailEnd type="none" w="med" len="med"/>
          </a:ln>
        </p:spPr>
      </p:cxnSp>
      <p:grpSp>
        <p:nvGrpSpPr>
          <p:cNvPr id="18164" name="Google Shape;18164;p67"/>
          <p:cNvGrpSpPr/>
          <p:nvPr/>
        </p:nvGrpSpPr>
        <p:grpSpPr>
          <a:xfrm>
            <a:off x="4297689" y="1208664"/>
            <a:ext cx="548625" cy="548658"/>
            <a:chOff x="3784200" y="1949375"/>
            <a:chExt cx="356250" cy="356225"/>
          </a:xfrm>
        </p:grpSpPr>
        <p:sp>
          <p:nvSpPr>
            <p:cNvPr id="18165" name="Google Shape;18165;p67"/>
            <p:cNvSpPr/>
            <p:nvPr/>
          </p:nvSpPr>
          <p:spPr>
            <a:xfrm>
              <a:off x="3791150" y="1956350"/>
              <a:ext cx="342350" cy="342350"/>
            </a:xfrm>
            <a:custGeom>
              <a:avLst/>
              <a:gdLst/>
              <a:ahLst/>
              <a:cxnLst/>
              <a:rect l="l" t="t" r="r" b="b"/>
              <a:pathLst>
                <a:path w="13694" h="13694" extrusionOk="0">
                  <a:moveTo>
                    <a:pt x="1" y="1"/>
                  </a:moveTo>
                  <a:lnTo>
                    <a:pt x="1" y="13693"/>
                  </a:lnTo>
                  <a:lnTo>
                    <a:pt x="13693" y="13693"/>
                  </a:lnTo>
                  <a:lnTo>
                    <a:pt x="136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67"/>
            <p:cNvSpPr/>
            <p:nvPr/>
          </p:nvSpPr>
          <p:spPr>
            <a:xfrm>
              <a:off x="3821725" y="1986925"/>
              <a:ext cx="281175" cy="281175"/>
            </a:xfrm>
            <a:custGeom>
              <a:avLst/>
              <a:gdLst/>
              <a:ahLst/>
              <a:cxnLst/>
              <a:rect l="l" t="t" r="r" b="b"/>
              <a:pathLst>
                <a:path w="11247" h="11247" extrusionOk="0">
                  <a:moveTo>
                    <a:pt x="1093" y="0"/>
                  </a:moveTo>
                  <a:cubicBezTo>
                    <a:pt x="488" y="0"/>
                    <a:pt x="0" y="491"/>
                    <a:pt x="0" y="1093"/>
                  </a:cubicBezTo>
                  <a:lnTo>
                    <a:pt x="0" y="10154"/>
                  </a:lnTo>
                  <a:cubicBezTo>
                    <a:pt x="0" y="10757"/>
                    <a:pt x="491" y="11246"/>
                    <a:pt x="1093" y="11246"/>
                  </a:cubicBezTo>
                  <a:lnTo>
                    <a:pt x="10154" y="11246"/>
                  </a:lnTo>
                  <a:cubicBezTo>
                    <a:pt x="10757" y="11246"/>
                    <a:pt x="11246" y="10757"/>
                    <a:pt x="11246" y="10154"/>
                  </a:cubicBezTo>
                  <a:lnTo>
                    <a:pt x="11246" y="1093"/>
                  </a:lnTo>
                  <a:cubicBezTo>
                    <a:pt x="11246" y="489"/>
                    <a:pt x="10756" y="0"/>
                    <a:pt x="10154" y="0"/>
                  </a:cubicBezTo>
                  <a:close/>
                </a:path>
              </a:pathLst>
            </a:custGeom>
            <a:solidFill>
              <a:srgbClr val="FFFFFF">
                <a:alpha val="653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3600" b="1" dirty="0">
                  <a:latin typeface="Abel" panose="02000506030000020004" pitchFamily="2" charset="0"/>
                </a:rPr>
                <a:t>O</a:t>
              </a:r>
              <a:endParaRPr sz="3600" b="1" dirty="0">
                <a:latin typeface="Abel" panose="02000506030000020004" pitchFamily="2" charset="0"/>
              </a:endParaRPr>
            </a:p>
          </p:txBody>
        </p:sp>
        <p:sp>
          <p:nvSpPr>
            <p:cNvPr id="18167" name="Google Shape;18167;p67"/>
            <p:cNvSpPr/>
            <p:nvPr/>
          </p:nvSpPr>
          <p:spPr>
            <a:xfrm>
              <a:off x="3814775" y="1979975"/>
              <a:ext cx="295075" cy="295075"/>
            </a:xfrm>
            <a:custGeom>
              <a:avLst/>
              <a:gdLst/>
              <a:ahLst/>
              <a:cxnLst/>
              <a:rect l="l" t="t" r="r" b="b"/>
              <a:pathLst>
                <a:path w="11803" h="11803" extrusionOk="0">
                  <a:moveTo>
                    <a:pt x="10432" y="558"/>
                  </a:moveTo>
                  <a:cubicBezTo>
                    <a:pt x="10880" y="558"/>
                    <a:pt x="11245" y="922"/>
                    <a:pt x="11245" y="1371"/>
                  </a:cubicBezTo>
                  <a:lnTo>
                    <a:pt x="11245" y="10432"/>
                  </a:lnTo>
                  <a:cubicBezTo>
                    <a:pt x="11245" y="10880"/>
                    <a:pt x="10880" y="11244"/>
                    <a:pt x="10432" y="11244"/>
                  </a:cubicBezTo>
                  <a:lnTo>
                    <a:pt x="1371" y="11244"/>
                  </a:lnTo>
                  <a:cubicBezTo>
                    <a:pt x="1370" y="11244"/>
                    <a:pt x="1369" y="11244"/>
                    <a:pt x="1368" y="11244"/>
                  </a:cubicBezTo>
                  <a:cubicBezTo>
                    <a:pt x="921" y="11244"/>
                    <a:pt x="558" y="10879"/>
                    <a:pt x="558" y="10432"/>
                  </a:cubicBezTo>
                  <a:lnTo>
                    <a:pt x="558" y="1371"/>
                  </a:lnTo>
                  <a:cubicBezTo>
                    <a:pt x="558" y="922"/>
                    <a:pt x="923" y="558"/>
                    <a:pt x="1371" y="558"/>
                  </a:cubicBezTo>
                  <a:close/>
                  <a:moveTo>
                    <a:pt x="1371" y="0"/>
                  </a:moveTo>
                  <a:cubicBezTo>
                    <a:pt x="615" y="0"/>
                    <a:pt x="0" y="615"/>
                    <a:pt x="0" y="1371"/>
                  </a:cubicBezTo>
                  <a:lnTo>
                    <a:pt x="0" y="10432"/>
                  </a:lnTo>
                  <a:cubicBezTo>
                    <a:pt x="0" y="11187"/>
                    <a:pt x="615" y="11802"/>
                    <a:pt x="1371" y="11802"/>
                  </a:cubicBezTo>
                  <a:lnTo>
                    <a:pt x="10432" y="11802"/>
                  </a:lnTo>
                  <a:cubicBezTo>
                    <a:pt x="11187" y="11802"/>
                    <a:pt x="11802" y="11187"/>
                    <a:pt x="11802" y="10432"/>
                  </a:cubicBezTo>
                  <a:lnTo>
                    <a:pt x="11802" y="1371"/>
                  </a:lnTo>
                  <a:cubicBezTo>
                    <a:pt x="11802" y="615"/>
                    <a:pt x="11187" y="0"/>
                    <a:pt x="10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2" name="Google Shape;18172;p67"/>
            <p:cNvSpPr/>
            <p:nvPr/>
          </p:nvSpPr>
          <p:spPr>
            <a:xfrm>
              <a:off x="3784200" y="1949375"/>
              <a:ext cx="356250" cy="356225"/>
            </a:xfrm>
            <a:custGeom>
              <a:avLst/>
              <a:gdLst/>
              <a:ahLst/>
              <a:cxnLst/>
              <a:rect l="l" t="t" r="r" b="b"/>
              <a:pathLst>
                <a:path w="14250" h="14249" extrusionOk="0">
                  <a:moveTo>
                    <a:pt x="279" y="0"/>
                  </a:moveTo>
                  <a:cubicBezTo>
                    <a:pt x="125" y="0"/>
                    <a:pt x="1" y="125"/>
                    <a:pt x="1" y="278"/>
                  </a:cubicBezTo>
                  <a:lnTo>
                    <a:pt x="1" y="5873"/>
                  </a:lnTo>
                  <a:cubicBezTo>
                    <a:pt x="1" y="6026"/>
                    <a:pt x="125" y="6151"/>
                    <a:pt x="279" y="6151"/>
                  </a:cubicBezTo>
                  <a:cubicBezTo>
                    <a:pt x="433" y="6151"/>
                    <a:pt x="557" y="6026"/>
                    <a:pt x="557" y="5873"/>
                  </a:cubicBezTo>
                  <a:lnTo>
                    <a:pt x="557" y="556"/>
                  </a:lnTo>
                  <a:lnTo>
                    <a:pt x="13693" y="556"/>
                  </a:lnTo>
                  <a:lnTo>
                    <a:pt x="13693" y="13692"/>
                  </a:lnTo>
                  <a:lnTo>
                    <a:pt x="557" y="13692"/>
                  </a:lnTo>
                  <a:lnTo>
                    <a:pt x="557" y="8376"/>
                  </a:lnTo>
                  <a:cubicBezTo>
                    <a:pt x="557" y="8223"/>
                    <a:pt x="433" y="8098"/>
                    <a:pt x="279" y="8098"/>
                  </a:cubicBezTo>
                  <a:cubicBezTo>
                    <a:pt x="125" y="8098"/>
                    <a:pt x="1" y="8223"/>
                    <a:pt x="1" y="8376"/>
                  </a:cubicBezTo>
                  <a:lnTo>
                    <a:pt x="1" y="13971"/>
                  </a:lnTo>
                  <a:cubicBezTo>
                    <a:pt x="1" y="14124"/>
                    <a:pt x="125" y="14249"/>
                    <a:pt x="279" y="14249"/>
                  </a:cubicBezTo>
                  <a:lnTo>
                    <a:pt x="13971" y="14249"/>
                  </a:lnTo>
                  <a:cubicBezTo>
                    <a:pt x="14125" y="14249"/>
                    <a:pt x="14249" y="14124"/>
                    <a:pt x="14249" y="13971"/>
                  </a:cubicBezTo>
                  <a:lnTo>
                    <a:pt x="14249" y="278"/>
                  </a:lnTo>
                  <a:cubicBezTo>
                    <a:pt x="14249" y="126"/>
                    <a:pt x="14125" y="0"/>
                    <a:pt x="13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lumMod val="60000"/>
                    <a:lumOff val="40000"/>
                  </a:schemeClr>
                </a:solidFill>
              </a:endParaRPr>
            </a:p>
          </p:txBody>
        </p:sp>
        <p:sp>
          <p:nvSpPr>
            <p:cNvPr id="18173" name="Google Shape;18173;p67"/>
            <p:cNvSpPr/>
            <p:nvPr/>
          </p:nvSpPr>
          <p:spPr>
            <a:xfrm>
              <a:off x="3784200" y="2120550"/>
              <a:ext cx="13925" cy="13950"/>
            </a:xfrm>
            <a:custGeom>
              <a:avLst/>
              <a:gdLst/>
              <a:ahLst/>
              <a:cxnLst/>
              <a:rect l="l" t="t" r="r" b="b"/>
              <a:pathLst>
                <a:path w="557" h="558" extrusionOk="0">
                  <a:moveTo>
                    <a:pt x="279" y="1"/>
                  </a:moveTo>
                  <a:cubicBezTo>
                    <a:pt x="125" y="1"/>
                    <a:pt x="1" y="125"/>
                    <a:pt x="1" y="279"/>
                  </a:cubicBezTo>
                  <a:cubicBezTo>
                    <a:pt x="1" y="433"/>
                    <a:pt x="125" y="557"/>
                    <a:pt x="279" y="557"/>
                  </a:cubicBezTo>
                  <a:cubicBezTo>
                    <a:pt x="433" y="557"/>
                    <a:pt x="557" y="433"/>
                    <a:pt x="557" y="279"/>
                  </a:cubicBezTo>
                  <a:cubicBezTo>
                    <a:pt x="557" y="125"/>
                    <a:pt x="433"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 xmlns:a16="http://schemas.microsoft.com/office/drawing/2014/main" id="{05AC0B92-0D30-143B-26C0-A8D5E26EC133}"/>
              </a:ext>
            </a:extLst>
          </p:cNvPr>
          <p:cNvSpPr txBox="1"/>
          <p:nvPr/>
        </p:nvSpPr>
        <p:spPr>
          <a:xfrm>
            <a:off x="4509487" y="2261526"/>
            <a:ext cx="849000" cy="1069524"/>
          </a:xfrm>
          <a:prstGeom prst="rect">
            <a:avLst/>
          </a:prstGeom>
          <a:noFill/>
        </p:spPr>
        <p:txBody>
          <a:bodyPr wrap="square" rtlCol="0">
            <a:spAutoFit/>
          </a:bodyPr>
          <a:lstStyle/>
          <a:p>
            <a:pPr algn="r">
              <a:spcAft>
                <a:spcPts val="900"/>
              </a:spcAft>
            </a:pPr>
            <a:r>
              <a:rPr lang="ar-DZ" b="0" i="0" dirty="0">
                <a:solidFill>
                  <a:srgbClr val="1F1F1F"/>
                </a:solidFill>
                <a:effectLst/>
                <a:cs typeface="Arial" panose="020B0604020202020204" pitchFamily="34" charset="0"/>
              </a:rPr>
              <a:t>15.999 u</a:t>
            </a:r>
          </a:p>
          <a:p>
            <a:r>
              <a:rPr lang="ar-DZ" b="0" i="0" dirty="0">
                <a:solidFill>
                  <a:srgbClr val="1F1F1F"/>
                </a:solidFill>
                <a:effectLst/>
                <a:latin typeface="Arial" panose="020B0604020202020204" pitchFamily="34" charset="0"/>
                <a:cs typeface="Arial" panose="020B0604020202020204" pitchFamily="34" charset="0"/>
              </a:rPr>
              <a:t/>
            </a:r>
            <a:br>
              <a:rPr lang="ar-DZ" b="0" i="0" dirty="0">
                <a:solidFill>
                  <a:srgbClr val="1F1F1F"/>
                </a:solidFill>
                <a:effectLst/>
                <a:latin typeface="Arial" panose="020B0604020202020204" pitchFamily="34" charset="0"/>
                <a:cs typeface="Arial" panose="020B0604020202020204" pitchFamily="34" charset="0"/>
              </a:rPr>
            </a:br>
            <a:endParaRPr lang="fr-FR" dirty="0"/>
          </a:p>
        </p:txBody>
      </p:sp>
      <p:sp>
        <p:nvSpPr>
          <p:cNvPr id="17" name="Rectangle 16">
            <a:extLst>
              <a:ext uri="{FF2B5EF4-FFF2-40B4-BE49-F238E27FC236}">
                <a16:creationId xmlns="" xmlns:a16="http://schemas.microsoft.com/office/drawing/2014/main" id="{2B50A062-128C-04AA-DFB9-E1C751A635FB}"/>
              </a:ext>
            </a:extLst>
          </p:cNvPr>
          <p:cNvSpPr/>
          <p:nvPr/>
        </p:nvSpPr>
        <p:spPr>
          <a:xfrm>
            <a:off x="6945717" y="2130111"/>
            <a:ext cx="1769841" cy="657900"/>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9">
            <a:extLst>
              <a:ext uri="{FF2B5EF4-FFF2-40B4-BE49-F238E27FC236}">
                <a16:creationId xmlns="" xmlns:a16="http://schemas.microsoft.com/office/drawing/2014/main" id="{17FA4674-A55D-68E3-28CE-85959C07AA79}"/>
              </a:ext>
            </a:extLst>
          </p:cNvPr>
          <p:cNvSpPr txBox="1"/>
          <p:nvPr/>
        </p:nvSpPr>
        <p:spPr>
          <a:xfrm>
            <a:off x="6885337" y="2021163"/>
            <a:ext cx="1941285" cy="830997"/>
          </a:xfrm>
          <a:prstGeom prst="rect">
            <a:avLst/>
          </a:prstGeom>
          <a:noFill/>
        </p:spPr>
        <p:txBody>
          <a:bodyPr wrap="square" rtlCol="0">
            <a:spAutoFit/>
          </a:bodyPr>
          <a:lstStyle/>
          <a:p>
            <a:pPr algn="ctr"/>
            <a:r>
              <a:rPr lang="fr-FR" sz="2400" b="1" dirty="0">
                <a:latin typeface="Abel" panose="02000506030000020004" pitchFamily="2" charset="0"/>
              </a:rPr>
              <a:t>Masse</a:t>
            </a:r>
            <a:r>
              <a:rPr lang="fr-FR" sz="2400" b="1" dirty="0"/>
              <a:t> </a:t>
            </a:r>
            <a:r>
              <a:rPr lang="fr-FR" sz="2400" b="1" dirty="0">
                <a:latin typeface="Abel" panose="02000506030000020004" pitchFamily="2" charset="0"/>
              </a:rPr>
              <a:t>atomique</a:t>
            </a:r>
          </a:p>
        </p:txBody>
      </p:sp>
      <p:sp>
        <p:nvSpPr>
          <p:cNvPr id="23" name="TextBox 22">
            <a:extLst>
              <a:ext uri="{FF2B5EF4-FFF2-40B4-BE49-F238E27FC236}">
                <a16:creationId xmlns="" xmlns:a16="http://schemas.microsoft.com/office/drawing/2014/main" id="{658B63FA-1986-87E3-AA0F-33859EFBC723}"/>
              </a:ext>
            </a:extLst>
          </p:cNvPr>
          <p:cNvSpPr txBox="1"/>
          <p:nvPr/>
        </p:nvSpPr>
        <p:spPr>
          <a:xfrm>
            <a:off x="4003269" y="3659408"/>
            <a:ext cx="1376933" cy="854080"/>
          </a:xfrm>
          <a:prstGeom prst="rect">
            <a:avLst/>
          </a:prstGeom>
          <a:noFill/>
        </p:spPr>
        <p:txBody>
          <a:bodyPr wrap="square" rtlCol="0">
            <a:spAutoFit/>
          </a:bodyPr>
          <a:lstStyle/>
          <a:p>
            <a:pPr algn="r">
              <a:spcAft>
                <a:spcPts val="900"/>
              </a:spcAft>
            </a:pPr>
            <a:r>
              <a:rPr lang="fr-FR" b="0" i="0" dirty="0">
                <a:solidFill>
                  <a:srgbClr val="1F1F1F"/>
                </a:solidFill>
                <a:effectLst/>
                <a:latin typeface="Arial" panose="020B0604020202020204" pitchFamily="34" charset="0"/>
              </a:rPr>
              <a:t>-183°C</a:t>
            </a:r>
            <a:endParaRPr lang="ar-DZ" b="0" i="0" dirty="0">
              <a:solidFill>
                <a:srgbClr val="1F1F1F"/>
              </a:solidFill>
              <a:effectLst/>
              <a:latin typeface="Arial" panose="020B0604020202020204" pitchFamily="34" charset="0"/>
            </a:endParaRPr>
          </a:p>
          <a:p>
            <a:r>
              <a:rPr lang="ar-DZ" b="0" i="0" dirty="0">
                <a:solidFill>
                  <a:srgbClr val="1F1F1F"/>
                </a:solidFill>
                <a:effectLst/>
                <a:latin typeface="Arial" panose="020B0604020202020204" pitchFamily="34" charset="0"/>
              </a:rPr>
              <a:t/>
            </a:r>
            <a:br>
              <a:rPr lang="ar-DZ" b="0" i="0" dirty="0">
                <a:solidFill>
                  <a:srgbClr val="1F1F1F"/>
                </a:solidFill>
                <a:effectLst/>
                <a:latin typeface="Arial" panose="020B0604020202020204" pitchFamily="34" charset="0"/>
              </a:rPr>
            </a:br>
            <a:endParaRPr lang="fr-FR" dirty="0"/>
          </a:p>
        </p:txBody>
      </p:sp>
      <p:sp>
        <p:nvSpPr>
          <p:cNvPr id="25" name="Rectangle 24">
            <a:extLst>
              <a:ext uri="{FF2B5EF4-FFF2-40B4-BE49-F238E27FC236}">
                <a16:creationId xmlns="" xmlns:a16="http://schemas.microsoft.com/office/drawing/2014/main" id="{EEB6DE5B-CFDA-31E1-4C46-39E62A08657D}"/>
              </a:ext>
            </a:extLst>
          </p:cNvPr>
          <p:cNvSpPr/>
          <p:nvPr/>
        </p:nvSpPr>
        <p:spPr>
          <a:xfrm>
            <a:off x="674930" y="3766575"/>
            <a:ext cx="1508169" cy="392045"/>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r-DZ" b="0" i="0" dirty="0">
                <a:solidFill>
                  <a:srgbClr val="1F1F1F"/>
                </a:solidFill>
                <a:effectLst/>
                <a:latin typeface="Arial" panose="020B0604020202020204" pitchFamily="34" charset="0"/>
              </a:rPr>
              <a:t/>
            </a:r>
            <a:br>
              <a:rPr lang="ar-DZ" b="0" i="0" dirty="0">
                <a:solidFill>
                  <a:srgbClr val="1F1F1F"/>
                </a:solidFill>
                <a:effectLst/>
                <a:latin typeface="Arial" panose="020B0604020202020204" pitchFamily="34" charset="0"/>
              </a:rPr>
            </a:br>
            <a:endParaRPr lang="fr-FR" dirty="0"/>
          </a:p>
        </p:txBody>
      </p:sp>
      <p:sp>
        <p:nvSpPr>
          <p:cNvPr id="26" name="TextBox 25">
            <a:extLst>
              <a:ext uri="{FF2B5EF4-FFF2-40B4-BE49-F238E27FC236}">
                <a16:creationId xmlns="" xmlns:a16="http://schemas.microsoft.com/office/drawing/2014/main" id="{E1BAD22D-4E7E-16BC-4212-3EAEFA2B6E5C}"/>
              </a:ext>
            </a:extLst>
          </p:cNvPr>
          <p:cNvSpPr txBox="1"/>
          <p:nvPr/>
        </p:nvSpPr>
        <p:spPr>
          <a:xfrm>
            <a:off x="587081" y="3764909"/>
            <a:ext cx="2107252" cy="369332"/>
          </a:xfrm>
          <a:prstGeom prst="rect">
            <a:avLst/>
          </a:prstGeom>
          <a:noFill/>
        </p:spPr>
        <p:txBody>
          <a:bodyPr wrap="square" rtlCol="0">
            <a:spAutoFit/>
          </a:bodyPr>
          <a:lstStyle/>
          <a:p>
            <a:r>
              <a:rPr lang="fr-FR" sz="1800" b="1" dirty="0">
                <a:latin typeface="Abel" panose="02000506030000020004" pitchFamily="2" charset="0"/>
              </a:rPr>
              <a:t>Point de fusion</a:t>
            </a:r>
          </a:p>
        </p:txBody>
      </p:sp>
      <p:sp>
        <p:nvSpPr>
          <p:cNvPr id="27" name="TextBox 26">
            <a:extLst>
              <a:ext uri="{FF2B5EF4-FFF2-40B4-BE49-F238E27FC236}">
                <a16:creationId xmlns="" xmlns:a16="http://schemas.microsoft.com/office/drawing/2014/main" id="{A76E2FBC-638C-F46C-8361-B1ED8267D357}"/>
              </a:ext>
            </a:extLst>
          </p:cNvPr>
          <p:cNvSpPr txBox="1"/>
          <p:nvPr/>
        </p:nvSpPr>
        <p:spPr>
          <a:xfrm>
            <a:off x="3749728" y="3713640"/>
            <a:ext cx="962097" cy="307777"/>
          </a:xfrm>
          <a:prstGeom prst="rect">
            <a:avLst/>
          </a:prstGeom>
          <a:noFill/>
        </p:spPr>
        <p:txBody>
          <a:bodyPr wrap="square" rtlCol="0">
            <a:spAutoFit/>
          </a:bodyPr>
          <a:lstStyle/>
          <a:p>
            <a:r>
              <a:rPr lang="fr-FR" dirty="0"/>
              <a:t>-218,8°C</a:t>
            </a: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424993" y="1390079"/>
            <a:ext cx="6367800" cy="2377500"/>
          </a:xfrm>
          <a:prstGeom prst="rect">
            <a:avLst/>
          </a:prstGeom>
        </p:spPr>
        <p:txBody>
          <a:bodyPr spcFirstLastPara="1" wrap="square" lIns="91425" tIns="228600" rIns="91425" bIns="91425" anchor="ctr" anchorCtr="0">
            <a:noAutofit/>
          </a:bodyPr>
          <a:lstStyle/>
          <a:p>
            <a:pPr marL="0" lvl="0" indent="0" rtl="0">
              <a:spcBef>
                <a:spcPts val="0"/>
              </a:spcBef>
              <a:spcAft>
                <a:spcPts val="0"/>
              </a:spcAft>
              <a:buNone/>
            </a:pPr>
            <a:r>
              <a:rPr lang="fr-FR" sz="5400" dirty="0">
                <a:solidFill>
                  <a:schemeClr val="bg1">
                    <a:lumMod val="50000"/>
                  </a:schemeClr>
                </a:solidFill>
              </a:rPr>
              <a:t>IV-Préparation </a:t>
            </a:r>
            <a:br>
              <a:rPr lang="fr-FR" sz="5400" dirty="0">
                <a:solidFill>
                  <a:schemeClr val="bg1">
                    <a:lumMod val="50000"/>
                  </a:schemeClr>
                </a:solidFill>
              </a:rPr>
            </a:br>
            <a:r>
              <a:rPr lang="fr-FR" sz="5400" dirty="0">
                <a:solidFill>
                  <a:schemeClr val="bg1">
                    <a:lumMod val="50000"/>
                  </a:schemeClr>
                </a:solidFill>
              </a:rPr>
              <a:t>de</a:t>
            </a:r>
            <a:br>
              <a:rPr lang="fr-FR" sz="5400" dirty="0">
                <a:solidFill>
                  <a:schemeClr val="bg1">
                    <a:lumMod val="50000"/>
                  </a:schemeClr>
                </a:solidFill>
              </a:rPr>
            </a:br>
            <a:r>
              <a:rPr lang="fr-FR" sz="5400" dirty="0">
                <a:solidFill>
                  <a:schemeClr val="bg1">
                    <a:lumMod val="50000"/>
                  </a:schemeClr>
                </a:solidFill>
              </a:rPr>
              <a:t> l’oxygène </a:t>
            </a:r>
            <a:endParaRPr sz="5400" dirty="0">
              <a:solidFill>
                <a:schemeClr val="bg1">
                  <a:lumMod val="50000"/>
                </a:schemeClr>
              </a:solidFill>
            </a:endParaRPr>
          </a:p>
        </p:txBody>
      </p:sp>
      <p:grpSp>
        <p:nvGrpSpPr>
          <p:cNvPr id="15147" name="Google Shape;15147;p51"/>
          <p:cNvGrpSpPr/>
          <p:nvPr/>
        </p:nvGrpSpPr>
        <p:grpSpPr>
          <a:xfrm rot="712239">
            <a:off x="337834" y="3622465"/>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146"/>
                                        </p:tgtEl>
                                        <p:attrNameLst>
                                          <p:attrName>style.visibility</p:attrName>
                                        </p:attrNameLst>
                                      </p:cBhvr>
                                      <p:to>
                                        <p:strVal val="visible"/>
                                      </p:to>
                                    </p:set>
                                    <p:animEffect transition="in" filter="circle(in)">
                                      <p:cBhvr>
                                        <p:cTn id="7" dur="2000"/>
                                        <p:tgtEl>
                                          <p:spTgt spid="1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Terminator 14">
            <a:extLst>
              <a:ext uri="{FF2B5EF4-FFF2-40B4-BE49-F238E27FC236}">
                <a16:creationId xmlns="" xmlns:a16="http://schemas.microsoft.com/office/drawing/2014/main" id="{07922F50-BD4E-29D4-B7DD-C4B963D9410C}"/>
              </a:ext>
            </a:extLst>
          </p:cNvPr>
          <p:cNvSpPr/>
          <p:nvPr/>
        </p:nvSpPr>
        <p:spPr>
          <a:xfrm>
            <a:off x="674701" y="-3515"/>
            <a:ext cx="4616389" cy="941035"/>
          </a:xfrm>
          <a:prstGeom prst="flowChartTerminator">
            <a:avLst/>
          </a:prstGeom>
          <a:solidFill>
            <a:srgbClr val="FFFFFF"/>
          </a:solidFill>
          <a:ln>
            <a:solidFill>
              <a:srgbClr val="CBDD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a:extLst>
              <a:ext uri="{FF2B5EF4-FFF2-40B4-BE49-F238E27FC236}">
                <a16:creationId xmlns="" xmlns:a16="http://schemas.microsoft.com/office/drawing/2014/main" id="{2BB1B8B6-826D-5285-D335-1F3887E57613}"/>
              </a:ext>
            </a:extLst>
          </p:cNvPr>
          <p:cNvSpPr txBox="1"/>
          <p:nvPr/>
        </p:nvSpPr>
        <p:spPr>
          <a:xfrm>
            <a:off x="284084" y="1027404"/>
            <a:ext cx="5959137" cy="3985706"/>
          </a:xfrm>
          <a:prstGeom prst="rect">
            <a:avLst/>
          </a:prstGeom>
          <a:noFill/>
        </p:spPr>
        <p:txBody>
          <a:bodyPr wrap="square" rtlCol="0">
            <a:spAutoFit/>
          </a:bodyPr>
          <a:lstStyle/>
          <a:p>
            <a:pPr algn="l"/>
            <a:r>
              <a:rPr lang="fr-FR" sz="2300" b="1" dirty="0">
                <a:solidFill>
                  <a:srgbClr val="002060"/>
                </a:solidFill>
              </a:rPr>
              <a:t>L’expérience utilise un cône en métal</a:t>
            </a:r>
          </a:p>
          <a:p>
            <a:pPr algn="l"/>
            <a:r>
              <a:rPr lang="fr-FR" sz="2300" b="1" dirty="0">
                <a:solidFill>
                  <a:srgbClr val="002060"/>
                </a:solidFill>
              </a:rPr>
              <a:t> (du laiton) rempli d’azote liquide. L’azote liquide est un liquide extrêmement froid </a:t>
            </a:r>
          </a:p>
          <a:p>
            <a:pPr algn="l"/>
            <a:r>
              <a:rPr lang="fr-FR" sz="2300" b="1" dirty="0">
                <a:solidFill>
                  <a:srgbClr val="002060"/>
                </a:solidFill>
              </a:rPr>
              <a:t>(-198 °C). L’air qui se trouve à l’extérieur du cône se refroidit au contact du cône métallique, lui-même à (-198°C). L’oxygène qui se trouve dans l’air, qui est un gaz à température ambiante, se liquéfie sur la paroi froide du cône : il devient un liquide ! On dit aussi qu’il se condense.</a:t>
            </a:r>
          </a:p>
        </p:txBody>
      </p:sp>
      <p:sp>
        <p:nvSpPr>
          <p:cNvPr id="20" name="TextBox 19">
            <a:extLst>
              <a:ext uri="{FF2B5EF4-FFF2-40B4-BE49-F238E27FC236}">
                <a16:creationId xmlns="" xmlns:a16="http://schemas.microsoft.com/office/drawing/2014/main" id="{61D457B7-5883-7D60-4A1F-4DBB8D334D7C}"/>
              </a:ext>
            </a:extLst>
          </p:cNvPr>
          <p:cNvSpPr txBox="1"/>
          <p:nvPr/>
        </p:nvSpPr>
        <p:spPr>
          <a:xfrm>
            <a:off x="816743" y="236169"/>
            <a:ext cx="4332303" cy="461665"/>
          </a:xfrm>
          <a:prstGeom prst="rect">
            <a:avLst/>
          </a:prstGeom>
          <a:noFill/>
        </p:spPr>
        <p:txBody>
          <a:bodyPr wrap="square" rtlCol="0">
            <a:spAutoFit/>
          </a:bodyPr>
          <a:lstStyle/>
          <a:p>
            <a:r>
              <a:rPr lang="fr-FR" sz="2400" b="1" dirty="0">
                <a:solidFill>
                  <a:srgbClr val="0070C0"/>
                </a:solidFill>
              </a:rPr>
              <a:t>IV-1. Préparation industrielle</a:t>
            </a:r>
          </a:p>
        </p:txBody>
      </p:sp>
      <p:pic>
        <p:nvPicPr>
          <p:cNvPr id="22" name="Picture 21">
            <a:extLst>
              <a:ext uri="{FF2B5EF4-FFF2-40B4-BE49-F238E27FC236}">
                <a16:creationId xmlns="" xmlns:a16="http://schemas.microsoft.com/office/drawing/2014/main" id="{50BAD327-9674-93F0-44CC-84241D3F5CA7}"/>
              </a:ext>
            </a:extLst>
          </p:cNvPr>
          <p:cNvPicPr>
            <a:picLocks noChangeAspect="1"/>
          </p:cNvPicPr>
          <p:nvPr/>
        </p:nvPicPr>
        <p:blipFill>
          <a:blip r:embed="rId2"/>
          <a:stretch>
            <a:fillRect/>
          </a:stretch>
        </p:blipFill>
        <p:spPr>
          <a:xfrm>
            <a:off x="6307586" y="302488"/>
            <a:ext cx="2576724" cy="2133046"/>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28" name="Picture 27">
            <a:extLst>
              <a:ext uri="{FF2B5EF4-FFF2-40B4-BE49-F238E27FC236}">
                <a16:creationId xmlns="" xmlns:a16="http://schemas.microsoft.com/office/drawing/2014/main" id="{C6354B3F-2A40-D20B-F0C8-A08FE404E8A8}"/>
              </a:ext>
            </a:extLst>
          </p:cNvPr>
          <p:cNvPicPr>
            <a:picLocks noChangeAspect="1"/>
          </p:cNvPicPr>
          <p:nvPr/>
        </p:nvPicPr>
        <p:blipFill>
          <a:blip r:embed="rId3"/>
          <a:stretch>
            <a:fillRect/>
          </a:stretch>
        </p:blipFill>
        <p:spPr>
          <a:xfrm>
            <a:off x="6243221" y="2707967"/>
            <a:ext cx="2799156" cy="2263528"/>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221986335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style.rotation</p:attrName>
                                        </p:attrNameLst>
                                      </p:cBhvr>
                                      <p:tavLst>
                                        <p:tav tm="0">
                                          <p:val>
                                            <p:fltVal val="90"/>
                                          </p:val>
                                        </p:tav>
                                        <p:tav tm="100000">
                                          <p:val>
                                            <p:fltVal val="0"/>
                                          </p:val>
                                        </p:tav>
                                      </p:tavLst>
                                    </p:anim>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 calcmode="lin" valueType="num">
                                      <p:cBhvr>
                                        <p:cTn id="32" dur="1000" fill="hold"/>
                                        <p:tgtEl>
                                          <p:spTgt spid="28"/>
                                        </p:tgtEl>
                                        <p:attrNameLst>
                                          <p:attrName>style.rotation</p:attrName>
                                        </p:attrNameLst>
                                      </p:cBhvr>
                                      <p:tavLst>
                                        <p:tav tm="0">
                                          <p:val>
                                            <p:fltVal val="90"/>
                                          </p:val>
                                        </p:tav>
                                        <p:tav tm="100000">
                                          <p:val>
                                            <p:fltVal val="0"/>
                                          </p:val>
                                        </p:tav>
                                      </p:tavLst>
                                    </p:anim>
                                    <p:animEffect transition="in" filter="fade">
                                      <p:cBhvr>
                                        <p:cTn id="3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A0D0157-5C72-BABB-D04E-9029A91CF77B}"/>
              </a:ext>
            </a:extLst>
          </p:cNvPr>
          <p:cNvSpPr txBox="1"/>
          <p:nvPr/>
        </p:nvSpPr>
        <p:spPr>
          <a:xfrm>
            <a:off x="386176" y="565396"/>
            <a:ext cx="5171245" cy="4154984"/>
          </a:xfrm>
          <a:prstGeom prst="rect">
            <a:avLst/>
          </a:prstGeom>
          <a:noFill/>
        </p:spPr>
        <p:txBody>
          <a:bodyPr wrap="square" rtlCol="0">
            <a:spAutoFit/>
          </a:bodyPr>
          <a:lstStyle/>
          <a:p>
            <a:r>
              <a:rPr lang="fr-FR" sz="2400" b="1" i="0" dirty="0">
                <a:solidFill>
                  <a:srgbClr val="002060"/>
                </a:solidFill>
                <a:effectLst/>
                <a:latin typeface="+mj-lt"/>
                <a:cs typeface="Arabic Typesetting" panose="03020402040406030203" pitchFamily="66" charset="-78"/>
              </a:rPr>
              <a:t>En effet la température de liquéfaction de l’oxygène est égale approximativement à -183°C. A -198°C l’oxygène est donc un liquide et non plus un gaz.</a:t>
            </a:r>
            <a:r>
              <a:rPr lang="fr-FR" sz="2400" b="1" dirty="0">
                <a:solidFill>
                  <a:srgbClr val="002060"/>
                </a:solidFill>
                <a:latin typeface="+mj-lt"/>
                <a:cs typeface="Arabic Typesetting" panose="03020402040406030203" pitchFamily="66" charset="-78"/>
              </a:rPr>
              <a:t/>
            </a:r>
            <a:br>
              <a:rPr lang="fr-FR" sz="2400" b="1" dirty="0">
                <a:solidFill>
                  <a:srgbClr val="002060"/>
                </a:solidFill>
                <a:latin typeface="+mj-lt"/>
                <a:cs typeface="Arabic Typesetting" panose="03020402040406030203" pitchFamily="66" charset="-78"/>
              </a:rPr>
            </a:br>
            <a:r>
              <a:rPr lang="fr-FR" sz="2400" b="1" i="0" dirty="0">
                <a:solidFill>
                  <a:srgbClr val="002060"/>
                </a:solidFill>
                <a:effectLst/>
                <a:latin typeface="+mj-lt"/>
                <a:cs typeface="Arabic Typesetting" panose="03020402040406030203" pitchFamily="66" charset="-78"/>
              </a:rPr>
              <a:t>L’oxygène liquide coule alors le long du cône et se concentre à la pointe de celui-ci. Des gouttes d’oxygène liquide tombent alors du cône.</a:t>
            </a:r>
            <a:endParaRPr lang="fr-FR" sz="2400" b="1" dirty="0">
              <a:solidFill>
                <a:srgbClr val="002060"/>
              </a:solidFill>
              <a:latin typeface="+mj-lt"/>
              <a:cs typeface="Arabic Typesetting" panose="03020402040406030203" pitchFamily="66" charset="-78"/>
            </a:endParaRPr>
          </a:p>
        </p:txBody>
      </p:sp>
      <p:pic>
        <p:nvPicPr>
          <p:cNvPr id="7" name="Picture 6">
            <a:extLst>
              <a:ext uri="{FF2B5EF4-FFF2-40B4-BE49-F238E27FC236}">
                <a16:creationId xmlns="" xmlns:a16="http://schemas.microsoft.com/office/drawing/2014/main" id="{3438CF60-96AD-1B97-B4CA-5DF35D0739C5}"/>
              </a:ext>
            </a:extLst>
          </p:cNvPr>
          <p:cNvPicPr>
            <a:picLocks noChangeAspect="1"/>
          </p:cNvPicPr>
          <p:nvPr/>
        </p:nvPicPr>
        <p:blipFill>
          <a:blip r:embed="rId2"/>
          <a:stretch>
            <a:fillRect/>
          </a:stretch>
        </p:blipFill>
        <p:spPr>
          <a:xfrm>
            <a:off x="5619564" y="109860"/>
            <a:ext cx="3324691" cy="2602221"/>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9" name="Picture 8">
            <a:extLst>
              <a:ext uri="{FF2B5EF4-FFF2-40B4-BE49-F238E27FC236}">
                <a16:creationId xmlns="" xmlns:a16="http://schemas.microsoft.com/office/drawing/2014/main" id="{AFD639E8-8D28-31AB-8EDC-73BADAEB7119}"/>
              </a:ext>
            </a:extLst>
          </p:cNvPr>
          <p:cNvPicPr>
            <a:picLocks noChangeAspect="1"/>
          </p:cNvPicPr>
          <p:nvPr/>
        </p:nvPicPr>
        <p:blipFill>
          <a:blip r:embed="rId3"/>
          <a:stretch>
            <a:fillRect/>
          </a:stretch>
        </p:blipFill>
        <p:spPr>
          <a:xfrm>
            <a:off x="6005190" y="2846565"/>
            <a:ext cx="2752634" cy="218707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13530329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 xmlns:a16="http://schemas.microsoft.com/office/drawing/2014/main" id="{300A111E-2FCB-AD6D-C1EB-FD7729DDDB48}"/>
              </a:ext>
            </a:extLst>
          </p:cNvPr>
          <p:cNvSpPr/>
          <p:nvPr/>
        </p:nvSpPr>
        <p:spPr>
          <a:xfrm>
            <a:off x="2157273" y="67506"/>
            <a:ext cx="4829454" cy="941035"/>
          </a:xfrm>
          <a:prstGeom prst="flowChartTerminator">
            <a:avLst/>
          </a:prstGeom>
          <a:solidFill>
            <a:srgbClr val="FFFFFF"/>
          </a:solidFill>
          <a:ln>
            <a:solidFill>
              <a:srgbClr val="CBDD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 xmlns:a16="http://schemas.microsoft.com/office/drawing/2014/main" id="{8B6B7A6F-3C8E-3B4C-35BD-18981B9E6BC7}"/>
              </a:ext>
            </a:extLst>
          </p:cNvPr>
          <p:cNvSpPr txBox="1"/>
          <p:nvPr/>
        </p:nvSpPr>
        <p:spPr>
          <a:xfrm>
            <a:off x="2317070" y="307190"/>
            <a:ext cx="4829454" cy="461665"/>
          </a:xfrm>
          <a:prstGeom prst="rect">
            <a:avLst/>
          </a:prstGeom>
          <a:noFill/>
        </p:spPr>
        <p:txBody>
          <a:bodyPr wrap="square" rtlCol="0">
            <a:spAutoFit/>
          </a:bodyPr>
          <a:lstStyle/>
          <a:p>
            <a:r>
              <a:rPr lang="fr-FR" sz="2400" b="1" dirty="0">
                <a:solidFill>
                  <a:srgbClr val="0070C0"/>
                </a:solidFill>
              </a:rPr>
              <a:t>IV-2. Préparation au laboratoire </a:t>
            </a:r>
          </a:p>
        </p:txBody>
      </p:sp>
      <p:sp>
        <p:nvSpPr>
          <p:cNvPr id="3" name="TextBox 2">
            <a:extLst>
              <a:ext uri="{FF2B5EF4-FFF2-40B4-BE49-F238E27FC236}">
                <a16:creationId xmlns="" xmlns:a16="http://schemas.microsoft.com/office/drawing/2014/main" id="{17237454-0EED-2BF2-ADBC-21119781FD74}"/>
              </a:ext>
            </a:extLst>
          </p:cNvPr>
          <p:cNvSpPr txBox="1"/>
          <p:nvPr/>
        </p:nvSpPr>
        <p:spPr>
          <a:xfrm>
            <a:off x="133164" y="970321"/>
            <a:ext cx="8646852" cy="461665"/>
          </a:xfrm>
          <a:prstGeom prst="rect">
            <a:avLst/>
          </a:prstGeom>
          <a:noFill/>
        </p:spPr>
        <p:txBody>
          <a:bodyPr wrap="square" rtlCol="0">
            <a:spAutoFit/>
          </a:bodyPr>
          <a:lstStyle/>
          <a:p>
            <a:r>
              <a:rPr lang="fr-FR" sz="2400" dirty="0"/>
              <a:t>L’oxygène est obtenu par chauffage des composés oxygénés </a:t>
            </a:r>
          </a:p>
        </p:txBody>
      </p:sp>
      <p:pic>
        <p:nvPicPr>
          <p:cNvPr id="8" name="Picture 7">
            <a:extLst>
              <a:ext uri="{FF2B5EF4-FFF2-40B4-BE49-F238E27FC236}">
                <a16:creationId xmlns="" xmlns:a16="http://schemas.microsoft.com/office/drawing/2014/main" id="{FF421D28-70BD-C224-097C-6C0682711D2C}"/>
              </a:ext>
            </a:extLst>
          </p:cNvPr>
          <p:cNvPicPr>
            <a:picLocks noChangeAspect="1"/>
          </p:cNvPicPr>
          <p:nvPr/>
        </p:nvPicPr>
        <p:blipFill>
          <a:blip r:embed="rId2"/>
          <a:stretch>
            <a:fillRect/>
          </a:stretch>
        </p:blipFill>
        <p:spPr>
          <a:xfrm>
            <a:off x="5355354" y="1916664"/>
            <a:ext cx="3424662" cy="2422648"/>
          </a:xfrm>
          <a:prstGeom prst="snip2DiagRect">
            <a:avLst/>
          </a:prstGeom>
          <a:solidFill>
            <a:srgbClr val="FFFFFF">
              <a:shade val="85000"/>
            </a:srgbClr>
          </a:solidFill>
          <a:ln w="889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 xmlns:a16="http://schemas.microsoft.com/office/drawing/2014/main" id="{A8E6762D-3CAE-70B9-EF5F-B89D9E15DF69}"/>
              </a:ext>
            </a:extLst>
          </p:cNvPr>
          <p:cNvSpPr txBox="1"/>
          <p:nvPr/>
        </p:nvSpPr>
        <p:spPr>
          <a:xfrm>
            <a:off x="102361" y="1430632"/>
            <a:ext cx="4572000" cy="461665"/>
          </a:xfrm>
          <a:prstGeom prst="rect">
            <a:avLst/>
          </a:prstGeom>
          <a:noFill/>
        </p:spPr>
        <p:txBody>
          <a:bodyPr wrap="square">
            <a:spAutoFit/>
          </a:bodyPr>
          <a:lstStyle/>
          <a:p>
            <a:r>
              <a:rPr lang="fr-FR" sz="2400" dirty="0"/>
              <a:t>• A partir d’oxydes métalliques : </a:t>
            </a:r>
          </a:p>
        </p:txBody>
      </p:sp>
      <p:pic>
        <p:nvPicPr>
          <p:cNvPr id="16" name="Picture 15">
            <a:extLst>
              <a:ext uri="{FF2B5EF4-FFF2-40B4-BE49-F238E27FC236}">
                <a16:creationId xmlns="" xmlns:a16="http://schemas.microsoft.com/office/drawing/2014/main" id="{6F39CC86-28B2-5225-228B-65E06AE13DE9}"/>
              </a:ext>
            </a:extLst>
          </p:cNvPr>
          <p:cNvPicPr>
            <a:picLocks noChangeAspect="1"/>
          </p:cNvPicPr>
          <p:nvPr/>
        </p:nvPicPr>
        <p:blipFill>
          <a:blip r:embed="rId3"/>
          <a:stretch>
            <a:fillRect/>
          </a:stretch>
        </p:blipFill>
        <p:spPr>
          <a:xfrm>
            <a:off x="429533" y="1984600"/>
            <a:ext cx="3962039" cy="52676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 xmlns:a16="http://schemas.microsoft.com/office/drawing/2014/main" id="{BD07C0AA-3445-E1D4-6CF7-3D397C1465EB}"/>
              </a:ext>
            </a:extLst>
          </p:cNvPr>
          <p:cNvSpPr txBox="1"/>
          <p:nvPr/>
        </p:nvSpPr>
        <p:spPr>
          <a:xfrm>
            <a:off x="102361" y="2508785"/>
            <a:ext cx="5406501" cy="461665"/>
          </a:xfrm>
          <a:prstGeom prst="rect">
            <a:avLst/>
          </a:prstGeom>
          <a:noFill/>
        </p:spPr>
        <p:txBody>
          <a:bodyPr wrap="square">
            <a:spAutoFit/>
          </a:bodyPr>
          <a:lstStyle/>
          <a:p>
            <a:r>
              <a:rPr lang="fr-FR" sz="2400" dirty="0"/>
              <a:t>• A partir des sels riches en oxygène </a:t>
            </a:r>
          </a:p>
        </p:txBody>
      </p:sp>
      <p:pic>
        <p:nvPicPr>
          <p:cNvPr id="20" name="Picture 19">
            <a:extLst>
              <a:ext uri="{FF2B5EF4-FFF2-40B4-BE49-F238E27FC236}">
                <a16:creationId xmlns="" xmlns:a16="http://schemas.microsoft.com/office/drawing/2014/main" id="{E451EDAE-D4B5-9FAA-2085-648EF5013ED1}"/>
              </a:ext>
            </a:extLst>
          </p:cNvPr>
          <p:cNvPicPr>
            <a:picLocks noChangeAspect="1"/>
          </p:cNvPicPr>
          <p:nvPr/>
        </p:nvPicPr>
        <p:blipFill>
          <a:blip r:embed="rId4"/>
          <a:stretch>
            <a:fillRect/>
          </a:stretch>
        </p:blipFill>
        <p:spPr>
          <a:xfrm>
            <a:off x="429533" y="3129281"/>
            <a:ext cx="3962039" cy="5256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 xmlns:a16="http://schemas.microsoft.com/office/drawing/2014/main" id="{6FA229B7-D1B8-DA91-E4BA-A6E88B4206B4}"/>
              </a:ext>
            </a:extLst>
          </p:cNvPr>
          <p:cNvSpPr txBox="1"/>
          <p:nvPr/>
        </p:nvSpPr>
        <p:spPr>
          <a:xfrm>
            <a:off x="133164" y="3816416"/>
            <a:ext cx="4620826" cy="461665"/>
          </a:xfrm>
          <a:prstGeom prst="rect">
            <a:avLst/>
          </a:prstGeom>
          <a:noFill/>
        </p:spPr>
        <p:txBody>
          <a:bodyPr wrap="square">
            <a:spAutoFit/>
          </a:bodyPr>
          <a:lstStyle/>
          <a:p>
            <a:r>
              <a:rPr lang="fr-FR" sz="2400" dirty="0"/>
              <a:t>• A partir des peroxydes : </a:t>
            </a:r>
          </a:p>
        </p:txBody>
      </p:sp>
      <p:pic>
        <p:nvPicPr>
          <p:cNvPr id="24" name="Picture 23">
            <a:extLst>
              <a:ext uri="{FF2B5EF4-FFF2-40B4-BE49-F238E27FC236}">
                <a16:creationId xmlns="" xmlns:a16="http://schemas.microsoft.com/office/drawing/2014/main" id="{42AF3299-208D-4F01-D414-BC0F88930064}"/>
              </a:ext>
            </a:extLst>
          </p:cNvPr>
          <p:cNvPicPr>
            <a:picLocks noChangeAspect="1"/>
          </p:cNvPicPr>
          <p:nvPr/>
        </p:nvPicPr>
        <p:blipFill>
          <a:blip r:embed="rId5"/>
          <a:stretch>
            <a:fillRect/>
          </a:stretch>
        </p:blipFill>
        <p:spPr>
          <a:xfrm>
            <a:off x="429782" y="4374645"/>
            <a:ext cx="4027589" cy="46166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19034302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barn(inVertical)">
                                      <p:cBhvr>
                                        <p:cTn id="46" dur="500"/>
                                        <p:tgtEl>
                                          <p:spTgt spid="2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44A6F-12B5-4240-FEAD-D3B26D62EDC1}"/>
              </a:ext>
            </a:extLst>
          </p:cNvPr>
          <p:cNvSpPr>
            <a:spLocks noGrp="1"/>
          </p:cNvSpPr>
          <p:nvPr>
            <p:ph type="title"/>
          </p:nvPr>
        </p:nvSpPr>
        <p:spPr/>
        <p:txBody>
          <a:bodyPr/>
          <a:lstStyle/>
          <a:p>
            <a:r>
              <a:rPr lang="fr-FR" sz="5400" b="1" dirty="0">
                <a:solidFill>
                  <a:schemeClr val="bg1">
                    <a:lumMod val="50000"/>
                  </a:schemeClr>
                </a:solidFill>
              </a:rPr>
              <a:t>Utilisation</a:t>
            </a:r>
            <a:br>
              <a:rPr lang="fr-FR" sz="5400" b="1" dirty="0">
                <a:solidFill>
                  <a:schemeClr val="bg1">
                    <a:lumMod val="50000"/>
                  </a:schemeClr>
                </a:solidFill>
              </a:rPr>
            </a:br>
            <a:r>
              <a:rPr lang="fr-FR" sz="5400" b="1" dirty="0">
                <a:solidFill>
                  <a:schemeClr val="bg1">
                    <a:lumMod val="50000"/>
                  </a:schemeClr>
                </a:solidFill>
              </a:rPr>
              <a:t>de</a:t>
            </a:r>
            <a:br>
              <a:rPr lang="fr-FR" sz="5400" b="1" dirty="0">
                <a:solidFill>
                  <a:schemeClr val="bg1">
                    <a:lumMod val="50000"/>
                  </a:schemeClr>
                </a:solidFill>
              </a:rPr>
            </a:br>
            <a:r>
              <a:rPr lang="fr-FR" sz="5400" b="1" dirty="0">
                <a:solidFill>
                  <a:schemeClr val="bg1">
                    <a:lumMod val="50000"/>
                  </a:schemeClr>
                </a:solidFill>
              </a:rPr>
              <a:t> l’oxygène</a:t>
            </a:r>
            <a:endParaRPr lang="fr-FR" sz="5400" dirty="0">
              <a:solidFill>
                <a:schemeClr val="bg1">
                  <a:lumMod val="50000"/>
                </a:schemeClr>
              </a:solidFill>
            </a:endParaRPr>
          </a:p>
        </p:txBody>
      </p:sp>
      <p:grpSp>
        <p:nvGrpSpPr>
          <p:cNvPr id="3" name="Google Shape;15147;p51"/>
          <p:cNvGrpSpPr/>
          <p:nvPr/>
        </p:nvGrpSpPr>
        <p:grpSpPr>
          <a:xfrm rot="712239">
            <a:off x="394105" y="3706871"/>
            <a:ext cx="1348315" cy="1071071"/>
            <a:chOff x="343445" y="291733"/>
            <a:chExt cx="1348335" cy="1071087"/>
          </a:xfrm>
        </p:grpSpPr>
        <p:cxnSp>
          <p:nvCxnSpPr>
            <p:cNvPr id="4"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49;p51"/>
            <p:cNvCxnSpPr>
              <a:stCxn id="17"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51;p51"/>
            <p:cNvGrpSpPr/>
            <p:nvPr/>
          </p:nvGrpSpPr>
          <p:grpSpPr>
            <a:xfrm rot="5400000">
              <a:off x="815477" y="702670"/>
              <a:ext cx="405046" cy="405046"/>
              <a:chOff x="6834328" y="-286390"/>
              <a:chExt cx="192787" cy="192787"/>
            </a:xfrm>
          </p:grpSpPr>
          <p:sp>
            <p:nvSpPr>
              <p:cNvPr id="21"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54;p51"/>
            <p:cNvGrpSpPr/>
            <p:nvPr/>
          </p:nvGrpSpPr>
          <p:grpSpPr>
            <a:xfrm rot="5400000">
              <a:off x="343445" y="1149300"/>
              <a:ext cx="192600" cy="192600"/>
              <a:chOff x="7291941" y="112804"/>
              <a:chExt cx="192600" cy="192600"/>
            </a:xfrm>
          </p:grpSpPr>
          <p:sp>
            <p:nvSpPr>
              <p:cNvPr id="19"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57;p51"/>
            <p:cNvGrpSpPr/>
            <p:nvPr/>
          </p:nvGrpSpPr>
          <p:grpSpPr>
            <a:xfrm rot="5400000">
              <a:off x="440097" y="859949"/>
              <a:ext cx="192544" cy="192544"/>
              <a:chOff x="7002590" y="16208"/>
              <a:chExt cx="192544" cy="192544"/>
            </a:xfrm>
          </p:grpSpPr>
          <p:sp>
            <p:nvSpPr>
              <p:cNvPr id="17"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59;p51"/>
            <p:cNvGrpSpPr/>
            <p:nvPr/>
          </p:nvGrpSpPr>
          <p:grpSpPr>
            <a:xfrm rot="5400000">
              <a:off x="1369119" y="1040159"/>
              <a:ext cx="279329" cy="279329"/>
              <a:chOff x="6834328" y="-286390"/>
              <a:chExt cx="192787" cy="192787"/>
            </a:xfrm>
          </p:grpSpPr>
          <p:sp>
            <p:nvSpPr>
              <p:cNvPr id="15"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Google Shape;15162;p51"/>
            <p:cNvCxnSpPr>
              <a:stCxn id="21" idx="0"/>
              <a:endCxn id="15"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1" name="Google Shape;15163;p51"/>
            <p:cNvGrpSpPr/>
            <p:nvPr/>
          </p:nvGrpSpPr>
          <p:grpSpPr>
            <a:xfrm rot="5400000">
              <a:off x="1088028" y="324221"/>
              <a:ext cx="209501" cy="209501"/>
              <a:chOff x="6834328" y="-286390"/>
              <a:chExt cx="192787" cy="192787"/>
            </a:xfrm>
          </p:grpSpPr>
          <p:sp>
            <p:nvSpPr>
              <p:cNvPr id="13"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Google Shape;15166;p51"/>
            <p:cNvCxnSpPr>
              <a:stCxn id="21" idx="2"/>
              <a:endCxn id="13"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3" name="Google Shape;15167;p51"/>
          <p:cNvGrpSpPr/>
          <p:nvPr/>
        </p:nvGrpSpPr>
        <p:grpSpPr>
          <a:xfrm>
            <a:off x="7637167" y="833130"/>
            <a:ext cx="680119" cy="621701"/>
            <a:chOff x="6804422" y="-316297"/>
            <a:chExt cx="680119" cy="621701"/>
          </a:xfrm>
        </p:grpSpPr>
        <p:cxnSp>
          <p:nvCxnSpPr>
            <p:cNvPr id="24" name="Google Shape;15168;p51"/>
            <p:cNvCxnSpPr>
              <a:stCxn id="3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15170;p51"/>
            <p:cNvCxnSpPr>
              <a:stCxn id="2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26" name="Google Shape;15172;p51"/>
            <p:cNvGrpSpPr/>
            <p:nvPr/>
          </p:nvGrpSpPr>
          <p:grpSpPr>
            <a:xfrm>
              <a:off x="6834328" y="-286390"/>
              <a:ext cx="192787" cy="192787"/>
              <a:chOff x="6834328" y="-286390"/>
              <a:chExt cx="192787" cy="192787"/>
            </a:xfrm>
          </p:grpSpPr>
          <p:sp>
            <p:nvSpPr>
              <p:cNvPr id="3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174;p51"/>
            <p:cNvGrpSpPr/>
            <p:nvPr/>
          </p:nvGrpSpPr>
          <p:grpSpPr>
            <a:xfrm>
              <a:off x="7291941" y="112804"/>
              <a:ext cx="192600" cy="192600"/>
              <a:chOff x="7291941" y="112804"/>
              <a:chExt cx="192600" cy="192600"/>
            </a:xfrm>
          </p:grpSpPr>
          <p:sp>
            <p:nvSpPr>
              <p:cNvPr id="3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177;p51"/>
            <p:cNvGrpSpPr/>
            <p:nvPr/>
          </p:nvGrpSpPr>
          <p:grpSpPr>
            <a:xfrm>
              <a:off x="7002590" y="16208"/>
              <a:ext cx="192544" cy="192544"/>
              <a:chOff x="7002590" y="16208"/>
              <a:chExt cx="192544" cy="192544"/>
            </a:xfrm>
          </p:grpSpPr>
          <p:sp>
            <p:nvSpPr>
              <p:cNvPr id="2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356474856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1116229" y="536725"/>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smtClean="0">
                <a:solidFill>
                  <a:srgbClr val="C00000"/>
                </a:solidFill>
              </a:rPr>
              <a:t>0</a:t>
            </a:r>
            <a:endParaRPr dirty="0">
              <a:solidFill>
                <a:srgbClr val="C00000"/>
              </a:solidFill>
            </a:endParaRPr>
          </a:p>
        </p:txBody>
      </p:sp>
      <p:sp>
        <p:nvSpPr>
          <p:cNvPr id="14660" name="Google Shape;14660;p42"/>
          <p:cNvSpPr txBox="1">
            <a:spLocks noGrp="1"/>
          </p:cNvSpPr>
          <p:nvPr>
            <p:ph type="title"/>
          </p:nvPr>
        </p:nvSpPr>
        <p:spPr>
          <a:xfrm>
            <a:off x="1664237" y="1840200"/>
            <a:ext cx="6007424" cy="9144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fr-FR" sz="3600" dirty="0"/>
              <a:t>L</a:t>
            </a:r>
            <a:r>
              <a:rPr lang="en" sz="3600" dirty="0"/>
              <a:t>’Oxygène</a:t>
            </a:r>
            <a:endParaRPr sz="3600" dirty="0"/>
          </a:p>
        </p:txBody>
      </p:sp>
      <p:sp>
        <p:nvSpPr>
          <p:cNvPr id="14661" name="Google Shape;14661;p42"/>
          <p:cNvSpPr txBox="1">
            <a:spLocks noGrp="1"/>
          </p:cNvSpPr>
          <p:nvPr>
            <p:ph type="subTitle" idx="1"/>
          </p:nvPr>
        </p:nvSpPr>
        <p:spPr>
          <a:xfrm>
            <a:off x="1664237" y="2754598"/>
            <a:ext cx="6007424" cy="11386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Découverte de l’oxygène/Etat naturel/propriétés physico-chimiques/préparation/utilisation/</a:t>
            </a:r>
          </a:p>
          <a:p>
            <a:pPr marL="0" lvl="0" indent="0" algn="ctr" rtl="0">
              <a:spcBef>
                <a:spcPts val="0"/>
              </a:spcBef>
              <a:spcAft>
                <a:spcPts val="0"/>
              </a:spcAft>
              <a:buNone/>
            </a:pPr>
            <a:r>
              <a:rPr lang="fr-FR" sz="2200" b="1" dirty="0"/>
              <a:t>composés à base d’oxygène </a:t>
            </a:r>
          </a:p>
        </p:txBody>
      </p:sp>
      <p:grpSp>
        <p:nvGrpSpPr>
          <p:cNvPr id="14662" name="Google Shape;14662;p42"/>
          <p:cNvGrpSpPr/>
          <p:nvPr/>
        </p:nvGrpSpPr>
        <p:grpSpPr>
          <a:xfrm>
            <a:off x="1328210" y="3309018"/>
            <a:ext cx="727559" cy="719960"/>
            <a:chOff x="564361" y="374358"/>
            <a:chExt cx="706553" cy="719960"/>
          </a:xfrm>
        </p:grpSpPr>
        <p:cxnSp>
          <p:nvCxnSpPr>
            <p:cNvPr id="14663" name="Google Shape;14663;p42"/>
            <p:cNvCxnSpPr>
              <a:cxnSpLocks/>
            </p:cNvCxnSpPr>
            <p:nvPr/>
          </p:nvCxnSpPr>
          <p:spPr>
            <a:xfrm flipH="1">
              <a:off x="564361" y="905186"/>
              <a:ext cx="486156" cy="151533"/>
            </a:xfrm>
            <a:prstGeom prst="straightConnector1">
              <a:avLst/>
            </a:prstGeom>
            <a:noFill/>
            <a:ln w="19050" cap="flat" cmpd="sng">
              <a:solidFill>
                <a:schemeClr val="dk1"/>
              </a:solidFill>
              <a:prstDash val="solid"/>
              <a:round/>
              <a:headEnd type="none" w="med" len="med"/>
              <a:tailEnd type="none" w="med" len="med"/>
            </a:ln>
          </p:spPr>
        </p:cxnSp>
        <p:sp>
          <p:nvSpPr>
            <p:cNvPr id="14667" name="Google Shape;14667;p42"/>
            <p:cNvSpPr/>
            <p:nvPr/>
          </p:nvSpPr>
          <p:spPr>
            <a:xfrm rot="6773652">
              <a:off x="838651" y="689272"/>
              <a:ext cx="405046" cy="405046"/>
            </a:xfrm>
            <a:prstGeom prst="ellipse">
              <a:avLst/>
            </a:prstGeom>
            <a:solidFill>
              <a:srgbClr val="C00000"/>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0" name="Google Shape;14680;p42"/>
            <p:cNvSpPr/>
            <p:nvPr/>
          </p:nvSpPr>
          <p:spPr>
            <a:xfrm rot="8158097" flipH="1">
              <a:off x="1218043" y="374358"/>
              <a:ext cx="52871" cy="77921"/>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4667;p42">
            <a:extLst>
              <a:ext uri="{FF2B5EF4-FFF2-40B4-BE49-F238E27FC236}">
                <a16:creationId xmlns="" xmlns:a16="http://schemas.microsoft.com/office/drawing/2014/main" id="{D765E437-0E20-8795-FB2A-A8FD02FE4A3F}"/>
              </a:ext>
            </a:extLst>
          </p:cNvPr>
          <p:cNvSpPr/>
          <p:nvPr/>
        </p:nvSpPr>
        <p:spPr>
          <a:xfrm rot="6773652">
            <a:off x="1159647" y="3788856"/>
            <a:ext cx="405046" cy="405046"/>
          </a:xfrm>
          <a:prstGeom prst="ellipse">
            <a:avLst/>
          </a:prstGeom>
          <a:solidFill>
            <a:srgbClr val="C00000"/>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oogle Shape;14662;p42">
            <a:extLst>
              <a:ext uri="{FF2B5EF4-FFF2-40B4-BE49-F238E27FC236}">
                <a16:creationId xmlns="" xmlns:a16="http://schemas.microsoft.com/office/drawing/2014/main" id="{9817210C-6289-2B8F-4231-8C346C47E71C}"/>
              </a:ext>
            </a:extLst>
          </p:cNvPr>
          <p:cNvGrpSpPr/>
          <p:nvPr/>
        </p:nvGrpSpPr>
        <p:grpSpPr>
          <a:xfrm>
            <a:off x="7393138" y="1256796"/>
            <a:ext cx="727559" cy="719960"/>
            <a:chOff x="564361" y="374358"/>
            <a:chExt cx="706553" cy="719960"/>
          </a:xfrm>
          <a:solidFill>
            <a:srgbClr val="C00000"/>
          </a:solidFill>
        </p:grpSpPr>
        <p:cxnSp>
          <p:nvCxnSpPr>
            <p:cNvPr id="21" name="Google Shape;14663;p42">
              <a:extLst>
                <a:ext uri="{FF2B5EF4-FFF2-40B4-BE49-F238E27FC236}">
                  <a16:creationId xmlns="" xmlns:a16="http://schemas.microsoft.com/office/drawing/2014/main" id="{8C5D7857-7DD0-F3D9-B801-3A91226021D5}"/>
                </a:ext>
              </a:extLst>
            </p:cNvPr>
            <p:cNvCxnSpPr>
              <a:cxnSpLocks/>
            </p:cNvCxnSpPr>
            <p:nvPr/>
          </p:nvCxnSpPr>
          <p:spPr>
            <a:xfrm flipH="1">
              <a:off x="564361" y="905186"/>
              <a:ext cx="486156" cy="151533"/>
            </a:xfrm>
            <a:prstGeom prst="straightConnector1">
              <a:avLst/>
            </a:prstGeom>
            <a:grpFill/>
            <a:ln w="19050" cap="flat" cmpd="sng">
              <a:solidFill>
                <a:srgbClr val="C00000"/>
              </a:solidFill>
              <a:prstDash val="solid"/>
              <a:round/>
              <a:headEnd type="none" w="med" len="med"/>
              <a:tailEnd type="none" w="med" len="med"/>
            </a:ln>
          </p:spPr>
        </p:cxnSp>
        <p:sp>
          <p:nvSpPr>
            <p:cNvPr id="22" name="Google Shape;14667;p42">
              <a:extLst>
                <a:ext uri="{FF2B5EF4-FFF2-40B4-BE49-F238E27FC236}">
                  <a16:creationId xmlns="" xmlns:a16="http://schemas.microsoft.com/office/drawing/2014/main" id="{9C66F304-239A-E51D-39F3-F20D259E662A}"/>
                </a:ext>
              </a:extLst>
            </p:cNvPr>
            <p:cNvSpPr/>
            <p:nvPr/>
          </p:nvSpPr>
          <p:spPr>
            <a:xfrm rot="6773652">
              <a:off x="838651" y="689272"/>
              <a:ext cx="405046" cy="405046"/>
            </a:xfrm>
            <a:prstGeom prst="ellipse">
              <a:avLst/>
            </a:prstGeom>
            <a:grp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4680;p42">
              <a:extLst>
                <a:ext uri="{FF2B5EF4-FFF2-40B4-BE49-F238E27FC236}">
                  <a16:creationId xmlns="" xmlns:a16="http://schemas.microsoft.com/office/drawing/2014/main" id="{53CA1CED-78BB-2FB3-9AD0-B6C79BE64CFE}"/>
                </a:ext>
              </a:extLst>
            </p:cNvPr>
            <p:cNvSpPr/>
            <p:nvPr/>
          </p:nvSpPr>
          <p:spPr>
            <a:xfrm rot="8158097" flipH="1">
              <a:off x="1218043" y="374358"/>
              <a:ext cx="52871" cy="77921"/>
            </a:xfrm>
            <a:custGeom>
              <a:avLst/>
              <a:gdLst/>
              <a:ahLst/>
              <a:cxnLst/>
              <a:rect l="l" t="t" r="r" b="b"/>
              <a:pathLst>
                <a:path w="1946" h="2868" fill="none" extrusionOk="0">
                  <a:moveTo>
                    <a:pt x="1547" y="2868"/>
                  </a:moveTo>
                  <a:cubicBezTo>
                    <a:pt x="1946" y="1597"/>
                    <a:pt x="1345" y="424"/>
                    <a:pt x="1" y="0"/>
                  </a:cubicBezTo>
                </a:path>
              </a:pathLst>
            </a:custGeom>
            <a:grpFill/>
            <a:ln w="182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4667;p42">
            <a:extLst>
              <a:ext uri="{FF2B5EF4-FFF2-40B4-BE49-F238E27FC236}">
                <a16:creationId xmlns="" xmlns:a16="http://schemas.microsoft.com/office/drawing/2014/main" id="{C1612096-E90C-C1EB-6752-3C9D05D312C0}"/>
              </a:ext>
            </a:extLst>
          </p:cNvPr>
          <p:cNvSpPr/>
          <p:nvPr/>
        </p:nvSpPr>
        <p:spPr>
          <a:xfrm rot="6773652">
            <a:off x="7224575" y="1736634"/>
            <a:ext cx="405046" cy="405046"/>
          </a:xfrm>
          <a:prstGeom prst="ellipse">
            <a:avLst/>
          </a:prstGeom>
          <a:solidFill>
            <a:srgbClr val="C00000"/>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mc:AlternateContent xmlns:mc="http://schemas.openxmlformats.org/markup-compatibility/2006">
    <mc:Choice xmlns="" xmlns:p14="http://schemas.microsoft.com/office/powerpoint/2010/main" Requires="p14">
      <p:transition spd="slow">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660"/>
                                        </p:tgtEl>
                                        <p:attrNameLst>
                                          <p:attrName>style.visibility</p:attrName>
                                        </p:attrNameLst>
                                      </p:cBhvr>
                                      <p:to>
                                        <p:strVal val="visible"/>
                                      </p:to>
                                    </p:set>
                                    <p:animEffect transition="in" filter="wipe(down)">
                                      <p:cBhvr>
                                        <p:cTn id="7" dur="500"/>
                                        <p:tgtEl>
                                          <p:spTgt spid="146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661">
                                            <p:txEl>
                                              <p:pRg st="0" end="0"/>
                                            </p:txEl>
                                          </p:spTgt>
                                        </p:tgtEl>
                                        <p:attrNameLst>
                                          <p:attrName>style.visibility</p:attrName>
                                        </p:attrNameLst>
                                      </p:cBhvr>
                                      <p:to>
                                        <p:strVal val="visible"/>
                                      </p:to>
                                    </p:set>
                                    <p:animEffect transition="in" filter="circle(in)">
                                      <p:cBhvr>
                                        <p:cTn id="12" dur="2000"/>
                                        <p:tgtEl>
                                          <p:spTgt spid="146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661">
                                            <p:txEl>
                                              <p:pRg st="1" end="1"/>
                                            </p:txEl>
                                          </p:spTgt>
                                        </p:tgtEl>
                                        <p:attrNameLst>
                                          <p:attrName>style.visibility</p:attrName>
                                        </p:attrNameLst>
                                      </p:cBhvr>
                                      <p:to>
                                        <p:strVal val="visible"/>
                                      </p:to>
                                    </p:set>
                                    <p:animEffect transition="in" filter="circle(in)">
                                      <p:cBhvr>
                                        <p:cTn id="17" dur="2000"/>
                                        <p:tgtEl>
                                          <p:spTgt spid="14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8DE367F-53C5-915C-1E24-880FA713D23C}"/>
              </a:ext>
            </a:extLst>
          </p:cNvPr>
          <p:cNvSpPr txBox="1"/>
          <p:nvPr/>
        </p:nvSpPr>
        <p:spPr>
          <a:xfrm>
            <a:off x="2630691" y="214533"/>
            <a:ext cx="4572000" cy="646331"/>
          </a:xfrm>
          <a:prstGeom prst="rect">
            <a:avLst/>
          </a:prstGeom>
          <a:noFill/>
        </p:spPr>
        <p:txBody>
          <a:bodyPr wrap="square">
            <a:spAutoFit/>
          </a:bodyPr>
          <a:lstStyle/>
          <a:p>
            <a:r>
              <a:rPr lang="fr-FR" sz="3600" b="1" i="1" dirty="0">
                <a:solidFill>
                  <a:srgbClr val="00965F"/>
                </a:solidFill>
                <a:latin typeface="Abel" panose="02000506030000020004" pitchFamily="2" charset="0"/>
              </a:rPr>
              <a:t>1-Utilisation Médicale</a:t>
            </a:r>
          </a:p>
        </p:txBody>
      </p:sp>
      <p:sp>
        <p:nvSpPr>
          <p:cNvPr id="7" name="TextBox 6">
            <a:extLst>
              <a:ext uri="{FF2B5EF4-FFF2-40B4-BE49-F238E27FC236}">
                <a16:creationId xmlns="" xmlns:a16="http://schemas.microsoft.com/office/drawing/2014/main" id="{5C2077E0-09BD-E606-A65D-AB941AA8CD63}"/>
              </a:ext>
            </a:extLst>
          </p:cNvPr>
          <p:cNvSpPr txBox="1"/>
          <p:nvPr/>
        </p:nvSpPr>
        <p:spPr>
          <a:xfrm>
            <a:off x="102095" y="1235648"/>
            <a:ext cx="5850385" cy="3046988"/>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Oxygénothérapie</a:t>
            </a:r>
            <a:r>
              <a:rPr lang="fr-FR" sz="2400" b="1" dirty="0"/>
              <a:t>: Utilisée pour traiter les patients souffrant de maladies respiratoires comme l'asthme, la BPCO (bronchopneumopathie chronique obstructive), et l'insuffisance respiratoire. L'oxygène est administré pour améliorer la saturation en oxygène du sang. </a:t>
            </a:r>
          </a:p>
        </p:txBody>
      </p:sp>
      <p:pic>
        <p:nvPicPr>
          <p:cNvPr id="11" name="Picture 10">
            <a:extLst>
              <a:ext uri="{FF2B5EF4-FFF2-40B4-BE49-F238E27FC236}">
                <a16:creationId xmlns="" xmlns:a16="http://schemas.microsoft.com/office/drawing/2014/main" id="{0F1F13ED-248F-CCDB-9109-AFE21D664A65}"/>
              </a:ext>
            </a:extLst>
          </p:cNvPr>
          <p:cNvPicPr>
            <a:picLocks noChangeAspect="1"/>
          </p:cNvPicPr>
          <p:nvPr/>
        </p:nvPicPr>
        <p:blipFill>
          <a:blip r:embed="rId2"/>
          <a:stretch>
            <a:fillRect/>
          </a:stretch>
        </p:blipFill>
        <p:spPr>
          <a:xfrm>
            <a:off x="5952480" y="1670494"/>
            <a:ext cx="2976465" cy="198431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91281471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453F3ED-B1E0-986F-2367-FF8B3F53BD43}"/>
              </a:ext>
            </a:extLst>
          </p:cNvPr>
          <p:cNvSpPr txBox="1"/>
          <p:nvPr/>
        </p:nvSpPr>
        <p:spPr>
          <a:xfrm>
            <a:off x="135293" y="2654774"/>
            <a:ext cx="5313785" cy="2308324"/>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Soins d'urgence</a:t>
            </a:r>
            <a:r>
              <a:rPr lang="fr-FR" sz="2400" b="1" dirty="0"/>
              <a:t>: Utilisé dans les situations d'urgence pour traiter les crises d'asthme, les embolies pulmonaires, et d'autres conditions aiguës qui affectent la respiration.</a:t>
            </a:r>
          </a:p>
        </p:txBody>
      </p:sp>
      <p:sp>
        <p:nvSpPr>
          <p:cNvPr id="7" name="TextBox 6">
            <a:extLst>
              <a:ext uri="{FF2B5EF4-FFF2-40B4-BE49-F238E27FC236}">
                <a16:creationId xmlns="" xmlns:a16="http://schemas.microsoft.com/office/drawing/2014/main" id="{F2C4442D-2FAE-394D-519D-A30B889B836D}"/>
              </a:ext>
            </a:extLst>
          </p:cNvPr>
          <p:cNvSpPr txBox="1"/>
          <p:nvPr/>
        </p:nvSpPr>
        <p:spPr>
          <a:xfrm>
            <a:off x="135293" y="549734"/>
            <a:ext cx="5313785" cy="1569660"/>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Anesthésie</a:t>
            </a:r>
            <a:r>
              <a:rPr lang="fr-FR" sz="2400" b="1" dirty="0"/>
              <a:t>: L'oxygène est souvent administré pendant les procédures chirurgicales pour maintenir une bonne oxygénation des patients.</a:t>
            </a:r>
          </a:p>
        </p:txBody>
      </p:sp>
      <p:pic>
        <p:nvPicPr>
          <p:cNvPr id="9" name="Picture 8">
            <a:extLst>
              <a:ext uri="{FF2B5EF4-FFF2-40B4-BE49-F238E27FC236}">
                <a16:creationId xmlns="" xmlns:a16="http://schemas.microsoft.com/office/drawing/2014/main" id="{05F337EF-C074-2EBD-5A49-D6569A81551B}"/>
              </a:ext>
            </a:extLst>
          </p:cNvPr>
          <p:cNvPicPr>
            <a:picLocks noChangeAspect="1"/>
          </p:cNvPicPr>
          <p:nvPr/>
        </p:nvPicPr>
        <p:blipFill>
          <a:blip r:embed="rId2"/>
          <a:stretch>
            <a:fillRect/>
          </a:stretch>
        </p:blipFill>
        <p:spPr>
          <a:xfrm>
            <a:off x="5546596" y="398314"/>
            <a:ext cx="3462111" cy="2173436"/>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1" name="Picture 10">
            <a:extLst>
              <a:ext uri="{FF2B5EF4-FFF2-40B4-BE49-F238E27FC236}">
                <a16:creationId xmlns="" xmlns:a16="http://schemas.microsoft.com/office/drawing/2014/main" id="{0FEBB1EB-CBE1-F2C5-57BD-B1687F389B49}"/>
              </a:ext>
            </a:extLst>
          </p:cNvPr>
          <p:cNvPicPr>
            <a:picLocks noChangeAspect="1"/>
          </p:cNvPicPr>
          <p:nvPr/>
        </p:nvPicPr>
        <p:blipFill>
          <a:blip r:embed="rId3"/>
          <a:stretch>
            <a:fillRect/>
          </a:stretch>
        </p:blipFill>
        <p:spPr>
          <a:xfrm>
            <a:off x="5449078" y="2792102"/>
            <a:ext cx="3539316" cy="224768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69989369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B6F8C95-0CDA-855D-F460-3B7314A55DFD}"/>
              </a:ext>
            </a:extLst>
          </p:cNvPr>
          <p:cNvSpPr txBox="1"/>
          <p:nvPr/>
        </p:nvSpPr>
        <p:spPr>
          <a:xfrm>
            <a:off x="760984" y="73140"/>
            <a:ext cx="4572000" cy="646331"/>
          </a:xfrm>
          <a:prstGeom prst="rect">
            <a:avLst/>
          </a:prstGeom>
          <a:noFill/>
        </p:spPr>
        <p:txBody>
          <a:bodyPr wrap="square">
            <a:spAutoFit/>
          </a:bodyPr>
          <a:lstStyle/>
          <a:p>
            <a:r>
              <a:rPr lang="fr-FR" sz="3600" b="1" i="1" dirty="0">
                <a:solidFill>
                  <a:srgbClr val="00965F"/>
                </a:solidFill>
                <a:latin typeface="Abel" panose="02000506030000020004" pitchFamily="2" charset="0"/>
              </a:rPr>
              <a:t> 2-Utilisation Industrielle</a:t>
            </a:r>
          </a:p>
        </p:txBody>
      </p:sp>
      <p:sp>
        <p:nvSpPr>
          <p:cNvPr id="9" name="TextBox 8">
            <a:extLst>
              <a:ext uri="{FF2B5EF4-FFF2-40B4-BE49-F238E27FC236}">
                <a16:creationId xmlns="" xmlns:a16="http://schemas.microsoft.com/office/drawing/2014/main" id="{C3E24383-2362-7F5C-A784-AFE8441BDF0A}"/>
              </a:ext>
            </a:extLst>
          </p:cNvPr>
          <p:cNvSpPr txBox="1"/>
          <p:nvPr/>
        </p:nvSpPr>
        <p:spPr>
          <a:xfrm>
            <a:off x="0" y="2835176"/>
            <a:ext cx="6424128" cy="1938992"/>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Soudage et découpage</a:t>
            </a:r>
            <a:r>
              <a:rPr lang="fr-FR" sz="2400" b="1" dirty="0"/>
              <a:t>: L'oxygène est utilisé dans le soudage oxyacétylénique et le découpage de métaux, où il est combiné avec l'acétylène pour produire une flamme chaude.</a:t>
            </a:r>
          </a:p>
        </p:txBody>
      </p:sp>
      <p:sp>
        <p:nvSpPr>
          <p:cNvPr id="11" name="TextBox 10">
            <a:extLst>
              <a:ext uri="{FF2B5EF4-FFF2-40B4-BE49-F238E27FC236}">
                <a16:creationId xmlns="" xmlns:a16="http://schemas.microsoft.com/office/drawing/2014/main" id="{4BE73562-552B-8246-2113-7987B6A46FAF}"/>
              </a:ext>
            </a:extLst>
          </p:cNvPr>
          <p:cNvSpPr txBox="1"/>
          <p:nvPr/>
        </p:nvSpPr>
        <p:spPr>
          <a:xfrm>
            <a:off x="60648" y="901486"/>
            <a:ext cx="6134879" cy="1569660"/>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Traitement</a:t>
            </a:r>
            <a:r>
              <a:rPr lang="fr-FR" sz="2400" b="1" dirty="0"/>
              <a:t> </a:t>
            </a:r>
            <a:r>
              <a:rPr lang="fr-FR" sz="2400" b="1" dirty="0">
                <a:solidFill>
                  <a:schemeClr val="bg1">
                    <a:lumMod val="50000"/>
                  </a:schemeClr>
                </a:solidFill>
                <a:latin typeface="Arial Rounded MT Bold" panose="020F0704030504030204" pitchFamily="34" charset="0"/>
              </a:rPr>
              <a:t>des</a:t>
            </a:r>
            <a:r>
              <a:rPr lang="fr-FR" sz="2400" b="1" dirty="0"/>
              <a:t> </a:t>
            </a:r>
            <a:r>
              <a:rPr lang="fr-FR" sz="2400" b="1" dirty="0">
                <a:solidFill>
                  <a:schemeClr val="bg1">
                    <a:lumMod val="50000"/>
                  </a:schemeClr>
                </a:solidFill>
                <a:latin typeface="Arial Rounded MT Bold" panose="020F0704030504030204" pitchFamily="34" charset="0"/>
              </a:rPr>
              <a:t>eaux</a:t>
            </a:r>
            <a:r>
              <a:rPr lang="fr-FR" sz="2400" b="1" dirty="0"/>
              <a:t>: L'oxygène est utilisé pour traiter les eaux usées, favorisant la dégradation des matières organiques par des bactéries aérobies.</a:t>
            </a:r>
          </a:p>
        </p:txBody>
      </p:sp>
      <p:pic>
        <p:nvPicPr>
          <p:cNvPr id="3" name="Picture 2">
            <a:extLst>
              <a:ext uri="{FF2B5EF4-FFF2-40B4-BE49-F238E27FC236}">
                <a16:creationId xmlns="" xmlns:a16="http://schemas.microsoft.com/office/drawing/2014/main" id="{F5FD6B36-BBFF-A7E6-1304-F18DA2378BB0}"/>
              </a:ext>
            </a:extLst>
          </p:cNvPr>
          <p:cNvPicPr>
            <a:picLocks noChangeAspect="1"/>
          </p:cNvPicPr>
          <p:nvPr/>
        </p:nvPicPr>
        <p:blipFill>
          <a:blip r:embed="rId2"/>
          <a:stretch>
            <a:fillRect/>
          </a:stretch>
        </p:blipFill>
        <p:spPr>
          <a:xfrm>
            <a:off x="6424128" y="2655823"/>
            <a:ext cx="2619375" cy="2366312"/>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6" name="Picture 5">
            <a:extLst>
              <a:ext uri="{FF2B5EF4-FFF2-40B4-BE49-F238E27FC236}">
                <a16:creationId xmlns="" xmlns:a16="http://schemas.microsoft.com/office/drawing/2014/main" id="{A4E81662-9B16-9DF2-D4FF-736A3F19AD63}"/>
              </a:ext>
            </a:extLst>
          </p:cNvPr>
          <p:cNvPicPr>
            <a:picLocks noChangeAspect="1"/>
          </p:cNvPicPr>
          <p:nvPr/>
        </p:nvPicPr>
        <p:blipFill>
          <a:blip r:embed="rId3"/>
          <a:stretch>
            <a:fillRect/>
          </a:stretch>
        </p:blipFill>
        <p:spPr>
          <a:xfrm>
            <a:off x="6033320" y="324827"/>
            <a:ext cx="3050032" cy="2146319"/>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238576883"/>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8DC0029-2C8C-CC76-DBF0-1D19D688D377}"/>
              </a:ext>
            </a:extLst>
          </p:cNvPr>
          <p:cNvSpPr txBox="1"/>
          <p:nvPr/>
        </p:nvSpPr>
        <p:spPr>
          <a:xfrm>
            <a:off x="289714" y="379576"/>
            <a:ext cx="6200193" cy="1938992"/>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Production d'acier</a:t>
            </a:r>
            <a:r>
              <a:rPr lang="fr-FR" sz="2400" b="1" dirty="0"/>
              <a:t>: L'oxygène est utilisé dans le processus de fabrication de l'acier (procédé de conversion à l'oxygène) pour brûler les impuretés et améliorer la qualité du métal.</a:t>
            </a:r>
          </a:p>
        </p:txBody>
      </p:sp>
      <p:pic>
        <p:nvPicPr>
          <p:cNvPr id="6" name="Picture 5">
            <a:extLst>
              <a:ext uri="{FF2B5EF4-FFF2-40B4-BE49-F238E27FC236}">
                <a16:creationId xmlns="" xmlns:a16="http://schemas.microsoft.com/office/drawing/2014/main" id="{E79189A8-3B71-F600-EB4F-E7DE785D52D3}"/>
              </a:ext>
            </a:extLst>
          </p:cNvPr>
          <p:cNvPicPr>
            <a:picLocks noChangeAspect="1"/>
          </p:cNvPicPr>
          <p:nvPr/>
        </p:nvPicPr>
        <p:blipFill>
          <a:blip r:embed="rId2"/>
          <a:stretch>
            <a:fillRect/>
          </a:stretch>
        </p:blipFill>
        <p:spPr>
          <a:xfrm>
            <a:off x="2407763" y="2435971"/>
            <a:ext cx="2395135" cy="252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8" name="Picture 7">
            <a:extLst>
              <a:ext uri="{FF2B5EF4-FFF2-40B4-BE49-F238E27FC236}">
                <a16:creationId xmlns="" xmlns:a16="http://schemas.microsoft.com/office/drawing/2014/main" id="{319EC44C-77F7-515B-BDCD-C4F67D7AACDD}"/>
              </a:ext>
            </a:extLst>
          </p:cNvPr>
          <p:cNvPicPr>
            <a:picLocks noChangeAspect="1"/>
          </p:cNvPicPr>
          <p:nvPr/>
        </p:nvPicPr>
        <p:blipFill>
          <a:blip r:embed="rId3"/>
          <a:stretch>
            <a:fillRect/>
          </a:stretch>
        </p:blipFill>
        <p:spPr>
          <a:xfrm>
            <a:off x="6489907" y="455971"/>
            <a:ext cx="2580656" cy="324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48846731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6BBDACC-CB42-204D-897B-E60CC48262DF}"/>
              </a:ext>
            </a:extLst>
          </p:cNvPr>
          <p:cNvSpPr txBox="1"/>
          <p:nvPr/>
        </p:nvSpPr>
        <p:spPr>
          <a:xfrm>
            <a:off x="-981" y="28721"/>
            <a:ext cx="6648064" cy="523220"/>
          </a:xfrm>
          <a:prstGeom prst="rect">
            <a:avLst/>
          </a:prstGeom>
          <a:noFill/>
        </p:spPr>
        <p:txBody>
          <a:bodyPr wrap="square">
            <a:spAutoFit/>
          </a:bodyPr>
          <a:lstStyle/>
          <a:p>
            <a:r>
              <a:rPr lang="fr-FR" sz="2800" b="1" i="1" dirty="0">
                <a:solidFill>
                  <a:srgbClr val="00965F"/>
                </a:solidFill>
                <a:latin typeface="Abel" panose="02000506030000020004" pitchFamily="2" charset="0"/>
              </a:rPr>
              <a:t>3-Utilisation dans la Recherche Scientifique</a:t>
            </a:r>
          </a:p>
        </p:txBody>
      </p:sp>
      <p:sp>
        <p:nvSpPr>
          <p:cNvPr id="6" name="TextBox 5">
            <a:extLst>
              <a:ext uri="{FF2B5EF4-FFF2-40B4-BE49-F238E27FC236}">
                <a16:creationId xmlns="" xmlns:a16="http://schemas.microsoft.com/office/drawing/2014/main" id="{DEF3B7ED-3D55-F876-3ED2-E875ECC874AE}"/>
              </a:ext>
            </a:extLst>
          </p:cNvPr>
          <p:cNvSpPr txBox="1"/>
          <p:nvPr/>
        </p:nvSpPr>
        <p:spPr>
          <a:xfrm>
            <a:off x="195944" y="880551"/>
            <a:ext cx="6326154" cy="1200329"/>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Biologie</a:t>
            </a:r>
            <a:r>
              <a:rPr lang="fr-FR" sz="2400" b="1" dirty="0"/>
              <a:t> </a:t>
            </a:r>
            <a:r>
              <a:rPr lang="fr-FR" sz="2400" b="1" dirty="0">
                <a:solidFill>
                  <a:schemeClr val="bg1">
                    <a:lumMod val="50000"/>
                  </a:schemeClr>
                </a:solidFill>
                <a:latin typeface="Arial Rounded MT Bold" panose="020F0704030504030204" pitchFamily="34" charset="0"/>
              </a:rPr>
              <a:t>et</a:t>
            </a:r>
            <a:r>
              <a:rPr lang="fr-FR" sz="2400" b="1" dirty="0"/>
              <a:t> </a:t>
            </a:r>
            <a:r>
              <a:rPr lang="fr-FR" sz="2400" b="1" dirty="0">
                <a:solidFill>
                  <a:schemeClr val="bg1">
                    <a:lumMod val="50000"/>
                  </a:schemeClr>
                </a:solidFill>
                <a:latin typeface="Arial Rounded MT Bold" panose="020F0704030504030204" pitchFamily="34" charset="0"/>
              </a:rPr>
              <a:t>écologie</a:t>
            </a:r>
            <a:r>
              <a:rPr lang="fr-FR" sz="2400" b="1" dirty="0"/>
              <a:t>: Utilisé pour étudier les processus biologiques, y compris la photosynthèse et la respiration.</a:t>
            </a:r>
          </a:p>
        </p:txBody>
      </p:sp>
      <p:sp>
        <p:nvSpPr>
          <p:cNvPr id="10" name="TextBox 9">
            <a:extLst>
              <a:ext uri="{FF2B5EF4-FFF2-40B4-BE49-F238E27FC236}">
                <a16:creationId xmlns="" xmlns:a16="http://schemas.microsoft.com/office/drawing/2014/main" id="{FD1DC220-B649-EEE5-0358-5E3D5812A7ED}"/>
              </a:ext>
            </a:extLst>
          </p:cNvPr>
          <p:cNvSpPr txBox="1"/>
          <p:nvPr/>
        </p:nvSpPr>
        <p:spPr>
          <a:xfrm>
            <a:off x="270588" y="2316846"/>
            <a:ext cx="5113175" cy="2308324"/>
          </a:xfrm>
          <a:prstGeom prst="rect">
            <a:avLst/>
          </a:prstGeom>
          <a:noFill/>
        </p:spPr>
        <p:txBody>
          <a:bodyPr wrap="square">
            <a:spAutoFit/>
          </a:bodyPr>
          <a:lstStyle/>
          <a:p>
            <a:r>
              <a:rPr lang="fr-FR" sz="2400" b="1" dirty="0">
                <a:solidFill>
                  <a:schemeClr val="bg1">
                    <a:lumMod val="50000"/>
                  </a:schemeClr>
                </a:solidFill>
                <a:latin typeface="Arial Rounded MT Bold" panose="020F0704030504030204" pitchFamily="34" charset="0"/>
              </a:rPr>
              <a:t>Expériences</a:t>
            </a:r>
            <a:r>
              <a:rPr lang="fr-FR" sz="2400" b="1" dirty="0"/>
              <a:t> </a:t>
            </a:r>
            <a:r>
              <a:rPr lang="fr-FR" sz="2400" b="1" dirty="0">
                <a:solidFill>
                  <a:schemeClr val="bg1">
                    <a:lumMod val="50000"/>
                  </a:schemeClr>
                </a:solidFill>
                <a:latin typeface="Arial Rounded MT Bold" panose="020F0704030504030204" pitchFamily="34" charset="0"/>
              </a:rPr>
              <a:t>chimiques</a:t>
            </a:r>
            <a:r>
              <a:rPr lang="fr-FR" sz="2400" b="1" dirty="0"/>
              <a:t>: L'oxygène est souvent utilisé dans des réactions chimiques en laboratoire, notamment dans des études sur la combustion et la respiration cellulaire.</a:t>
            </a:r>
          </a:p>
        </p:txBody>
      </p:sp>
      <p:pic>
        <p:nvPicPr>
          <p:cNvPr id="12" name="Picture 11">
            <a:extLst>
              <a:ext uri="{FF2B5EF4-FFF2-40B4-BE49-F238E27FC236}">
                <a16:creationId xmlns="" xmlns:a16="http://schemas.microsoft.com/office/drawing/2014/main" id="{E59938B7-5D10-5A14-2548-847403A9241F}"/>
              </a:ext>
            </a:extLst>
          </p:cNvPr>
          <p:cNvPicPr>
            <a:picLocks noChangeAspect="1"/>
          </p:cNvPicPr>
          <p:nvPr/>
        </p:nvPicPr>
        <p:blipFill>
          <a:blip r:embed="rId2"/>
          <a:stretch>
            <a:fillRect/>
          </a:stretch>
        </p:blipFill>
        <p:spPr>
          <a:xfrm>
            <a:off x="6499594" y="375377"/>
            <a:ext cx="2373818" cy="216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4" name="Picture 13">
            <a:extLst>
              <a:ext uri="{FF2B5EF4-FFF2-40B4-BE49-F238E27FC236}">
                <a16:creationId xmlns="" xmlns:a16="http://schemas.microsoft.com/office/drawing/2014/main" id="{05EF0CD5-445D-E16B-EAD0-3FDF7C26C26A}"/>
              </a:ext>
            </a:extLst>
          </p:cNvPr>
          <p:cNvPicPr>
            <a:picLocks noChangeAspect="1"/>
          </p:cNvPicPr>
          <p:nvPr/>
        </p:nvPicPr>
        <p:blipFill>
          <a:blip r:embed="rId3"/>
          <a:stretch>
            <a:fillRect/>
          </a:stretch>
        </p:blipFill>
        <p:spPr>
          <a:xfrm>
            <a:off x="5681362" y="2863987"/>
            <a:ext cx="3360000" cy="2032261"/>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83786406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3433BAB-8C26-154A-AFD0-D1B8DE8768E0}"/>
              </a:ext>
            </a:extLst>
          </p:cNvPr>
          <p:cNvSpPr txBox="1"/>
          <p:nvPr/>
        </p:nvSpPr>
        <p:spPr>
          <a:xfrm>
            <a:off x="205274" y="8002"/>
            <a:ext cx="4572000" cy="954107"/>
          </a:xfrm>
          <a:prstGeom prst="rect">
            <a:avLst/>
          </a:prstGeom>
          <a:noFill/>
        </p:spPr>
        <p:txBody>
          <a:bodyPr wrap="square">
            <a:spAutoFit/>
          </a:bodyPr>
          <a:lstStyle/>
          <a:p>
            <a:r>
              <a:rPr lang="fr-FR" sz="2800" b="1" i="1" dirty="0">
                <a:solidFill>
                  <a:srgbClr val="00965F"/>
                </a:solidFill>
                <a:effectLst/>
                <a:latin typeface="Abel" panose="02000506030000020004" pitchFamily="2" charset="0"/>
              </a:rPr>
              <a:t>4. Utilisation dans l'Aérospatial </a:t>
            </a:r>
            <a:r>
              <a:rPr lang="fr-FR" sz="2800" b="1" i="1" dirty="0">
                <a:solidFill>
                  <a:srgbClr val="00965F"/>
                </a:solidFill>
                <a:latin typeface="Abel" panose="02000506030000020004" pitchFamily="2" charset="0"/>
              </a:rPr>
              <a:t/>
            </a:r>
            <a:br>
              <a:rPr lang="fr-FR" sz="2800" b="1" i="1" dirty="0">
                <a:solidFill>
                  <a:srgbClr val="00965F"/>
                </a:solidFill>
                <a:latin typeface="Abel" panose="02000506030000020004" pitchFamily="2" charset="0"/>
              </a:rPr>
            </a:br>
            <a:endParaRPr lang="fr-FR" sz="2800" b="1" i="1" dirty="0">
              <a:solidFill>
                <a:srgbClr val="00965F"/>
              </a:solidFill>
              <a:latin typeface="Abel" panose="02000506030000020004" pitchFamily="2" charset="0"/>
            </a:endParaRPr>
          </a:p>
        </p:txBody>
      </p:sp>
      <p:sp>
        <p:nvSpPr>
          <p:cNvPr id="7" name="TextBox 6">
            <a:extLst>
              <a:ext uri="{FF2B5EF4-FFF2-40B4-BE49-F238E27FC236}">
                <a16:creationId xmlns="" xmlns:a16="http://schemas.microsoft.com/office/drawing/2014/main" id="{9CFD1597-C40D-46A9-33A2-DD5FBF8CC87A}"/>
              </a:ext>
            </a:extLst>
          </p:cNvPr>
          <p:cNvSpPr txBox="1"/>
          <p:nvPr/>
        </p:nvSpPr>
        <p:spPr>
          <a:xfrm>
            <a:off x="66168" y="485056"/>
            <a:ext cx="5626358" cy="1938992"/>
          </a:xfrm>
          <a:prstGeom prst="rect">
            <a:avLst/>
          </a:prstGeom>
          <a:noFill/>
        </p:spPr>
        <p:txBody>
          <a:bodyPr wrap="square">
            <a:spAutoFit/>
          </a:bodyPr>
          <a:lstStyle/>
          <a:p>
            <a:r>
              <a:rPr lang="fr-FR" sz="2400" b="1" i="0" dirty="0">
                <a:solidFill>
                  <a:schemeClr val="bg1">
                    <a:lumMod val="50000"/>
                  </a:schemeClr>
                </a:solidFill>
                <a:effectLst/>
                <a:latin typeface="Arial Rounded MT Bold" panose="020F0704030504030204" pitchFamily="34" charset="0"/>
              </a:rPr>
              <a:t>Propulsion</a:t>
            </a:r>
            <a:r>
              <a:rPr lang="fr-FR" sz="2400" b="1" i="0" dirty="0">
                <a:solidFill>
                  <a:srgbClr val="FFFFFF"/>
                </a:solidFill>
                <a:effectLst/>
                <a:latin typeface="Placeholder Font"/>
              </a:rPr>
              <a:t> </a:t>
            </a:r>
            <a:r>
              <a:rPr lang="fr-FR" sz="2400" b="1" i="0" dirty="0">
                <a:solidFill>
                  <a:schemeClr val="bg1">
                    <a:lumMod val="50000"/>
                  </a:schemeClr>
                </a:solidFill>
                <a:effectLst/>
                <a:latin typeface="Arial Rounded MT Bold" panose="020F0704030504030204" pitchFamily="34" charset="0"/>
              </a:rPr>
              <a:t>des</a:t>
            </a:r>
            <a:r>
              <a:rPr lang="fr-FR" sz="2400" b="1" i="0" dirty="0">
                <a:solidFill>
                  <a:srgbClr val="FFFFFF"/>
                </a:solidFill>
                <a:effectLst/>
                <a:latin typeface="Placeholder Font"/>
              </a:rPr>
              <a:t> </a:t>
            </a:r>
            <a:r>
              <a:rPr lang="fr-FR" sz="2400" b="1" i="0" dirty="0">
                <a:solidFill>
                  <a:schemeClr val="bg1">
                    <a:lumMod val="50000"/>
                  </a:schemeClr>
                </a:solidFill>
                <a:effectLst/>
                <a:latin typeface="Arial Rounded MT Bold" panose="020F0704030504030204" pitchFamily="34" charset="0"/>
              </a:rPr>
              <a:t>fusées</a:t>
            </a:r>
            <a:r>
              <a:rPr lang="fr-FR" sz="2400" b="1" i="0" dirty="0">
                <a:solidFill>
                  <a:schemeClr val="tx1"/>
                </a:solidFill>
                <a:effectLst/>
                <a:latin typeface="Placeholder Font"/>
              </a:rPr>
              <a:t>:</a:t>
            </a:r>
            <a:r>
              <a:rPr lang="fr-FR" sz="2400" b="1" i="0" dirty="0">
                <a:solidFill>
                  <a:srgbClr val="FFFFFF"/>
                </a:solidFill>
                <a:effectLst/>
                <a:latin typeface="Placeholder Font"/>
              </a:rPr>
              <a:t> </a:t>
            </a:r>
            <a:r>
              <a:rPr lang="fr-FR" sz="2400" b="1" i="0" dirty="0">
                <a:solidFill>
                  <a:schemeClr val="tx1"/>
                </a:solidFill>
                <a:effectLst/>
                <a:latin typeface="Placeholder Font"/>
              </a:rPr>
              <a:t>L'oxygène liquide est utilisé comme oxydant dans les moteurs de fusée, où il est combiné avec des carburants pour produire une poussée. </a:t>
            </a:r>
            <a:endParaRPr lang="fr-FR" sz="2400" b="1" dirty="0">
              <a:solidFill>
                <a:schemeClr val="tx1"/>
              </a:solidFill>
            </a:endParaRPr>
          </a:p>
        </p:txBody>
      </p:sp>
      <p:sp>
        <p:nvSpPr>
          <p:cNvPr id="9" name="TextBox 8">
            <a:extLst>
              <a:ext uri="{FF2B5EF4-FFF2-40B4-BE49-F238E27FC236}">
                <a16:creationId xmlns="" xmlns:a16="http://schemas.microsoft.com/office/drawing/2014/main" id="{9CF18067-CCD2-010E-DC88-57A741073BE9}"/>
              </a:ext>
            </a:extLst>
          </p:cNvPr>
          <p:cNvSpPr txBox="1"/>
          <p:nvPr/>
        </p:nvSpPr>
        <p:spPr>
          <a:xfrm>
            <a:off x="102636" y="2351381"/>
            <a:ext cx="6083559" cy="461665"/>
          </a:xfrm>
          <a:prstGeom prst="rect">
            <a:avLst/>
          </a:prstGeom>
          <a:noFill/>
        </p:spPr>
        <p:txBody>
          <a:bodyPr wrap="square">
            <a:spAutoFit/>
          </a:bodyPr>
          <a:lstStyle/>
          <a:p>
            <a:r>
              <a:rPr lang="fr-FR" sz="2400" b="1" i="1" dirty="0">
                <a:solidFill>
                  <a:srgbClr val="00965F"/>
                </a:solidFill>
                <a:latin typeface="Abel" panose="02000506030000020004" pitchFamily="2" charset="0"/>
              </a:rPr>
              <a:t>5. Utilisation dans les Environnements Contrôlés</a:t>
            </a:r>
          </a:p>
        </p:txBody>
      </p:sp>
      <p:sp>
        <p:nvSpPr>
          <p:cNvPr id="11" name="TextBox 10">
            <a:extLst>
              <a:ext uri="{FF2B5EF4-FFF2-40B4-BE49-F238E27FC236}">
                <a16:creationId xmlns="" xmlns:a16="http://schemas.microsoft.com/office/drawing/2014/main" id="{02278542-966E-874A-533E-AA73AD9CF58A}"/>
              </a:ext>
            </a:extLst>
          </p:cNvPr>
          <p:cNvSpPr txBox="1"/>
          <p:nvPr/>
        </p:nvSpPr>
        <p:spPr>
          <a:xfrm>
            <a:off x="0" y="2765608"/>
            <a:ext cx="5626358" cy="2777683"/>
          </a:xfrm>
          <a:prstGeom prst="rect">
            <a:avLst/>
          </a:prstGeom>
          <a:noFill/>
        </p:spPr>
        <p:txBody>
          <a:bodyPr wrap="square">
            <a:spAutoFit/>
          </a:bodyPr>
          <a:lstStyle/>
          <a:p>
            <a:pPr algn="l">
              <a:spcBef>
                <a:spcPts val="300"/>
              </a:spcBef>
              <a:spcAft>
                <a:spcPts val="300"/>
              </a:spcAft>
            </a:pPr>
            <a:r>
              <a:rPr lang="fr-FR" sz="2400" b="1" i="0" dirty="0">
                <a:solidFill>
                  <a:srgbClr val="1C1E21"/>
                </a:solidFill>
                <a:effectLst/>
                <a:latin typeface="inherit"/>
              </a:rPr>
              <a:t> </a:t>
            </a:r>
            <a:r>
              <a:rPr lang="fr-FR" sz="2400" b="1" i="0" dirty="0">
                <a:solidFill>
                  <a:schemeClr val="bg1">
                    <a:lumMod val="50000"/>
                  </a:schemeClr>
                </a:solidFill>
                <a:effectLst/>
                <a:latin typeface="Arial Rounded MT Bold" panose="020F0704030504030204" pitchFamily="34" charset="0"/>
              </a:rPr>
              <a:t>Aquariums</a:t>
            </a:r>
            <a:r>
              <a:rPr lang="fr-FR" sz="2400" b="1" i="0" dirty="0">
                <a:solidFill>
                  <a:srgbClr val="1C1E21"/>
                </a:solidFill>
                <a:effectLst/>
                <a:latin typeface="inherit"/>
              </a:rPr>
              <a:t> </a:t>
            </a:r>
            <a:r>
              <a:rPr lang="fr-FR" sz="2400" b="1" i="0" dirty="0">
                <a:solidFill>
                  <a:schemeClr val="bg1">
                    <a:lumMod val="50000"/>
                  </a:schemeClr>
                </a:solidFill>
                <a:effectLst/>
                <a:latin typeface="Arial Rounded MT Bold" panose="020F0704030504030204" pitchFamily="34" charset="0"/>
              </a:rPr>
              <a:t>et</a:t>
            </a:r>
            <a:r>
              <a:rPr lang="fr-FR" sz="2400" b="1" i="0" dirty="0">
                <a:solidFill>
                  <a:srgbClr val="1C1E21"/>
                </a:solidFill>
                <a:effectLst/>
                <a:latin typeface="inherit"/>
              </a:rPr>
              <a:t> </a:t>
            </a:r>
            <a:r>
              <a:rPr lang="fr-FR" sz="2400" b="1" i="0" dirty="0">
                <a:solidFill>
                  <a:schemeClr val="bg1">
                    <a:lumMod val="50000"/>
                  </a:schemeClr>
                </a:solidFill>
                <a:effectLst/>
                <a:latin typeface="Arial Rounded MT Bold" panose="020F0704030504030204" pitchFamily="34" charset="0"/>
              </a:rPr>
              <a:t>aquaculture</a:t>
            </a:r>
            <a:r>
              <a:rPr lang="fr-FR" sz="2400" b="1" i="0" dirty="0">
                <a:solidFill>
                  <a:srgbClr val="1C1E21"/>
                </a:solidFill>
                <a:effectLst/>
                <a:latin typeface="inherit"/>
              </a:rPr>
              <a:t>: L'oxygène est essentiel pour la survie des poissons et autres organismes aquatiques. Des systèmes de diffusion d'oxygène sont utilisés pour maintenir des niveaux adéquats dans les réservoirs d'eau.</a:t>
            </a:r>
          </a:p>
          <a:p>
            <a:r>
              <a:rPr lang="fr-FR" dirty="0"/>
              <a:t/>
            </a:r>
            <a:br>
              <a:rPr lang="fr-FR" dirty="0"/>
            </a:br>
            <a:endParaRPr lang="fr-FR" dirty="0"/>
          </a:p>
        </p:txBody>
      </p:sp>
      <p:pic>
        <p:nvPicPr>
          <p:cNvPr id="13" name="Picture 12">
            <a:extLst>
              <a:ext uri="{FF2B5EF4-FFF2-40B4-BE49-F238E27FC236}">
                <a16:creationId xmlns="" xmlns:a16="http://schemas.microsoft.com/office/drawing/2014/main" id="{30677988-906A-07ED-6FD6-E4238576D45C}"/>
              </a:ext>
            </a:extLst>
          </p:cNvPr>
          <p:cNvPicPr>
            <a:picLocks noChangeAspect="1"/>
          </p:cNvPicPr>
          <p:nvPr/>
        </p:nvPicPr>
        <p:blipFill>
          <a:blip r:embed="rId2"/>
          <a:stretch>
            <a:fillRect/>
          </a:stretch>
        </p:blipFill>
        <p:spPr>
          <a:xfrm>
            <a:off x="5692526" y="513116"/>
            <a:ext cx="3348837" cy="180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5" name="Picture 14">
            <a:extLst>
              <a:ext uri="{FF2B5EF4-FFF2-40B4-BE49-F238E27FC236}">
                <a16:creationId xmlns="" xmlns:a16="http://schemas.microsoft.com/office/drawing/2014/main" id="{52DCF244-B984-5038-DF99-EC546494FD0F}"/>
              </a:ext>
            </a:extLst>
          </p:cNvPr>
          <p:cNvPicPr>
            <a:picLocks noChangeAspect="1"/>
          </p:cNvPicPr>
          <p:nvPr/>
        </p:nvPicPr>
        <p:blipFill>
          <a:blip r:embed="rId3"/>
          <a:stretch>
            <a:fillRect/>
          </a:stretch>
        </p:blipFill>
        <p:spPr>
          <a:xfrm>
            <a:off x="5960094" y="2727343"/>
            <a:ext cx="3081269" cy="216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54559924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48CA1B8-AC30-0ECE-BCEC-82542CC5D350}"/>
              </a:ext>
            </a:extLst>
          </p:cNvPr>
          <p:cNvSpPr txBox="1"/>
          <p:nvPr/>
        </p:nvSpPr>
        <p:spPr>
          <a:xfrm>
            <a:off x="102637" y="137633"/>
            <a:ext cx="5467739" cy="1938992"/>
          </a:xfrm>
          <a:prstGeom prst="rect">
            <a:avLst/>
          </a:prstGeom>
          <a:noFill/>
        </p:spPr>
        <p:txBody>
          <a:bodyPr wrap="square">
            <a:spAutoFit/>
          </a:bodyPr>
          <a:lstStyle/>
          <a:p>
            <a:r>
              <a:rPr lang="fr-FR" sz="2400" b="1" i="0" dirty="0">
                <a:solidFill>
                  <a:schemeClr val="bg1">
                    <a:lumMod val="50000"/>
                  </a:schemeClr>
                </a:solidFill>
                <a:effectLst/>
                <a:latin typeface="Arial Rounded MT Bold" panose="020F0704030504030204" pitchFamily="34" charset="0"/>
              </a:rPr>
              <a:t>Serres</a:t>
            </a:r>
            <a:r>
              <a:rPr lang="fr-FR" sz="2400" b="1" i="0" dirty="0">
                <a:solidFill>
                  <a:schemeClr val="bg1">
                    <a:lumMod val="10000"/>
                  </a:schemeClr>
                </a:solidFill>
                <a:effectLst/>
                <a:latin typeface="Placeholder Font"/>
              </a:rPr>
              <a:t>: L'oxygène est également important pour la croissance des plantes, et son niveau peut être contrôlé dans les environnements de culture. </a:t>
            </a:r>
            <a:r>
              <a:rPr lang="fr-FR" sz="2400" b="1" dirty="0">
                <a:solidFill>
                  <a:schemeClr val="bg1">
                    <a:lumMod val="10000"/>
                  </a:schemeClr>
                </a:solidFill>
              </a:rPr>
              <a:t/>
            </a:r>
            <a:br>
              <a:rPr lang="fr-FR" sz="2400" b="1" dirty="0">
                <a:solidFill>
                  <a:schemeClr val="bg1">
                    <a:lumMod val="10000"/>
                  </a:schemeClr>
                </a:solidFill>
              </a:rPr>
            </a:br>
            <a:endParaRPr lang="fr-FR" sz="2400" b="1" dirty="0">
              <a:solidFill>
                <a:schemeClr val="bg1">
                  <a:lumMod val="10000"/>
                </a:schemeClr>
              </a:solidFill>
            </a:endParaRPr>
          </a:p>
        </p:txBody>
      </p:sp>
      <p:sp>
        <p:nvSpPr>
          <p:cNvPr id="7" name="TextBox 6">
            <a:extLst>
              <a:ext uri="{FF2B5EF4-FFF2-40B4-BE49-F238E27FC236}">
                <a16:creationId xmlns="" xmlns:a16="http://schemas.microsoft.com/office/drawing/2014/main" id="{07D1EB4C-0E47-D1B4-957C-985838ABBAF7}"/>
              </a:ext>
            </a:extLst>
          </p:cNvPr>
          <p:cNvSpPr txBox="1"/>
          <p:nvPr/>
        </p:nvSpPr>
        <p:spPr>
          <a:xfrm>
            <a:off x="102637" y="1711814"/>
            <a:ext cx="4618652" cy="523220"/>
          </a:xfrm>
          <a:prstGeom prst="rect">
            <a:avLst/>
          </a:prstGeom>
          <a:noFill/>
        </p:spPr>
        <p:txBody>
          <a:bodyPr wrap="square">
            <a:spAutoFit/>
          </a:bodyPr>
          <a:lstStyle/>
          <a:p>
            <a:r>
              <a:rPr lang="fr-FR" sz="2800" b="1" i="1" dirty="0">
                <a:solidFill>
                  <a:srgbClr val="00965F"/>
                </a:solidFill>
                <a:effectLst/>
                <a:latin typeface="Abel" panose="02000506030000020004" pitchFamily="2" charset="0"/>
              </a:rPr>
              <a:t>6. Utilisation Domestique </a:t>
            </a:r>
            <a:endParaRPr lang="fr-FR" sz="2800" b="1" i="1" dirty="0">
              <a:solidFill>
                <a:srgbClr val="00965F"/>
              </a:solidFill>
              <a:latin typeface="Abel" panose="02000506030000020004" pitchFamily="2" charset="0"/>
            </a:endParaRPr>
          </a:p>
        </p:txBody>
      </p:sp>
      <p:sp>
        <p:nvSpPr>
          <p:cNvPr id="9" name="TextBox 8">
            <a:extLst>
              <a:ext uri="{FF2B5EF4-FFF2-40B4-BE49-F238E27FC236}">
                <a16:creationId xmlns="" xmlns:a16="http://schemas.microsoft.com/office/drawing/2014/main" id="{DBEF466D-8B69-9FF0-F672-CE2E03F393CD}"/>
              </a:ext>
            </a:extLst>
          </p:cNvPr>
          <p:cNvSpPr txBox="1"/>
          <p:nvPr/>
        </p:nvSpPr>
        <p:spPr>
          <a:xfrm>
            <a:off x="102637" y="2299070"/>
            <a:ext cx="5253134" cy="1200329"/>
          </a:xfrm>
          <a:prstGeom prst="rect">
            <a:avLst/>
          </a:prstGeom>
          <a:noFill/>
        </p:spPr>
        <p:txBody>
          <a:bodyPr wrap="square">
            <a:spAutoFit/>
          </a:bodyPr>
          <a:lstStyle/>
          <a:p>
            <a:r>
              <a:rPr lang="fr-FR" sz="2400" b="1" i="0" dirty="0">
                <a:solidFill>
                  <a:schemeClr val="bg1">
                    <a:lumMod val="50000"/>
                  </a:schemeClr>
                </a:solidFill>
                <a:effectLst/>
                <a:latin typeface="Arial Rounded MT Bold" panose="020F0704030504030204" pitchFamily="34" charset="0"/>
              </a:rPr>
              <a:t>Concentrateurs d'oxygène</a:t>
            </a:r>
            <a:r>
              <a:rPr lang="fr-FR" sz="2400" b="1" i="0" dirty="0">
                <a:solidFill>
                  <a:schemeClr val="tx1"/>
                </a:solidFill>
                <a:effectLst/>
                <a:latin typeface="Placeholder Font"/>
              </a:rPr>
              <a:t> : Utilisés à domicile pour les patients nécessitant une oxygénothérapie continue. </a:t>
            </a:r>
            <a:endParaRPr lang="fr-FR" sz="2400" b="1" dirty="0">
              <a:solidFill>
                <a:schemeClr val="tx1"/>
              </a:solidFill>
            </a:endParaRPr>
          </a:p>
        </p:txBody>
      </p:sp>
      <p:sp>
        <p:nvSpPr>
          <p:cNvPr id="11" name="TextBox 10">
            <a:extLst>
              <a:ext uri="{FF2B5EF4-FFF2-40B4-BE49-F238E27FC236}">
                <a16:creationId xmlns="" xmlns:a16="http://schemas.microsoft.com/office/drawing/2014/main" id="{31137E2B-B2F1-B634-8B0A-AB81875E32ED}"/>
              </a:ext>
            </a:extLst>
          </p:cNvPr>
          <p:cNvSpPr txBox="1"/>
          <p:nvPr/>
        </p:nvSpPr>
        <p:spPr>
          <a:xfrm>
            <a:off x="102637" y="3571429"/>
            <a:ext cx="5467739" cy="2346796"/>
          </a:xfrm>
          <a:prstGeom prst="rect">
            <a:avLst/>
          </a:prstGeom>
          <a:noFill/>
        </p:spPr>
        <p:txBody>
          <a:bodyPr wrap="square">
            <a:spAutoFit/>
          </a:bodyPr>
          <a:lstStyle/>
          <a:p>
            <a:pPr algn="l">
              <a:spcBef>
                <a:spcPts val="300"/>
              </a:spcBef>
              <a:spcAft>
                <a:spcPts val="300"/>
              </a:spcAft>
            </a:pPr>
            <a:r>
              <a:rPr lang="fr-FR" sz="2400" b="1" i="0" dirty="0">
                <a:solidFill>
                  <a:schemeClr val="bg1">
                    <a:lumMod val="50000"/>
                  </a:schemeClr>
                </a:solidFill>
                <a:effectLst/>
                <a:latin typeface="Arial Rounded MT Bold" panose="020F0704030504030204" pitchFamily="34" charset="0"/>
              </a:rPr>
              <a:t>Bouteilles d'oxygène</a:t>
            </a:r>
            <a:r>
              <a:rPr lang="fr-FR" sz="2400" b="1" i="0" dirty="0">
                <a:solidFill>
                  <a:srgbClr val="1C1E21"/>
                </a:solidFill>
                <a:effectLst/>
                <a:latin typeface="inherit"/>
              </a:rPr>
              <a:t>: Utilisées pour les activités de plein air comme l'escalade en haute altitude ou pour les personnes ayant des besoins médicaux spécifiques.</a:t>
            </a:r>
          </a:p>
          <a:p>
            <a:r>
              <a:rPr lang="fr-FR" sz="2400" b="1" dirty="0"/>
              <a:t/>
            </a:r>
            <a:br>
              <a:rPr lang="fr-FR" sz="2400" b="1" dirty="0"/>
            </a:br>
            <a:endParaRPr lang="fr-FR" sz="2400" b="1" dirty="0"/>
          </a:p>
        </p:txBody>
      </p:sp>
      <p:pic>
        <p:nvPicPr>
          <p:cNvPr id="13" name="Picture 12">
            <a:extLst>
              <a:ext uri="{FF2B5EF4-FFF2-40B4-BE49-F238E27FC236}">
                <a16:creationId xmlns="" xmlns:a16="http://schemas.microsoft.com/office/drawing/2014/main" id="{9065F3D8-579C-0361-0D7D-4B594B7BBACD}"/>
              </a:ext>
            </a:extLst>
          </p:cNvPr>
          <p:cNvPicPr>
            <a:picLocks noChangeAspect="1"/>
          </p:cNvPicPr>
          <p:nvPr/>
        </p:nvPicPr>
        <p:blipFill>
          <a:blip r:embed="rId2"/>
          <a:stretch>
            <a:fillRect/>
          </a:stretch>
        </p:blipFill>
        <p:spPr>
          <a:xfrm>
            <a:off x="6006381" y="205145"/>
            <a:ext cx="2438671" cy="1574181"/>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5" name="Picture 14">
            <a:extLst>
              <a:ext uri="{FF2B5EF4-FFF2-40B4-BE49-F238E27FC236}">
                <a16:creationId xmlns="" xmlns:a16="http://schemas.microsoft.com/office/drawing/2014/main" id="{A50A9E25-7CAD-3C86-1BB6-921BC7804269}"/>
              </a:ext>
            </a:extLst>
          </p:cNvPr>
          <p:cNvPicPr>
            <a:picLocks noChangeAspect="1"/>
          </p:cNvPicPr>
          <p:nvPr/>
        </p:nvPicPr>
        <p:blipFill>
          <a:blip r:embed="rId3"/>
          <a:stretch>
            <a:fillRect/>
          </a:stretch>
        </p:blipFill>
        <p:spPr>
          <a:xfrm>
            <a:off x="6006381" y="1699399"/>
            <a:ext cx="2111410" cy="1800000"/>
          </a:xfrm>
          <a:prstGeom prst="ellipse">
            <a:avLst/>
          </a:prstGeom>
          <a:ln>
            <a:noFill/>
          </a:ln>
          <a:effectLst>
            <a:softEdge rad="112500"/>
          </a:effectLst>
        </p:spPr>
      </p:pic>
      <p:pic>
        <p:nvPicPr>
          <p:cNvPr id="17" name="Picture 16">
            <a:extLst>
              <a:ext uri="{FF2B5EF4-FFF2-40B4-BE49-F238E27FC236}">
                <a16:creationId xmlns="" xmlns:a16="http://schemas.microsoft.com/office/drawing/2014/main" id="{423D5180-E3B0-05D6-88C2-F7D636241D23}"/>
              </a:ext>
            </a:extLst>
          </p:cNvPr>
          <p:cNvPicPr>
            <a:picLocks noChangeAspect="1"/>
          </p:cNvPicPr>
          <p:nvPr/>
        </p:nvPicPr>
        <p:blipFill>
          <a:blip r:embed="rId4"/>
          <a:stretch>
            <a:fillRect/>
          </a:stretch>
        </p:blipFill>
        <p:spPr>
          <a:xfrm>
            <a:off x="6093087" y="3343500"/>
            <a:ext cx="2437786" cy="18000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22459844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D1EB3C2-9824-7B5E-69F4-BF04838F9FFB}"/>
              </a:ext>
            </a:extLst>
          </p:cNvPr>
          <p:cNvSpPr txBox="1"/>
          <p:nvPr/>
        </p:nvSpPr>
        <p:spPr>
          <a:xfrm>
            <a:off x="279916" y="584776"/>
            <a:ext cx="8742785" cy="1569660"/>
          </a:xfrm>
          <a:prstGeom prst="rect">
            <a:avLst/>
          </a:prstGeom>
          <a:noFill/>
        </p:spPr>
        <p:txBody>
          <a:bodyPr wrap="square">
            <a:spAutoFit/>
          </a:bodyPr>
          <a:lstStyle/>
          <a:p>
            <a:r>
              <a:rPr lang="fr-FR" sz="2400" b="1" dirty="0">
                <a:latin typeface="Abel" panose="02000506030000020004" pitchFamily="2" charset="0"/>
              </a:rPr>
              <a:t>Les composés à base d'oxygène, souvent appelés composés oxygénés, sont des substances chimiques qui contiennent au moins un atome d'oxygène dans leur structure. Ils incluent des oxydes, des alcools, des acides et des est ers, entre autres. </a:t>
            </a:r>
          </a:p>
        </p:txBody>
      </p:sp>
      <p:sp>
        <p:nvSpPr>
          <p:cNvPr id="7" name="TextBox 6">
            <a:extLst>
              <a:ext uri="{FF2B5EF4-FFF2-40B4-BE49-F238E27FC236}">
                <a16:creationId xmlns="" xmlns:a16="http://schemas.microsoft.com/office/drawing/2014/main" id="{3B4AE69C-4401-14E6-9186-6814DB5DB18F}"/>
              </a:ext>
            </a:extLst>
          </p:cNvPr>
          <p:cNvSpPr txBox="1"/>
          <p:nvPr/>
        </p:nvSpPr>
        <p:spPr>
          <a:xfrm>
            <a:off x="2416628" y="0"/>
            <a:ext cx="4572000" cy="523220"/>
          </a:xfrm>
          <a:prstGeom prst="rect">
            <a:avLst/>
          </a:prstGeom>
          <a:noFill/>
        </p:spPr>
        <p:txBody>
          <a:bodyPr wrap="square">
            <a:spAutoFit/>
          </a:bodyPr>
          <a:lstStyle/>
          <a:p>
            <a:r>
              <a:rPr lang="fr-FR" sz="2800" b="1" dirty="0">
                <a:solidFill>
                  <a:srgbClr val="00965F"/>
                </a:solidFill>
                <a:latin typeface="Abel" panose="02000506030000020004" pitchFamily="2" charset="0"/>
              </a:rPr>
              <a:t>Les composés à base d'oxygène</a:t>
            </a:r>
            <a:endParaRPr lang="fr-FR" sz="2800" b="1" dirty="0">
              <a:solidFill>
                <a:srgbClr val="00965F"/>
              </a:solidFill>
            </a:endParaRPr>
          </a:p>
        </p:txBody>
      </p:sp>
      <p:sp>
        <p:nvSpPr>
          <p:cNvPr id="9" name="TextBox 8">
            <a:extLst>
              <a:ext uri="{FF2B5EF4-FFF2-40B4-BE49-F238E27FC236}">
                <a16:creationId xmlns="" xmlns:a16="http://schemas.microsoft.com/office/drawing/2014/main" id="{3EDFFCF5-6135-395B-A19D-9BA51DF2B900}"/>
              </a:ext>
            </a:extLst>
          </p:cNvPr>
          <p:cNvSpPr txBox="1"/>
          <p:nvPr/>
        </p:nvSpPr>
        <p:spPr>
          <a:xfrm>
            <a:off x="130628" y="2297892"/>
            <a:ext cx="6391470" cy="2369880"/>
          </a:xfrm>
          <a:prstGeom prst="rect">
            <a:avLst/>
          </a:prstGeom>
          <a:noFill/>
        </p:spPr>
        <p:txBody>
          <a:bodyPr wrap="square">
            <a:spAutoFit/>
          </a:bodyPr>
          <a:lstStyle/>
          <a:p>
            <a:pPr algn="ctr"/>
            <a:r>
              <a:rPr lang="fr-FR" sz="2800" b="1" i="0" dirty="0">
                <a:solidFill>
                  <a:srgbClr val="00965F"/>
                </a:solidFill>
                <a:effectLst/>
                <a:latin typeface="Abel" panose="02000506030000020004" pitchFamily="2" charset="0"/>
              </a:rPr>
              <a:t>1. Oxydes</a:t>
            </a:r>
          </a:p>
          <a:p>
            <a:pPr algn="l">
              <a:buFont typeface="Arial" panose="020B0604020202020204" pitchFamily="34" charset="0"/>
              <a:buChar char="•"/>
            </a:pPr>
            <a:r>
              <a:rPr lang="fr-FR" sz="2400" b="1" i="0" dirty="0">
                <a:solidFill>
                  <a:schemeClr val="tx1"/>
                </a:solidFill>
                <a:effectLst/>
                <a:latin typeface="Abel" panose="02000506030000020004" pitchFamily="2" charset="0"/>
              </a:rPr>
              <a:t>Les oxydes sont des composés formés par la combinaison de l'oxygène avec un autre élément.</a:t>
            </a:r>
          </a:p>
          <a:p>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Exemples</a:t>
            </a:r>
            <a:r>
              <a:rPr lang="fr-FR" sz="2400" b="1" i="0" dirty="0">
                <a:solidFill>
                  <a:schemeClr val="tx1"/>
                </a:solidFill>
                <a:effectLst/>
                <a:latin typeface="Abel" panose="02000506030000020004" pitchFamily="2" charset="0"/>
              </a:rPr>
              <a:t> :</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Dioxyde de carbone (CO2)</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Oxyde de fer (</a:t>
            </a:r>
            <a:r>
              <a:rPr lang="fr-FR" sz="2400" b="1" i="0" dirty="0" err="1">
                <a:solidFill>
                  <a:schemeClr val="tx1"/>
                </a:solidFill>
                <a:effectLst/>
                <a:latin typeface="Abel" panose="02000506030000020004" pitchFamily="2" charset="0"/>
              </a:rPr>
              <a:t>FeO</a:t>
            </a:r>
            <a:r>
              <a:rPr lang="fr-FR" sz="2400" b="1" i="0" dirty="0">
                <a:solidFill>
                  <a:schemeClr val="tx1"/>
                </a:solidFill>
                <a:effectLst/>
                <a:latin typeface="Abel" panose="02000506030000020004" pitchFamily="2" charset="0"/>
              </a:rPr>
              <a:t>, Fe2O3)</a:t>
            </a:r>
          </a:p>
        </p:txBody>
      </p:sp>
      <p:pic>
        <p:nvPicPr>
          <p:cNvPr id="11" name="Picture 10">
            <a:extLst>
              <a:ext uri="{FF2B5EF4-FFF2-40B4-BE49-F238E27FC236}">
                <a16:creationId xmlns="" xmlns:a16="http://schemas.microsoft.com/office/drawing/2014/main" id="{D042AFA7-B61E-757A-19A5-6F03FEA0B8A6}"/>
              </a:ext>
            </a:extLst>
          </p:cNvPr>
          <p:cNvPicPr>
            <a:picLocks noChangeAspect="1"/>
          </p:cNvPicPr>
          <p:nvPr/>
        </p:nvPicPr>
        <p:blipFill>
          <a:blip r:embed="rId2"/>
          <a:stretch>
            <a:fillRect/>
          </a:stretch>
        </p:blipFill>
        <p:spPr>
          <a:xfrm>
            <a:off x="6522098" y="2918617"/>
            <a:ext cx="2024743" cy="1440098"/>
          </a:xfrm>
          <a:prstGeom prst="rect">
            <a:avLst/>
          </a:prstGeom>
        </p:spPr>
      </p:pic>
      <p:pic>
        <p:nvPicPr>
          <p:cNvPr id="13" name="Picture 12">
            <a:extLst>
              <a:ext uri="{FF2B5EF4-FFF2-40B4-BE49-F238E27FC236}">
                <a16:creationId xmlns="" xmlns:a16="http://schemas.microsoft.com/office/drawing/2014/main" id="{4C63F338-87A5-B0D8-6DDD-B432CAC02A90}"/>
              </a:ext>
            </a:extLst>
          </p:cNvPr>
          <p:cNvPicPr>
            <a:picLocks noChangeAspect="1"/>
          </p:cNvPicPr>
          <p:nvPr/>
        </p:nvPicPr>
        <p:blipFill>
          <a:blip r:embed="rId3"/>
          <a:stretch>
            <a:fillRect/>
          </a:stretch>
        </p:blipFill>
        <p:spPr>
          <a:xfrm>
            <a:off x="4571999" y="4131196"/>
            <a:ext cx="1712911" cy="680032"/>
          </a:xfrm>
          <a:prstGeom prst="rect">
            <a:avLst/>
          </a:prstGeom>
        </p:spPr>
      </p:pic>
    </p:spTree>
    <p:extLst>
      <p:ext uri="{BB962C8B-B14F-4D97-AF65-F5344CB8AC3E}">
        <p14:creationId xmlns="" xmlns:p14="http://schemas.microsoft.com/office/powerpoint/2010/main" val="805539367"/>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3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CC9353E-73D9-7C9B-4732-F0D156850C78}"/>
              </a:ext>
            </a:extLst>
          </p:cNvPr>
          <p:cNvSpPr txBox="1"/>
          <p:nvPr/>
        </p:nvSpPr>
        <p:spPr>
          <a:xfrm>
            <a:off x="326571" y="249853"/>
            <a:ext cx="6512768" cy="5262979"/>
          </a:xfrm>
          <a:prstGeom prst="rect">
            <a:avLst/>
          </a:prstGeom>
          <a:noFill/>
        </p:spPr>
        <p:txBody>
          <a:bodyPr wrap="square">
            <a:spAutoFit/>
          </a:bodyPr>
          <a:lstStyle/>
          <a:p>
            <a:pPr algn="ctr"/>
            <a:r>
              <a:rPr lang="fr-FR" sz="2400" b="1" i="0" dirty="0">
                <a:solidFill>
                  <a:srgbClr val="00965F"/>
                </a:solidFill>
                <a:effectLst/>
                <a:latin typeface="Abel" panose="02000506030000020004" pitchFamily="2" charset="0"/>
              </a:rPr>
              <a:t>2. Alcools</a:t>
            </a:r>
          </a:p>
          <a:p>
            <a:pPr algn="l">
              <a:buFont typeface="Arial" panose="020B0604020202020204" pitchFamily="34" charset="0"/>
              <a:buChar char="•"/>
            </a:pPr>
            <a:r>
              <a:rPr lang="fr-FR" sz="2400" b="1" i="0" dirty="0">
                <a:solidFill>
                  <a:schemeClr val="tx1"/>
                </a:solidFill>
                <a:effectLst/>
                <a:latin typeface="Abel" panose="02000506030000020004" pitchFamily="2" charset="0"/>
              </a:rPr>
              <a:t>Les alcools contiennent un ou plusieurs groupes hydroxyles (-OH) liés à un atome de carbone.</a:t>
            </a:r>
          </a:p>
          <a:p>
            <a:pPr algn="l">
              <a:buFont typeface="Arial" panose="020B0604020202020204" pitchFamily="34" charset="0"/>
              <a:buChar char="•"/>
            </a:pPr>
            <a:r>
              <a:rPr lang="fr-FR" sz="2400" b="1" i="0" dirty="0">
                <a:solidFill>
                  <a:srgbClr val="7030A0"/>
                </a:solidFill>
                <a:effectLst/>
                <a:latin typeface="Abel" panose="02000506030000020004" pitchFamily="2" charset="0"/>
              </a:rPr>
              <a:t>Exemples :</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Éthanol (C2H5OH)</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Méthanol (CH3OH)</a:t>
            </a:r>
          </a:p>
          <a:p>
            <a:pPr algn="ctr"/>
            <a:r>
              <a:rPr lang="fr-FR" sz="2400" b="1" i="0" dirty="0">
                <a:solidFill>
                  <a:srgbClr val="00965F"/>
                </a:solidFill>
                <a:effectLst/>
                <a:latin typeface="Abel" panose="02000506030000020004" pitchFamily="2" charset="0"/>
              </a:rPr>
              <a:t>3. Acides</a:t>
            </a:r>
          </a:p>
          <a:p>
            <a:pPr algn="l">
              <a:buFont typeface="Arial" panose="020B0604020202020204" pitchFamily="34" charset="0"/>
              <a:buChar char="•"/>
            </a:pPr>
            <a:r>
              <a:rPr lang="fr-FR" sz="2400" b="1" i="0" dirty="0">
                <a:solidFill>
                  <a:schemeClr val="tx1"/>
                </a:solidFill>
                <a:effectLst/>
                <a:latin typeface="Abel" panose="02000506030000020004" pitchFamily="2" charset="0"/>
              </a:rPr>
              <a:t>Les acides oxygénés contiennent des atomes d'oxygène et peuvent libérer des ions hydrogène (H+) en solution.</a:t>
            </a:r>
          </a:p>
          <a:p>
            <a:pPr algn="l">
              <a:buFont typeface="Arial" panose="020B0604020202020204" pitchFamily="34" charset="0"/>
              <a:buChar char="•"/>
            </a:pPr>
            <a:r>
              <a:rPr lang="fr-FR" sz="2400" b="1" i="0" dirty="0">
                <a:solidFill>
                  <a:srgbClr val="7030A0"/>
                </a:solidFill>
                <a:effectLst/>
                <a:latin typeface="Abel" panose="02000506030000020004" pitchFamily="2" charset="0"/>
              </a:rPr>
              <a:t>Exemples :</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Acide sulfurique (H2SO4)</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Acide acétique (CH3COOH)</a:t>
            </a:r>
          </a:p>
          <a:p>
            <a:pPr algn="l"/>
            <a:endParaRPr lang="fr-FR" sz="2400" b="1" i="0" dirty="0">
              <a:solidFill>
                <a:schemeClr val="tx1"/>
              </a:solidFill>
              <a:effectLst/>
              <a:latin typeface="Abel" panose="02000506030000020004" pitchFamily="2" charset="0"/>
            </a:endParaRPr>
          </a:p>
        </p:txBody>
      </p:sp>
      <p:pic>
        <p:nvPicPr>
          <p:cNvPr id="7" name="Picture 6">
            <a:extLst>
              <a:ext uri="{FF2B5EF4-FFF2-40B4-BE49-F238E27FC236}">
                <a16:creationId xmlns="" xmlns:a16="http://schemas.microsoft.com/office/drawing/2014/main" id="{FAAECF08-2D50-7F6F-557D-18EE2A69036A}"/>
              </a:ext>
            </a:extLst>
          </p:cNvPr>
          <p:cNvPicPr>
            <a:picLocks noChangeAspect="1"/>
          </p:cNvPicPr>
          <p:nvPr/>
        </p:nvPicPr>
        <p:blipFill>
          <a:blip r:embed="rId2"/>
          <a:stretch>
            <a:fillRect/>
          </a:stretch>
        </p:blipFill>
        <p:spPr>
          <a:xfrm>
            <a:off x="6593633" y="741021"/>
            <a:ext cx="1846046" cy="173159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id="{1E0EDBA1-EC4D-6406-7357-69C3D6050FF8}"/>
              </a:ext>
            </a:extLst>
          </p:cNvPr>
          <p:cNvPicPr>
            <a:picLocks noChangeAspect="1"/>
          </p:cNvPicPr>
          <p:nvPr/>
        </p:nvPicPr>
        <p:blipFill>
          <a:blip r:embed="rId3"/>
          <a:stretch>
            <a:fillRect/>
          </a:stretch>
        </p:blipFill>
        <p:spPr>
          <a:xfrm>
            <a:off x="6658948" y="3445804"/>
            <a:ext cx="2369982" cy="1447843"/>
          </a:xfrm>
          <a:prstGeom prst="rect">
            <a:avLst/>
          </a:prstGeom>
        </p:spPr>
      </p:pic>
      <p:pic>
        <p:nvPicPr>
          <p:cNvPr id="11" name="Picture 10">
            <a:extLst>
              <a:ext uri="{FF2B5EF4-FFF2-40B4-BE49-F238E27FC236}">
                <a16:creationId xmlns="" xmlns:a16="http://schemas.microsoft.com/office/drawing/2014/main" id="{C7BE0838-121F-11C7-0AD6-7BC277EA16FB}"/>
              </a:ext>
            </a:extLst>
          </p:cNvPr>
          <p:cNvPicPr>
            <a:picLocks noChangeAspect="1"/>
          </p:cNvPicPr>
          <p:nvPr/>
        </p:nvPicPr>
        <p:blipFill>
          <a:blip r:embed="rId4"/>
          <a:stretch>
            <a:fillRect/>
          </a:stretch>
        </p:blipFill>
        <p:spPr>
          <a:xfrm>
            <a:off x="4901682" y="3605482"/>
            <a:ext cx="1925217" cy="1429912"/>
          </a:xfrm>
          <a:prstGeom prst="rect">
            <a:avLst/>
          </a:prstGeom>
        </p:spPr>
      </p:pic>
    </p:spTree>
    <p:extLst>
      <p:ext uri="{BB962C8B-B14F-4D97-AF65-F5344CB8AC3E}">
        <p14:creationId xmlns="" xmlns:p14="http://schemas.microsoft.com/office/powerpoint/2010/main" val="192711880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left)">
                                      <p:cBhvr>
                                        <p:cTn id="38" dur="500"/>
                                        <p:tgtEl>
                                          <p:spTgt spid="5">
                                            <p:txEl>
                                              <p:pRg st="7" end="7"/>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left)">
                                      <p:cBhvr>
                                        <p:cTn id="41" dur="500"/>
                                        <p:tgtEl>
                                          <p:spTgt spid="5">
                                            <p:txEl>
                                              <p:pRg st="8" end="8"/>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wipe(left)">
                                      <p:cBhvr>
                                        <p:cTn id="44" dur="500"/>
                                        <p:tgtEl>
                                          <p:spTgt spid="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style.rotation</p:attrName>
                                        </p:attrNameLst>
                                      </p:cBhvr>
                                      <p:tavLst>
                                        <p:tav tm="0">
                                          <p:val>
                                            <p:fltVal val="90"/>
                                          </p:val>
                                        </p:tav>
                                        <p:tav tm="100000">
                                          <p:val>
                                            <p:fltVal val="0"/>
                                          </p:val>
                                        </p:tav>
                                      </p:tavLst>
                                    </p:anim>
                                    <p:animEffect transition="in" filter="fade">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FB517B7-340E-DAFA-C730-B3ECE095961E}"/>
              </a:ext>
            </a:extLst>
          </p:cNvPr>
          <p:cNvSpPr txBox="1"/>
          <p:nvPr/>
        </p:nvSpPr>
        <p:spPr>
          <a:xfrm>
            <a:off x="205274" y="196057"/>
            <a:ext cx="7072604" cy="4524315"/>
          </a:xfrm>
          <a:prstGeom prst="rect">
            <a:avLst/>
          </a:prstGeom>
          <a:noFill/>
        </p:spPr>
        <p:txBody>
          <a:bodyPr wrap="square">
            <a:spAutoFit/>
          </a:bodyPr>
          <a:lstStyle/>
          <a:p>
            <a:pPr algn="ctr"/>
            <a:r>
              <a:rPr lang="fr-FR" sz="2400" b="1" i="0" dirty="0">
                <a:solidFill>
                  <a:srgbClr val="00965F"/>
                </a:solidFill>
                <a:effectLst/>
                <a:latin typeface="Abel" panose="02000506030000020004" pitchFamily="2" charset="0"/>
              </a:rPr>
              <a:t>4. Esters</a:t>
            </a:r>
          </a:p>
          <a:p>
            <a:pPr algn="l">
              <a:buFont typeface="Arial" panose="020B0604020202020204" pitchFamily="34" charset="0"/>
              <a:buChar char="•"/>
            </a:pPr>
            <a:r>
              <a:rPr lang="fr-FR" sz="2400" b="1" i="0" dirty="0">
                <a:solidFill>
                  <a:schemeClr val="tx1"/>
                </a:solidFill>
                <a:effectLst/>
                <a:latin typeface="Abel" panose="02000506030000020004" pitchFamily="2" charset="0"/>
              </a:rPr>
              <a:t>Les esters sont formés par la réaction d'un acide avec un alcool, remplaçant le groupe hydroxyle par un groupe alkyle.</a:t>
            </a:r>
          </a:p>
          <a:p>
            <a:pPr algn="l">
              <a:buFont typeface="Arial" panose="020B0604020202020204" pitchFamily="34" charset="0"/>
              <a:buChar char="•"/>
            </a:pPr>
            <a:r>
              <a:rPr lang="fr-FR" sz="2400" b="1" i="0" dirty="0">
                <a:solidFill>
                  <a:srgbClr val="7030A0"/>
                </a:solidFill>
                <a:effectLst/>
                <a:latin typeface="Abel" panose="02000506030000020004" pitchFamily="2" charset="0"/>
              </a:rPr>
              <a:t>Exemples :</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Acétate d'éthyle (CH3COOCH2CH3)</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Butyrate de méthyle </a:t>
            </a:r>
          </a:p>
          <a:p>
            <a:pPr algn="ctr"/>
            <a:r>
              <a:rPr lang="fr-FR" sz="2400" b="1" i="0" dirty="0">
                <a:solidFill>
                  <a:srgbClr val="00965F"/>
                </a:solidFill>
                <a:effectLst/>
                <a:latin typeface="Abel" panose="02000506030000020004" pitchFamily="2" charset="0"/>
              </a:rPr>
              <a:t>5. Peroxydes</a:t>
            </a:r>
          </a:p>
          <a:p>
            <a:pPr algn="l">
              <a:buFont typeface="Arial" panose="020B0604020202020204" pitchFamily="34" charset="0"/>
              <a:buChar char="•"/>
            </a:pPr>
            <a:r>
              <a:rPr lang="fr-FR" sz="2400" b="1" i="0" dirty="0">
                <a:solidFill>
                  <a:schemeClr val="tx1"/>
                </a:solidFill>
                <a:effectLst/>
                <a:latin typeface="Abel" panose="02000506030000020004" pitchFamily="2" charset="0"/>
              </a:rPr>
              <a:t>Les peroxydes contiennent un lien O-O et sont souvent utilisés comme agents oxydants.</a:t>
            </a:r>
          </a:p>
          <a:p>
            <a:pPr algn="l">
              <a:buFont typeface="Arial" panose="020B0604020202020204" pitchFamily="34" charset="0"/>
              <a:buChar char="•"/>
            </a:pPr>
            <a:r>
              <a:rPr lang="fr-FR" sz="2400" b="1" i="0" dirty="0">
                <a:solidFill>
                  <a:srgbClr val="7030A0"/>
                </a:solidFill>
                <a:effectLst/>
                <a:latin typeface="Abel" panose="02000506030000020004" pitchFamily="2" charset="0"/>
              </a:rPr>
              <a:t>Exemples :</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Peroxyde d'hydrogène (H2O2)</a:t>
            </a:r>
          </a:p>
          <a:p>
            <a:pPr marL="742950" lvl="1" indent="-285750" algn="l">
              <a:buFont typeface="Arial" panose="020B0604020202020204" pitchFamily="34" charset="0"/>
              <a:buChar char="•"/>
            </a:pPr>
            <a:r>
              <a:rPr lang="fr-FR" sz="2400" b="1" i="0" dirty="0">
                <a:solidFill>
                  <a:schemeClr val="tx1"/>
                </a:solidFill>
                <a:effectLst/>
                <a:latin typeface="Abel" panose="02000506030000020004" pitchFamily="2" charset="0"/>
              </a:rPr>
              <a:t>Peroxyde de benzoyle (C14H10O4)</a:t>
            </a:r>
          </a:p>
        </p:txBody>
      </p:sp>
      <p:pic>
        <p:nvPicPr>
          <p:cNvPr id="7" name="Picture 6">
            <a:extLst>
              <a:ext uri="{FF2B5EF4-FFF2-40B4-BE49-F238E27FC236}">
                <a16:creationId xmlns="" xmlns:a16="http://schemas.microsoft.com/office/drawing/2014/main" id="{07454E28-3095-FB3E-9828-59627D518E9E}"/>
              </a:ext>
            </a:extLst>
          </p:cNvPr>
          <p:cNvPicPr>
            <a:picLocks noChangeAspect="1"/>
          </p:cNvPicPr>
          <p:nvPr/>
        </p:nvPicPr>
        <p:blipFill>
          <a:blip r:embed="rId3"/>
          <a:stretch>
            <a:fillRect/>
          </a:stretch>
        </p:blipFill>
        <p:spPr>
          <a:xfrm>
            <a:off x="5620520" y="1116472"/>
            <a:ext cx="3047619" cy="1595238"/>
          </a:xfrm>
          <a:prstGeom prst="rect">
            <a:avLst/>
          </a:prstGeom>
        </p:spPr>
      </p:pic>
      <p:pic>
        <p:nvPicPr>
          <p:cNvPr id="9" name="Picture 8">
            <a:extLst>
              <a:ext uri="{FF2B5EF4-FFF2-40B4-BE49-F238E27FC236}">
                <a16:creationId xmlns="" xmlns:a16="http://schemas.microsoft.com/office/drawing/2014/main" id="{4088DFB0-4647-A984-272D-FF1E1B01A57B}"/>
              </a:ext>
            </a:extLst>
          </p:cNvPr>
          <p:cNvPicPr>
            <a:picLocks noChangeAspect="1"/>
          </p:cNvPicPr>
          <p:nvPr/>
        </p:nvPicPr>
        <p:blipFill>
          <a:blip r:embed="rId4"/>
          <a:stretch>
            <a:fillRect/>
          </a:stretch>
        </p:blipFill>
        <p:spPr>
          <a:xfrm>
            <a:off x="6263951" y="3441640"/>
            <a:ext cx="2236237" cy="1362708"/>
          </a:xfrm>
          <a:prstGeom prst="rect">
            <a:avLst/>
          </a:prstGeom>
        </p:spPr>
      </p:pic>
    </p:spTree>
    <p:extLst>
      <p:ext uri="{BB962C8B-B14F-4D97-AF65-F5344CB8AC3E}">
        <p14:creationId xmlns="" xmlns:p14="http://schemas.microsoft.com/office/powerpoint/2010/main" val="403882115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500"/>
                                        <p:tgtEl>
                                          <p:spTgt spid="5">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amond(in)">
                                      <p:cBhvr>
                                        <p:cTn id="37" dur="2000"/>
                                        <p:tgtEl>
                                          <p:spTgt spid="5">
                                            <p:txEl>
                                              <p:pRg st="5" end="5"/>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diamond(in)">
                                      <p:cBhvr>
                                        <p:cTn id="40" dur="2000"/>
                                        <p:tgtEl>
                                          <p:spTgt spid="5">
                                            <p:txEl>
                                              <p:pRg st="6" end="6"/>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diamond(in)">
                                      <p:cBhvr>
                                        <p:cTn id="43" dur="2000"/>
                                        <p:tgtEl>
                                          <p:spTgt spid="5">
                                            <p:txEl>
                                              <p:pRg st="7" end="7"/>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diamond(in)">
                                      <p:cBhvr>
                                        <p:cTn id="46" dur="2000"/>
                                        <p:tgtEl>
                                          <p:spTgt spid="5">
                                            <p:txEl>
                                              <p:pRg st="8" end="8"/>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diamond(in)">
                                      <p:cBhvr>
                                        <p:cTn id="49" dur="2000"/>
                                        <p:tgtEl>
                                          <p:spTgt spid="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0F85A7-0C59-B3E7-57F5-5C9E6B4555CE}"/>
              </a:ext>
            </a:extLst>
          </p:cNvPr>
          <p:cNvSpPr>
            <a:spLocks noGrp="1"/>
          </p:cNvSpPr>
          <p:nvPr>
            <p:ph type="title"/>
          </p:nvPr>
        </p:nvSpPr>
        <p:spPr/>
        <p:txBody>
          <a:bodyPr/>
          <a:lstStyle/>
          <a:p>
            <a:r>
              <a:rPr lang="fr-FR" sz="5400" dirty="0">
                <a:solidFill>
                  <a:schemeClr val="bg1">
                    <a:lumMod val="50000"/>
                  </a:schemeClr>
                </a:solidFill>
              </a:rPr>
              <a:t>I-</a:t>
            </a:r>
            <a:r>
              <a:rPr lang="fr-FR" sz="5400" b="1" dirty="0">
                <a:solidFill>
                  <a:schemeClr val="bg1">
                    <a:lumMod val="50000"/>
                  </a:schemeClr>
                </a:solidFill>
              </a:rPr>
              <a:t> Découverte </a:t>
            </a:r>
            <a:r>
              <a:rPr lang="ar-DZ" sz="5400" b="1" dirty="0">
                <a:solidFill>
                  <a:schemeClr val="bg1">
                    <a:lumMod val="50000"/>
                  </a:schemeClr>
                </a:solidFill>
              </a:rPr>
              <a:t/>
            </a:r>
            <a:br>
              <a:rPr lang="ar-DZ" sz="5400" b="1" dirty="0">
                <a:solidFill>
                  <a:schemeClr val="bg1">
                    <a:lumMod val="50000"/>
                  </a:schemeClr>
                </a:solidFill>
              </a:rPr>
            </a:br>
            <a:r>
              <a:rPr lang="fr-FR" sz="5400" b="1" dirty="0">
                <a:solidFill>
                  <a:schemeClr val="bg1">
                    <a:lumMod val="50000"/>
                  </a:schemeClr>
                </a:solidFill>
              </a:rPr>
              <a:t>de </a:t>
            </a:r>
            <a:r>
              <a:rPr lang="ar-DZ" sz="5400" b="1" dirty="0">
                <a:solidFill>
                  <a:schemeClr val="bg1">
                    <a:lumMod val="50000"/>
                  </a:schemeClr>
                </a:solidFill>
              </a:rPr>
              <a:t/>
            </a:r>
            <a:br>
              <a:rPr lang="ar-DZ" sz="5400" b="1" dirty="0">
                <a:solidFill>
                  <a:schemeClr val="bg1">
                    <a:lumMod val="50000"/>
                  </a:schemeClr>
                </a:solidFill>
              </a:rPr>
            </a:br>
            <a:r>
              <a:rPr lang="fr-FR" sz="5400" b="1" dirty="0">
                <a:solidFill>
                  <a:schemeClr val="bg1">
                    <a:lumMod val="50000"/>
                  </a:schemeClr>
                </a:solidFill>
              </a:rPr>
              <a:t>l’oxygène</a:t>
            </a:r>
            <a:endParaRPr lang="fr-FR" sz="5400" dirty="0">
              <a:solidFill>
                <a:schemeClr val="bg1">
                  <a:lumMod val="50000"/>
                </a:schemeClr>
              </a:solidFill>
            </a:endParaRPr>
          </a:p>
        </p:txBody>
      </p:sp>
      <p:grpSp>
        <p:nvGrpSpPr>
          <p:cNvPr id="3" name="Google Shape;14512;p38"/>
          <p:cNvGrpSpPr/>
          <p:nvPr/>
        </p:nvGrpSpPr>
        <p:grpSpPr>
          <a:xfrm rot="13874429">
            <a:off x="670763" y="534879"/>
            <a:ext cx="680167" cy="621792"/>
            <a:chOff x="6804466" y="-316297"/>
            <a:chExt cx="680167" cy="621792"/>
          </a:xfrm>
        </p:grpSpPr>
        <p:cxnSp>
          <p:nvCxnSpPr>
            <p:cNvPr id="4" name="Google Shape;14513;p38"/>
            <p:cNvCxnSpPr>
              <a:stCxn id="13"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4516;p38"/>
            <p:cNvCxnSpPr>
              <a:stCxn id="9"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4519;p38"/>
            <p:cNvGrpSpPr/>
            <p:nvPr/>
          </p:nvGrpSpPr>
          <p:grpSpPr>
            <a:xfrm>
              <a:off x="6834354" y="-286409"/>
              <a:ext cx="192657" cy="192657"/>
              <a:chOff x="6834354" y="-286409"/>
              <a:chExt cx="192657" cy="192657"/>
            </a:xfrm>
          </p:grpSpPr>
          <p:sp>
            <p:nvSpPr>
              <p:cNvPr id="13"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521;p38"/>
            <p:cNvGrpSpPr/>
            <p:nvPr/>
          </p:nvGrpSpPr>
          <p:grpSpPr>
            <a:xfrm>
              <a:off x="7291941" y="112804"/>
              <a:ext cx="192691" cy="192691"/>
              <a:chOff x="7291941" y="112804"/>
              <a:chExt cx="192691" cy="192691"/>
            </a:xfrm>
          </p:grpSpPr>
          <p:sp>
            <p:nvSpPr>
              <p:cNvPr id="11"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524;p38"/>
            <p:cNvGrpSpPr/>
            <p:nvPr/>
          </p:nvGrpSpPr>
          <p:grpSpPr>
            <a:xfrm>
              <a:off x="7002539" y="16236"/>
              <a:ext cx="192684" cy="192684"/>
              <a:chOff x="7002539" y="16236"/>
              <a:chExt cx="192684" cy="192684"/>
            </a:xfrm>
          </p:grpSpPr>
          <p:sp>
            <p:nvSpPr>
              <p:cNvPr id="9"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4512;p38"/>
          <p:cNvGrpSpPr/>
          <p:nvPr/>
        </p:nvGrpSpPr>
        <p:grpSpPr>
          <a:xfrm rot="10800000">
            <a:off x="8056301" y="4136209"/>
            <a:ext cx="680167" cy="621792"/>
            <a:chOff x="6804466" y="-316297"/>
            <a:chExt cx="680167" cy="621792"/>
          </a:xfrm>
        </p:grpSpPr>
        <p:cxnSp>
          <p:nvCxnSpPr>
            <p:cNvPr id="16" name="Google Shape;14513;p38"/>
            <p:cNvCxnSpPr>
              <a:stCxn id="25"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4516;p38"/>
            <p:cNvCxnSpPr>
              <a:stCxn id="21"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8" name="Google Shape;14519;p38"/>
            <p:cNvGrpSpPr/>
            <p:nvPr/>
          </p:nvGrpSpPr>
          <p:grpSpPr>
            <a:xfrm>
              <a:off x="6834354" y="-286409"/>
              <a:ext cx="192657" cy="192657"/>
              <a:chOff x="6834354" y="-286409"/>
              <a:chExt cx="192657" cy="192657"/>
            </a:xfrm>
          </p:grpSpPr>
          <p:sp>
            <p:nvSpPr>
              <p:cNvPr id="25"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521;p38"/>
            <p:cNvGrpSpPr/>
            <p:nvPr/>
          </p:nvGrpSpPr>
          <p:grpSpPr>
            <a:xfrm>
              <a:off x="7291941" y="112804"/>
              <a:ext cx="192691" cy="192691"/>
              <a:chOff x="7291941" y="112804"/>
              <a:chExt cx="192691" cy="192691"/>
            </a:xfrm>
          </p:grpSpPr>
          <p:sp>
            <p:nvSpPr>
              <p:cNvPr id="23"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4524;p38"/>
            <p:cNvGrpSpPr/>
            <p:nvPr/>
          </p:nvGrpSpPr>
          <p:grpSpPr>
            <a:xfrm>
              <a:off x="7002539" y="16236"/>
              <a:ext cx="192684" cy="192684"/>
              <a:chOff x="7002539" y="16236"/>
              <a:chExt cx="192684" cy="192684"/>
            </a:xfrm>
          </p:grpSpPr>
          <p:sp>
            <p:nvSpPr>
              <p:cNvPr id="21"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36940022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ABB440D-9F3E-844A-204F-480318E643AA}"/>
              </a:ext>
            </a:extLst>
          </p:cNvPr>
          <p:cNvSpPr txBox="1"/>
          <p:nvPr/>
        </p:nvSpPr>
        <p:spPr>
          <a:xfrm>
            <a:off x="727787" y="385189"/>
            <a:ext cx="8042988" cy="2308324"/>
          </a:xfrm>
          <a:prstGeom prst="rect">
            <a:avLst/>
          </a:prstGeom>
          <a:noFill/>
        </p:spPr>
        <p:txBody>
          <a:bodyPr wrap="square">
            <a:spAutoFit/>
          </a:bodyPr>
          <a:lstStyle/>
          <a:p>
            <a:pPr algn="ctr"/>
            <a:r>
              <a:rPr lang="fr-FR" sz="2400" b="1" i="0" dirty="0">
                <a:solidFill>
                  <a:srgbClr val="00965F"/>
                </a:solidFill>
                <a:effectLst/>
                <a:latin typeface="Abel" panose="02000506030000020004" pitchFamily="2" charset="0"/>
              </a:rPr>
              <a:t>6. Ozone</a:t>
            </a:r>
          </a:p>
          <a:p>
            <a:pPr algn="l">
              <a:buFont typeface="Arial" panose="020B0604020202020204" pitchFamily="34" charset="0"/>
              <a:buChar char="•"/>
            </a:pPr>
            <a:r>
              <a:rPr lang="fr-FR" sz="2400" b="1" i="0" dirty="0">
                <a:solidFill>
                  <a:schemeClr val="tx1"/>
                </a:solidFill>
                <a:effectLst/>
                <a:latin typeface="Abel" panose="02000506030000020004" pitchFamily="2" charset="0"/>
              </a:rPr>
              <a:t>L'ozone (O3) est un allotrope de l'oxygène qui joue un rôle crucial dans la protection de la biosphère en absorbant les rayons ultraviolets.</a:t>
            </a:r>
          </a:p>
          <a:p>
            <a:pPr algn="l">
              <a:buFont typeface="Arial" panose="020B0604020202020204" pitchFamily="34" charset="0"/>
              <a:buChar char="•"/>
            </a:pPr>
            <a:r>
              <a:rPr lang="fr-FR" sz="2400" b="1" i="0" dirty="0">
                <a:solidFill>
                  <a:schemeClr val="tx1"/>
                </a:solidFill>
                <a:effectLst/>
                <a:latin typeface="Abel" panose="02000506030000020004" pitchFamily="2" charset="0"/>
              </a:rPr>
              <a:t>Bien qu'il soit bénéfique dans la stratosphère, il peut être un polluant à des niveaux plus bas dans l'atmosphère.</a:t>
            </a:r>
          </a:p>
        </p:txBody>
      </p:sp>
      <p:pic>
        <p:nvPicPr>
          <p:cNvPr id="7" name="Picture 6">
            <a:extLst>
              <a:ext uri="{FF2B5EF4-FFF2-40B4-BE49-F238E27FC236}">
                <a16:creationId xmlns="" xmlns:a16="http://schemas.microsoft.com/office/drawing/2014/main" id="{523ECA65-0F89-FF9A-39B0-6C1D5BCDBC35}"/>
              </a:ext>
            </a:extLst>
          </p:cNvPr>
          <p:cNvPicPr>
            <a:picLocks noChangeAspect="1"/>
          </p:cNvPicPr>
          <p:nvPr/>
        </p:nvPicPr>
        <p:blipFill>
          <a:blip r:embed="rId2"/>
          <a:stretch>
            <a:fillRect/>
          </a:stretch>
        </p:blipFill>
        <p:spPr>
          <a:xfrm>
            <a:off x="5156719" y="2837449"/>
            <a:ext cx="3048000" cy="21945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id="{B089AC48-8140-9B0F-42D8-41F04CE8E2E6}"/>
              </a:ext>
            </a:extLst>
          </p:cNvPr>
          <p:cNvPicPr>
            <a:picLocks noChangeAspect="1"/>
          </p:cNvPicPr>
          <p:nvPr/>
        </p:nvPicPr>
        <p:blipFill>
          <a:blip r:embed="rId3"/>
          <a:stretch>
            <a:fillRect/>
          </a:stretch>
        </p:blipFill>
        <p:spPr>
          <a:xfrm>
            <a:off x="1047196" y="2888884"/>
            <a:ext cx="2143125" cy="214312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55902382"/>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E497498-AB82-2381-232A-62E3E4B14FB5}"/>
              </a:ext>
            </a:extLst>
          </p:cNvPr>
          <p:cNvSpPr txBox="1"/>
          <p:nvPr/>
        </p:nvSpPr>
        <p:spPr>
          <a:xfrm>
            <a:off x="2324455" y="1494132"/>
            <a:ext cx="6460621" cy="1569660"/>
          </a:xfrm>
          <a:prstGeom prst="rect">
            <a:avLst/>
          </a:prstGeom>
          <a:noFill/>
        </p:spPr>
        <p:txBody>
          <a:bodyPr wrap="square" rtlCol="0">
            <a:spAutoFit/>
          </a:bodyPr>
          <a:lstStyle/>
          <a:p>
            <a:r>
              <a:rPr lang="fr-FR" sz="9600" dirty="0">
                <a:latin typeface="Algerian" panose="04020705040A02060702" pitchFamily="82" charset="0"/>
              </a:rPr>
              <a:t>MERCI</a:t>
            </a:r>
          </a:p>
        </p:txBody>
      </p:sp>
      <p:grpSp>
        <p:nvGrpSpPr>
          <p:cNvPr id="3" name="Google Shape;15147;p51"/>
          <p:cNvGrpSpPr/>
          <p:nvPr/>
        </p:nvGrpSpPr>
        <p:grpSpPr>
          <a:xfrm rot="1704271">
            <a:off x="7382944" y="853901"/>
            <a:ext cx="1348315" cy="1071071"/>
            <a:chOff x="343445" y="291733"/>
            <a:chExt cx="1348335" cy="1071087"/>
          </a:xfrm>
        </p:grpSpPr>
        <p:cxnSp>
          <p:nvCxnSpPr>
            <p:cNvPr id="4"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49;p51"/>
            <p:cNvCxnSpPr>
              <a:stCxn id="18"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7" name="Google Shape;15151;p51"/>
            <p:cNvGrpSpPr/>
            <p:nvPr/>
          </p:nvGrpSpPr>
          <p:grpSpPr>
            <a:xfrm rot="5400000">
              <a:off x="815477" y="702670"/>
              <a:ext cx="405046" cy="405046"/>
              <a:chOff x="6834328" y="-286390"/>
              <a:chExt cx="192787" cy="192787"/>
            </a:xfrm>
          </p:grpSpPr>
          <p:sp>
            <p:nvSpPr>
              <p:cNvPr id="22"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54;p51"/>
            <p:cNvGrpSpPr/>
            <p:nvPr/>
          </p:nvGrpSpPr>
          <p:grpSpPr>
            <a:xfrm rot="5400000">
              <a:off x="343445" y="1149300"/>
              <a:ext cx="192600" cy="192600"/>
              <a:chOff x="7291941" y="112804"/>
              <a:chExt cx="192600" cy="192600"/>
            </a:xfrm>
          </p:grpSpPr>
          <p:sp>
            <p:nvSpPr>
              <p:cNvPr id="20"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157;p51"/>
            <p:cNvGrpSpPr/>
            <p:nvPr/>
          </p:nvGrpSpPr>
          <p:grpSpPr>
            <a:xfrm rot="5400000">
              <a:off x="440097" y="859949"/>
              <a:ext cx="192544" cy="192544"/>
              <a:chOff x="7002590" y="16208"/>
              <a:chExt cx="192544" cy="192544"/>
            </a:xfrm>
          </p:grpSpPr>
          <p:sp>
            <p:nvSpPr>
              <p:cNvPr id="18"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5159;p51"/>
            <p:cNvGrpSpPr/>
            <p:nvPr/>
          </p:nvGrpSpPr>
          <p:grpSpPr>
            <a:xfrm rot="5400000">
              <a:off x="1369119" y="1040159"/>
              <a:ext cx="279329" cy="279329"/>
              <a:chOff x="6834328" y="-286390"/>
              <a:chExt cx="192787" cy="192787"/>
            </a:xfrm>
          </p:grpSpPr>
          <p:sp>
            <p:nvSpPr>
              <p:cNvPr id="16"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5162;p51"/>
            <p:cNvCxnSpPr>
              <a:stCxn id="22" idx="0"/>
              <a:endCxn id="16"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2" name="Google Shape;15163;p51"/>
            <p:cNvGrpSpPr/>
            <p:nvPr/>
          </p:nvGrpSpPr>
          <p:grpSpPr>
            <a:xfrm rot="5400000">
              <a:off x="1088028" y="324221"/>
              <a:ext cx="209501" cy="209501"/>
              <a:chOff x="6834328" y="-286390"/>
              <a:chExt cx="192787" cy="192787"/>
            </a:xfrm>
          </p:grpSpPr>
          <p:sp>
            <p:nvSpPr>
              <p:cNvPr id="1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Google Shape;15166;p51"/>
            <p:cNvCxnSpPr>
              <a:stCxn id="22" idx="2"/>
              <a:endCxn id="1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4" name="Google Shape;15147;p51"/>
          <p:cNvGrpSpPr/>
          <p:nvPr/>
        </p:nvGrpSpPr>
        <p:grpSpPr>
          <a:xfrm rot="3883171">
            <a:off x="548850" y="1048079"/>
            <a:ext cx="1348315" cy="1071071"/>
            <a:chOff x="343445" y="291733"/>
            <a:chExt cx="1348335" cy="1071087"/>
          </a:xfrm>
        </p:grpSpPr>
        <p:cxnSp>
          <p:nvCxnSpPr>
            <p:cNvPr id="25"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15149;p51"/>
            <p:cNvCxnSpPr>
              <a:stCxn id="38"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27" name="Google Shape;15151;p51"/>
            <p:cNvGrpSpPr/>
            <p:nvPr/>
          </p:nvGrpSpPr>
          <p:grpSpPr>
            <a:xfrm rot="5400000">
              <a:off x="815477" y="702670"/>
              <a:ext cx="405046" cy="405046"/>
              <a:chOff x="6834328" y="-286390"/>
              <a:chExt cx="192787" cy="192787"/>
            </a:xfrm>
          </p:grpSpPr>
          <p:sp>
            <p:nvSpPr>
              <p:cNvPr id="42"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154;p51"/>
            <p:cNvGrpSpPr/>
            <p:nvPr/>
          </p:nvGrpSpPr>
          <p:grpSpPr>
            <a:xfrm rot="5400000">
              <a:off x="343445" y="1149300"/>
              <a:ext cx="192600" cy="192600"/>
              <a:chOff x="7291941" y="112804"/>
              <a:chExt cx="192600" cy="192600"/>
            </a:xfrm>
          </p:grpSpPr>
          <p:sp>
            <p:nvSpPr>
              <p:cNvPr id="40"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5157;p51"/>
            <p:cNvGrpSpPr/>
            <p:nvPr/>
          </p:nvGrpSpPr>
          <p:grpSpPr>
            <a:xfrm rot="5400000">
              <a:off x="440097" y="859949"/>
              <a:ext cx="192544" cy="192544"/>
              <a:chOff x="7002590" y="16208"/>
              <a:chExt cx="192544" cy="192544"/>
            </a:xfrm>
          </p:grpSpPr>
          <p:sp>
            <p:nvSpPr>
              <p:cNvPr id="38"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5159;p51"/>
            <p:cNvGrpSpPr/>
            <p:nvPr/>
          </p:nvGrpSpPr>
          <p:grpSpPr>
            <a:xfrm rot="5400000">
              <a:off x="1369119" y="1040159"/>
              <a:ext cx="279329" cy="279329"/>
              <a:chOff x="6834328" y="-286390"/>
              <a:chExt cx="192787" cy="192787"/>
            </a:xfrm>
          </p:grpSpPr>
          <p:sp>
            <p:nvSpPr>
              <p:cNvPr id="36"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 name="Google Shape;15162;p51"/>
            <p:cNvCxnSpPr>
              <a:stCxn id="42" idx="0"/>
              <a:endCxn id="36"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32" name="Google Shape;15163;p51"/>
            <p:cNvGrpSpPr/>
            <p:nvPr/>
          </p:nvGrpSpPr>
          <p:grpSpPr>
            <a:xfrm rot="5400000">
              <a:off x="1088028" y="324221"/>
              <a:ext cx="209501" cy="209501"/>
              <a:chOff x="6834328" y="-286390"/>
              <a:chExt cx="192787" cy="192787"/>
            </a:xfrm>
          </p:grpSpPr>
          <p:sp>
            <p:nvSpPr>
              <p:cNvPr id="3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 name="Google Shape;15166;p51"/>
            <p:cNvCxnSpPr>
              <a:stCxn id="42" idx="2"/>
              <a:endCxn id="3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44" name="Google Shape;15147;p51"/>
          <p:cNvGrpSpPr/>
          <p:nvPr/>
        </p:nvGrpSpPr>
        <p:grpSpPr>
          <a:xfrm rot="21138784">
            <a:off x="3742217" y="3650602"/>
            <a:ext cx="1348315" cy="1071071"/>
            <a:chOff x="343445" y="291733"/>
            <a:chExt cx="1348335" cy="1071087"/>
          </a:xfrm>
        </p:grpSpPr>
        <p:cxnSp>
          <p:nvCxnSpPr>
            <p:cNvPr id="45"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46" name="Google Shape;15149;p51"/>
            <p:cNvCxnSpPr>
              <a:stCxn id="58"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47" name="Google Shape;15151;p51"/>
            <p:cNvGrpSpPr/>
            <p:nvPr/>
          </p:nvGrpSpPr>
          <p:grpSpPr>
            <a:xfrm rot="5400000">
              <a:off x="815477" y="702670"/>
              <a:ext cx="405046" cy="405046"/>
              <a:chOff x="6834328" y="-286390"/>
              <a:chExt cx="192787" cy="192787"/>
            </a:xfrm>
          </p:grpSpPr>
          <p:sp>
            <p:nvSpPr>
              <p:cNvPr id="62"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5154;p51"/>
            <p:cNvGrpSpPr/>
            <p:nvPr/>
          </p:nvGrpSpPr>
          <p:grpSpPr>
            <a:xfrm rot="5400000">
              <a:off x="343445" y="1149300"/>
              <a:ext cx="192600" cy="192600"/>
              <a:chOff x="7291941" y="112804"/>
              <a:chExt cx="192600" cy="192600"/>
            </a:xfrm>
          </p:grpSpPr>
          <p:sp>
            <p:nvSpPr>
              <p:cNvPr id="60"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5157;p51"/>
            <p:cNvGrpSpPr/>
            <p:nvPr/>
          </p:nvGrpSpPr>
          <p:grpSpPr>
            <a:xfrm rot="5400000">
              <a:off x="440097" y="859949"/>
              <a:ext cx="192544" cy="192544"/>
              <a:chOff x="7002590" y="16208"/>
              <a:chExt cx="192544" cy="192544"/>
            </a:xfrm>
          </p:grpSpPr>
          <p:sp>
            <p:nvSpPr>
              <p:cNvPr id="58"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5159;p51"/>
            <p:cNvGrpSpPr/>
            <p:nvPr/>
          </p:nvGrpSpPr>
          <p:grpSpPr>
            <a:xfrm rot="5400000">
              <a:off x="1369119" y="1040159"/>
              <a:ext cx="279329" cy="279329"/>
              <a:chOff x="6834328" y="-286390"/>
              <a:chExt cx="192787" cy="192787"/>
            </a:xfrm>
          </p:grpSpPr>
          <p:sp>
            <p:nvSpPr>
              <p:cNvPr id="56"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 name="Google Shape;15162;p51"/>
            <p:cNvCxnSpPr>
              <a:stCxn id="62" idx="0"/>
              <a:endCxn id="56"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52" name="Google Shape;15163;p51"/>
            <p:cNvGrpSpPr/>
            <p:nvPr/>
          </p:nvGrpSpPr>
          <p:grpSpPr>
            <a:xfrm rot="5400000">
              <a:off x="1088028" y="324221"/>
              <a:ext cx="209501" cy="209501"/>
              <a:chOff x="6834328" y="-286390"/>
              <a:chExt cx="192787" cy="192787"/>
            </a:xfrm>
          </p:grpSpPr>
          <p:sp>
            <p:nvSpPr>
              <p:cNvPr id="5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 name="Google Shape;15166;p51"/>
            <p:cNvCxnSpPr>
              <a:stCxn id="62" idx="2"/>
              <a:endCxn id="5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 xmlns:p14="http://schemas.microsoft.com/office/powerpoint/2010/main" val="2558522807"/>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D148069-A74E-7053-BBE2-C6E7212C47E0}"/>
              </a:ext>
            </a:extLst>
          </p:cNvPr>
          <p:cNvSpPr/>
          <p:nvPr/>
        </p:nvSpPr>
        <p:spPr>
          <a:xfrm>
            <a:off x="150921" y="994300"/>
            <a:ext cx="4856086" cy="3870664"/>
          </a:xfrm>
          <a:prstGeom prst="roundRect">
            <a:avLst>
              <a:gd name="adj" fmla="val 6824"/>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5" name="TextBox 4">
            <a:extLst>
              <a:ext uri="{FF2B5EF4-FFF2-40B4-BE49-F238E27FC236}">
                <a16:creationId xmlns="" xmlns:a16="http://schemas.microsoft.com/office/drawing/2014/main" id="{E85101B1-E2A3-2324-B1E0-F794BA7B8E7B}"/>
              </a:ext>
            </a:extLst>
          </p:cNvPr>
          <p:cNvSpPr txBox="1"/>
          <p:nvPr/>
        </p:nvSpPr>
        <p:spPr>
          <a:xfrm>
            <a:off x="263046" y="1462666"/>
            <a:ext cx="4678532" cy="2677656"/>
          </a:xfrm>
          <a:prstGeom prst="rect">
            <a:avLst/>
          </a:prstGeom>
          <a:noFill/>
        </p:spPr>
        <p:txBody>
          <a:bodyPr wrap="square" rtlCol="0">
            <a:spAutoFit/>
          </a:bodyPr>
          <a:lstStyle/>
          <a:p>
            <a:r>
              <a:rPr lang="fr-FR" sz="2400" b="1" i="0" dirty="0">
                <a:solidFill>
                  <a:srgbClr val="002060"/>
                </a:solidFill>
                <a:effectLst/>
                <a:latin typeface="FiraSans Regular"/>
              </a:rPr>
              <a:t>L'oxygène sous sa forme gazeuse (ou dioxygène) a été découvert indépendamment par Karl Wilhelm Scheele en 1773 et Joseph Priestley en 1774. L'histoire conserve les noms des deux chimistes et la date de la première publication (1774).</a:t>
            </a:r>
          </a:p>
        </p:txBody>
      </p:sp>
      <p:pic>
        <p:nvPicPr>
          <p:cNvPr id="16" name="Picture 15">
            <a:extLst>
              <a:ext uri="{FF2B5EF4-FFF2-40B4-BE49-F238E27FC236}">
                <a16:creationId xmlns="" xmlns:a16="http://schemas.microsoft.com/office/drawing/2014/main" id="{B4A39C9B-DF39-A040-8516-6BC7E994942C}"/>
              </a:ext>
            </a:extLst>
          </p:cNvPr>
          <p:cNvPicPr>
            <a:picLocks noChangeAspect="1"/>
          </p:cNvPicPr>
          <p:nvPr/>
        </p:nvPicPr>
        <p:blipFill>
          <a:blip r:embed="rId2"/>
          <a:stretch>
            <a:fillRect/>
          </a:stretch>
        </p:blipFill>
        <p:spPr>
          <a:xfrm>
            <a:off x="5249987" y="1353681"/>
            <a:ext cx="1859117" cy="252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17" name="Rectangle 16">
            <a:extLst>
              <a:ext uri="{FF2B5EF4-FFF2-40B4-BE49-F238E27FC236}">
                <a16:creationId xmlns="" xmlns:a16="http://schemas.microsoft.com/office/drawing/2014/main" id="{E699FB31-07C0-60D5-F2F9-7C3EF09867A8}"/>
              </a:ext>
            </a:extLst>
          </p:cNvPr>
          <p:cNvSpPr/>
          <p:nvPr/>
        </p:nvSpPr>
        <p:spPr>
          <a:xfrm>
            <a:off x="2139520" y="178026"/>
            <a:ext cx="4438833" cy="719093"/>
          </a:xfrm>
          <a:prstGeom prst="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Box 17">
            <a:extLst>
              <a:ext uri="{FF2B5EF4-FFF2-40B4-BE49-F238E27FC236}">
                <a16:creationId xmlns="" xmlns:a16="http://schemas.microsoft.com/office/drawing/2014/main" id="{7A6764B8-9C65-E1FE-5A4A-0E39A00EFAF4}"/>
              </a:ext>
            </a:extLst>
          </p:cNvPr>
          <p:cNvSpPr txBox="1"/>
          <p:nvPr/>
        </p:nvSpPr>
        <p:spPr>
          <a:xfrm>
            <a:off x="2139520" y="235499"/>
            <a:ext cx="5268896" cy="954107"/>
          </a:xfrm>
          <a:prstGeom prst="rect">
            <a:avLst/>
          </a:prstGeom>
          <a:noFill/>
        </p:spPr>
        <p:txBody>
          <a:bodyPr wrap="square" rtlCol="0">
            <a:spAutoFit/>
          </a:bodyPr>
          <a:lstStyle/>
          <a:p>
            <a:r>
              <a:rPr lang="fr-FR" sz="2800" b="1" dirty="0">
                <a:solidFill>
                  <a:srgbClr val="002060"/>
                </a:solidFill>
              </a:rPr>
              <a:t>Découverte de l’oxygène</a:t>
            </a:r>
            <a:endParaRPr lang="fr-FR" sz="2800" dirty="0">
              <a:solidFill>
                <a:srgbClr val="002060"/>
              </a:solidFill>
            </a:endParaRPr>
          </a:p>
          <a:p>
            <a:endParaRPr lang="fr-FR" sz="2800" dirty="0"/>
          </a:p>
        </p:txBody>
      </p:sp>
      <p:sp>
        <p:nvSpPr>
          <p:cNvPr id="20" name="Rectangle: Diagonal Corners Rounded 19">
            <a:extLst>
              <a:ext uri="{FF2B5EF4-FFF2-40B4-BE49-F238E27FC236}">
                <a16:creationId xmlns="" xmlns:a16="http://schemas.microsoft.com/office/drawing/2014/main" id="{ED01FCF2-E4B7-FC07-0810-AC9682AB1445}"/>
              </a:ext>
            </a:extLst>
          </p:cNvPr>
          <p:cNvSpPr/>
          <p:nvPr/>
        </p:nvSpPr>
        <p:spPr>
          <a:xfrm>
            <a:off x="5184559" y="4037756"/>
            <a:ext cx="1859117" cy="568171"/>
          </a:xfrm>
          <a:prstGeom prst="round2Diag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0" u="none" strike="noStrike" dirty="0">
                <a:solidFill>
                  <a:srgbClr val="566BB3"/>
                </a:solidFill>
                <a:effectLst/>
                <a:latin typeface="FiraSans Regular"/>
                <a:hlinkClick r:id="rId3"/>
              </a:rPr>
              <a:t>Carl Wilhelm Scheele</a:t>
            </a:r>
            <a:r>
              <a:rPr lang="fr-FR" sz="1800" b="1" i="0" dirty="0">
                <a:solidFill>
                  <a:srgbClr val="1D1D1D"/>
                </a:solidFill>
                <a:effectLst/>
                <a:latin typeface="FiraSans Regular"/>
              </a:rPr>
              <a:t> </a:t>
            </a:r>
            <a:endParaRPr lang="fr-FR" sz="1800" dirty="0"/>
          </a:p>
        </p:txBody>
      </p:sp>
      <p:pic>
        <p:nvPicPr>
          <p:cNvPr id="22" name="Picture 21">
            <a:extLst>
              <a:ext uri="{FF2B5EF4-FFF2-40B4-BE49-F238E27FC236}">
                <a16:creationId xmlns="" xmlns:a16="http://schemas.microsoft.com/office/drawing/2014/main" id="{8772C067-7E78-EA9A-1BEC-200716B5E3A6}"/>
              </a:ext>
            </a:extLst>
          </p:cNvPr>
          <p:cNvPicPr>
            <a:picLocks noChangeAspect="1"/>
          </p:cNvPicPr>
          <p:nvPr/>
        </p:nvPicPr>
        <p:blipFill>
          <a:blip r:embed="rId4"/>
          <a:stretch>
            <a:fillRect/>
          </a:stretch>
        </p:blipFill>
        <p:spPr>
          <a:xfrm>
            <a:off x="7352085" y="1311750"/>
            <a:ext cx="1640994" cy="252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24" name="Rectangle: Diagonal Corners Rounded 23">
            <a:extLst>
              <a:ext uri="{FF2B5EF4-FFF2-40B4-BE49-F238E27FC236}">
                <a16:creationId xmlns="" xmlns:a16="http://schemas.microsoft.com/office/drawing/2014/main" id="{59C919A4-969C-E6AB-8913-0EC502D4A4DE}"/>
              </a:ext>
            </a:extLst>
          </p:cNvPr>
          <p:cNvSpPr/>
          <p:nvPr/>
        </p:nvSpPr>
        <p:spPr>
          <a:xfrm>
            <a:off x="7221228" y="4037755"/>
            <a:ext cx="1859117" cy="568172"/>
          </a:xfrm>
          <a:prstGeom prst="round2Diag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0" u="none" strike="noStrike" dirty="0">
                <a:solidFill>
                  <a:srgbClr val="566BB3"/>
                </a:solidFill>
                <a:effectLst/>
                <a:latin typeface="FiraSans Regular"/>
                <a:hlinkClick r:id="rId5"/>
              </a:rPr>
              <a:t>Joseph Priestley</a:t>
            </a:r>
            <a:endParaRPr lang="fr-FR" sz="1800" dirty="0"/>
          </a:p>
        </p:txBody>
      </p:sp>
    </p:spTree>
    <p:extLst>
      <p:ext uri="{BB962C8B-B14F-4D97-AF65-F5344CB8AC3E}">
        <p14:creationId xmlns="" xmlns:p14="http://schemas.microsoft.com/office/powerpoint/2010/main" val="3353662353"/>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wheel(1)">
                                      <p:cBhvr>
                                        <p:cTn id="14" dur="1000"/>
                                        <p:tgtEl>
                                          <p:spTgt spid="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 calcmode="lin" valueType="num">
                                      <p:cBhvr>
                                        <p:cTn id="46" dur="1000" fill="hold"/>
                                        <p:tgtEl>
                                          <p:spTgt spid="22"/>
                                        </p:tgtEl>
                                        <p:attrNameLst>
                                          <p:attrName>style.rotation</p:attrName>
                                        </p:attrNameLst>
                                      </p:cBhvr>
                                      <p:tavLst>
                                        <p:tav tm="0">
                                          <p:val>
                                            <p:fltVal val="90"/>
                                          </p:val>
                                        </p:tav>
                                        <p:tav tm="100000">
                                          <p:val>
                                            <p:fltVal val="0"/>
                                          </p:val>
                                        </p:tav>
                                      </p:tavLst>
                                    </p:anim>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 xmlns:a16="http://schemas.microsoft.com/office/drawing/2014/main" id="{D56961A9-9E00-6DBE-4756-C2D1EEA6B6C0}"/>
              </a:ext>
            </a:extLst>
          </p:cNvPr>
          <p:cNvSpPr/>
          <p:nvPr/>
        </p:nvSpPr>
        <p:spPr>
          <a:xfrm>
            <a:off x="102092" y="106940"/>
            <a:ext cx="6480699" cy="3168555"/>
          </a:xfrm>
          <a:prstGeom prst="round2Diag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5" name="TextBox 4">
            <a:extLst>
              <a:ext uri="{FF2B5EF4-FFF2-40B4-BE49-F238E27FC236}">
                <a16:creationId xmlns="" xmlns:a16="http://schemas.microsoft.com/office/drawing/2014/main" id="{2E9663F6-8C1B-43E5-9D09-7824F558C17C}"/>
              </a:ext>
            </a:extLst>
          </p:cNvPr>
          <p:cNvSpPr txBox="1"/>
          <p:nvPr/>
        </p:nvSpPr>
        <p:spPr>
          <a:xfrm>
            <a:off x="437413" y="166953"/>
            <a:ext cx="5685768" cy="3170099"/>
          </a:xfrm>
          <a:prstGeom prst="rect">
            <a:avLst/>
          </a:prstGeom>
          <a:noFill/>
        </p:spPr>
        <p:txBody>
          <a:bodyPr wrap="square" rtlCol="0">
            <a:spAutoFit/>
          </a:bodyPr>
          <a:lstStyle/>
          <a:p>
            <a:pPr algn="ctr"/>
            <a:r>
              <a:rPr lang="fr-FR" sz="2500" b="1" i="0" dirty="0">
                <a:solidFill>
                  <a:srgbClr val="002060"/>
                </a:solidFill>
                <a:effectLst/>
                <a:latin typeface="FiraSans Regular"/>
              </a:rPr>
              <a:t>Cependant, aucun d’entre eux n’a réalisé l’importance de leur découverte. C'est Antoine Laurent de Lavoisier qui identifie les principales propriétés de ce gaz en 1775. Il montre la présence d'oxygène dans l'air et dans l'eau, et met en valeur son rôle dans la combustion et la respiration.</a:t>
            </a:r>
          </a:p>
        </p:txBody>
      </p:sp>
      <p:pic>
        <p:nvPicPr>
          <p:cNvPr id="7" name="Picture 6">
            <a:extLst>
              <a:ext uri="{FF2B5EF4-FFF2-40B4-BE49-F238E27FC236}">
                <a16:creationId xmlns="" xmlns:a16="http://schemas.microsoft.com/office/drawing/2014/main" id="{71F1C55E-38E4-A648-B2C0-F18C09205017}"/>
              </a:ext>
            </a:extLst>
          </p:cNvPr>
          <p:cNvPicPr>
            <a:picLocks noChangeAspect="1"/>
          </p:cNvPicPr>
          <p:nvPr/>
        </p:nvPicPr>
        <p:blipFill>
          <a:blip r:embed="rId2"/>
          <a:stretch>
            <a:fillRect/>
          </a:stretch>
        </p:blipFill>
        <p:spPr>
          <a:xfrm>
            <a:off x="6977082" y="272378"/>
            <a:ext cx="2143125" cy="214312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8" name="Rectangle: Diagonal Corners Rounded 7">
            <a:extLst>
              <a:ext uri="{FF2B5EF4-FFF2-40B4-BE49-F238E27FC236}">
                <a16:creationId xmlns="" xmlns:a16="http://schemas.microsoft.com/office/drawing/2014/main" id="{8D3E0EC6-0FBD-6DB5-52FD-74C49BF19B87}"/>
              </a:ext>
            </a:extLst>
          </p:cNvPr>
          <p:cNvSpPr/>
          <p:nvPr/>
        </p:nvSpPr>
        <p:spPr>
          <a:xfrm>
            <a:off x="6889070" y="2555622"/>
            <a:ext cx="1970884" cy="702921"/>
          </a:xfrm>
          <a:prstGeom prst="round2Diag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0" u="none" strike="noStrike" dirty="0">
                <a:solidFill>
                  <a:srgbClr val="002060"/>
                </a:solidFill>
                <a:effectLst/>
                <a:latin typeface="FiraSans Regular"/>
                <a:hlinkClick r:id="rId3">
                  <a:extLst>
                    <a:ext uri="{A12FA001-AC4F-418D-AE19-62706E023703}">
                      <ahyp:hlinkClr xmlns="" xmlns:ahyp="http://schemas.microsoft.com/office/drawing/2018/hyperlinkcolor" val="tx"/>
                    </a:ext>
                  </a:extLst>
                </a:hlinkClick>
              </a:rPr>
              <a:t>Antoine Laurent de Lavoisier</a:t>
            </a:r>
            <a:r>
              <a:rPr lang="fr-FR" sz="1800" b="1" i="0" dirty="0">
                <a:solidFill>
                  <a:srgbClr val="002060"/>
                </a:solidFill>
                <a:effectLst/>
                <a:latin typeface="FiraSans Regular"/>
              </a:rPr>
              <a:t> </a:t>
            </a:r>
            <a:endParaRPr lang="fr-FR" sz="1800" dirty="0"/>
          </a:p>
        </p:txBody>
      </p:sp>
      <p:pic>
        <p:nvPicPr>
          <p:cNvPr id="12" name="Picture 11">
            <a:extLst>
              <a:ext uri="{FF2B5EF4-FFF2-40B4-BE49-F238E27FC236}">
                <a16:creationId xmlns="" xmlns:a16="http://schemas.microsoft.com/office/drawing/2014/main" id="{1EF04461-89A7-58B9-2D44-05EBF5B2E6AA}"/>
              </a:ext>
            </a:extLst>
          </p:cNvPr>
          <p:cNvPicPr>
            <a:picLocks noChangeAspect="1"/>
          </p:cNvPicPr>
          <p:nvPr/>
        </p:nvPicPr>
        <p:blipFill>
          <a:blip r:embed="rId4"/>
          <a:stretch>
            <a:fillRect/>
          </a:stretch>
        </p:blipFill>
        <p:spPr>
          <a:xfrm>
            <a:off x="5149322" y="3450737"/>
            <a:ext cx="1127191" cy="144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14" name="Picture 13">
            <a:extLst>
              <a:ext uri="{FF2B5EF4-FFF2-40B4-BE49-F238E27FC236}">
                <a16:creationId xmlns="" xmlns:a16="http://schemas.microsoft.com/office/drawing/2014/main" id="{D04621B9-37C4-6A7F-ACD1-8BF2139C67C7}"/>
              </a:ext>
            </a:extLst>
          </p:cNvPr>
          <p:cNvPicPr>
            <a:picLocks noChangeAspect="1"/>
          </p:cNvPicPr>
          <p:nvPr/>
        </p:nvPicPr>
        <p:blipFill>
          <a:blip r:embed="rId5"/>
          <a:stretch>
            <a:fillRect/>
          </a:stretch>
        </p:blipFill>
        <p:spPr>
          <a:xfrm>
            <a:off x="357829" y="3502865"/>
            <a:ext cx="1344000" cy="144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72395517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 xmlns:a16="http://schemas.microsoft.com/office/drawing/2014/main" id="{B80C78C7-1D9D-EF56-7108-0F146FDE49D4}"/>
              </a:ext>
            </a:extLst>
          </p:cNvPr>
          <p:cNvSpPr/>
          <p:nvPr/>
        </p:nvSpPr>
        <p:spPr>
          <a:xfrm>
            <a:off x="150920" y="328472"/>
            <a:ext cx="6027937" cy="4341181"/>
          </a:xfrm>
          <a:prstGeom prst="roundRect">
            <a:avLst/>
          </a:prstGeom>
          <a:solidFill>
            <a:srgbClr val="FFFFFF"/>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extBox 28">
            <a:extLst>
              <a:ext uri="{FF2B5EF4-FFF2-40B4-BE49-F238E27FC236}">
                <a16:creationId xmlns="" xmlns:a16="http://schemas.microsoft.com/office/drawing/2014/main" id="{8E3D91D7-B4DC-9B51-F8D9-E96D502BA44D}"/>
              </a:ext>
            </a:extLst>
          </p:cNvPr>
          <p:cNvSpPr txBox="1"/>
          <p:nvPr/>
        </p:nvSpPr>
        <p:spPr>
          <a:xfrm>
            <a:off x="319596" y="124926"/>
            <a:ext cx="5859261" cy="4893647"/>
          </a:xfrm>
          <a:prstGeom prst="rect">
            <a:avLst/>
          </a:prstGeom>
          <a:noFill/>
        </p:spPr>
        <p:txBody>
          <a:bodyPr wrap="square" rtlCol="0">
            <a:spAutoFit/>
          </a:bodyPr>
          <a:lstStyle/>
          <a:p>
            <a:endParaRPr lang="fr-FR" sz="2400" b="1" dirty="0">
              <a:solidFill>
                <a:srgbClr val="002060"/>
              </a:solidFill>
            </a:endParaRPr>
          </a:p>
          <a:p>
            <a:r>
              <a:rPr lang="fr-FR" sz="2400" b="1" dirty="0">
                <a:solidFill>
                  <a:srgbClr val="002060"/>
                </a:solidFill>
              </a:rPr>
              <a:t>Par ailleurs </a:t>
            </a:r>
            <a:r>
              <a:rPr lang="fr-FR" sz="2400" b="1" u="sng" dirty="0">
                <a:solidFill>
                  <a:srgbClr val="002060"/>
                </a:solidFill>
              </a:rPr>
              <a:t>Lavoisier</a:t>
            </a:r>
            <a:r>
              <a:rPr lang="fr-FR" sz="2400" b="1" dirty="0">
                <a:solidFill>
                  <a:srgbClr val="002060"/>
                </a:solidFill>
              </a:rPr>
              <a:t> lui donna le non « oxygène » (du grec </a:t>
            </a:r>
            <a:r>
              <a:rPr lang="fr-FR" sz="2400" b="1" u="sng" dirty="0">
                <a:solidFill>
                  <a:srgbClr val="002060"/>
                </a:solidFill>
              </a:rPr>
              <a:t>Oxus</a:t>
            </a:r>
            <a:r>
              <a:rPr lang="fr-FR" sz="2400" b="1" dirty="0">
                <a:solidFill>
                  <a:srgbClr val="002060"/>
                </a:solidFill>
              </a:rPr>
              <a:t> et </a:t>
            </a:r>
            <a:r>
              <a:rPr lang="fr-FR" sz="2400" b="1" u="sng" dirty="0">
                <a:solidFill>
                  <a:srgbClr val="002060"/>
                </a:solidFill>
              </a:rPr>
              <a:t>gènes</a:t>
            </a:r>
            <a:r>
              <a:rPr lang="fr-FR" sz="2400" b="1" dirty="0">
                <a:solidFill>
                  <a:srgbClr val="002060"/>
                </a:solidFill>
              </a:rPr>
              <a:t> signifiant  « qui produit de l’acide » parce l'oxygène apparaissait dans tous les acides connus à cette époque. Il montre également que l'oxygène de l'air se présente sous la forme d'un gaz diatomique (composé de 2 atomes d'oxygène, d'où sa formule chimique O2), et que c'est un élément chimique (corps pur simple).</a:t>
            </a:r>
          </a:p>
          <a:p>
            <a:r>
              <a:rPr lang="fr-FR" sz="2400" dirty="0">
                <a:solidFill>
                  <a:srgbClr val="002060"/>
                </a:solidFill>
              </a:rPr>
              <a:t> </a:t>
            </a:r>
          </a:p>
        </p:txBody>
      </p:sp>
      <p:pic>
        <p:nvPicPr>
          <p:cNvPr id="31" name="Picture 30">
            <a:extLst>
              <a:ext uri="{FF2B5EF4-FFF2-40B4-BE49-F238E27FC236}">
                <a16:creationId xmlns="" xmlns:a16="http://schemas.microsoft.com/office/drawing/2014/main" id="{1D333EA9-EBAA-CDCB-8EF5-C3E5988445B4}"/>
              </a:ext>
            </a:extLst>
          </p:cNvPr>
          <p:cNvPicPr>
            <a:picLocks noChangeAspect="1"/>
          </p:cNvPicPr>
          <p:nvPr/>
        </p:nvPicPr>
        <p:blipFill>
          <a:blip r:embed="rId2"/>
          <a:stretch>
            <a:fillRect/>
          </a:stretch>
        </p:blipFill>
        <p:spPr>
          <a:xfrm>
            <a:off x="6681279" y="285794"/>
            <a:ext cx="2160000" cy="216000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33" name="Picture 32">
            <a:extLst>
              <a:ext uri="{FF2B5EF4-FFF2-40B4-BE49-F238E27FC236}">
                <a16:creationId xmlns="" xmlns:a16="http://schemas.microsoft.com/office/drawing/2014/main" id="{AA41C350-4690-F6E3-2A8B-7BE2B11CAB87}"/>
              </a:ext>
            </a:extLst>
          </p:cNvPr>
          <p:cNvPicPr>
            <a:picLocks noChangeAspect="1"/>
          </p:cNvPicPr>
          <p:nvPr/>
        </p:nvPicPr>
        <p:blipFill>
          <a:blip r:embed="rId3"/>
          <a:stretch>
            <a:fillRect/>
          </a:stretch>
        </p:blipFill>
        <p:spPr>
          <a:xfrm>
            <a:off x="6681279" y="2736004"/>
            <a:ext cx="2143125" cy="214312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0994810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fltVal val="0"/>
                                          </p:val>
                                        </p:tav>
                                        <p:tav tm="100000">
                                          <p:val>
                                            <p:strVal val="#ppt_w"/>
                                          </p:val>
                                        </p:tav>
                                      </p:tavLst>
                                    </p:anim>
                                    <p:anim calcmode="lin" valueType="num">
                                      <p:cBhvr>
                                        <p:cTn id="18" dur="1000" fill="hold"/>
                                        <p:tgtEl>
                                          <p:spTgt spid="31"/>
                                        </p:tgtEl>
                                        <p:attrNameLst>
                                          <p:attrName>ppt_h</p:attrName>
                                        </p:attrNameLst>
                                      </p:cBhvr>
                                      <p:tavLst>
                                        <p:tav tm="0">
                                          <p:val>
                                            <p:fltVal val="0"/>
                                          </p:val>
                                        </p:tav>
                                        <p:tav tm="100000">
                                          <p:val>
                                            <p:strVal val="#ppt_h"/>
                                          </p:val>
                                        </p:tav>
                                      </p:tavLst>
                                    </p:anim>
                                    <p:anim calcmode="lin" valueType="num">
                                      <p:cBhvr>
                                        <p:cTn id="19" dur="1000" fill="hold"/>
                                        <p:tgtEl>
                                          <p:spTgt spid="31"/>
                                        </p:tgtEl>
                                        <p:attrNameLst>
                                          <p:attrName>style.rotation</p:attrName>
                                        </p:attrNameLst>
                                      </p:cBhvr>
                                      <p:tavLst>
                                        <p:tav tm="0">
                                          <p:val>
                                            <p:fltVal val="90"/>
                                          </p:val>
                                        </p:tav>
                                        <p:tav tm="100000">
                                          <p:val>
                                            <p:fltVal val="0"/>
                                          </p:val>
                                        </p:tav>
                                      </p:tavLst>
                                    </p:anim>
                                    <p:animEffect transition="in" filter="fade">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cxnSp>
        <p:nvCxnSpPr>
          <p:cNvPr id="15020" name="Google Shape;15020;p50"/>
          <p:cNvCxnSpPr>
            <a:cxnSpLocks/>
            <a:stCxn id="15021" idx="1"/>
            <a:endCxn id="15022" idx="2"/>
          </p:cNvCxnSpPr>
          <p:nvPr/>
        </p:nvCxnSpPr>
        <p:spPr>
          <a:xfrm flipH="1" flipV="1">
            <a:off x="6079229" y="2797848"/>
            <a:ext cx="1430371" cy="59190"/>
          </a:xfrm>
          <a:prstGeom prst="straightConnector1">
            <a:avLst/>
          </a:prstGeom>
          <a:noFill/>
          <a:ln w="19050" cap="flat" cmpd="sng">
            <a:solidFill>
              <a:schemeClr val="dk1"/>
            </a:solidFill>
            <a:prstDash val="solid"/>
            <a:round/>
            <a:headEnd type="none" w="med" len="med"/>
            <a:tailEnd type="none" w="med" len="med"/>
          </a:ln>
        </p:spPr>
      </p:cxnSp>
      <p:sp>
        <p:nvSpPr>
          <p:cNvPr id="15023" name="Google Shape;15023;p50"/>
          <p:cNvSpPr txBox="1">
            <a:spLocks noGrp="1"/>
          </p:cNvSpPr>
          <p:nvPr>
            <p:ph type="title" idx="6"/>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l" rtl="0">
              <a:spcBef>
                <a:spcPts val="0"/>
              </a:spcBef>
              <a:spcAft>
                <a:spcPts val="0"/>
              </a:spcAft>
              <a:buNone/>
            </a:pPr>
            <a:r>
              <a:rPr lang="fr-FR" dirty="0"/>
              <a:t>LA STRUCTURE DE L'ATOME : L'ATOME </a:t>
            </a:r>
            <a:r>
              <a:rPr lang="fr-FR" dirty="0" smtClean="0"/>
              <a:t>D’ Oxygène</a:t>
            </a:r>
            <a:endParaRPr dirty="0"/>
          </a:p>
        </p:txBody>
      </p:sp>
      <p:sp>
        <p:nvSpPr>
          <p:cNvPr id="15024" name="Google Shape;15024;p50"/>
          <p:cNvSpPr txBox="1">
            <a:spLocks noGrp="1"/>
          </p:cNvSpPr>
          <p:nvPr>
            <p:ph type="title"/>
          </p:nvPr>
        </p:nvSpPr>
        <p:spPr>
          <a:xfrm>
            <a:off x="1060500" y="111598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ELECTRON</a:t>
            </a:r>
            <a:endParaRPr dirty="0"/>
          </a:p>
        </p:txBody>
      </p:sp>
      <p:sp>
        <p:nvSpPr>
          <p:cNvPr id="15026" name="Google Shape;15026;p50"/>
          <p:cNvSpPr txBox="1">
            <a:spLocks noGrp="1"/>
          </p:cNvSpPr>
          <p:nvPr>
            <p:ph type="title" idx="2"/>
          </p:nvPr>
        </p:nvSpPr>
        <p:spPr>
          <a:xfrm>
            <a:off x="1060500" y="243858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PROTON</a:t>
            </a:r>
            <a:endParaRPr dirty="0"/>
          </a:p>
        </p:txBody>
      </p:sp>
      <p:sp>
        <p:nvSpPr>
          <p:cNvPr id="15028" name="Google Shape;15028;p50"/>
          <p:cNvSpPr txBox="1">
            <a:spLocks noGrp="1"/>
          </p:cNvSpPr>
          <p:nvPr>
            <p:ph type="title" idx="4"/>
          </p:nvPr>
        </p:nvSpPr>
        <p:spPr>
          <a:xfrm>
            <a:off x="1060500" y="3745738"/>
            <a:ext cx="1645800" cy="4572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NEUTRON</a:t>
            </a:r>
            <a:endParaRPr dirty="0"/>
          </a:p>
        </p:txBody>
      </p:sp>
      <p:sp>
        <p:nvSpPr>
          <p:cNvPr id="15030" name="Google Shape;15030;p50"/>
          <p:cNvSpPr/>
          <p:nvPr/>
        </p:nvSpPr>
        <p:spPr>
          <a:xfrm>
            <a:off x="4271925" y="1531825"/>
            <a:ext cx="2743200" cy="2743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sp>
        <p:nvSpPr>
          <p:cNvPr id="15045" name="Google Shape;15045;p50"/>
          <p:cNvSpPr/>
          <p:nvPr/>
        </p:nvSpPr>
        <p:spPr>
          <a:xfrm>
            <a:off x="4637625" y="1897525"/>
            <a:ext cx="2011800" cy="2011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46" name="Google Shape;15046;p50"/>
          <p:cNvGrpSpPr/>
          <p:nvPr/>
        </p:nvGrpSpPr>
        <p:grpSpPr>
          <a:xfrm>
            <a:off x="5295396" y="2438588"/>
            <a:ext cx="783832" cy="808837"/>
            <a:chOff x="3957865" y="2767690"/>
            <a:chExt cx="783832" cy="808837"/>
          </a:xfrm>
        </p:grpSpPr>
        <p:grpSp>
          <p:nvGrpSpPr>
            <p:cNvPr id="15047" name="Google Shape;15047;p50"/>
            <p:cNvGrpSpPr/>
            <p:nvPr/>
          </p:nvGrpSpPr>
          <p:grpSpPr>
            <a:xfrm rot="10800000">
              <a:off x="3957865" y="3081533"/>
              <a:ext cx="271470" cy="271470"/>
              <a:chOff x="7002578" y="16230"/>
              <a:chExt cx="192600" cy="192600"/>
            </a:xfrm>
          </p:grpSpPr>
          <p:sp>
            <p:nvSpPr>
              <p:cNvPr id="15048" name="Google Shape;15048;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0" name="Google Shape;15050;p50"/>
            <p:cNvGrpSpPr/>
            <p:nvPr/>
          </p:nvGrpSpPr>
          <p:grpSpPr>
            <a:xfrm>
              <a:off x="4049278" y="2967540"/>
              <a:ext cx="271470" cy="271470"/>
              <a:chOff x="4436238" y="3096208"/>
              <a:chExt cx="271470" cy="271470"/>
            </a:xfrm>
          </p:grpSpPr>
          <p:grpSp>
            <p:nvGrpSpPr>
              <p:cNvPr id="15051" name="Google Shape;15051;p50"/>
              <p:cNvGrpSpPr/>
              <p:nvPr/>
            </p:nvGrpSpPr>
            <p:grpSpPr>
              <a:xfrm rot="10800000">
                <a:off x="4436238" y="3096208"/>
                <a:ext cx="271470" cy="271470"/>
                <a:chOff x="7002578" y="16230"/>
                <a:chExt cx="192600" cy="192600"/>
              </a:xfrm>
            </p:grpSpPr>
            <p:sp>
              <p:nvSpPr>
                <p:cNvPr id="15052" name="Google Shape;15052;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54" name="Google Shape;15054;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55" name="Google Shape;15055;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56" name="Google Shape;15056;p50"/>
            <p:cNvGrpSpPr/>
            <p:nvPr/>
          </p:nvGrpSpPr>
          <p:grpSpPr>
            <a:xfrm rot="10800000">
              <a:off x="4168340" y="3059795"/>
              <a:ext cx="271470" cy="271470"/>
              <a:chOff x="7002578" y="16230"/>
              <a:chExt cx="192600" cy="192600"/>
            </a:xfrm>
          </p:grpSpPr>
          <p:sp>
            <p:nvSpPr>
              <p:cNvPr id="15057" name="Google Shape;1505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9" name="Google Shape;15059;p50"/>
            <p:cNvGrpSpPr/>
            <p:nvPr/>
          </p:nvGrpSpPr>
          <p:grpSpPr>
            <a:xfrm>
              <a:off x="4049278" y="3191065"/>
              <a:ext cx="271470" cy="271470"/>
              <a:chOff x="4436238" y="3096208"/>
              <a:chExt cx="271470" cy="271470"/>
            </a:xfrm>
          </p:grpSpPr>
          <p:grpSp>
            <p:nvGrpSpPr>
              <p:cNvPr id="15060" name="Google Shape;15060;p50"/>
              <p:cNvGrpSpPr/>
              <p:nvPr/>
            </p:nvGrpSpPr>
            <p:grpSpPr>
              <a:xfrm rot="10800000">
                <a:off x="4436238" y="3096208"/>
                <a:ext cx="271470" cy="271470"/>
                <a:chOff x="7002578" y="16230"/>
                <a:chExt cx="192600" cy="192600"/>
              </a:xfrm>
            </p:grpSpPr>
            <p:sp>
              <p:nvSpPr>
                <p:cNvPr id="15061" name="Google Shape;1506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2" name="Google Shape;1506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63" name="Google Shape;1506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64" name="Google Shape;1506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65" name="Google Shape;15065;p50"/>
            <p:cNvGrpSpPr/>
            <p:nvPr/>
          </p:nvGrpSpPr>
          <p:grpSpPr>
            <a:xfrm rot="10800000">
              <a:off x="4168340" y="3305058"/>
              <a:ext cx="271470" cy="271470"/>
              <a:chOff x="7002578" y="16230"/>
              <a:chExt cx="192600" cy="192600"/>
            </a:xfrm>
          </p:grpSpPr>
          <p:sp>
            <p:nvSpPr>
              <p:cNvPr id="15066" name="Google Shape;15066;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8" name="Google Shape;15068;p50"/>
            <p:cNvGrpSpPr/>
            <p:nvPr/>
          </p:nvGrpSpPr>
          <p:grpSpPr>
            <a:xfrm>
              <a:off x="4259753" y="3191065"/>
              <a:ext cx="271470" cy="271470"/>
              <a:chOff x="4436238" y="3096208"/>
              <a:chExt cx="271470" cy="271470"/>
            </a:xfrm>
          </p:grpSpPr>
          <p:grpSp>
            <p:nvGrpSpPr>
              <p:cNvPr id="15069" name="Google Shape;15069;p50"/>
              <p:cNvGrpSpPr/>
              <p:nvPr/>
            </p:nvGrpSpPr>
            <p:grpSpPr>
              <a:xfrm rot="10800000">
                <a:off x="4436238" y="3096208"/>
                <a:ext cx="271470" cy="271470"/>
                <a:chOff x="7002578" y="16230"/>
                <a:chExt cx="192600" cy="192600"/>
              </a:xfrm>
            </p:grpSpPr>
            <p:sp>
              <p:nvSpPr>
                <p:cNvPr id="15070" name="Google Shape;15070;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1" name="Google Shape;15071;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72" name="Google Shape;15072;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73" name="Google Shape;15073;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74" name="Google Shape;15074;p50"/>
            <p:cNvGrpSpPr/>
            <p:nvPr/>
          </p:nvGrpSpPr>
          <p:grpSpPr>
            <a:xfrm rot="10800000">
              <a:off x="4168340" y="2881683"/>
              <a:ext cx="271470" cy="271470"/>
              <a:chOff x="7002578" y="16230"/>
              <a:chExt cx="192600" cy="192600"/>
            </a:xfrm>
          </p:grpSpPr>
          <p:sp>
            <p:nvSpPr>
              <p:cNvPr id="15075" name="Google Shape;15075;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6" name="Google Shape;15076;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7" name="Google Shape;15077;p50"/>
            <p:cNvGrpSpPr/>
            <p:nvPr/>
          </p:nvGrpSpPr>
          <p:grpSpPr>
            <a:xfrm>
              <a:off x="4259753" y="2767690"/>
              <a:ext cx="271470" cy="271470"/>
              <a:chOff x="4436238" y="3096208"/>
              <a:chExt cx="271470" cy="271470"/>
            </a:xfrm>
          </p:grpSpPr>
          <p:grpSp>
            <p:nvGrpSpPr>
              <p:cNvPr id="15078" name="Google Shape;15078;p50"/>
              <p:cNvGrpSpPr/>
              <p:nvPr/>
            </p:nvGrpSpPr>
            <p:grpSpPr>
              <a:xfrm rot="10800000">
                <a:off x="4436238" y="3096208"/>
                <a:ext cx="271470" cy="271470"/>
                <a:chOff x="7002578" y="16230"/>
                <a:chExt cx="192600" cy="192600"/>
              </a:xfrm>
            </p:grpSpPr>
            <p:sp>
              <p:nvSpPr>
                <p:cNvPr id="15079" name="Google Shape;15079;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81" name="Google Shape;15081;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82" name="Google Shape;15082;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83" name="Google Shape;15083;p50"/>
            <p:cNvGrpSpPr/>
            <p:nvPr/>
          </p:nvGrpSpPr>
          <p:grpSpPr>
            <a:xfrm rot="10800000">
              <a:off x="4378815" y="2859945"/>
              <a:ext cx="271470" cy="271470"/>
              <a:chOff x="7002578" y="16230"/>
              <a:chExt cx="192600" cy="192600"/>
            </a:xfrm>
          </p:grpSpPr>
          <p:sp>
            <p:nvSpPr>
              <p:cNvPr id="15084" name="Google Shape;15084;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6" name="Google Shape;15086;p50"/>
            <p:cNvGrpSpPr/>
            <p:nvPr/>
          </p:nvGrpSpPr>
          <p:grpSpPr>
            <a:xfrm>
              <a:off x="4259753" y="2991215"/>
              <a:ext cx="271470" cy="271470"/>
              <a:chOff x="4436238" y="3096208"/>
              <a:chExt cx="271470" cy="271470"/>
            </a:xfrm>
          </p:grpSpPr>
          <p:grpSp>
            <p:nvGrpSpPr>
              <p:cNvPr id="15087" name="Google Shape;15087;p50"/>
              <p:cNvGrpSpPr/>
              <p:nvPr/>
            </p:nvGrpSpPr>
            <p:grpSpPr>
              <a:xfrm rot="10800000">
                <a:off x="4436238" y="3096208"/>
                <a:ext cx="271470" cy="271470"/>
                <a:chOff x="7002578" y="16230"/>
                <a:chExt cx="192600" cy="192600"/>
              </a:xfrm>
            </p:grpSpPr>
            <p:sp>
              <p:nvSpPr>
                <p:cNvPr id="15088" name="Google Shape;15088;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90" name="Google Shape;15090;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91" name="Google Shape;15091;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92" name="Google Shape;15092;p50"/>
            <p:cNvGrpSpPr/>
            <p:nvPr/>
          </p:nvGrpSpPr>
          <p:grpSpPr>
            <a:xfrm rot="10800000">
              <a:off x="4378815" y="3105208"/>
              <a:ext cx="271470" cy="271470"/>
              <a:chOff x="7002578" y="16230"/>
              <a:chExt cx="192600" cy="192600"/>
            </a:xfrm>
          </p:grpSpPr>
          <p:sp>
            <p:nvSpPr>
              <p:cNvPr id="15093" name="Google Shape;15093;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5" name="Google Shape;15095;p50"/>
            <p:cNvGrpSpPr/>
            <p:nvPr/>
          </p:nvGrpSpPr>
          <p:grpSpPr>
            <a:xfrm>
              <a:off x="4470228" y="2991215"/>
              <a:ext cx="271470" cy="271470"/>
              <a:chOff x="4436238" y="3096208"/>
              <a:chExt cx="271470" cy="271470"/>
            </a:xfrm>
          </p:grpSpPr>
          <p:grpSp>
            <p:nvGrpSpPr>
              <p:cNvPr id="15096" name="Google Shape;15096;p50"/>
              <p:cNvGrpSpPr/>
              <p:nvPr/>
            </p:nvGrpSpPr>
            <p:grpSpPr>
              <a:xfrm rot="10800000">
                <a:off x="4436238" y="3096208"/>
                <a:ext cx="271470" cy="271470"/>
                <a:chOff x="7002578" y="16230"/>
                <a:chExt cx="192600" cy="192600"/>
              </a:xfrm>
            </p:grpSpPr>
            <p:sp>
              <p:nvSpPr>
                <p:cNvPr id="15022" name="Google Shape;15022;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7" name="Google Shape;15097;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98" name="Google Shape;15098;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99" name="Google Shape;15099;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5100" name="Google Shape;15100;p50"/>
          <p:cNvGrpSpPr/>
          <p:nvPr/>
        </p:nvGrpSpPr>
        <p:grpSpPr>
          <a:xfrm>
            <a:off x="5141315" y="1437458"/>
            <a:ext cx="271470" cy="271470"/>
            <a:chOff x="1752450" y="3096208"/>
            <a:chExt cx="271470" cy="271470"/>
          </a:xfrm>
        </p:grpSpPr>
        <p:grpSp>
          <p:nvGrpSpPr>
            <p:cNvPr id="15101" name="Google Shape;15101;p50"/>
            <p:cNvGrpSpPr/>
            <p:nvPr/>
          </p:nvGrpSpPr>
          <p:grpSpPr>
            <a:xfrm rot="10800000">
              <a:off x="1752450" y="3096208"/>
              <a:ext cx="271470" cy="271470"/>
              <a:chOff x="7002578" y="16230"/>
              <a:chExt cx="192600" cy="192600"/>
            </a:xfrm>
          </p:grpSpPr>
          <p:sp>
            <p:nvSpPr>
              <p:cNvPr id="15102" name="Google Shape;15102;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04" name="Google Shape;15104;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05" name="Google Shape;15105;p50"/>
          <p:cNvGrpSpPr/>
          <p:nvPr/>
        </p:nvGrpSpPr>
        <p:grpSpPr>
          <a:xfrm>
            <a:off x="4658215" y="2188058"/>
            <a:ext cx="271470" cy="271470"/>
            <a:chOff x="1752450" y="3096208"/>
            <a:chExt cx="271470" cy="271470"/>
          </a:xfrm>
        </p:grpSpPr>
        <p:grpSp>
          <p:nvGrpSpPr>
            <p:cNvPr id="15106" name="Google Shape;15106;p50"/>
            <p:cNvGrpSpPr/>
            <p:nvPr/>
          </p:nvGrpSpPr>
          <p:grpSpPr>
            <a:xfrm rot="10800000">
              <a:off x="1752450" y="3096208"/>
              <a:ext cx="271470" cy="271470"/>
              <a:chOff x="7002578" y="16230"/>
              <a:chExt cx="192600" cy="192600"/>
            </a:xfrm>
          </p:grpSpPr>
          <p:sp>
            <p:nvSpPr>
              <p:cNvPr id="15107" name="Google Shape;15107;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09" name="Google Shape;15109;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10" name="Google Shape;15110;p50"/>
          <p:cNvGrpSpPr/>
          <p:nvPr/>
        </p:nvGrpSpPr>
        <p:grpSpPr>
          <a:xfrm>
            <a:off x="4271915" y="3307858"/>
            <a:ext cx="271470" cy="271470"/>
            <a:chOff x="1752450" y="3096208"/>
            <a:chExt cx="271470" cy="271470"/>
          </a:xfrm>
        </p:grpSpPr>
        <p:grpSp>
          <p:nvGrpSpPr>
            <p:cNvPr id="15111" name="Google Shape;15111;p50"/>
            <p:cNvGrpSpPr/>
            <p:nvPr/>
          </p:nvGrpSpPr>
          <p:grpSpPr>
            <a:xfrm rot="10800000">
              <a:off x="1752450" y="3096208"/>
              <a:ext cx="271470" cy="271470"/>
              <a:chOff x="7002578" y="16230"/>
              <a:chExt cx="192600" cy="192600"/>
            </a:xfrm>
          </p:grpSpPr>
          <p:sp>
            <p:nvSpPr>
              <p:cNvPr id="15112" name="Google Shape;15112;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14" name="Google Shape;15114;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15" name="Google Shape;15115;p50"/>
          <p:cNvGrpSpPr/>
          <p:nvPr/>
        </p:nvGrpSpPr>
        <p:grpSpPr>
          <a:xfrm>
            <a:off x="5963715" y="4054858"/>
            <a:ext cx="271470" cy="271470"/>
            <a:chOff x="1752450" y="3096208"/>
            <a:chExt cx="271470" cy="271470"/>
          </a:xfrm>
        </p:grpSpPr>
        <p:grpSp>
          <p:nvGrpSpPr>
            <p:cNvPr id="15116" name="Google Shape;15116;p50"/>
            <p:cNvGrpSpPr/>
            <p:nvPr/>
          </p:nvGrpSpPr>
          <p:grpSpPr>
            <a:xfrm rot="10800000">
              <a:off x="1752450" y="3096208"/>
              <a:ext cx="271470" cy="271470"/>
              <a:chOff x="7002578" y="16230"/>
              <a:chExt cx="192600" cy="192600"/>
            </a:xfrm>
          </p:grpSpPr>
          <p:sp>
            <p:nvSpPr>
              <p:cNvPr id="15117" name="Google Shape;15117;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19" name="Google Shape;15119;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20" name="Google Shape;15120;p50"/>
          <p:cNvGrpSpPr/>
          <p:nvPr/>
        </p:nvGrpSpPr>
        <p:grpSpPr>
          <a:xfrm>
            <a:off x="6329053" y="3328258"/>
            <a:ext cx="271470" cy="271470"/>
            <a:chOff x="1752450" y="3096208"/>
            <a:chExt cx="271470" cy="271470"/>
          </a:xfrm>
        </p:grpSpPr>
        <p:grpSp>
          <p:nvGrpSpPr>
            <p:cNvPr id="15121" name="Google Shape;15121;p50"/>
            <p:cNvGrpSpPr/>
            <p:nvPr/>
          </p:nvGrpSpPr>
          <p:grpSpPr>
            <a:xfrm rot="10800000">
              <a:off x="1752450" y="3096208"/>
              <a:ext cx="271470" cy="271470"/>
              <a:chOff x="7002578" y="16230"/>
              <a:chExt cx="192600" cy="192600"/>
            </a:xfrm>
          </p:grpSpPr>
          <p:sp>
            <p:nvSpPr>
              <p:cNvPr id="15122" name="Google Shape;15122;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4" name="Google Shape;15124;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25" name="Google Shape;15125;p50"/>
          <p:cNvGrpSpPr/>
          <p:nvPr/>
        </p:nvGrpSpPr>
        <p:grpSpPr>
          <a:xfrm>
            <a:off x="6600515" y="1916583"/>
            <a:ext cx="271470" cy="271470"/>
            <a:chOff x="1752450" y="3096208"/>
            <a:chExt cx="271470" cy="271470"/>
          </a:xfrm>
        </p:grpSpPr>
        <p:grpSp>
          <p:nvGrpSpPr>
            <p:cNvPr id="15126" name="Google Shape;15126;p50"/>
            <p:cNvGrpSpPr/>
            <p:nvPr/>
          </p:nvGrpSpPr>
          <p:grpSpPr>
            <a:xfrm rot="10800000">
              <a:off x="1752450" y="3096208"/>
              <a:ext cx="271470" cy="271470"/>
              <a:chOff x="7002578" y="16230"/>
              <a:chExt cx="192600" cy="192600"/>
            </a:xfrm>
          </p:grpSpPr>
          <p:sp>
            <p:nvSpPr>
              <p:cNvPr id="15127" name="Google Shape;15127;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9" name="Google Shape;15129;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104720" y="357140"/>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5021" name="Google Shape;15021;p50"/>
          <p:cNvSpPr txBox="1">
            <a:spLocks noGrp="1"/>
          </p:cNvSpPr>
          <p:nvPr>
            <p:ph type="subTitle" idx="7"/>
          </p:nvPr>
        </p:nvSpPr>
        <p:spPr>
          <a:xfrm>
            <a:off x="7509600" y="2445588"/>
            <a:ext cx="941942" cy="8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8 protons</a:t>
            </a:r>
            <a:endParaRPr dirty="0"/>
          </a:p>
          <a:p>
            <a:pPr marL="0" lvl="0" indent="0" algn="ctr" rtl="0">
              <a:spcBef>
                <a:spcPts val="0"/>
              </a:spcBef>
              <a:spcAft>
                <a:spcPts val="0"/>
              </a:spcAft>
              <a:buClr>
                <a:schemeClr val="dk1"/>
              </a:buClr>
              <a:buSzPts val="1100"/>
              <a:buFont typeface="Arial"/>
              <a:buNone/>
            </a:pPr>
            <a:r>
              <a:rPr lang="en" dirty="0"/>
              <a:t>+</a:t>
            </a:r>
            <a:endParaRPr dirty="0"/>
          </a:p>
          <a:p>
            <a:pPr marL="0" lvl="0" indent="0" algn="ctr" rtl="0">
              <a:spcBef>
                <a:spcPts val="0"/>
              </a:spcBef>
              <a:spcAft>
                <a:spcPts val="0"/>
              </a:spcAft>
              <a:buNone/>
            </a:pPr>
            <a:r>
              <a:rPr lang="en" dirty="0"/>
              <a:t>8 neutrons</a:t>
            </a:r>
            <a:endParaRPr dirty="0"/>
          </a:p>
        </p:txBody>
      </p:sp>
      <p:sp>
        <p:nvSpPr>
          <p:cNvPr id="20" name="Google Shape;15042;p50">
            <a:extLst>
              <a:ext uri="{FF2B5EF4-FFF2-40B4-BE49-F238E27FC236}">
                <a16:creationId xmlns="" xmlns:a16="http://schemas.microsoft.com/office/drawing/2014/main" id="{A97679CF-A81D-E58D-45EF-CFF1F47CABFB}"/>
              </a:ext>
            </a:extLst>
          </p:cNvPr>
          <p:cNvSpPr/>
          <p:nvPr/>
        </p:nvSpPr>
        <p:spPr>
          <a:xfrm rot="686888" flipH="1">
            <a:off x="3921984" y="2487038"/>
            <a:ext cx="68579" cy="101071"/>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39;p50">
            <a:extLst>
              <a:ext uri="{FF2B5EF4-FFF2-40B4-BE49-F238E27FC236}">
                <a16:creationId xmlns="" xmlns:a16="http://schemas.microsoft.com/office/drawing/2014/main" id="{574CBDBC-2900-C9D8-0258-E31E8841538C}"/>
              </a:ext>
            </a:extLst>
          </p:cNvPr>
          <p:cNvGrpSpPr/>
          <p:nvPr/>
        </p:nvGrpSpPr>
        <p:grpSpPr>
          <a:xfrm>
            <a:off x="5381132" y="2423382"/>
            <a:ext cx="271470" cy="271470"/>
            <a:chOff x="4436238" y="3096208"/>
            <a:chExt cx="271470" cy="271470"/>
          </a:xfrm>
        </p:grpSpPr>
        <p:grpSp>
          <p:nvGrpSpPr>
            <p:cNvPr id="23" name="Google Shape;15040;p50">
              <a:extLst>
                <a:ext uri="{FF2B5EF4-FFF2-40B4-BE49-F238E27FC236}">
                  <a16:creationId xmlns="" xmlns:a16="http://schemas.microsoft.com/office/drawing/2014/main" id="{E26C406F-D0F7-7C36-2DEF-711544D9087D}"/>
                </a:ext>
              </a:extLst>
            </p:cNvPr>
            <p:cNvGrpSpPr/>
            <p:nvPr/>
          </p:nvGrpSpPr>
          <p:grpSpPr>
            <a:xfrm rot="10800000">
              <a:off x="4436238" y="3096208"/>
              <a:ext cx="271470" cy="271470"/>
              <a:chOff x="7002578" y="16230"/>
              <a:chExt cx="192600" cy="192600"/>
            </a:xfrm>
          </p:grpSpPr>
          <p:sp>
            <p:nvSpPr>
              <p:cNvPr id="26" name="Google Shape;15041;p50">
                <a:extLst>
                  <a:ext uri="{FF2B5EF4-FFF2-40B4-BE49-F238E27FC236}">
                    <a16:creationId xmlns="" xmlns:a16="http://schemas.microsoft.com/office/drawing/2014/main" id="{40E14D62-1DFE-08AF-44E4-FE3271BCAF77}"/>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42;p50">
                <a:extLst>
                  <a:ext uri="{FF2B5EF4-FFF2-40B4-BE49-F238E27FC236}">
                    <a16:creationId xmlns="" xmlns:a16="http://schemas.microsoft.com/office/drawing/2014/main" id="{91729BED-2AAC-0A74-44C6-D451CEC2CDB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Google Shape;15043;p50">
              <a:extLst>
                <a:ext uri="{FF2B5EF4-FFF2-40B4-BE49-F238E27FC236}">
                  <a16:creationId xmlns="" xmlns:a16="http://schemas.microsoft.com/office/drawing/2014/main" id="{BD3F1276-B8E9-17DB-1BF7-0FF3A862BAF0}"/>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15044;p50">
              <a:extLst>
                <a:ext uri="{FF2B5EF4-FFF2-40B4-BE49-F238E27FC236}">
                  <a16:creationId xmlns="" xmlns:a16="http://schemas.microsoft.com/office/drawing/2014/main" id="{9FF90B9B-0491-C0D3-7320-53427DD1D27B}"/>
                </a:ext>
              </a:extLst>
            </p:cNvPr>
            <p:cNvCxnSpPr/>
            <p:nvPr/>
          </p:nvCxnSpPr>
          <p:spPr>
            <a:xfrm rot="5400000">
              <a:off x="4512773" y="3206087"/>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28" name="Google Shape;15039;p50">
            <a:extLst>
              <a:ext uri="{FF2B5EF4-FFF2-40B4-BE49-F238E27FC236}">
                <a16:creationId xmlns="" xmlns:a16="http://schemas.microsoft.com/office/drawing/2014/main" id="{9194886D-C6E8-04C7-B32C-2BEB7AF2150A}"/>
              </a:ext>
            </a:extLst>
          </p:cNvPr>
          <p:cNvGrpSpPr/>
          <p:nvPr/>
        </p:nvGrpSpPr>
        <p:grpSpPr>
          <a:xfrm>
            <a:off x="5769863" y="3017735"/>
            <a:ext cx="271470" cy="271470"/>
            <a:chOff x="4436238" y="3096208"/>
            <a:chExt cx="271470" cy="271470"/>
          </a:xfrm>
        </p:grpSpPr>
        <p:grpSp>
          <p:nvGrpSpPr>
            <p:cNvPr id="29" name="Google Shape;15040;p50">
              <a:extLst>
                <a:ext uri="{FF2B5EF4-FFF2-40B4-BE49-F238E27FC236}">
                  <a16:creationId xmlns="" xmlns:a16="http://schemas.microsoft.com/office/drawing/2014/main" id="{FFB7F204-C7CE-B71D-913B-D6A7620B0128}"/>
                </a:ext>
              </a:extLst>
            </p:cNvPr>
            <p:cNvGrpSpPr/>
            <p:nvPr/>
          </p:nvGrpSpPr>
          <p:grpSpPr>
            <a:xfrm rot="10800000">
              <a:off x="4436238" y="3096208"/>
              <a:ext cx="271470" cy="271470"/>
              <a:chOff x="7002578" y="16230"/>
              <a:chExt cx="192600" cy="192600"/>
            </a:xfrm>
          </p:grpSpPr>
          <p:sp>
            <p:nvSpPr>
              <p:cNvPr id="32" name="Google Shape;15041;p50">
                <a:extLst>
                  <a:ext uri="{FF2B5EF4-FFF2-40B4-BE49-F238E27FC236}">
                    <a16:creationId xmlns="" xmlns:a16="http://schemas.microsoft.com/office/drawing/2014/main" id="{742763FB-7A05-CBEF-F487-64041FE0F89E}"/>
                  </a:ext>
                </a:extLst>
              </p:cNvPr>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42;p50">
                <a:extLst>
                  <a:ext uri="{FF2B5EF4-FFF2-40B4-BE49-F238E27FC236}">
                    <a16:creationId xmlns="" xmlns:a16="http://schemas.microsoft.com/office/drawing/2014/main" id="{0ADD1D1B-A753-A67F-AAF6-D3B22E81B18F}"/>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 name="Google Shape;15043;p50">
              <a:extLst>
                <a:ext uri="{FF2B5EF4-FFF2-40B4-BE49-F238E27FC236}">
                  <a16:creationId xmlns="" xmlns:a16="http://schemas.microsoft.com/office/drawing/2014/main" id="{B19DE7FC-918B-54B9-6C3C-F0F605C5AB4E}"/>
                </a:ext>
              </a:extLst>
            </p:cNvPr>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15044;p50">
              <a:extLst>
                <a:ext uri="{FF2B5EF4-FFF2-40B4-BE49-F238E27FC236}">
                  <a16:creationId xmlns="" xmlns:a16="http://schemas.microsoft.com/office/drawing/2014/main" id="{BFB8C87B-9B93-6282-353A-A0537D220F65}"/>
                </a:ext>
              </a:extLst>
            </p:cNvPr>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34" name="Google Shape;15036;p50">
            <a:extLst>
              <a:ext uri="{FF2B5EF4-FFF2-40B4-BE49-F238E27FC236}">
                <a16:creationId xmlns="" xmlns:a16="http://schemas.microsoft.com/office/drawing/2014/main" id="{78A67004-380C-EBFE-7623-7AF7FE99C9CE}"/>
              </a:ext>
            </a:extLst>
          </p:cNvPr>
          <p:cNvGrpSpPr/>
          <p:nvPr/>
        </p:nvGrpSpPr>
        <p:grpSpPr>
          <a:xfrm rot="10800000">
            <a:off x="5905243" y="2840745"/>
            <a:ext cx="271470" cy="271470"/>
            <a:chOff x="7002578" y="16230"/>
            <a:chExt cx="192600" cy="192600"/>
          </a:xfrm>
        </p:grpSpPr>
        <p:sp>
          <p:nvSpPr>
            <p:cNvPr id="35" name="Google Shape;15037;p50">
              <a:extLst>
                <a:ext uri="{FF2B5EF4-FFF2-40B4-BE49-F238E27FC236}">
                  <a16:creationId xmlns="" xmlns:a16="http://schemas.microsoft.com/office/drawing/2014/main" id="{825643BE-2DF5-78F9-F3C4-974DF4530AFC}"/>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038;p50">
              <a:extLst>
                <a:ext uri="{FF2B5EF4-FFF2-40B4-BE49-F238E27FC236}">
                  <a16:creationId xmlns="" xmlns:a16="http://schemas.microsoft.com/office/drawing/2014/main" id="{A5ED5E5F-AE4D-BD44-B956-BFDE2B3085D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5036;p50">
            <a:extLst>
              <a:ext uri="{FF2B5EF4-FFF2-40B4-BE49-F238E27FC236}">
                <a16:creationId xmlns="" xmlns:a16="http://schemas.microsoft.com/office/drawing/2014/main" id="{0F99DA8F-8757-FF47-13CA-3C7D5EC80E62}"/>
              </a:ext>
            </a:extLst>
          </p:cNvPr>
          <p:cNvGrpSpPr/>
          <p:nvPr/>
        </p:nvGrpSpPr>
        <p:grpSpPr>
          <a:xfrm rot="10800000">
            <a:off x="5213671" y="2571750"/>
            <a:ext cx="271470" cy="271470"/>
            <a:chOff x="7002578" y="16230"/>
            <a:chExt cx="192600" cy="192600"/>
          </a:xfrm>
        </p:grpSpPr>
        <p:sp>
          <p:nvSpPr>
            <p:cNvPr id="38" name="Google Shape;15037;p50">
              <a:extLst>
                <a:ext uri="{FF2B5EF4-FFF2-40B4-BE49-F238E27FC236}">
                  <a16:creationId xmlns="" xmlns:a16="http://schemas.microsoft.com/office/drawing/2014/main" id="{E75D0BAE-775B-EC88-8B0B-877203916EC8}"/>
                </a:ext>
              </a:extLst>
            </p:cNvPr>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5038;p50">
              <a:extLst>
                <a:ext uri="{FF2B5EF4-FFF2-40B4-BE49-F238E27FC236}">
                  <a16:creationId xmlns="" xmlns:a16="http://schemas.microsoft.com/office/drawing/2014/main" id="{D0129ABE-0338-BE63-4F9C-F09D4BB9922A}"/>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5031;p50">
            <a:extLst>
              <a:ext uri="{FF2B5EF4-FFF2-40B4-BE49-F238E27FC236}">
                <a16:creationId xmlns="" xmlns:a16="http://schemas.microsoft.com/office/drawing/2014/main" id="{FD066DE8-5306-BF2E-F89E-B5DA505F700A}"/>
              </a:ext>
            </a:extLst>
          </p:cNvPr>
          <p:cNvGrpSpPr/>
          <p:nvPr/>
        </p:nvGrpSpPr>
        <p:grpSpPr>
          <a:xfrm>
            <a:off x="4261398" y="2218074"/>
            <a:ext cx="271470" cy="271470"/>
            <a:chOff x="1752450" y="3096208"/>
            <a:chExt cx="271470" cy="271470"/>
          </a:xfrm>
        </p:grpSpPr>
        <p:grpSp>
          <p:nvGrpSpPr>
            <p:cNvPr id="41" name="Google Shape;15032;p50">
              <a:extLst>
                <a:ext uri="{FF2B5EF4-FFF2-40B4-BE49-F238E27FC236}">
                  <a16:creationId xmlns="" xmlns:a16="http://schemas.microsoft.com/office/drawing/2014/main" id="{3B5E5A1A-F427-5F91-EACA-96B77B6AB2CA}"/>
                </a:ext>
              </a:extLst>
            </p:cNvPr>
            <p:cNvGrpSpPr/>
            <p:nvPr/>
          </p:nvGrpSpPr>
          <p:grpSpPr>
            <a:xfrm rot="10800000">
              <a:off x="1752450" y="3096208"/>
              <a:ext cx="271470" cy="271470"/>
              <a:chOff x="7002578" y="16230"/>
              <a:chExt cx="192600" cy="192600"/>
            </a:xfrm>
          </p:grpSpPr>
          <p:sp>
            <p:nvSpPr>
              <p:cNvPr id="43" name="Google Shape;15033;p50">
                <a:extLst>
                  <a:ext uri="{FF2B5EF4-FFF2-40B4-BE49-F238E27FC236}">
                    <a16:creationId xmlns="" xmlns:a16="http://schemas.microsoft.com/office/drawing/2014/main" id="{D62F414D-619E-190B-0E8A-A25402298117}"/>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34;p50">
                <a:extLst>
                  <a:ext uri="{FF2B5EF4-FFF2-40B4-BE49-F238E27FC236}">
                    <a16:creationId xmlns="" xmlns:a16="http://schemas.microsoft.com/office/drawing/2014/main" id="{68FAD95F-3859-8916-DF0D-9779C60CCDB3}"/>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 name="Google Shape;15035;p50">
              <a:extLst>
                <a:ext uri="{FF2B5EF4-FFF2-40B4-BE49-F238E27FC236}">
                  <a16:creationId xmlns="" xmlns:a16="http://schemas.microsoft.com/office/drawing/2014/main" id="{32941CB7-49DC-ED1B-6A53-CA4F3FCE1604}"/>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45" name="Google Shape;15031;p50">
            <a:extLst>
              <a:ext uri="{FF2B5EF4-FFF2-40B4-BE49-F238E27FC236}">
                <a16:creationId xmlns="" xmlns:a16="http://schemas.microsoft.com/office/drawing/2014/main" id="{90D5C096-EC61-BDEB-2946-70EDB7682785}"/>
              </a:ext>
            </a:extLst>
          </p:cNvPr>
          <p:cNvGrpSpPr/>
          <p:nvPr/>
        </p:nvGrpSpPr>
        <p:grpSpPr>
          <a:xfrm>
            <a:off x="6819705" y="3261884"/>
            <a:ext cx="271470" cy="271470"/>
            <a:chOff x="1752450" y="3096208"/>
            <a:chExt cx="271470" cy="271470"/>
          </a:xfrm>
        </p:grpSpPr>
        <p:grpSp>
          <p:nvGrpSpPr>
            <p:cNvPr id="46" name="Google Shape;15032;p50">
              <a:extLst>
                <a:ext uri="{FF2B5EF4-FFF2-40B4-BE49-F238E27FC236}">
                  <a16:creationId xmlns="" xmlns:a16="http://schemas.microsoft.com/office/drawing/2014/main" id="{6EB535EE-FDB3-6A61-8E92-B784C677321F}"/>
                </a:ext>
              </a:extLst>
            </p:cNvPr>
            <p:cNvGrpSpPr/>
            <p:nvPr/>
          </p:nvGrpSpPr>
          <p:grpSpPr>
            <a:xfrm rot="10800000">
              <a:off x="1752450" y="3096208"/>
              <a:ext cx="271470" cy="271470"/>
              <a:chOff x="7002578" y="16230"/>
              <a:chExt cx="192600" cy="192600"/>
            </a:xfrm>
          </p:grpSpPr>
          <p:sp>
            <p:nvSpPr>
              <p:cNvPr id="48" name="Google Shape;15033;p50">
                <a:extLst>
                  <a:ext uri="{FF2B5EF4-FFF2-40B4-BE49-F238E27FC236}">
                    <a16:creationId xmlns="" xmlns:a16="http://schemas.microsoft.com/office/drawing/2014/main" id="{A6272711-78BC-1413-C79A-75643C8302F3}"/>
                  </a:ext>
                </a:extLst>
              </p:cNvPr>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5034;p50">
                <a:extLst>
                  <a:ext uri="{FF2B5EF4-FFF2-40B4-BE49-F238E27FC236}">
                    <a16:creationId xmlns="" xmlns:a16="http://schemas.microsoft.com/office/drawing/2014/main" id="{AC39A9BC-2EC4-352D-9911-3A11B3B5B94D}"/>
                  </a:ext>
                </a:extLst>
              </p:cNvPr>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 name="Google Shape;15035;p50">
              <a:extLst>
                <a:ext uri="{FF2B5EF4-FFF2-40B4-BE49-F238E27FC236}">
                  <a16:creationId xmlns="" xmlns:a16="http://schemas.microsoft.com/office/drawing/2014/main" id="{955F57B6-2E7D-2DE3-B70D-C6075F0CFE2A}"/>
                </a:ext>
              </a:extLst>
            </p:cNvPr>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37B60B-9583-E72E-7D75-CCF4D3FDE156}"/>
              </a:ext>
            </a:extLst>
          </p:cNvPr>
          <p:cNvSpPr>
            <a:spLocks noGrp="1"/>
          </p:cNvSpPr>
          <p:nvPr>
            <p:ph type="title"/>
          </p:nvPr>
        </p:nvSpPr>
        <p:spPr/>
        <p:txBody>
          <a:bodyPr/>
          <a:lstStyle/>
          <a:p>
            <a:r>
              <a:rPr lang="fr-FR" sz="7200" dirty="0">
                <a:solidFill>
                  <a:schemeClr val="bg1">
                    <a:lumMod val="50000"/>
                  </a:schemeClr>
                </a:solidFill>
              </a:rPr>
              <a:t>Etat</a:t>
            </a:r>
            <a:br>
              <a:rPr lang="fr-FR" sz="7200" dirty="0">
                <a:solidFill>
                  <a:schemeClr val="bg1">
                    <a:lumMod val="50000"/>
                  </a:schemeClr>
                </a:solidFill>
              </a:rPr>
            </a:br>
            <a:r>
              <a:rPr lang="fr-FR" sz="7200" dirty="0">
                <a:solidFill>
                  <a:schemeClr val="bg1">
                    <a:lumMod val="50000"/>
                  </a:schemeClr>
                </a:solidFill>
              </a:rPr>
              <a:t> naturel </a:t>
            </a:r>
          </a:p>
        </p:txBody>
      </p:sp>
      <p:grpSp>
        <p:nvGrpSpPr>
          <p:cNvPr id="3" name="Google Shape;14662;p42">
            <a:extLst>
              <a:ext uri="{FF2B5EF4-FFF2-40B4-BE49-F238E27FC236}">
                <a16:creationId xmlns="" xmlns:a16="http://schemas.microsoft.com/office/drawing/2014/main" id="{9817210C-6289-2B8F-4231-8C346C47E71C}"/>
              </a:ext>
            </a:extLst>
          </p:cNvPr>
          <p:cNvGrpSpPr/>
          <p:nvPr/>
        </p:nvGrpSpPr>
        <p:grpSpPr>
          <a:xfrm>
            <a:off x="7505679" y="820698"/>
            <a:ext cx="727559" cy="719960"/>
            <a:chOff x="564361" y="374358"/>
            <a:chExt cx="706553" cy="719960"/>
          </a:xfrm>
          <a:solidFill>
            <a:srgbClr val="C00000"/>
          </a:solidFill>
        </p:grpSpPr>
        <p:cxnSp>
          <p:nvCxnSpPr>
            <p:cNvPr id="4" name="Google Shape;14663;p42">
              <a:extLst>
                <a:ext uri="{FF2B5EF4-FFF2-40B4-BE49-F238E27FC236}">
                  <a16:creationId xmlns="" xmlns:a16="http://schemas.microsoft.com/office/drawing/2014/main" id="{8C5D7857-7DD0-F3D9-B801-3A91226021D5}"/>
                </a:ext>
              </a:extLst>
            </p:cNvPr>
            <p:cNvCxnSpPr>
              <a:cxnSpLocks/>
            </p:cNvCxnSpPr>
            <p:nvPr/>
          </p:nvCxnSpPr>
          <p:spPr>
            <a:xfrm flipH="1">
              <a:off x="564361" y="905186"/>
              <a:ext cx="486156" cy="151533"/>
            </a:xfrm>
            <a:prstGeom prst="straightConnector1">
              <a:avLst/>
            </a:prstGeom>
            <a:grpFill/>
            <a:ln w="19050" cap="flat" cmpd="sng">
              <a:solidFill>
                <a:srgbClr val="C00000"/>
              </a:solidFill>
              <a:prstDash val="solid"/>
              <a:round/>
              <a:headEnd type="none" w="med" len="med"/>
              <a:tailEnd type="none" w="med" len="med"/>
            </a:ln>
          </p:spPr>
        </p:cxnSp>
        <p:sp>
          <p:nvSpPr>
            <p:cNvPr id="5" name="Google Shape;14667;p42">
              <a:extLst>
                <a:ext uri="{FF2B5EF4-FFF2-40B4-BE49-F238E27FC236}">
                  <a16:creationId xmlns="" xmlns:a16="http://schemas.microsoft.com/office/drawing/2014/main" id="{9C66F304-239A-E51D-39F3-F20D259E662A}"/>
                </a:ext>
              </a:extLst>
            </p:cNvPr>
            <p:cNvSpPr/>
            <p:nvPr/>
          </p:nvSpPr>
          <p:spPr>
            <a:xfrm rot="6773652">
              <a:off x="838651" y="689272"/>
              <a:ext cx="405046" cy="405046"/>
            </a:xfrm>
            <a:prstGeom prst="ellipse">
              <a:avLst/>
            </a:prstGeom>
            <a:grp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4680;p42">
              <a:extLst>
                <a:ext uri="{FF2B5EF4-FFF2-40B4-BE49-F238E27FC236}">
                  <a16:creationId xmlns="" xmlns:a16="http://schemas.microsoft.com/office/drawing/2014/main" id="{53CA1CED-78BB-2FB3-9AD0-B6C79BE64CFE}"/>
                </a:ext>
              </a:extLst>
            </p:cNvPr>
            <p:cNvSpPr/>
            <p:nvPr/>
          </p:nvSpPr>
          <p:spPr>
            <a:xfrm rot="8158097" flipH="1">
              <a:off x="1218043" y="374358"/>
              <a:ext cx="52871" cy="77921"/>
            </a:xfrm>
            <a:custGeom>
              <a:avLst/>
              <a:gdLst/>
              <a:ahLst/>
              <a:cxnLst/>
              <a:rect l="l" t="t" r="r" b="b"/>
              <a:pathLst>
                <a:path w="1946" h="2868" fill="none" extrusionOk="0">
                  <a:moveTo>
                    <a:pt x="1547" y="2868"/>
                  </a:moveTo>
                  <a:cubicBezTo>
                    <a:pt x="1946" y="1597"/>
                    <a:pt x="1345" y="424"/>
                    <a:pt x="1" y="0"/>
                  </a:cubicBezTo>
                </a:path>
              </a:pathLst>
            </a:custGeom>
            <a:grpFill/>
            <a:ln w="182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4662;p42">
            <a:extLst>
              <a:ext uri="{FF2B5EF4-FFF2-40B4-BE49-F238E27FC236}">
                <a16:creationId xmlns="" xmlns:a16="http://schemas.microsoft.com/office/drawing/2014/main" id="{9817210C-6289-2B8F-4231-8C346C47E71C}"/>
              </a:ext>
            </a:extLst>
          </p:cNvPr>
          <p:cNvGrpSpPr/>
          <p:nvPr/>
        </p:nvGrpSpPr>
        <p:grpSpPr>
          <a:xfrm rot="8611146">
            <a:off x="7463475" y="1144255"/>
            <a:ext cx="727559" cy="719960"/>
            <a:chOff x="564361" y="374358"/>
            <a:chExt cx="706553" cy="719960"/>
          </a:xfrm>
          <a:solidFill>
            <a:srgbClr val="C00000"/>
          </a:solidFill>
        </p:grpSpPr>
        <p:cxnSp>
          <p:nvCxnSpPr>
            <p:cNvPr id="8" name="Google Shape;14663;p42">
              <a:extLst>
                <a:ext uri="{FF2B5EF4-FFF2-40B4-BE49-F238E27FC236}">
                  <a16:creationId xmlns="" xmlns:a16="http://schemas.microsoft.com/office/drawing/2014/main" id="{8C5D7857-7DD0-F3D9-B801-3A91226021D5}"/>
                </a:ext>
              </a:extLst>
            </p:cNvPr>
            <p:cNvCxnSpPr>
              <a:cxnSpLocks/>
            </p:cNvCxnSpPr>
            <p:nvPr/>
          </p:nvCxnSpPr>
          <p:spPr>
            <a:xfrm flipH="1">
              <a:off x="564361" y="905186"/>
              <a:ext cx="486156" cy="151533"/>
            </a:xfrm>
            <a:prstGeom prst="straightConnector1">
              <a:avLst/>
            </a:prstGeom>
            <a:grpFill/>
            <a:ln w="19050" cap="flat" cmpd="sng">
              <a:solidFill>
                <a:srgbClr val="C00000"/>
              </a:solidFill>
              <a:prstDash val="solid"/>
              <a:round/>
              <a:headEnd type="none" w="med" len="med"/>
              <a:tailEnd type="none" w="med" len="med"/>
            </a:ln>
          </p:spPr>
        </p:cxnSp>
        <p:sp>
          <p:nvSpPr>
            <p:cNvPr id="9" name="Google Shape;14667;p42">
              <a:extLst>
                <a:ext uri="{FF2B5EF4-FFF2-40B4-BE49-F238E27FC236}">
                  <a16:creationId xmlns="" xmlns:a16="http://schemas.microsoft.com/office/drawing/2014/main" id="{9C66F304-239A-E51D-39F3-F20D259E662A}"/>
                </a:ext>
              </a:extLst>
            </p:cNvPr>
            <p:cNvSpPr/>
            <p:nvPr/>
          </p:nvSpPr>
          <p:spPr>
            <a:xfrm rot="6773652">
              <a:off x="838651" y="689272"/>
              <a:ext cx="405046" cy="405046"/>
            </a:xfrm>
            <a:prstGeom prst="ellipse">
              <a:avLst/>
            </a:prstGeom>
            <a:grp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4680;p42">
              <a:extLst>
                <a:ext uri="{FF2B5EF4-FFF2-40B4-BE49-F238E27FC236}">
                  <a16:creationId xmlns="" xmlns:a16="http://schemas.microsoft.com/office/drawing/2014/main" id="{53CA1CED-78BB-2FB3-9AD0-B6C79BE64CFE}"/>
                </a:ext>
              </a:extLst>
            </p:cNvPr>
            <p:cNvSpPr/>
            <p:nvPr/>
          </p:nvSpPr>
          <p:spPr>
            <a:xfrm rot="8158097" flipH="1">
              <a:off x="1218043" y="374358"/>
              <a:ext cx="52871" cy="77921"/>
            </a:xfrm>
            <a:custGeom>
              <a:avLst/>
              <a:gdLst/>
              <a:ahLst/>
              <a:cxnLst/>
              <a:rect l="l" t="t" r="r" b="b"/>
              <a:pathLst>
                <a:path w="1946" h="2868" fill="none" extrusionOk="0">
                  <a:moveTo>
                    <a:pt x="1547" y="2868"/>
                  </a:moveTo>
                  <a:cubicBezTo>
                    <a:pt x="1946" y="1597"/>
                    <a:pt x="1345" y="424"/>
                    <a:pt x="1" y="0"/>
                  </a:cubicBezTo>
                </a:path>
              </a:pathLst>
            </a:custGeom>
            <a:grpFill/>
            <a:ln w="1827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4512;p38"/>
          <p:cNvGrpSpPr/>
          <p:nvPr/>
        </p:nvGrpSpPr>
        <p:grpSpPr>
          <a:xfrm rot="10800000">
            <a:off x="501950" y="4079938"/>
            <a:ext cx="680167" cy="621792"/>
            <a:chOff x="6804466" y="-316297"/>
            <a:chExt cx="680167" cy="621792"/>
          </a:xfrm>
        </p:grpSpPr>
        <p:cxnSp>
          <p:nvCxnSpPr>
            <p:cNvPr id="12" name="Google Shape;14513;p38"/>
            <p:cNvCxnSpPr>
              <a:stCxn id="21" idx="5"/>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4516;p38"/>
            <p:cNvCxnSpPr>
              <a:stCxn id="17" idx="6"/>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 name="Google Shape;14519;p38"/>
            <p:cNvGrpSpPr/>
            <p:nvPr/>
          </p:nvGrpSpPr>
          <p:grpSpPr>
            <a:xfrm>
              <a:off x="6834354" y="-286409"/>
              <a:ext cx="192657" cy="192657"/>
              <a:chOff x="6834354" y="-286409"/>
              <a:chExt cx="192657" cy="192657"/>
            </a:xfrm>
          </p:grpSpPr>
          <p:sp>
            <p:nvSpPr>
              <p:cNvPr id="21"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521;p38"/>
            <p:cNvGrpSpPr/>
            <p:nvPr/>
          </p:nvGrpSpPr>
          <p:grpSpPr>
            <a:xfrm>
              <a:off x="7291941" y="112804"/>
              <a:ext cx="192691" cy="192691"/>
              <a:chOff x="7291941" y="112804"/>
              <a:chExt cx="192691" cy="192691"/>
            </a:xfrm>
          </p:grpSpPr>
          <p:sp>
            <p:nvSpPr>
              <p:cNvPr id="19"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4524;p38"/>
            <p:cNvGrpSpPr/>
            <p:nvPr/>
          </p:nvGrpSpPr>
          <p:grpSpPr>
            <a:xfrm>
              <a:off x="7002539" y="16236"/>
              <a:ext cx="192684" cy="192684"/>
              <a:chOff x="7002539" y="16236"/>
              <a:chExt cx="192684" cy="192684"/>
            </a:xfrm>
          </p:grpSpPr>
          <p:sp>
            <p:nvSpPr>
              <p:cNvPr id="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409584096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D32C088-042A-249F-9139-3E6B0FCD1AB4}"/>
              </a:ext>
            </a:extLst>
          </p:cNvPr>
          <p:cNvSpPr txBox="1"/>
          <p:nvPr/>
        </p:nvSpPr>
        <p:spPr>
          <a:xfrm>
            <a:off x="216973" y="1002090"/>
            <a:ext cx="9190497" cy="1569660"/>
          </a:xfrm>
          <a:prstGeom prst="rect">
            <a:avLst/>
          </a:prstGeom>
          <a:noFill/>
        </p:spPr>
        <p:txBody>
          <a:bodyPr wrap="square">
            <a:spAutoFit/>
          </a:bodyPr>
          <a:lstStyle/>
          <a:p>
            <a:r>
              <a:rPr lang="fr-FR" sz="2400" b="1" dirty="0"/>
              <a:t>L'oxygène est l'élément le plus abondant de la croûte terrestre. Il est indispensable à la vie humaine et animale. A l'état naturel, l'oxygène pur est présent à 21,45% dans l'air, sous forme moléculaire de dioxygène O2 gaz (environ 1/5 )</a:t>
            </a:r>
          </a:p>
        </p:txBody>
      </p:sp>
      <p:sp>
        <p:nvSpPr>
          <p:cNvPr id="4" name="TextBox 3">
            <a:extLst>
              <a:ext uri="{FF2B5EF4-FFF2-40B4-BE49-F238E27FC236}">
                <a16:creationId xmlns="" xmlns:a16="http://schemas.microsoft.com/office/drawing/2014/main" id="{8B8CC13D-A3F6-F96A-13DD-BE8DF75673FA}"/>
              </a:ext>
            </a:extLst>
          </p:cNvPr>
          <p:cNvSpPr txBox="1"/>
          <p:nvPr/>
        </p:nvSpPr>
        <p:spPr>
          <a:xfrm>
            <a:off x="3029918" y="218837"/>
            <a:ext cx="4572000" cy="584775"/>
          </a:xfrm>
          <a:prstGeom prst="rect">
            <a:avLst/>
          </a:prstGeom>
          <a:noFill/>
        </p:spPr>
        <p:txBody>
          <a:bodyPr wrap="square">
            <a:spAutoFit/>
          </a:bodyPr>
          <a:lstStyle/>
          <a:p>
            <a:r>
              <a:rPr lang="fr-FR" sz="3200" b="1" dirty="0">
                <a:solidFill>
                  <a:schemeClr val="bg1">
                    <a:lumMod val="50000"/>
                  </a:schemeClr>
                </a:solidFill>
                <a:latin typeface="Arial Rounded MT Bold" panose="020F0704030504030204" pitchFamily="34" charset="0"/>
              </a:rPr>
              <a:t>Etat naturel </a:t>
            </a:r>
            <a:endParaRPr lang="fr-FR" sz="3200" b="1" dirty="0">
              <a:latin typeface="Arial Rounded MT Bold" panose="020F0704030504030204" pitchFamily="34" charset="0"/>
            </a:endParaRPr>
          </a:p>
        </p:txBody>
      </p:sp>
      <p:pic>
        <p:nvPicPr>
          <p:cNvPr id="6" name="Picture 5">
            <a:extLst>
              <a:ext uri="{FF2B5EF4-FFF2-40B4-BE49-F238E27FC236}">
                <a16:creationId xmlns="" xmlns:a16="http://schemas.microsoft.com/office/drawing/2014/main" id="{6D0CD93C-C015-BBCC-B486-9A3874A6E0C6}"/>
              </a:ext>
            </a:extLst>
          </p:cNvPr>
          <p:cNvPicPr>
            <a:picLocks noChangeAspect="1"/>
          </p:cNvPicPr>
          <p:nvPr/>
        </p:nvPicPr>
        <p:blipFill>
          <a:blip r:embed="rId2"/>
          <a:stretch>
            <a:fillRect/>
          </a:stretch>
        </p:blipFill>
        <p:spPr>
          <a:xfrm>
            <a:off x="216973" y="2770228"/>
            <a:ext cx="1819275" cy="2217226"/>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 xmlns:a16="http://schemas.microsoft.com/office/drawing/2014/main" id="{74791272-2E28-FDAC-F7A0-9CA07ECC27AC}"/>
              </a:ext>
            </a:extLst>
          </p:cNvPr>
          <p:cNvPicPr>
            <a:picLocks noChangeAspect="1"/>
          </p:cNvPicPr>
          <p:nvPr/>
        </p:nvPicPr>
        <p:blipFill>
          <a:blip r:embed="rId3"/>
          <a:stretch>
            <a:fillRect/>
          </a:stretch>
        </p:blipFill>
        <p:spPr>
          <a:xfrm>
            <a:off x="2523062" y="2978841"/>
            <a:ext cx="3200000" cy="1800000"/>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 xmlns:a16="http://schemas.microsoft.com/office/drawing/2014/main" id="{6E9102C3-1ECE-9DE6-8B3E-FB0ED8B92473}"/>
              </a:ext>
            </a:extLst>
          </p:cNvPr>
          <p:cNvPicPr>
            <a:picLocks noChangeAspect="1"/>
          </p:cNvPicPr>
          <p:nvPr/>
        </p:nvPicPr>
        <p:blipFill>
          <a:blip r:embed="rId4"/>
          <a:stretch>
            <a:fillRect/>
          </a:stretch>
        </p:blipFill>
        <p:spPr>
          <a:xfrm>
            <a:off x="6053380" y="2978841"/>
            <a:ext cx="2947103" cy="1800000"/>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2815267992"/>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1160</Words>
  <Application>Microsoft Office PowerPoint</Application>
  <PresentationFormat>Affichage à l'écran (16:9)</PresentationFormat>
  <Paragraphs>148</Paragraphs>
  <Slides>31</Slides>
  <Notes>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31</vt:i4>
      </vt:variant>
    </vt:vector>
  </HeadingPairs>
  <TitlesOfParts>
    <vt:vector size="46" baseType="lpstr">
      <vt:lpstr>Arial</vt:lpstr>
      <vt:lpstr>Gabriola</vt:lpstr>
      <vt:lpstr>Aldhabi</vt:lpstr>
      <vt:lpstr>Arial Rounded MT Bold</vt:lpstr>
      <vt:lpstr>Abel</vt:lpstr>
      <vt:lpstr>Hammersmith One</vt:lpstr>
      <vt:lpstr>FiraSans Regular</vt:lpstr>
      <vt:lpstr>__fkGroteskNeue_598ab8</vt:lpstr>
      <vt:lpstr>var(--font-fk-grotesk)</vt:lpstr>
      <vt:lpstr>Arabic Typesetting</vt:lpstr>
      <vt:lpstr>Placeholder Font</vt:lpstr>
      <vt:lpstr>inherit</vt:lpstr>
      <vt:lpstr>Algerian</vt:lpstr>
      <vt:lpstr>Roboto Condensed Light</vt:lpstr>
      <vt:lpstr>Science Subject for High School - 10th Grade: Atoms and the Periodic Table by Slidesgo</vt:lpstr>
      <vt:lpstr>Diapositive 1</vt:lpstr>
      <vt:lpstr>0</vt:lpstr>
      <vt:lpstr>I- Découverte  de  l’oxygène</vt:lpstr>
      <vt:lpstr>Diapositive 4</vt:lpstr>
      <vt:lpstr>Diapositive 5</vt:lpstr>
      <vt:lpstr>Diapositive 6</vt:lpstr>
      <vt:lpstr>LA STRUCTURE DE L'ATOME : L'ATOME D’ Oxygène</vt:lpstr>
      <vt:lpstr>Etat  naturel </vt:lpstr>
      <vt:lpstr>Diapositive 9</vt:lpstr>
      <vt:lpstr>III-propriétés   physico-chimiques</vt:lpstr>
      <vt:lpstr>Diapositive 11</vt:lpstr>
      <vt:lpstr>Diapositive 12</vt:lpstr>
      <vt:lpstr>Diapositive 13</vt:lpstr>
      <vt:lpstr>INFORMATIONS SUR L'ÉLÉMENT</vt:lpstr>
      <vt:lpstr>IV-Préparation  de  l’oxygène </vt:lpstr>
      <vt:lpstr>Diapositive 16</vt:lpstr>
      <vt:lpstr>Diapositive 17</vt:lpstr>
      <vt:lpstr>Diapositive 18</vt:lpstr>
      <vt:lpstr>Utilisation de  l’oxygène</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DH</dc:creator>
  <cp:lastModifiedBy>DH</cp:lastModifiedBy>
  <cp:revision>74</cp:revision>
  <dcterms:modified xsi:type="dcterms:W3CDTF">2025-03-13T20:32:08Z</dcterms:modified>
</cp:coreProperties>
</file>