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60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9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08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03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2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17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2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01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9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2B23-B17E-4427-B395-8CE622DCE49E}" type="datetimeFigureOut">
              <a:rPr lang="fr-FR" smtClean="0"/>
              <a:t>04/03/2023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DD77-D8B2-4C92-9340-7CC35A3FDB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5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ele-ens.univ-oeb.dz/moodle/course/view.php?id=60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6032" y="4968170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Monotype Corsiva" pitchFamily="66" charset="0"/>
                <a:cs typeface="Arial" charset="0"/>
              </a:rPr>
              <a:t>Dr. </a:t>
            </a:r>
            <a:r>
              <a:rPr lang="en-US" sz="2800" b="1" dirty="0" err="1">
                <a:latin typeface="Monotype Corsiva" pitchFamily="66" charset="0"/>
                <a:cs typeface="Arial" charset="0"/>
              </a:rPr>
              <a:t>Souheyla</a:t>
            </a:r>
            <a:r>
              <a:rPr lang="en-US" sz="2800" b="1" dirty="0">
                <a:latin typeface="Monotype Corsiva" pitchFamily="66" charset="0"/>
                <a:cs typeface="Arial" charset="0"/>
              </a:rPr>
              <a:t> </a:t>
            </a:r>
            <a:r>
              <a:rPr lang="en-US" sz="2800" b="1" dirty="0" err="1">
                <a:latin typeface="Monotype Corsiva" pitchFamily="66" charset="0"/>
                <a:cs typeface="Arial" charset="0"/>
              </a:rPr>
              <a:t>Gagui</a:t>
            </a:r>
            <a:r>
              <a:rPr lang="en-US" sz="2800" b="1" dirty="0">
                <a:latin typeface="Monotype Corsiva" pitchFamily="66" charset="0"/>
                <a:cs typeface="Arial" charset="0"/>
              </a:rPr>
              <a:t/>
            </a:r>
            <a:br>
              <a:rPr lang="en-US" sz="2800" b="1" dirty="0">
                <a:latin typeface="Monotype Corsiva" pitchFamily="66" charset="0"/>
                <a:cs typeface="Arial" charset="0"/>
              </a:rPr>
            </a:br>
            <a:r>
              <a:rPr lang="en-US" sz="2800" b="1" dirty="0">
                <a:latin typeface="Monotype Corsiva" pitchFamily="66" charset="0"/>
                <a:cs typeface="Arial" charset="0"/>
              </a:rPr>
              <a:t>souheyla_gagui@yahoo.fr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431540" y="935722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latin typeface="Monotype Corsiva" pitchFamily="66" charset="0"/>
                <a:cs typeface="Arial" charset="0"/>
              </a:rPr>
              <a:t>Faculté: Sciences Exactes et des Sciences de la Nature et la Vie </a:t>
            </a:r>
          </a:p>
          <a:p>
            <a:pPr algn="ctr"/>
            <a:r>
              <a:rPr lang="fr-FR" sz="2800" b="1" dirty="0">
                <a:latin typeface="Monotype Corsiva" pitchFamily="66" charset="0"/>
                <a:cs typeface="Arial" charset="0"/>
              </a:rPr>
              <a:t>Département: Maths et Informatique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6032" y="3167970"/>
            <a:ext cx="579357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onotype Corsiva" pitchFamily="66" charset="0"/>
                <a:cs typeface="Arial" charset="0"/>
                <a:hlinkClick r:id="rId2"/>
              </a:rPr>
              <a:t>Physique 2 (électricité générale)</a:t>
            </a:r>
            <a:endParaRPr lang="fr-FR" sz="4000" b="1" dirty="0"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20075" r="16224" b="39962"/>
          <a:stretch/>
        </p:blipFill>
        <p:spPr bwMode="auto">
          <a:xfrm>
            <a:off x="0" y="121537"/>
            <a:ext cx="8964488" cy="25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35445" y="3140968"/>
            <a:ext cx="4229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لحساب الكمون الكهربائي نستعمل العبارة السلمية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8244408" y="2564904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/>
              <a:t>الحل</a:t>
            </a:r>
            <a:endParaRPr lang="fr-F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076600" y="3573016"/>
                <a:ext cx="2160239" cy="6218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𝑽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𝑲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00" y="3573016"/>
                <a:ext cx="2160239" cy="6218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427984" y="4509120"/>
            <a:ext cx="4685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الكمون الكهربائي الناتج عن عدة شحنات نقطية متفرقة</a:t>
            </a:r>
            <a:endParaRPr lang="fr-FR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0" t="19117" r="35855" b="67063"/>
          <a:stretch/>
        </p:blipFill>
        <p:spPr bwMode="auto">
          <a:xfrm>
            <a:off x="3491880" y="5229200"/>
            <a:ext cx="2761641" cy="10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4716016" y="4797152"/>
            <a:ext cx="929046" cy="1512168"/>
            <a:chOff x="4716016" y="4941168"/>
            <a:chExt cx="929046" cy="1512168"/>
          </a:xfrm>
        </p:grpSpPr>
        <p:sp>
          <p:nvSpPr>
            <p:cNvPr id="23" name="Ellipse 22"/>
            <p:cNvSpPr/>
            <p:nvPr/>
          </p:nvSpPr>
          <p:spPr>
            <a:xfrm>
              <a:off x="4716016" y="5229200"/>
              <a:ext cx="772659" cy="12241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292080" y="494116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2" y="6309320"/>
            <a:ext cx="9006378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36627" r="29722" b="50000"/>
          <a:stretch/>
        </p:blipFill>
        <p:spPr bwMode="auto">
          <a:xfrm rot="17383353">
            <a:off x="6281911" y="2418099"/>
            <a:ext cx="2662562" cy="80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t="36627" r="62133" b="50000"/>
          <a:stretch/>
        </p:blipFill>
        <p:spPr bwMode="auto">
          <a:xfrm rot="18746591">
            <a:off x="4137472" y="2250230"/>
            <a:ext cx="2522427" cy="8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1" t="39177" r="16001" b="50000"/>
          <a:stretch/>
        </p:blipFill>
        <p:spPr bwMode="auto">
          <a:xfrm>
            <a:off x="38234" y="332656"/>
            <a:ext cx="3885694" cy="70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3976906" y="3846239"/>
            <a:ext cx="3918047" cy="461665"/>
            <a:chOff x="3995936" y="4437112"/>
            <a:chExt cx="3888432" cy="461665"/>
          </a:xfrm>
        </p:grpSpPr>
        <p:grpSp>
          <p:nvGrpSpPr>
            <p:cNvPr id="3" name="Groupe 2"/>
            <p:cNvGrpSpPr/>
            <p:nvPr/>
          </p:nvGrpSpPr>
          <p:grpSpPr>
            <a:xfrm>
              <a:off x="3995936" y="4653136"/>
              <a:ext cx="3600000" cy="144016"/>
              <a:chOff x="3995936" y="4653136"/>
              <a:chExt cx="3600000" cy="144016"/>
            </a:xfrm>
          </p:grpSpPr>
          <p:cxnSp>
            <p:nvCxnSpPr>
              <p:cNvPr id="5" name="Connecteur droit avec flèche 4"/>
              <p:cNvCxnSpPr/>
              <p:nvPr/>
            </p:nvCxnSpPr>
            <p:spPr>
              <a:xfrm>
                <a:off x="3995936" y="4725144"/>
                <a:ext cx="36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4644008" y="4653136"/>
                <a:ext cx="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5372633" y="4653136"/>
                <a:ext cx="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6015806" y="4653136"/>
                <a:ext cx="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ZoneTexte 3"/>
            <p:cNvSpPr txBox="1"/>
            <p:nvPr/>
          </p:nvSpPr>
          <p:spPr>
            <a:xfrm>
              <a:off x="7558638" y="443711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/>
                <a:t>x</a:t>
              </a:r>
              <a:endParaRPr lang="fr-FR" sz="24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 rot="16200000">
            <a:off x="1941506" y="1990803"/>
            <a:ext cx="3956399" cy="330540"/>
            <a:chOff x="3995936" y="4502675"/>
            <a:chExt cx="3956399" cy="330540"/>
          </a:xfrm>
        </p:grpSpPr>
        <p:grpSp>
          <p:nvGrpSpPr>
            <p:cNvPr id="10" name="Groupe 9"/>
            <p:cNvGrpSpPr/>
            <p:nvPr/>
          </p:nvGrpSpPr>
          <p:grpSpPr>
            <a:xfrm>
              <a:off x="3995936" y="4653136"/>
              <a:ext cx="3600400" cy="144016"/>
              <a:chOff x="3995936" y="4653136"/>
              <a:chExt cx="3600400" cy="144016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>
                <a:off x="3995936" y="4725144"/>
                <a:ext cx="3600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4644008" y="4653136"/>
                <a:ext cx="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5292080" y="4653136"/>
                <a:ext cx="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868144" y="4653136"/>
                <a:ext cx="0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ZoneTexte 10"/>
            <p:cNvSpPr txBox="1"/>
            <p:nvPr/>
          </p:nvSpPr>
          <p:spPr>
            <a:xfrm rot="5400000">
              <a:off x="7556233" y="443711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/>
                <a:t>y</a:t>
              </a:r>
              <a:endParaRPr lang="fr-FR" sz="2400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300192" y="3707740"/>
            <a:ext cx="1175078" cy="867871"/>
            <a:chOff x="6300192" y="3707740"/>
            <a:chExt cx="1175078" cy="867871"/>
          </a:xfrm>
        </p:grpSpPr>
        <p:grpSp>
          <p:nvGrpSpPr>
            <p:cNvPr id="18" name="Groupe 17"/>
            <p:cNvGrpSpPr/>
            <p:nvPr/>
          </p:nvGrpSpPr>
          <p:grpSpPr>
            <a:xfrm>
              <a:off x="6300192" y="3707740"/>
              <a:ext cx="1175078" cy="867871"/>
              <a:chOff x="4193011" y="3707740"/>
              <a:chExt cx="1175078" cy="867871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4193011" y="3707740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B050"/>
                    </a:solidFill>
                  </a:rPr>
                  <a:t>-2q</a:t>
                </a:r>
                <a:endParaRPr lang="fr-FR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4261696" y="4206279"/>
                <a:ext cx="1106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B050"/>
                    </a:solidFill>
                  </a:rPr>
                  <a:t>A’(4a,0,0)</a:t>
                </a:r>
                <a:endParaRPr lang="fr-FR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19" name="Connecteur droit 18"/>
            <p:cNvCxnSpPr/>
            <p:nvPr/>
          </p:nvCxnSpPr>
          <p:spPr>
            <a:xfrm>
              <a:off x="6732240" y="4077072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4211960" y="3667090"/>
            <a:ext cx="934871" cy="914038"/>
            <a:chOff x="4261696" y="3661573"/>
            <a:chExt cx="934871" cy="914038"/>
          </a:xfrm>
        </p:grpSpPr>
        <p:sp>
          <p:nvSpPr>
            <p:cNvPr id="21" name="ZoneTexte 20"/>
            <p:cNvSpPr txBox="1"/>
            <p:nvPr/>
          </p:nvSpPr>
          <p:spPr>
            <a:xfrm>
              <a:off x="4501346" y="36615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261696" y="4206279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A(a,0,0)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164288" y="1237764"/>
            <a:ext cx="1274708" cy="400110"/>
            <a:chOff x="7164288" y="1237764"/>
            <a:chExt cx="1274708" cy="400110"/>
          </a:xfrm>
        </p:grpSpPr>
        <p:sp>
          <p:nvSpPr>
            <p:cNvPr id="24" name="Ellipse 23"/>
            <p:cNvSpPr/>
            <p:nvPr/>
          </p:nvSpPr>
          <p:spPr>
            <a:xfrm>
              <a:off x="7164288" y="1484784"/>
              <a:ext cx="91472" cy="12231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164288" y="1237764"/>
              <a:ext cx="1274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</a:rPr>
                <a:t>M( x, y , z)</a:t>
              </a:r>
              <a:endParaRPr lang="fr-FR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4629914" y="1502696"/>
            <a:ext cx="2612450" cy="2631575"/>
            <a:chOff x="4629914" y="1502696"/>
            <a:chExt cx="2612450" cy="2631575"/>
          </a:xfrm>
        </p:grpSpPr>
        <p:cxnSp>
          <p:nvCxnSpPr>
            <p:cNvPr id="28" name="Connecteur droit 27"/>
            <p:cNvCxnSpPr>
              <a:endCxn id="24" idx="7"/>
            </p:cNvCxnSpPr>
            <p:nvPr/>
          </p:nvCxnSpPr>
          <p:spPr>
            <a:xfrm flipV="1">
              <a:off x="4629914" y="1502696"/>
              <a:ext cx="2612450" cy="263157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377558" y="2679303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C000"/>
                  </a:solidFill>
                </a:rPr>
                <a:t>d</a:t>
              </a:r>
              <a:endParaRPr lang="fr-FR" sz="24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732240" y="1545940"/>
            <a:ext cx="645950" cy="2660340"/>
            <a:chOff x="6579840" y="1393540"/>
            <a:chExt cx="645950" cy="2660340"/>
          </a:xfrm>
        </p:grpSpPr>
        <p:cxnSp>
          <p:nvCxnSpPr>
            <p:cNvPr id="36" name="Connecteur droit 35"/>
            <p:cNvCxnSpPr>
              <a:endCxn id="24" idx="6"/>
            </p:cNvCxnSpPr>
            <p:nvPr/>
          </p:nvCxnSpPr>
          <p:spPr>
            <a:xfrm flipV="1">
              <a:off x="6579840" y="1393540"/>
              <a:ext cx="523520" cy="266034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795864" y="2679303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</a:rPr>
                <a:t>d’</a:t>
              </a:r>
              <a:endParaRPr lang="fr-FR" sz="2400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51520" y="1453208"/>
                <a:ext cx="3189719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𝑲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den>
                      </m:f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𝐊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num>
                            <m:den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53208"/>
                <a:ext cx="3189719" cy="7838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251520" y="2602468"/>
                <a:ext cx="2482987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𝑲𝒒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den>
                          </m:f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2468"/>
                <a:ext cx="2482987" cy="6787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-33167" y="4612316"/>
                <a:ext cx="8570295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𝑲𝒒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67" y="4612316"/>
                <a:ext cx="8570295" cy="810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35032" r="31938" b="51854"/>
          <a:stretch/>
        </p:blipFill>
        <p:spPr bwMode="auto">
          <a:xfrm>
            <a:off x="933771" y="5589240"/>
            <a:ext cx="6670553" cy="95929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4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240" y="188640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2 .سطح تساوي الكمون:</a:t>
            </a:r>
            <a:endParaRPr lang="fr-FR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251520" y="51736"/>
                <a:ext cx="4403578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≫≫≫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𝑲𝒒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den>
                          </m:f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fr-FR" sz="2000" b="1" dirty="0"/>
                        <m:t>=</m:t>
                      </m:r>
                      <m:r>
                        <a:rPr lang="fr-FR" sz="2000" b="1" i="0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736"/>
                <a:ext cx="4403578" cy="6787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3320" y="836712"/>
                <a:ext cx="8131842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𝑲𝒒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fr-FR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" y="836712"/>
                <a:ext cx="8131842" cy="810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788024" y="206458"/>
                <a:ext cx="9300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≫≫≫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6458"/>
                <a:ext cx="93006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8752" y="2065266"/>
                <a:ext cx="9300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≫≫≫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2" y="2065266"/>
                <a:ext cx="93006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68080" y="1772816"/>
                <a:ext cx="8168416" cy="81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𝟒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𝒛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b="1" i="1"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fr-FR" b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80" y="1772816"/>
                <a:ext cx="8168416" cy="810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49079" y="2708920"/>
                <a:ext cx="3501920" cy="72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𝒚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9" y="2708920"/>
                <a:ext cx="3501920" cy="7290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63888" y="2771962"/>
                <a:ext cx="3877023" cy="72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𝒚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𝒛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771962"/>
                <a:ext cx="3877023" cy="7290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471055" y="3608549"/>
                <a:ext cx="2318968" cy="723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" y="3608549"/>
                <a:ext cx="2318968" cy="7231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699792" y="3650130"/>
                <a:ext cx="2286000" cy="7221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650130"/>
                <a:ext cx="2286000" cy="722121"/>
              </a:xfrm>
              <a:prstGeom prst="rect">
                <a:avLst/>
              </a:prstGeom>
              <a:blipFill rotWithShape="1">
                <a:blip r:embed="rId10"/>
                <a:stretch>
                  <a:fillRect r="-128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471054" y="4606077"/>
                <a:ext cx="5298310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</a:rPr>
                      <m:t>+</m:t>
                    </m:r>
                    <m:r>
                      <a:rPr lang="fr-FR" sz="2000" b="1" i="1" smtClean="0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</a:rPr>
                      <m:t>+</m:t>
                    </m:r>
                    <m:r>
                      <a:rPr lang="fr-FR" sz="2000" b="1" i="1" smtClean="0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" y="4606077"/>
                <a:ext cx="5298310" cy="407099"/>
              </a:xfrm>
              <a:prstGeom prst="rect">
                <a:avLst/>
              </a:prstGeom>
              <a:blipFill rotWithShape="1">
                <a:blip r:embed="rId11"/>
                <a:stretch>
                  <a:fillRect l="-1151" t="-4545" b="-28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149079" y="5445224"/>
                <a:ext cx="7086363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𝟖</m:t>
                      </m:r>
                      <m:r>
                        <a:rPr lang="fr-FR" sz="2000" b="1" i="1" smtClean="0">
                          <a:latin typeface="Cambria Math"/>
                        </a:rPr>
                        <m:t>𝒙𝒂</m:t>
                      </m:r>
                      <m:r>
                        <a:rPr lang="fr-FR" sz="2000" b="1" i="1" smtClean="0">
                          <a:latin typeface="Cambria Math"/>
                        </a:rPr>
                        <m:t>+</m:t>
                      </m:r>
                      <m:r>
                        <a:rPr lang="fr-FR" sz="20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</a:rPr>
                        <m:t>+</m:t>
                      </m:r>
                      <m:r>
                        <a:rPr lang="fr-FR" sz="2000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latin typeface="Cambria Math"/>
                        </a:rPr>
                        <m:t>+</m:t>
                      </m:r>
                      <m:r>
                        <a:rPr lang="fr-FR" sz="2000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latin typeface="Cambria Math"/>
                        </a:rPr>
                        <m:t>−</m:t>
                      </m:r>
                      <m:r>
                        <a:rPr lang="fr-FR" sz="2000" b="1" i="1">
                          <a:latin typeface="Cambria Math"/>
                        </a:rPr>
                        <m:t>𝟖</m:t>
                      </m:r>
                      <m:r>
                        <a:rPr lang="fr-FR" sz="2000" b="1" i="1">
                          <a:latin typeface="Cambria Math"/>
                        </a:rPr>
                        <m:t>𝒙𝒂</m:t>
                      </m:r>
                      <m:r>
                        <a:rPr lang="fr-FR" sz="2000" b="1" i="1">
                          <a:latin typeface="Cambria Math"/>
                        </a:rPr>
                        <m:t>+</m:t>
                      </m:r>
                      <m:r>
                        <a:rPr lang="fr-FR" sz="2000" b="1" i="1" smtClean="0">
                          <a:latin typeface="Cambria Math"/>
                        </a:rPr>
                        <m:t>𝟏𝟔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  <m:sup>
                          <m:r>
                            <a:rPr lang="fr-FR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000" b="1" dirty="0"/>
              </a:p>
              <a:p>
                <a:endParaRPr lang="fr-FR" sz="2000" b="1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9" y="5445224"/>
                <a:ext cx="7086363" cy="7148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5" t="54834" r="18134" b="34485"/>
          <a:stretch/>
        </p:blipFill>
        <p:spPr bwMode="auto">
          <a:xfrm>
            <a:off x="3436392" y="6021288"/>
            <a:ext cx="3031792" cy="781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49079" y="6160100"/>
                <a:ext cx="2919068" cy="454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fr-FR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b="1" i="1">
                          <a:latin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fr-F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fr-FR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b="1" i="1">
                          <a:latin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fr-F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fr-FR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  <m:sup/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9" y="6160100"/>
                <a:ext cx="2919068" cy="454740"/>
              </a:xfrm>
              <a:prstGeom prst="rect">
                <a:avLst/>
              </a:prstGeom>
              <a:blipFill rotWithShape="1">
                <a:blip r:embed="rId1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0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48810" r="15666" b="41270"/>
          <a:stretch/>
        </p:blipFill>
        <p:spPr bwMode="auto">
          <a:xfrm>
            <a:off x="1582033" y="27129"/>
            <a:ext cx="7488832" cy="69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32897" r="5277" b="50000"/>
          <a:stretch/>
        </p:blipFill>
        <p:spPr bwMode="auto">
          <a:xfrm>
            <a:off x="323528" y="725715"/>
            <a:ext cx="8744838" cy="96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2" y="1772816"/>
            <a:ext cx="78771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 flipH="1">
            <a:off x="4067944" y="2204864"/>
            <a:ext cx="302433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3563888" y="2204864"/>
            <a:ext cx="1008112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2195736" y="2286356"/>
            <a:ext cx="1368152" cy="1718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563888" y="4005064"/>
            <a:ext cx="1296144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763688" y="3933056"/>
            <a:ext cx="180020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457</Words>
  <Application>Microsoft Office PowerPoint</Application>
  <PresentationFormat>Affichage à l'écran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19</cp:revision>
  <dcterms:created xsi:type="dcterms:W3CDTF">2023-02-25T06:55:23Z</dcterms:created>
  <dcterms:modified xsi:type="dcterms:W3CDTF">2023-03-04T05:44:52Z</dcterms:modified>
</cp:coreProperties>
</file>