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2"/>
  </p:notesMasterIdLst>
  <p:sldIdLst>
    <p:sldId id="278" r:id="rId2"/>
    <p:sldId id="285" r:id="rId3"/>
    <p:sldId id="256" r:id="rId4"/>
    <p:sldId id="257" r:id="rId5"/>
    <p:sldId id="258" r:id="rId6"/>
    <p:sldId id="283" r:id="rId7"/>
    <p:sldId id="260" r:id="rId8"/>
    <p:sldId id="259" r:id="rId9"/>
    <p:sldId id="284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9" r:id="rId28"/>
    <p:sldId id="280" r:id="rId29"/>
    <p:sldId id="281" r:id="rId30"/>
    <p:sldId id="282" r:id="rId31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53FF7C-2F89-41FD-B923-AF9845109E6B}" type="doc">
      <dgm:prSet loTypeId="urn:microsoft.com/office/officeart/2005/8/layout/hierarchy3" loCatId="list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pPr rtl="1"/>
          <a:endParaRPr lang="ar-DZ"/>
        </a:p>
      </dgm:t>
    </dgm:pt>
    <dgm:pt modelId="{3E4E8F94-CE26-4F9F-9616-30F59ED77DA4}">
      <dgm:prSet phldrT="[Texte]"/>
      <dgm:spPr/>
      <dgm:t>
        <a:bodyPr/>
        <a:lstStyle/>
        <a:p>
          <a:pPr rtl="1"/>
          <a:r>
            <a:rPr lang="en-GB" dirty="0" smtClean="0">
              <a:latin typeface="Times New Roman" pitchFamily="18" charset="0"/>
              <a:cs typeface="Times New Roman" pitchFamily="18" charset="0"/>
            </a:rPr>
            <a:t>language variation</a:t>
          </a:r>
          <a:endParaRPr lang="ar-DZ" dirty="0">
            <a:latin typeface="Times New Roman" pitchFamily="18" charset="0"/>
            <a:cs typeface="Times New Roman" pitchFamily="18" charset="0"/>
          </a:endParaRPr>
        </a:p>
      </dgm:t>
    </dgm:pt>
    <dgm:pt modelId="{653908CB-CC5E-4BFC-951D-F6EE21412360}" type="parTrans" cxnId="{A226ACCC-A91B-492F-B611-703945F8F534}">
      <dgm:prSet/>
      <dgm:spPr/>
      <dgm:t>
        <a:bodyPr/>
        <a:lstStyle/>
        <a:p>
          <a:pPr rtl="1"/>
          <a:endParaRPr lang="ar-DZ"/>
        </a:p>
      </dgm:t>
    </dgm:pt>
    <dgm:pt modelId="{7B8D9AE3-7AE0-475C-9CF5-36174150F9F6}" type="sibTrans" cxnId="{A226ACCC-A91B-492F-B611-703945F8F534}">
      <dgm:prSet/>
      <dgm:spPr/>
      <dgm:t>
        <a:bodyPr/>
        <a:lstStyle/>
        <a:p>
          <a:pPr rtl="1"/>
          <a:endParaRPr lang="ar-DZ"/>
        </a:p>
      </dgm:t>
    </dgm:pt>
    <dgm:pt modelId="{FDC98F1D-3DC4-4F13-B3D4-FAA4AC60CD5C}">
      <dgm:prSet phldrT="[Texte]"/>
      <dgm:spPr/>
      <dgm:t>
        <a:bodyPr/>
        <a:lstStyle/>
        <a:p>
          <a:pPr rtl="1"/>
          <a:r>
            <a:rPr lang="en-GB" dirty="0" smtClean="0">
              <a:latin typeface="Times New Roman" pitchFamily="18" charset="0"/>
              <a:cs typeface="Times New Roman" pitchFamily="18" charset="0"/>
            </a:rPr>
            <a:t>dialect mixture</a:t>
          </a:r>
          <a:endParaRPr lang="ar-DZ" dirty="0">
            <a:latin typeface="Times New Roman" pitchFamily="18" charset="0"/>
            <a:cs typeface="Times New Roman" pitchFamily="18" charset="0"/>
          </a:endParaRPr>
        </a:p>
      </dgm:t>
    </dgm:pt>
    <dgm:pt modelId="{CA0FCA24-7C30-463E-BB50-1804976E86EA}" type="parTrans" cxnId="{BCD24B09-9CC4-4EA6-88E3-BA9242E9592D}">
      <dgm:prSet/>
      <dgm:spPr/>
      <dgm:t>
        <a:bodyPr/>
        <a:lstStyle/>
        <a:p>
          <a:pPr rtl="1"/>
          <a:endParaRPr lang="ar-DZ"/>
        </a:p>
      </dgm:t>
    </dgm:pt>
    <dgm:pt modelId="{933D2851-612F-49B2-A6F1-D16B39A293F6}" type="sibTrans" cxnId="{BCD24B09-9CC4-4EA6-88E3-BA9242E9592D}">
      <dgm:prSet/>
      <dgm:spPr/>
      <dgm:t>
        <a:bodyPr/>
        <a:lstStyle/>
        <a:p>
          <a:pPr rtl="1"/>
          <a:endParaRPr lang="ar-DZ"/>
        </a:p>
      </dgm:t>
    </dgm:pt>
    <dgm:pt modelId="{65D9C1EC-4024-4033-B695-8475A0522CA8}">
      <dgm:prSet phldrT="[Texte]"/>
      <dgm:spPr/>
      <dgm:t>
        <a:bodyPr/>
        <a:lstStyle/>
        <a:p>
          <a:pPr rtl="1"/>
          <a:r>
            <a:rPr lang="en-GB" dirty="0" smtClean="0">
              <a:latin typeface="Times New Roman" pitchFamily="18" charset="0"/>
              <a:cs typeface="Times New Roman" pitchFamily="18" charset="0"/>
            </a:rPr>
            <a:t>free variation</a:t>
          </a:r>
          <a:endParaRPr lang="ar-DZ" dirty="0">
            <a:latin typeface="Times New Roman" pitchFamily="18" charset="0"/>
            <a:cs typeface="Times New Roman" pitchFamily="18" charset="0"/>
          </a:endParaRPr>
        </a:p>
      </dgm:t>
    </dgm:pt>
    <dgm:pt modelId="{325562FA-806B-405A-A66D-8400E8BADD47}" type="parTrans" cxnId="{33400228-39D3-41E3-9851-BA5D3E957D4F}">
      <dgm:prSet/>
      <dgm:spPr/>
      <dgm:t>
        <a:bodyPr/>
        <a:lstStyle/>
        <a:p>
          <a:pPr rtl="1"/>
          <a:endParaRPr lang="ar-DZ"/>
        </a:p>
      </dgm:t>
    </dgm:pt>
    <dgm:pt modelId="{17ADABEB-7B1D-4D15-87E3-FA37CA45F65A}" type="sibTrans" cxnId="{33400228-39D3-41E3-9851-BA5D3E957D4F}">
      <dgm:prSet/>
      <dgm:spPr/>
      <dgm:t>
        <a:bodyPr/>
        <a:lstStyle/>
        <a:p>
          <a:pPr rtl="1"/>
          <a:endParaRPr lang="ar-DZ"/>
        </a:p>
      </dgm:t>
    </dgm:pt>
    <dgm:pt modelId="{6E279305-CE32-4344-AB60-54988CEB384E}" type="pres">
      <dgm:prSet presAssocID="{8F53FF7C-2F89-41FD-B923-AF9845109E6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DZ"/>
        </a:p>
      </dgm:t>
    </dgm:pt>
    <dgm:pt modelId="{A12FE580-DE53-446B-BA7F-6E225F42DBB5}" type="pres">
      <dgm:prSet presAssocID="{3E4E8F94-CE26-4F9F-9616-30F59ED77DA4}" presName="root" presStyleCnt="0"/>
      <dgm:spPr/>
    </dgm:pt>
    <dgm:pt modelId="{2193DE25-BCE0-4B54-8636-EAFC886F6114}" type="pres">
      <dgm:prSet presAssocID="{3E4E8F94-CE26-4F9F-9616-30F59ED77DA4}" presName="rootComposite" presStyleCnt="0"/>
      <dgm:spPr/>
    </dgm:pt>
    <dgm:pt modelId="{D05F28B9-C78A-4F59-AD6E-E2D56C7A720B}" type="pres">
      <dgm:prSet presAssocID="{3E4E8F94-CE26-4F9F-9616-30F59ED77DA4}" presName="rootText" presStyleLbl="node1" presStyleIdx="0" presStyleCnt="1"/>
      <dgm:spPr/>
      <dgm:t>
        <a:bodyPr/>
        <a:lstStyle/>
        <a:p>
          <a:pPr rtl="1"/>
          <a:endParaRPr lang="ar-DZ"/>
        </a:p>
      </dgm:t>
    </dgm:pt>
    <dgm:pt modelId="{ED20635D-F6A5-4863-9089-99B90444B931}" type="pres">
      <dgm:prSet presAssocID="{3E4E8F94-CE26-4F9F-9616-30F59ED77DA4}" presName="rootConnector" presStyleLbl="node1" presStyleIdx="0" presStyleCnt="1"/>
      <dgm:spPr/>
      <dgm:t>
        <a:bodyPr/>
        <a:lstStyle/>
        <a:p>
          <a:pPr rtl="1"/>
          <a:endParaRPr lang="ar-DZ"/>
        </a:p>
      </dgm:t>
    </dgm:pt>
    <dgm:pt modelId="{5C76974A-207D-472E-BDA0-C8C56B3DC2BD}" type="pres">
      <dgm:prSet presAssocID="{3E4E8F94-CE26-4F9F-9616-30F59ED77DA4}" presName="childShape" presStyleCnt="0"/>
      <dgm:spPr/>
    </dgm:pt>
    <dgm:pt modelId="{9BF3E1C4-28F5-4299-80F6-630B188D9C54}" type="pres">
      <dgm:prSet presAssocID="{CA0FCA24-7C30-463E-BB50-1804976E86EA}" presName="Name13" presStyleLbl="parChTrans1D2" presStyleIdx="0" presStyleCnt="2"/>
      <dgm:spPr/>
      <dgm:t>
        <a:bodyPr/>
        <a:lstStyle/>
        <a:p>
          <a:pPr rtl="1"/>
          <a:endParaRPr lang="ar-DZ"/>
        </a:p>
      </dgm:t>
    </dgm:pt>
    <dgm:pt modelId="{9BDEA9C9-DC6C-4059-91D4-61C8B4584F31}" type="pres">
      <dgm:prSet presAssocID="{FDC98F1D-3DC4-4F13-B3D4-FAA4AC60CD5C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CF92DB81-636A-4BDE-959E-E01652F34F80}" type="pres">
      <dgm:prSet presAssocID="{325562FA-806B-405A-A66D-8400E8BADD47}" presName="Name13" presStyleLbl="parChTrans1D2" presStyleIdx="1" presStyleCnt="2"/>
      <dgm:spPr/>
      <dgm:t>
        <a:bodyPr/>
        <a:lstStyle/>
        <a:p>
          <a:pPr rtl="1"/>
          <a:endParaRPr lang="ar-DZ"/>
        </a:p>
      </dgm:t>
    </dgm:pt>
    <dgm:pt modelId="{749DEF77-D340-4097-907E-D18F8338F061}" type="pres">
      <dgm:prSet presAssocID="{65D9C1EC-4024-4033-B695-8475A0522CA8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</dgm:ptLst>
  <dgm:cxnLst>
    <dgm:cxn modelId="{BCD24B09-9CC4-4EA6-88E3-BA9242E9592D}" srcId="{3E4E8F94-CE26-4F9F-9616-30F59ED77DA4}" destId="{FDC98F1D-3DC4-4F13-B3D4-FAA4AC60CD5C}" srcOrd="0" destOrd="0" parTransId="{CA0FCA24-7C30-463E-BB50-1804976E86EA}" sibTransId="{933D2851-612F-49B2-A6F1-D16B39A293F6}"/>
    <dgm:cxn modelId="{6A8548CA-E7F1-4381-87C0-AD4CA28B617A}" type="presOf" srcId="{CA0FCA24-7C30-463E-BB50-1804976E86EA}" destId="{9BF3E1C4-28F5-4299-80F6-630B188D9C54}" srcOrd="0" destOrd="0" presId="urn:microsoft.com/office/officeart/2005/8/layout/hierarchy3"/>
    <dgm:cxn modelId="{33400228-39D3-41E3-9851-BA5D3E957D4F}" srcId="{3E4E8F94-CE26-4F9F-9616-30F59ED77DA4}" destId="{65D9C1EC-4024-4033-B695-8475A0522CA8}" srcOrd="1" destOrd="0" parTransId="{325562FA-806B-405A-A66D-8400E8BADD47}" sibTransId="{17ADABEB-7B1D-4D15-87E3-FA37CA45F65A}"/>
    <dgm:cxn modelId="{F9D1339A-EA92-44D7-94B0-182CF9BB00BF}" type="presOf" srcId="{3E4E8F94-CE26-4F9F-9616-30F59ED77DA4}" destId="{D05F28B9-C78A-4F59-AD6E-E2D56C7A720B}" srcOrd="0" destOrd="0" presId="urn:microsoft.com/office/officeart/2005/8/layout/hierarchy3"/>
    <dgm:cxn modelId="{2277B757-FFE9-4F73-B1EF-9F3DD83F32AD}" type="presOf" srcId="{FDC98F1D-3DC4-4F13-B3D4-FAA4AC60CD5C}" destId="{9BDEA9C9-DC6C-4059-91D4-61C8B4584F31}" srcOrd="0" destOrd="0" presId="urn:microsoft.com/office/officeart/2005/8/layout/hierarchy3"/>
    <dgm:cxn modelId="{ACA0FB9B-AABB-4202-9C27-11D7D507B58C}" type="presOf" srcId="{3E4E8F94-CE26-4F9F-9616-30F59ED77DA4}" destId="{ED20635D-F6A5-4863-9089-99B90444B931}" srcOrd="1" destOrd="0" presId="urn:microsoft.com/office/officeart/2005/8/layout/hierarchy3"/>
    <dgm:cxn modelId="{1BDC0A21-52E5-4F51-8F83-8A1817F82E92}" type="presOf" srcId="{65D9C1EC-4024-4033-B695-8475A0522CA8}" destId="{749DEF77-D340-4097-907E-D18F8338F061}" srcOrd="0" destOrd="0" presId="urn:microsoft.com/office/officeart/2005/8/layout/hierarchy3"/>
    <dgm:cxn modelId="{A226ACCC-A91B-492F-B611-703945F8F534}" srcId="{8F53FF7C-2F89-41FD-B923-AF9845109E6B}" destId="{3E4E8F94-CE26-4F9F-9616-30F59ED77DA4}" srcOrd="0" destOrd="0" parTransId="{653908CB-CC5E-4BFC-951D-F6EE21412360}" sibTransId="{7B8D9AE3-7AE0-475C-9CF5-36174150F9F6}"/>
    <dgm:cxn modelId="{62C330D9-A49F-4FBA-9D93-D6CEC1CA494B}" type="presOf" srcId="{8F53FF7C-2F89-41FD-B923-AF9845109E6B}" destId="{6E279305-CE32-4344-AB60-54988CEB384E}" srcOrd="0" destOrd="0" presId="urn:microsoft.com/office/officeart/2005/8/layout/hierarchy3"/>
    <dgm:cxn modelId="{B2FD61A9-0FD4-4883-932B-462E9F5DDB96}" type="presOf" srcId="{325562FA-806B-405A-A66D-8400E8BADD47}" destId="{CF92DB81-636A-4BDE-959E-E01652F34F80}" srcOrd="0" destOrd="0" presId="urn:microsoft.com/office/officeart/2005/8/layout/hierarchy3"/>
    <dgm:cxn modelId="{D6F5896A-8FC6-4FD2-8A32-AF2E7034D6BB}" type="presParOf" srcId="{6E279305-CE32-4344-AB60-54988CEB384E}" destId="{A12FE580-DE53-446B-BA7F-6E225F42DBB5}" srcOrd="0" destOrd="0" presId="urn:microsoft.com/office/officeart/2005/8/layout/hierarchy3"/>
    <dgm:cxn modelId="{DE131A97-A55D-40A9-80E5-D251A55FA1FC}" type="presParOf" srcId="{A12FE580-DE53-446B-BA7F-6E225F42DBB5}" destId="{2193DE25-BCE0-4B54-8636-EAFC886F6114}" srcOrd="0" destOrd="0" presId="urn:microsoft.com/office/officeart/2005/8/layout/hierarchy3"/>
    <dgm:cxn modelId="{5403E3A4-EE90-4B0C-8363-BF04757DC6ED}" type="presParOf" srcId="{2193DE25-BCE0-4B54-8636-EAFC886F6114}" destId="{D05F28B9-C78A-4F59-AD6E-E2D56C7A720B}" srcOrd="0" destOrd="0" presId="urn:microsoft.com/office/officeart/2005/8/layout/hierarchy3"/>
    <dgm:cxn modelId="{6AAD2DA5-13AD-486D-8DA5-A0A1F6AEFA8B}" type="presParOf" srcId="{2193DE25-BCE0-4B54-8636-EAFC886F6114}" destId="{ED20635D-F6A5-4863-9089-99B90444B931}" srcOrd="1" destOrd="0" presId="urn:microsoft.com/office/officeart/2005/8/layout/hierarchy3"/>
    <dgm:cxn modelId="{14F8DF61-2A2B-4B82-9D60-7363CC5D2514}" type="presParOf" srcId="{A12FE580-DE53-446B-BA7F-6E225F42DBB5}" destId="{5C76974A-207D-472E-BDA0-C8C56B3DC2BD}" srcOrd="1" destOrd="0" presId="urn:microsoft.com/office/officeart/2005/8/layout/hierarchy3"/>
    <dgm:cxn modelId="{8DF2D82C-DFD8-4614-9EA7-E38A2B8F3369}" type="presParOf" srcId="{5C76974A-207D-472E-BDA0-C8C56B3DC2BD}" destId="{9BF3E1C4-28F5-4299-80F6-630B188D9C54}" srcOrd="0" destOrd="0" presId="urn:microsoft.com/office/officeart/2005/8/layout/hierarchy3"/>
    <dgm:cxn modelId="{3DBDDCCB-A071-4884-BCFD-9C6495771718}" type="presParOf" srcId="{5C76974A-207D-472E-BDA0-C8C56B3DC2BD}" destId="{9BDEA9C9-DC6C-4059-91D4-61C8B4584F31}" srcOrd="1" destOrd="0" presId="urn:microsoft.com/office/officeart/2005/8/layout/hierarchy3"/>
    <dgm:cxn modelId="{E7928A2F-F231-4E32-A920-435901F337ED}" type="presParOf" srcId="{5C76974A-207D-472E-BDA0-C8C56B3DC2BD}" destId="{CF92DB81-636A-4BDE-959E-E01652F34F80}" srcOrd="2" destOrd="0" presId="urn:microsoft.com/office/officeart/2005/8/layout/hierarchy3"/>
    <dgm:cxn modelId="{BA04BB2C-F66A-4F0D-8462-78AB5976FBA1}" type="presParOf" srcId="{5C76974A-207D-472E-BDA0-C8C56B3DC2BD}" destId="{749DEF77-D340-4097-907E-D18F8338F06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5F28B9-C78A-4F59-AD6E-E2D56C7A720B}">
      <dsp:nvSpPr>
        <dsp:cNvPr id="0" name=""/>
        <dsp:cNvSpPr/>
      </dsp:nvSpPr>
      <dsp:spPr>
        <a:xfrm>
          <a:off x="0" y="297033"/>
          <a:ext cx="2952328" cy="1476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800" kern="1200" dirty="0" smtClean="0">
              <a:latin typeface="Times New Roman" pitchFamily="18" charset="0"/>
              <a:cs typeface="Times New Roman" pitchFamily="18" charset="0"/>
            </a:rPr>
            <a:t>language variation</a:t>
          </a:r>
          <a:endParaRPr lang="ar-DZ" sz="4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235" y="340268"/>
        <a:ext cx="2865858" cy="1389694"/>
      </dsp:txXfrm>
    </dsp:sp>
    <dsp:sp modelId="{9BF3E1C4-28F5-4299-80F6-630B188D9C54}">
      <dsp:nvSpPr>
        <dsp:cNvPr id="0" name=""/>
        <dsp:cNvSpPr/>
      </dsp:nvSpPr>
      <dsp:spPr>
        <a:xfrm>
          <a:off x="295232" y="1773197"/>
          <a:ext cx="295232" cy="11071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7123"/>
              </a:lnTo>
              <a:lnTo>
                <a:pt x="295232" y="11071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DEA9C9-DC6C-4059-91D4-61C8B4584F31}">
      <dsp:nvSpPr>
        <dsp:cNvPr id="0" name=""/>
        <dsp:cNvSpPr/>
      </dsp:nvSpPr>
      <dsp:spPr>
        <a:xfrm>
          <a:off x="590465" y="2142238"/>
          <a:ext cx="2361862" cy="14761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lvl="0" algn="ct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kern="1200" dirty="0" smtClean="0">
              <a:latin typeface="Times New Roman" pitchFamily="18" charset="0"/>
              <a:cs typeface="Times New Roman" pitchFamily="18" charset="0"/>
            </a:rPr>
            <a:t>dialect mixture</a:t>
          </a:r>
          <a:endParaRPr lang="ar-DZ" sz="4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33700" y="2185473"/>
        <a:ext cx="2275392" cy="1389694"/>
      </dsp:txXfrm>
    </dsp:sp>
    <dsp:sp modelId="{CF92DB81-636A-4BDE-959E-E01652F34F80}">
      <dsp:nvSpPr>
        <dsp:cNvPr id="0" name=""/>
        <dsp:cNvSpPr/>
      </dsp:nvSpPr>
      <dsp:spPr>
        <a:xfrm>
          <a:off x="295232" y="1773197"/>
          <a:ext cx="295232" cy="2952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2328"/>
              </a:lnTo>
              <a:lnTo>
                <a:pt x="295232" y="29523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DEF77-D340-4097-907E-D18F8338F061}">
      <dsp:nvSpPr>
        <dsp:cNvPr id="0" name=""/>
        <dsp:cNvSpPr/>
      </dsp:nvSpPr>
      <dsp:spPr>
        <a:xfrm>
          <a:off x="590465" y="3987443"/>
          <a:ext cx="2361862" cy="14761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lvl="0" algn="ct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kern="1200" dirty="0" smtClean="0">
              <a:latin typeface="Times New Roman" pitchFamily="18" charset="0"/>
              <a:cs typeface="Times New Roman" pitchFamily="18" charset="0"/>
            </a:rPr>
            <a:t>free variation</a:t>
          </a:r>
          <a:endParaRPr lang="ar-DZ" sz="4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33700" y="4030678"/>
        <a:ext cx="2275392" cy="1389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748C978-7045-4F62-BB50-B386DD01EC0E}" type="datetimeFigureOut">
              <a:rPr lang="ar-DZ" smtClean="0"/>
              <a:t>28-03-1444</a:t>
            </a:fld>
            <a:endParaRPr lang="ar-DZ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DZ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5A3BA5D-074E-413D-9F33-7090C2759F70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498482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Video</a:t>
            </a:r>
            <a:endParaRPr lang="a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3BA5D-074E-413D-9F33-7090C2759F70}" type="slidenum">
              <a:rPr lang="ar-DZ" smtClean="0"/>
              <a:t>15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748055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D948-8DA3-451E-B0E6-DB444AAC930C}" type="datetimeFigureOut">
              <a:rPr lang="ar-DZ" smtClean="0"/>
              <a:t>28-03-1444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BA52-5E54-40C2-BE97-6918656D9E5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70785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D948-8DA3-451E-B0E6-DB444AAC930C}" type="datetimeFigureOut">
              <a:rPr lang="ar-DZ" smtClean="0"/>
              <a:t>28-03-1444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BA52-5E54-40C2-BE97-6918656D9E5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02465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D948-8DA3-451E-B0E6-DB444AAC930C}" type="datetimeFigureOut">
              <a:rPr lang="ar-DZ" smtClean="0"/>
              <a:t>28-03-1444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BA52-5E54-40C2-BE97-6918656D9E5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59832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D948-8DA3-451E-B0E6-DB444AAC930C}" type="datetimeFigureOut">
              <a:rPr lang="ar-DZ" smtClean="0"/>
              <a:t>28-03-1444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BA52-5E54-40C2-BE97-6918656D9E5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56861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D948-8DA3-451E-B0E6-DB444AAC930C}" type="datetimeFigureOut">
              <a:rPr lang="ar-DZ" smtClean="0"/>
              <a:t>28-03-1444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BA52-5E54-40C2-BE97-6918656D9E5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21098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D948-8DA3-451E-B0E6-DB444AAC930C}" type="datetimeFigureOut">
              <a:rPr lang="ar-DZ" smtClean="0"/>
              <a:t>28-03-1444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BA52-5E54-40C2-BE97-6918656D9E5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2114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D948-8DA3-451E-B0E6-DB444AAC930C}" type="datetimeFigureOut">
              <a:rPr lang="ar-DZ" smtClean="0"/>
              <a:t>28-03-1444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BA52-5E54-40C2-BE97-6918656D9E5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042818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D948-8DA3-451E-B0E6-DB444AAC930C}" type="datetimeFigureOut">
              <a:rPr lang="ar-DZ" smtClean="0"/>
              <a:t>28-03-1444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BA52-5E54-40C2-BE97-6918656D9E5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71305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D948-8DA3-451E-B0E6-DB444AAC930C}" type="datetimeFigureOut">
              <a:rPr lang="ar-DZ" smtClean="0"/>
              <a:t>28-03-1444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BA52-5E54-40C2-BE97-6918656D9E5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42714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D948-8DA3-451E-B0E6-DB444AAC930C}" type="datetimeFigureOut">
              <a:rPr lang="ar-DZ" smtClean="0"/>
              <a:t>28-03-1444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BA52-5E54-40C2-BE97-6918656D9E5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589518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D948-8DA3-451E-B0E6-DB444AAC930C}" type="datetimeFigureOut">
              <a:rPr lang="ar-DZ" smtClean="0"/>
              <a:t>28-03-1444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BA52-5E54-40C2-BE97-6918656D9E5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120166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FD948-8DA3-451E-B0E6-DB444AAC930C}" type="datetimeFigureOut">
              <a:rPr lang="ar-DZ" smtClean="0"/>
              <a:t>28-03-1444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8BA52-5E54-40C2-BE97-6918656D9E5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66579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03648" y="1074510"/>
            <a:ext cx="64087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3200" b="1" spc="50" dirty="0" err="1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University</a:t>
            </a:r>
            <a:r>
              <a:rPr lang="fr-FR" sz="32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 of Larbi Ben </a:t>
            </a:r>
            <a:r>
              <a:rPr lang="fr-FR" sz="3200" b="1" spc="50" dirty="0" err="1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Mhidi</a:t>
            </a:r>
            <a:endParaRPr lang="ar-DZ" sz="32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lvl="0" algn="ctr"/>
            <a:r>
              <a:rPr lang="fr-FR" sz="32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Oum El </a:t>
            </a:r>
            <a:r>
              <a:rPr lang="fr-FR" sz="3200" b="1" spc="50" dirty="0" err="1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Bouaghi</a:t>
            </a:r>
            <a:endParaRPr lang="ar-DZ" sz="32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lvl="0" algn="ctr"/>
            <a:endParaRPr lang="fr-FR" sz="28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Times New Roman" pitchFamily="18" charset="0"/>
            </a:endParaRPr>
          </a:p>
          <a:p>
            <a:pPr lvl="0" algn="ctr"/>
            <a:r>
              <a:rPr lang="fr-FR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</a:rPr>
              <a:t>English </a:t>
            </a:r>
            <a:r>
              <a:rPr lang="fr-FR" sz="28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</a:rPr>
              <a:t>Department</a:t>
            </a:r>
            <a:endParaRPr lang="ar-DZ" sz="28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 algn="ctr"/>
            <a:endParaRPr lang="fr-FR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</a:endParaRPr>
          </a:p>
          <a:p>
            <a:pPr lvl="0" algn="ctr"/>
            <a:r>
              <a:rPr lang="fr-FR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</a:rPr>
              <a:t>SOCIAL DIALECTOLOGY</a:t>
            </a:r>
          </a:p>
          <a:p>
            <a:pPr lvl="0" algn="ctr"/>
            <a:r>
              <a:rPr lang="fr-FR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</a:rPr>
              <a:t>A Course in </a:t>
            </a:r>
            <a:r>
              <a:rPr lang="fr-FR" sz="2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</a:rPr>
              <a:t>Sociolinguistics</a:t>
            </a:r>
            <a:endParaRPr lang="fr-FR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</a:endParaRPr>
          </a:p>
          <a:p>
            <a:pPr lvl="0" algn="ctr"/>
            <a:r>
              <a:rPr lang="fr-FR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</a:rPr>
              <a:t>Presented</a:t>
            </a:r>
            <a:r>
              <a:rPr lang="fr-FR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</a:rPr>
              <a:t> By: </a:t>
            </a:r>
          </a:p>
          <a:p>
            <a:pPr lvl="0" algn="ctr"/>
            <a:endParaRPr lang="fr-FR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</a:endParaRPr>
          </a:p>
          <a:p>
            <a:pPr lvl="0" algn="ctr"/>
            <a:r>
              <a:rPr lang="fr-FR" sz="24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</a:rPr>
              <a:t>Dr.</a:t>
            </a:r>
            <a:r>
              <a:rPr lang="fr-FR" sz="24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fr-FR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</a:rPr>
              <a:t>Bouri</a:t>
            </a:r>
            <a:r>
              <a:rPr lang="fr-FR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</a:rPr>
              <a:t> Hadj</a:t>
            </a:r>
            <a:r>
              <a:rPr lang="fr-FR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ar-DZ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04975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30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Case </a:t>
            </a:r>
            <a:r>
              <a:rPr lang="en-US" sz="3000" b="1" dirty="0">
                <a:solidFill>
                  <a:srgbClr val="00B050"/>
                </a:solidFill>
                <a:latin typeface="Times New Roman" pitchFamily="18" charset="0"/>
                <a:cs typeface="+mj-cs"/>
              </a:rPr>
              <a:t>Study 2: Martha’s Vineyard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Labov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studied (1963)The island of Martha’s Vineyard.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The island is inhabited by Native Americans, old families of English stock, and people of Portuguese descent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Labov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chose to study variations in the diphthongs [</a:t>
            </a:r>
            <a:r>
              <a:rPr lang="en-US" sz="3000" b="1" dirty="0" err="1" smtClean="0">
                <a:solidFill>
                  <a:schemeClr val="tx1"/>
                </a:solidFill>
                <a:latin typeface="SILManuscript IPA93" panose="00000400000000000000" pitchFamily="2" charset="2"/>
                <a:cs typeface="+mj-cs"/>
              </a:rPr>
              <a:t>aI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] and [</a:t>
            </a:r>
            <a:r>
              <a:rPr lang="en-US" sz="3000" b="1" dirty="0" err="1" smtClean="0">
                <a:solidFill>
                  <a:schemeClr val="tx1"/>
                </a:solidFill>
                <a:latin typeface="SILManuscript IPA93" panose="00000400000000000000" pitchFamily="2" charset="2"/>
                <a:cs typeface="+mj-cs"/>
              </a:rPr>
              <a:t>aU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].</a:t>
            </a:r>
            <a:endParaRPr lang="fr-FR" sz="3000" dirty="0" smtClean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This sound is called a linguistic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variable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The different ways of it’s </a:t>
            </a:r>
            <a:r>
              <a:rPr lang="en-US" sz="30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prononciation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is called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variants</a:t>
            </a:r>
            <a:endParaRPr lang="en-US" sz="3000" dirty="0" smtClean="0">
              <a:solidFill>
                <a:schemeClr val="tx1"/>
              </a:solidFill>
              <a:latin typeface="Times New Roman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033917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30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Case </a:t>
            </a:r>
            <a:r>
              <a:rPr lang="en-US" sz="3000" b="1" dirty="0">
                <a:solidFill>
                  <a:srgbClr val="00B050"/>
                </a:solidFill>
                <a:latin typeface="Times New Roman" pitchFamily="18" charset="0"/>
                <a:cs typeface="+mj-cs"/>
              </a:rPr>
              <a:t>Study 2: Martha’s Vineyard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Variables like (</a:t>
            </a:r>
            <a:r>
              <a:rPr lang="en-US" sz="3000" b="1" dirty="0" err="1">
                <a:solidFill>
                  <a:prstClr val="black"/>
                </a:solidFill>
                <a:latin typeface="SILManuscript IPA93" panose="00000400000000000000" pitchFamily="2" charset="2"/>
              </a:rPr>
              <a:t>aI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) has three criteria:</a:t>
            </a:r>
          </a:p>
          <a:p>
            <a:pPr marL="914400" lvl="1" indent="-457200" algn="just" rtl="0">
              <a:buFont typeface="Wingdings" pitchFamily="2" charset="2"/>
              <a:buChar char="ü"/>
            </a:pP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marL="914400" lvl="1" indent="-457200" algn="just" rtl="0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they are frequent enough in ordinary conversation.</a:t>
            </a:r>
          </a:p>
          <a:p>
            <a:pPr marL="914400" lvl="1" indent="-457200" algn="just" rtl="0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they are structurally linked to other elements in the linguistic system;</a:t>
            </a:r>
          </a:p>
          <a:p>
            <a:pPr marL="914400" lvl="1" indent="-457200" algn="just" rtl="0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they exhibit a complex pattern of stratification by social groupings.</a:t>
            </a:r>
          </a:p>
        </p:txBody>
      </p:sp>
    </p:spTree>
    <p:extLst>
      <p:ext uri="{BB962C8B-B14F-4D97-AF65-F5344CB8AC3E}">
        <p14:creationId xmlns:p14="http://schemas.microsoft.com/office/powerpoint/2010/main" val="20511336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30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Case </a:t>
            </a:r>
            <a:r>
              <a:rPr lang="en-US" sz="3000" b="1" dirty="0">
                <a:solidFill>
                  <a:srgbClr val="00B050"/>
                </a:solidFill>
                <a:latin typeface="Times New Roman" pitchFamily="18" charset="0"/>
                <a:cs typeface="+mj-cs"/>
              </a:rPr>
              <a:t>Study 2: Martha’s Vineyard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2600" dirty="0" err="1">
                <a:solidFill>
                  <a:schemeClr val="tx1"/>
                </a:solidFill>
                <a:latin typeface="Times New Roman" pitchFamily="18" charset="0"/>
                <a:cs typeface="+mj-cs"/>
              </a:rPr>
              <a:t>Labov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 used a scoring system of 0 for [</a:t>
            </a:r>
            <a:r>
              <a:rPr lang="en-US" sz="2600" dirty="0" err="1">
                <a:solidFill>
                  <a:schemeClr val="tx1"/>
                </a:solidFill>
                <a:latin typeface="Times New Roman" pitchFamily="18" charset="0"/>
                <a:cs typeface="+mj-cs"/>
              </a:rPr>
              <a:t>ai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] and 3 for [</a:t>
            </a:r>
            <a:r>
              <a:rPr lang="en-US" sz="2600" dirty="0" err="1">
                <a:solidFill>
                  <a:schemeClr val="tx1"/>
                </a:solidFill>
                <a:latin typeface="Times New Roman" pitchFamily="18" charset="0"/>
                <a:cs typeface="+mj-cs"/>
              </a:rPr>
              <a:t>əi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]. The intermediate variants were assigned values of 1 or 2. 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Scores may thus range from 0 to 300: the higher the score, the greater the use of typically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centralised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island variants rather than the general New England [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ai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]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93096"/>
            <a:ext cx="7562850" cy="256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42019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30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Case </a:t>
            </a:r>
            <a:r>
              <a:rPr lang="en-US" sz="3000" b="1" dirty="0">
                <a:solidFill>
                  <a:srgbClr val="00B050"/>
                </a:solidFill>
                <a:latin typeface="Times New Roman" pitchFamily="18" charset="0"/>
                <a:cs typeface="+mj-cs"/>
              </a:rPr>
              <a:t>Study 2: Martha’s </a:t>
            </a:r>
            <a:r>
              <a:rPr lang="en-US" sz="30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Vineyard</a:t>
            </a:r>
            <a:endParaRPr lang="en-US" sz="3000" b="1" dirty="0">
              <a:solidFill>
                <a:srgbClr val="00B050"/>
              </a:solidFill>
              <a:latin typeface="Times New Roman" pitchFamily="18" charset="0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" y="1772816"/>
            <a:ext cx="899351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9061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30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Case </a:t>
            </a:r>
            <a:r>
              <a:rPr lang="en-US" sz="3000" b="1" dirty="0">
                <a:solidFill>
                  <a:srgbClr val="00B050"/>
                </a:solidFill>
                <a:latin typeface="Times New Roman" pitchFamily="18" charset="0"/>
                <a:cs typeface="+mj-cs"/>
              </a:rPr>
              <a:t>Study 2: Martha’s </a:t>
            </a:r>
            <a:r>
              <a:rPr lang="en-US" sz="30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Vineyard</a:t>
            </a:r>
            <a:endParaRPr lang="en-US" sz="3000" b="1" dirty="0">
              <a:solidFill>
                <a:srgbClr val="00B050"/>
              </a:solidFill>
              <a:latin typeface="Times New Roman" pitchFamily="18" charset="0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990724"/>
            <a:ext cx="8856985" cy="3094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9724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30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Case </a:t>
            </a:r>
            <a:r>
              <a:rPr lang="en-US" sz="3000" b="1" dirty="0">
                <a:solidFill>
                  <a:srgbClr val="00B050"/>
                </a:solidFill>
                <a:latin typeface="Times New Roman" pitchFamily="18" charset="0"/>
                <a:cs typeface="+mj-cs"/>
              </a:rPr>
              <a:t>Study 2: Martha’s </a:t>
            </a:r>
            <a:r>
              <a:rPr lang="en-US" sz="30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Vineyard</a:t>
            </a:r>
            <a:endParaRPr lang="en-US" sz="3000" b="1" dirty="0">
              <a:solidFill>
                <a:srgbClr val="00B050"/>
              </a:solidFill>
              <a:latin typeface="Times New Roman" pitchFamily="18" charset="0"/>
              <a:cs typeface="+mj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5963"/>
            <a:ext cx="8964488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5993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Case Study 3: Sociolinguistic Variation in New York City</a:t>
            </a:r>
          </a:p>
          <a:p>
            <a:pPr rtl="0"/>
            <a:endParaRPr lang="en-US" sz="3000" b="1" dirty="0">
              <a:solidFill>
                <a:srgbClr val="00B050"/>
              </a:solidFill>
              <a:latin typeface="Times New Roman" pitchFamily="18" charset="0"/>
              <a:cs typeface="+mj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28875"/>
            <a:ext cx="8784976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87593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 lnSpcReduction="10000"/>
          </a:bodyPr>
          <a:lstStyle/>
          <a:p>
            <a:pPr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Case Study 3: Sociolinguistic Variation in New York City</a:t>
            </a:r>
          </a:p>
          <a:p>
            <a:pPr algn="l" rtl="0"/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The department store study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30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Labov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undertook a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pilot survey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, that is, a small-scale investigation meant to investigate the feasibility of a larger and more costly project.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For his pilot survey </a:t>
            </a:r>
            <a:r>
              <a:rPr lang="en-US" sz="30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Labov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decided to study three sites</a:t>
            </a:r>
          </a:p>
          <a:p>
            <a:pPr marL="914400" lvl="1" indent="-457200" algn="l" rtl="0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Saks Fifth Avenue: a high-status store near the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centre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of the high-fashion district.</a:t>
            </a:r>
          </a:p>
          <a:p>
            <a:pPr marL="914400" lvl="1" indent="-457200" algn="l" rtl="0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Macy’s: a store regarded as middle-class and middle-priced.</a:t>
            </a:r>
          </a:p>
          <a:p>
            <a:pPr marL="914400" lvl="1" indent="-457200" algn="l" rtl="0"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Klein’s: a store selling cheaper items and catering for poorer customers.</a:t>
            </a:r>
          </a:p>
          <a:p>
            <a:pPr marL="457200" indent="-457200" algn="l" rtl="0">
              <a:buFont typeface="Arial" pitchFamily="34" charset="0"/>
              <a:buChar char="•"/>
            </a:pPr>
            <a:endParaRPr lang="en-US" sz="3000" dirty="0">
              <a:solidFill>
                <a:schemeClr val="tx1"/>
              </a:solidFill>
              <a:latin typeface="Times New Roman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564127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Case Study 3: Sociolinguistic Variation in New York City</a:t>
            </a:r>
          </a:p>
          <a:p>
            <a:pPr algn="l" rtl="0"/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The department store study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Labov’s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hypothesis was that the speech of salespeople at departmental stores would reflect, to a large extent, the norms of their typical customers.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By pretending to be a customer, </a:t>
            </a:r>
            <a:r>
              <a:rPr lang="en-US" sz="30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Labov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carried out a quick check of what items were found on the fourth floor of each store.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‘Excuse me, where are the women’s shoes?’ knowing that the answer had to be ‘fourth floor’,</a:t>
            </a:r>
            <a:endParaRPr lang="en-US" sz="3000" dirty="0">
              <a:solidFill>
                <a:schemeClr val="tx1"/>
              </a:solidFill>
              <a:latin typeface="Times New Roman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033127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Case Study 3: Sociolinguistic Variation in New York City</a:t>
            </a:r>
          </a:p>
          <a:p>
            <a:pPr algn="l" rtl="0"/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The department store study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By pretending to be hard of hearing and leaning forward with an ‘excuse me?’, he obtained two more tokens in more careful stressed style as the salesperson repeated ‘fourth floor’.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Labov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moved out of sight and wrote down the pronunciation and details like the sex, approximate age, and race of the sales assistant.</a:t>
            </a:r>
            <a:endParaRPr lang="en-US" sz="3000" dirty="0">
              <a:solidFill>
                <a:schemeClr val="tx1"/>
              </a:solidFill>
              <a:latin typeface="Times New Roman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379233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03648" y="1074510"/>
            <a:ext cx="6408712" cy="5730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200" b="1" dirty="0"/>
              <a:t>SOCIAL </a:t>
            </a:r>
            <a:r>
              <a:rPr lang="en-GB" sz="3200" b="1" dirty="0" smtClean="0"/>
              <a:t>DIALECTOLOGY</a:t>
            </a:r>
          </a:p>
          <a:p>
            <a:pPr lvl="0" algn="ctr"/>
            <a:endParaRPr lang="en-GB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lvl="0" algn="l" rtl="0">
              <a:spcBef>
                <a:spcPct val="20000"/>
              </a:spcBef>
            </a:pPr>
            <a:r>
              <a:rPr lang="en-GB" sz="3200" dirty="0">
                <a:solidFill>
                  <a:prstClr val="black"/>
                </a:solidFill>
              </a:rPr>
              <a:t>INTRODUCTION</a:t>
            </a:r>
          </a:p>
          <a:p>
            <a:pPr marL="457200" lvl="0" indent="-457200" algn="l" rt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Why different accents and ways of saying things should arise within the same community</a:t>
            </a:r>
          </a:p>
          <a:p>
            <a:pPr marL="457200" lvl="0" indent="-457200" algn="l" rt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Speech can distinct people:</a:t>
            </a:r>
          </a:p>
          <a:p>
            <a:pPr marL="914400" lvl="1" indent="-457200" algn="l" rt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 sex and </a:t>
            </a:r>
          </a:p>
          <a:p>
            <a:pPr marL="914400" lvl="1" indent="-457200" algn="l" rt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social standing.</a:t>
            </a:r>
            <a:endParaRPr lang="ar-DZ" sz="28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ctr"/>
            <a:endParaRPr lang="en-GB" sz="32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lvl="0" algn="ctr"/>
            <a:endParaRPr lang="ar-DZ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36782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 fontScale="92500"/>
          </a:bodyPr>
          <a:lstStyle/>
          <a:p>
            <a:pPr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Case Study 3: Sociolinguistic Variation in New York City</a:t>
            </a:r>
          </a:p>
          <a:p>
            <a:pPr algn="l" rtl="0"/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The department store study</a:t>
            </a:r>
          </a:p>
          <a:p>
            <a:pPr algn="just" rtl="0"/>
            <a:r>
              <a:rPr lang="en-US" sz="3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+mj-cs"/>
              </a:rPr>
              <a:t>Analysis of the </a:t>
            </a:r>
            <a:r>
              <a:rPr lang="en-US" sz="3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+mj-cs"/>
              </a:rPr>
              <a:t>data</a:t>
            </a:r>
          </a:p>
          <a:p>
            <a:pPr algn="just" rtl="0"/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Certain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patterns of variation in the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use of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postvocalic /r/ according to linguistic context, speech style and social</a:t>
            </a:r>
          </a:p>
          <a:p>
            <a:pPr algn="just" rtl="0"/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class associated with each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store.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Some 62 per cent of Saks’ employees,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51 per cent of Macy’s and 20 per cent of Klein’s used [r] in at least one of the four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tokens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.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deliberate repetition, all groups show an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increase in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the use of [r], though interestingly it was the middle-status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store’s employees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who showed the greatest increase.</a:t>
            </a:r>
            <a:endParaRPr lang="fr-FR" sz="3000" dirty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algn="just" rtl="0"/>
            <a:endParaRPr lang="fr-FR" sz="3000" dirty="0" smtClean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algn="just" rtl="0"/>
            <a:endParaRPr lang="fr-FR" sz="3000" dirty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algn="just" rtl="0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70030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 fontScale="92500"/>
          </a:bodyPr>
          <a:lstStyle/>
          <a:p>
            <a:pPr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Case Study 3: Sociolinguistic Variation in New York City</a:t>
            </a:r>
          </a:p>
          <a:p>
            <a:pPr algn="l" rtl="0"/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The department store study</a:t>
            </a:r>
          </a:p>
          <a:p>
            <a:pPr algn="just" rtl="0"/>
            <a:r>
              <a:rPr lang="en-US" sz="3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+mj-cs"/>
              </a:rPr>
              <a:t>Analysis of the </a:t>
            </a:r>
            <a:r>
              <a:rPr lang="en-US" sz="3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+mj-cs"/>
              </a:rPr>
              <a:t>data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err="1">
                <a:solidFill>
                  <a:schemeClr val="tx1"/>
                </a:solidFill>
                <a:latin typeface="Times New Roman" pitchFamily="18" charset="0"/>
                <a:cs typeface="+mj-cs"/>
              </a:rPr>
              <a:t>Labov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 commented (1972a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: 52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): ‘It would seem that r-pronunciation is the norm at which a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majority of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Macy’s employees aim, yet not the one they use most often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’.</a:t>
            </a:r>
          </a:p>
          <a:p>
            <a:pPr marL="457200" indent="-457200" algn="just" rtl="0">
              <a:buFont typeface="Arial" pitchFamily="34" charset="0"/>
              <a:buChar char="•"/>
            </a:pPr>
            <a:endParaRPr lang="fr-FR" sz="3000" dirty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The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results were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even more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finely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grained – for example, on the quieter and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more expensive upper floors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of the highest-ranking store, the percentage of [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r] was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much higher than amid the hustle and bustle of the ground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floor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.</a:t>
            </a:r>
            <a:endParaRPr lang="fr-FR" sz="3000" dirty="0" smtClean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algn="just" rtl="0"/>
            <a:endParaRPr lang="fr-FR" sz="3000" dirty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algn="just" rtl="0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954321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Sociolinguistic Variation in New York City</a:t>
            </a:r>
          </a:p>
          <a:p>
            <a:pPr algn="l" rtl="0"/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+mj-cs"/>
              </a:rPr>
              <a:t>The larger New York City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study</a:t>
            </a:r>
          </a:p>
          <a:p>
            <a:pPr algn="just" rtl="0"/>
            <a:endParaRPr lang="fr-FR" sz="3000" dirty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algn="just" rtl="0"/>
            <a:endParaRPr lang="en-US" sz="3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2309813"/>
            <a:ext cx="9058275" cy="2559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09265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Sociolinguistic Variation in New York City</a:t>
            </a:r>
          </a:p>
          <a:p>
            <a:pPr algn="l" rtl="0"/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+mj-cs"/>
              </a:rPr>
              <a:t>The larger New York City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study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err="1">
                <a:solidFill>
                  <a:schemeClr val="tx1"/>
                </a:solidFill>
                <a:latin typeface="Times New Roman" pitchFamily="18" charset="0"/>
                <a:cs typeface="+mj-cs"/>
              </a:rPr>
              <a:t>Labov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 argued that moving from (1) to (4) corresponds to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increasing formality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and focus on language itself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.</a:t>
            </a:r>
            <a:endParaRPr lang="fr-FR" sz="3000" dirty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err="1">
                <a:solidFill>
                  <a:schemeClr val="tx1"/>
                </a:solidFill>
                <a:latin typeface="Times New Roman" pitchFamily="18" charset="0"/>
                <a:cs typeface="+mj-cs"/>
              </a:rPr>
              <a:t>Labov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 used a ten-point socioeconomic scale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status: occupation of breadwinner, education of respondent and family income.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On a ten-point scale, 0–1 was taken as lower class, 2–4 as working class, 5–8 as lower middle-class, and 9 as upper middle-class.</a:t>
            </a:r>
          </a:p>
        </p:txBody>
      </p:sp>
    </p:spTree>
    <p:extLst>
      <p:ext uri="{BB962C8B-B14F-4D97-AF65-F5344CB8AC3E}">
        <p14:creationId xmlns:p14="http://schemas.microsoft.com/office/powerpoint/2010/main" val="2393299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Sociolinguistic Variation in New York City</a:t>
            </a:r>
          </a:p>
          <a:p>
            <a:pPr algn="l" rtl="0"/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+mj-cs"/>
              </a:rPr>
              <a:t>The larger New York City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study</a:t>
            </a:r>
          </a:p>
          <a:p>
            <a:pPr algn="just" rtl="0"/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The variable (</a:t>
            </a:r>
            <a:r>
              <a:rPr lang="en-US" sz="3000" dirty="0" err="1">
                <a:solidFill>
                  <a:schemeClr val="tx1"/>
                </a:solidFill>
                <a:latin typeface="Times New Roman" pitchFamily="18" charset="0"/>
                <a:cs typeface="+mj-cs"/>
              </a:rPr>
              <a:t>th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) in New York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City</a:t>
            </a:r>
          </a:p>
          <a:p>
            <a:pPr algn="just" rtl="0"/>
            <a:endParaRPr lang="en-US" sz="3000" dirty="0">
              <a:solidFill>
                <a:schemeClr val="tx1"/>
              </a:solidFill>
              <a:latin typeface="Times New Roman" pitchFamily="18" charset="0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67000"/>
            <a:ext cx="7776864" cy="2850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3883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Sociolinguistic Variation in New York City</a:t>
            </a:r>
          </a:p>
          <a:p>
            <a:pPr algn="l" rtl="0"/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+mj-cs"/>
              </a:rPr>
              <a:t>The larger New York City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study</a:t>
            </a:r>
          </a:p>
          <a:p>
            <a:pPr algn="just" rtl="0"/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The variants [θ], [</a:t>
            </a:r>
            <a:r>
              <a:rPr lang="en-US" sz="3000" dirty="0" err="1">
                <a:solidFill>
                  <a:schemeClr val="tx1"/>
                </a:solidFill>
                <a:latin typeface="Times New Roman" pitchFamily="18" charset="0"/>
                <a:cs typeface="+mj-cs"/>
              </a:rPr>
              <a:t>tθ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] and [t] were assigned scores of 0, 1 and 2 respectively.</a:t>
            </a:r>
          </a:p>
        </p:txBody>
      </p:sp>
    </p:spTree>
    <p:extLst>
      <p:ext uri="{BB962C8B-B14F-4D97-AF65-F5344CB8AC3E}">
        <p14:creationId xmlns:p14="http://schemas.microsoft.com/office/powerpoint/2010/main" val="38587815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Sociolinguistic Variation in New York City</a:t>
            </a:r>
          </a:p>
          <a:p>
            <a:pPr algn="l" rtl="0"/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+mj-cs"/>
              </a:rPr>
              <a:t>The larger New York City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study</a:t>
            </a:r>
          </a:p>
          <a:p>
            <a:pPr algn="l" rtl="0"/>
            <a:endParaRPr lang="en-US" sz="3000" dirty="0" smtClean="0">
              <a:solidFill>
                <a:srgbClr val="FF0000"/>
              </a:solidFill>
              <a:latin typeface="Times New Roman" pitchFamily="18" charset="0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82502"/>
            <a:ext cx="5981700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903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Sociolinguistic Variation in New York City</a:t>
            </a:r>
          </a:p>
          <a:p>
            <a:pPr algn="l" rtl="0"/>
            <a:endParaRPr lang="en-US" sz="3000" dirty="0" smtClean="0">
              <a:solidFill>
                <a:srgbClr val="FF0000"/>
              </a:solidFill>
              <a:latin typeface="Times New Roman" pitchFamily="18" charset="0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8" y="1700808"/>
            <a:ext cx="9039225" cy="4988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29670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Sociolinguistic Variation in New York City</a:t>
            </a:r>
          </a:p>
          <a:p>
            <a:pPr algn="l" rtl="0"/>
            <a:endParaRPr lang="en-US" sz="3000" dirty="0" smtClean="0">
              <a:solidFill>
                <a:srgbClr val="FF0000"/>
              </a:solidFill>
              <a:latin typeface="Times New Roman" pitchFamily="18" charset="0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440" y="1484784"/>
            <a:ext cx="6286500" cy="52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1832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Sociolinguistic Variation in New York City</a:t>
            </a:r>
          </a:p>
          <a:p>
            <a:pPr algn="l" rtl="0"/>
            <a:r>
              <a:rPr lang="en-US" sz="3000" dirty="0" err="1">
                <a:solidFill>
                  <a:schemeClr val="tx1"/>
                </a:solidFill>
                <a:latin typeface="Times New Roman" pitchFamily="18" charset="0"/>
                <a:cs typeface="+mj-cs"/>
              </a:rPr>
              <a:t>Labov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 termed this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last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phenomenon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+mj-cs"/>
              </a:rPr>
              <a:t>hypercorrection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.</a:t>
            </a:r>
          </a:p>
          <a:p>
            <a:pPr algn="l" rtl="0"/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+mj-cs"/>
              </a:rPr>
              <a:t>Hypercorrection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 reveals a degree of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linguistic insecurity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: people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who don’t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usually use a form in their casual speech try and improve on (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or ‘correct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+mj-cs"/>
              </a:rPr>
              <a:t>’) their speech when it is being observed or evaluated.</a:t>
            </a:r>
            <a:endParaRPr lang="en-US" sz="3000" dirty="0" smtClean="0">
              <a:solidFill>
                <a:schemeClr val="tx1"/>
              </a:solidFill>
              <a:latin typeface="Times New Roman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882082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rmAutofit fontScale="90000"/>
          </a:bodyPr>
          <a:lstStyle/>
          <a:p>
            <a:pPr rtl="0"/>
            <a:r>
              <a:rPr lang="en-GB" b="1" dirty="0">
                <a:latin typeface="Times New Roman" pitchFamily="18" charset="0"/>
                <a:cs typeface="Times New Roman" pitchFamily="18" charset="0"/>
              </a:rPr>
              <a:t>SOCIAL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DIALECTOLOGY</a:t>
            </a:r>
            <a:br>
              <a:rPr lang="en-GB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solidFill>
                  <a:prstClr val="black"/>
                </a:solidFill>
                <a:ea typeface="+mn-ea"/>
                <a:cs typeface="+mn-cs"/>
              </a:rPr>
              <a:t>Earlier explanations of language variation</a:t>
            </a:r>
            <a:endParaRPr lang="ar-D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080572027"/>
              </p:ext>
            </p:extLst>
          </p:nvPr>
        </p:nvGraphicFramePr>
        <p:xfrm>
          <a:off x="179512" y="980728"/>
          <a:ext cx="295232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Connecteur droit avec flèche 7"/>
          <p:cNvCxnSpPr/>
          <p:nvPr/>
        </p:nvCxnSpPr>
        <p:spPr>
          <a:xfrm flipV="1">
            <a:off x="2771800" y="1772816"/>
            <a:ext cx="2160240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932040" y="1268760"/>
            <a:ext cx="3600400" cy="16561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GB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0" i="0" u="none" strike="noStrike" baseline="0" dirty="0" err="1" smtClean="0">
                <a:latin typeface="Times New Roman" pitchFamily="18" charset="0"/>
                <a:cs typeface="Times New Roman" pitchFamily="18" charset="0"/>
              </a:rPr>
              <a:t>mplies</a:t>
            </a:r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 the coexistence in one locality of two or more dialects, </a:t>
            </a:r>
            <a:r>
              <a:rPr lang="ar-DZ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which enables a speaker to draw on one dialect at one time, and on the other </a:t>
            </a:r>
            <a:r>
              <a:rPr lang="en-GB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dialect(s) on other occasions.</a:t>
            </a:r>
            <a:endParaRPr lang="ar-D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 flipV="1">
            <a:off x="2771800" y="4509120"/>
            <a:ext cx="216024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932040" y="3717032"/>
            <a:ext cx="3600400" cy="16561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he random use of</a:t>
            </a:r>
            <a:r>
              <a:rPr lang="en-US" b="0" i="0" u="none" strike="noStrik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alternate forms within a particular dialect (for example, two pronunciations</a:t>
            </a:r>
          </a:p>
          <a:p>
            <a:pPr algn="l"/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b="0" i="1" u="none" strike="noStrike" baseline="0" dirty="0" smtClean="0">
                <a:latin typeface="Times New Roman" pitchFamily="18" charset="0"/>
                <a:cs typeface="Times New Roman" pitchFamily="18" charset="0"/>
              </a:rPr>
              <a:t>often</a:t>
            </a:r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, with or without the /t/ sounded).</a:t>
            </a:r>
            <a:endParaRPr lang="ar-D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7637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0" grpId="0" animBg="1"/>
      <p:bldP spid="1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Sociolinguistic Variation in New York City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95425"/>
            <a:ext cx="8136904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22" y="3429000"/>
            <a:ext cx="8122818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84646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/>
          <a:lstStyle/>
          <a:p>
            <a:pPr rtl="0"/>
            <a:r>
              <a:rPr lang="en-GB" b="1" dirty="0">
                <a:latin typeface="Times New Roman" pitchFamily="18" charset="0"/>
                <a:cs typeface="Times New Roman" pitchFamily="18" charset="0"/>
              </a:rPr>
              <a:t>SOCIAL DIALECTOLOGY</a:t>
            </a:r>
            <a:endParaRPr lang="ar-D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/>
          <a:lstStyle/>
          <a:p>
            <a:pPr marL="514350" indent="-514350" algn="l" rtl="0">
              <a:buFont typeface="+mj-lt"/>
              <a:buAutoNum type="arabicPeriod"/>
            </a:pPr>
            <a:r>
              <a:rPr lang="ar-DZ" b="0" i="0" u="none" strike="noStrike" baseline="0" dirty="0" smtClean="0">
                <a:latin typeface="SabonLTStd-Roman"/>
              </a:rPr>
              <a:t> </a:t>
            </a:r>
            <a:r>
              <a:rPr lang="en-GB" b="0" i="0" u="none" strike="noStrike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proponents of these </a:t>
            </a:r>
            <a:r>
              <a:rPr lang="en-US" b="0" i="0" u="none" strike="noStrike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two views assumed that </a:t>
            </a:r>
          </a:p>
          <a:p>
            <a:pPr marL="914400" lvl="1" indent="-457200" algn="l" rtl="0">
              <a:buFont typeface="Arial" pitchFamily="34" charset="0"/>
              <a:buChar char="•"/>
            </a:pPr>
            <a:r>
              <a:rPr lang="en-US" b="0" i="0" u="none" strike="noStrike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language is an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abstract structure</a:t>
            </a:r>
            <a:r>
              <a:rPr lang="en-US" b="0" i="0" u="none" strike="noStrike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and </a:t>
            </a:r>
          </a:p>
          <a:p>
            <a:pPr marL="914400" lvl="1" indent="-457200" algn="l" rtl="0">
              <a:buFont typeface="Arial" pitchFamily="34" charset="0"/>
              <a:buChar char="•"/>
            </a:pPr>
            <a:r>
              <a:rPr lang="en-US" b="0" i="0" u="none" strike="noStrike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study of language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excludes</a:t>
            </a:r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choices that speakers make</a:t>
            </a:r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GB" b="0" i="0" u="none" strike="noStrike" baseline="0" dirty="0" smtClean="0">
                <a:latin typeface="SabonLTStd-Roman"/>
              </a:rPr>
              <a:t>		</a:t>
            </a:r>
            <a:endParaRPr lang="en-US" b="0" i="0" u="none" strike="noStrike" baseline="0" dirty="0" smtClean="0">
              <a:latin typeface="SabonLTStd-Roman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3419872" y="3861048"/>
            <a:ext cx="17641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chemin vertical 8"/>
          <p:cNvSpPr/>
          <p:nvPr/>
        </p:nvSpPr>
        <p:spPr>
          <a:xfrm>
            <a:off x="5076056" y="3248980"/>
            <a:ext cx="2448272" cy="1476164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l" rtl="0"/>
            <a:r>
              <a:rPr lang="en-GB" b="0" i="0" u="none" strike="noStrike" baseline="0" dirty="0" smtClean="0">
                <a:latin typeface="SabonLTStd-Roman"/>
              </a:rPr>
              <a:t>Language involved</a:t>
            </a:r>
            <a:r>
              <a:rPr lang="en-GB" b="0" i="0" u="none" strike="noStrike" dirty="0" smtClean="0">
                <a:latin typeface="SabonLTStd-Roman"/>
              </a:rPr>
              <a:t> structured heterogeneity</a:t>
            </a:r>
            <a:endParaRPr lang="en-US" b="0" i="0" u="none" strike="noStrike" baseline="0" dirty="0" smtClean="0">
              <a:latin typeface="SabonLTStd-Roman"/>
            </a:endParaRPr>
          </a:p>
        </p:txBody>
      </p:sp>
      <p:sp>
        <p:nvSpPr>
          <p:cNvPr id="11" name="Légende encadrée avec une bordure 1 10"/>
          <p:cNvSpPr/>
          <p:nvPr/>
        </p:nvSpPr>
        <p:spPr>
          <a:xfrm>
            <a:off x="539552" y="5373216"/>
            <a:ext cx="1368152" cy="648072"/>
          </a:xfrm>
          <a:prstGeom prst="accentBorderCallout1">
            <a:avLst>
              <a:gd name="adj1" fmla="val 18750"/>
              <a:gd name="adj2" fmla="val -8333"/>
              <a:gd name="adj3" fmla="val -204318"/>
              <a:gd name="adj4" fmla="val 8791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 err="1" smtClean="0"/>
              <a:t>Variationist</a:t>
            </a:r>
            <a:r>
              <a:rPr lang="fr-FR" dirty="0" smtClean="0"/>
              <a:t> </a:t>
            </a:r>
            <a:r>
              <a:rPr lang="fr-FR" dirty="0" err="1" smtClean="0"/>
              <a:t>Theory</a:t>
            </a:r>
            <a:endParaRPr lang="ar-DZ" dirty="0"/>
          </a:p>
        </p:txBody>
      </p:sp>
      <p:sp>
        <p:nvSpPr>
          <p:cNvPr id="12" name="Légende encadrée avec une bordure 1 11"/>
          <p:cNvSpPr/>
          <p:nvPr/>
        </p:nvSpPr>
        <p:spPr>
          <a:xfrm>
            <a:off x="2375756" y="5357688"/>
            <a:ext cx="1728192" cy="648072"/>
          </a:xfrm>
          <a:prstGeom prst="accentBorderCallout1">
            <a:avLst>
              <a:gd name="adj1" fmla="val 18750"/>
              <a:gd name="adj2" fmla="val -8333"/>
              <a:gd name="adj3" fmla="val -205524"/>
              <a:gd name="adj4" fmla="val -2892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 smtClean="0"/>
              <a:t>The quantitative </a:t>
            </a:r>
            <a:r>
              <a:rPr lang="fr-FR" dirty="0" err="1" smtClean="0"/>
              <a:t>Paradigm</a:t>
            </a:r>
            <a:endParaRPr lang="ar-DZ" dirty="0"/>
          </a:p>
        </p:txBody>
      </p:sp>
      <p:sp>
        <p:nvSpPr>
          <p:cNvPr id="13" name="Légende encadrée avec une bordure 1 12"/>
          <p:cNvSpPr/>
          <p:nvPr/>
        </p:nvSpPr>
        <p:spPr>
          <a:xfrm>
            <a:off x="4499992" y="5373216"/>
            <a:ext cx="1368152" cy="648072"/>
          </a:xfrm>
          <a:prstGeom prst="accentBorderCallout1">
            <a:avLst>
              <a:gd name="adj1" fmla="val 18750"/>
              <a:gd name="adj2" fmla="val -8333"/>
              <a:gd name="adj3" fmla="val -198805"/>
              <a:gd name="adj4" fmla="val -1847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 err="1" smtClean="0"/>
              <a:t>Urban</a:t>
            </a:r>
            <a:r>
              <a:rPr lang="fr-FR" dirty="0" smtClean="0"/>
              <a:t> </a:t>
            </a:r>
            <a:r>
              <a:rPr lang="fr-FR" dirty="0" err="1" smtClean="0"/>
              <a:t>Dialectology</a:t>
            </a:r>
            <a:endParaRPr lang="ar-DZ" dirty="0"/>
          </a:p>
        </p:txBody>
      </p:sp>
      <p:sp>
        <p:nvSpPr>
          <p:cNvPr id="14" name="Légende encadrée avec une bordure 2 13"/>
          <p:cNvSpPr/>
          <p:nvPr/>
        </p:nvSpPr>
        <p:spPr>
          <a:xfrm>
            <a:off x="6084168" y="5373216"/>
            <a:ext cx="1224136" cy="648072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01046"/>
              <a:gd name="adj6" fmla="val -32292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 err="1" smtClean="0"/>
              <a:t>Labovian</a:t>
            </a:r>
            <a:r>
              <a:rPr lang="fr-FR" dirty="0" smtClean="0"/>
              <a:t> </a:t>
            </a:r>
            <a:r>
              <a:rPr lang="fr-FR" dirty="0" err="1" smtClean="0"/>
              <a:t>School</a:t>
            </a:r>
            <a:endParaRPr lang="ar-DZ" dirty="0"/>
          </a:p>
        </p:txBody>
      </p:sp>
      <p:sp>
        <p:nvSpPr>
          <p:cNvPr id="15" name="Légende encadrée avec une bordure 1 14"/>
          <p:cNvSpPr/>
          <p:nvPr/>
        </p:nvSpPr>
        <p:spPr>
          <a:xfrm>
            <a:off x="7668344" y="5357688"/>
            <a:ext cx="1296144" cy="663600"/>
          </a:xfrm>
          <a:prstGeom prst="accentBorderCallout1">
            <a:avLst>
              <a:gd name="adj1" fmla="val 18750"/>
              <a:gd name="adj2" fmla="val -8333"/>
              <a:gd name="adj3" fmla="val -200270"/>
              <a:gd name="adj4" fmla="val -396671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 err="1" smtClean="0"/>
              <a:t>Secular</a:t>
            </a:r>
            <a:r>
              <a:rPr lang="fr-FR" dirty="0" smtClean="0"/>
              <a:t> </a:t>
            </a:r>
            <a:r>
              <a:rPr lang="fr-FR" dirty="0" err="1" smtClean="0"/>
              <a:t>Linguistics</a:t>
            </a:r>
            <a:endParaRPr lang="ar-DZ" dirty="0"/>
          </a:p>
        </p:txBody>
      </p:sp>
      <p:sp>
        <p:nvSpPr>
          <p:cNvPr id="18" name="Ellipse 17"/>
          <p:cNvSpPr/>
          <p:nvPr/>
        </p:nvSpPr>
        <p:spPr>
          <a:xfrm>
            <a:off x="971600" y="3501008"/>
            <a:ext cx="24482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 smtClean="0"/>
              <a:t>William </a:t>
            </a:r>
            <a:r>
              <a:rPr lang="fr-FR" dirty="0" err="1" smtClean="0"/>
              <a:t>Labov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4021300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2800" b="1" dirty="0" smtClean="0"/>
              <a:t>PRINCIPLES AND METHODS IN VARIATIONIST</a:t>
            </a:r>
            <a:br>
              <a:rPr lang="en-US" sz="2800" b="1" dirty="0" smtClean="0"/>
            </a:br>
            <a:r>
              <a:rPr lang="en-US" sz="2800" b="1" dirty="0" smtClean="0"/>
              <a:t>SOCIOLINGUISTICS</a:t>
            </a:r>
            <a:endParaRPr lang="ar-DZ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/>
          <a:lstStyle/>
          <a:p>
            <a:endParaRPr lang="ar-D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1000124"/>
            <a:ext cx="8639175" cy="5597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16373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2800" b="1" dirty="0" smtClean="0"/>
              <a:t>PRINCIPLES AND METHODS IN VARIATIONIST</a:t>
            </a:r>
            <a:br>
              <a:rPr lang="en-US" sz="2800" b="1" dirty="0" smtClean="0"/>
            </a:br>
            <a:r>
              <a:rPr lang="en-US" sz="2800" b="1" dirty="0" smtClean="0"/>
              <a:t>SOCIOLINGUISTICS</a:t>
            </a:r>
            <a:endParaRPr lang="ar-DZ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/>
          <a:lstStyle/>
          <a:p>
            <a:r>
              <a:rPr lang="fr-FR" sz="3000" b="1" dirty="0">
                <a:solidFill>
                  <a:srgbClr val="FF0000"/>
                </a:solidFill>
                <a:latin typeface="Times New Roman" pitchFamily="18" charset="0"/>
              </a:rPr>
              <a:t>Case </a:t>
            </a:r>
            <a:r>
              <a:rPr lang="fr-FR" sz="3000" b="1" dirty="0" err="1">
                <a:solidFill>
                  <a:srgbClr val="FF0000"/>
                </a:solidFill>
                <a:latin typeface="Times New Roman" pitchFamily="18" charset="0"/>
              </a:rPr>
              <a:t>Studies</a:t>
            </a:r>
            <a:endParaRPr lang="fr-FR" sz="30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514350" lvl="0" indent="-514350" algn="l" rtl="0">
              <a:lnSpc>
                <a:spcPct val="200000"/>
              </a:lnSpc>
              <a:buFont typeface="+mj-lt"/>
              <a:buAutoNum type="arabicPeriod"/>
            </a:pPr>
            <a:r>
              <a:rPr lang="en-US" sz="3000" b="1" dirty="0">
                <a:solidFill>
                  <a:srgbClr val="00B050"/>
                </a:solidFill>
                <a:latin typeface="Times New Roman" pitchFamily="18" charset="0"/>
              </a:rPr>
              <a:t>Case Study 1: Children in New England</a:t>
            </a:r>
          </a:p>
          <a:p>
            <a:pPr marL="514350" lvl="0" indent="-514350" algn="l" rtl="0">
              <a:lnSpc>
                <a:spcPct val="200000"/>
              </a:lnSpc>
              <a:buFont typeface="+mj-lt"/>
              <a:buAutoNum type="arabicPeriod"/>
            </a:pPr>
            <a:r>
              <a:rPr lang="en-US" sz="3000" b="1" dirty="0">
                <a:solidFill>
                  <a:srgbClr val="00B050"/>
                </a:solidFill>
                <a:latin typeface="Times New Roman" pitchFamily="18" charset="0"/>
              </a:rPr>
              <a:t>Case Study 2: Martha’s Vineyard</a:t>
            </a:r>
          </a:p>
          <a:p>
            <a:pPr marL="514350" lvl="0" indent="-514350" algn="l" rtl="0">
              <a:lnSpc>
                <a:spcPct val="200000"/>
              </a:lnSpc>
              <a:buFont typeface="+mj-lt"/>
              <a:buAutoNum type="arabicPeriod"/>
            </a:pP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</a:rPr>
              <a:t>Case Study 3: Sociolinguistic Variation in New York City</a:t>
            </a:r>
          </a:p>
          <a:p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6503905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rtl="0"/>
            <a:r>
              <a:rPr lang="en-US" sz="3000" b="1" dirty="0">
                <a:solidFill>
                  <a:srgbClr val="00B050"/>
                </a:solidFill>
                <a:latin typeface="Times New Roman" pitchFamily="18" charset="0"/>
                <a:cs typeface="+mj-cs"/>
              </a:rPr>
              <a:t>Case Study 1: Children in New </a:t>
            </a:r>
            <a:r>
              <a:rPr lang="en-US" sz="30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England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John Fischer had discussed the social implications of the use of –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in</a:t>
            </a:r>
            <a:r>
              <a:rPr lang="en-US" sz="3000" dirty="0" smtClean="0">
                <a:solidFill>
                  <a:srgbClr val="FF0000"/>
                </a:solidFill>
                <a:latin typeface="SILManuscript IPA93" panose="00000400000000000000" pitchFamily="2" charset="2"/>
                <a:cs typeface="+mj-cs"/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  <a:latin typeface="SILManuscript IPA93" panose="00000400000000000000" pitchFamily="2" charset="2"/>
                <a:cs typeface="+mj-cs"/>
              </a:rPr>
              <a:t>/In/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versus –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ing</a:t>
            </a:r>
            <a:r>
              <a:rPr lang="en-US" sz="3000" dirty="0" smtClean="0">
                <a:solidFill>
                  <a:srgbClr val="FF0000"/>
                </a:solidFill>
                <a:latin typeface="SILManuscript IPA93" panose="00000400000000000000" pitchFamily="2" charset="2"/>
                <a:cs typeface="+mj-cs"/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  <a:latin typeface="SILManuscript IPA93" panose="00000400000000000000" pitchFamily="2" charset="2"/>
                <a:cs typeface="+mj-cs"/>
              </a:rPr>
              <a:t>/IN/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(e.g. whether one said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fishin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’ or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fishing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) in a village in New England in 1958.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b="1" dirty="0">
                <a:solidFill>
                  <a:srgbClr val="FF0000"/>
                </a:solidFill>
                <a:latin typeface="SILManuscript IPA93" panose="00000400000000000000" pitchFamily="2" charset="2"/>
              </a:rPr>
              <a:t>/In/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and </a:t>
            </a:r>
            <a:r>
              <a:rPr lang="en-US" sz="3000" b="1" dirty="0">
                <a:solidFill>
                  <a:srgbClr val="FF0000"/>
                </a:solidFill>
                <a:latin typeface="SILManuscript IPA93" panose="00000400000000000000" pitchFamily="2" charset="2"/>
              </a:rPr>
              <a:t>/IN/</a:t>
            </a:r>
            <a:r>
              <a:rPr lang="en-US" sz="30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, were being used by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 twenty-one of the twenty-four children he observed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. it was not random or free variation.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Fischer tried to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correlate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the use of the one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form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over the other with specific characteristics of the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children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or of the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speech situation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.</a:t>
            </a:r>
            <a:endParaRPr lang="ar-DZ" sz="3000" dirty="0">
              <a:solidFill>
                <a:schemeClr val="tx1"/>
              </a:solidFill>
              <a:latin typeface="Times New Roman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436865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latin typeface="Times New Roman" pitchFamily="18" charset="0"/>
                <a:ea typeface="+mn-ea"/>
                <a:cs typeface="+mn-cs"/>
              </a:rPr>
              <a:t>Case </a:t>
            </a:r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 fontScale="92500" lnSpcReduction="10000"/>
          </a:bodyPr>
          <a:lstStyle/>
          <a:p>
            <a:pPr rtl="0"/>
            <a:r>
              <a:rPr lang="en-US" sz="3000" b="1" dirty="0">
                <a:solidFill>
                  <a:srgbClr val="00B050"/>
                </a:solidFill>
                <a:latin typeface="Times New Roman" pitchFamily="18" charset="0"/>
                <a:cs typeface="+mj-cs"/>
              </a:rPr>
              <a:t>Case Study 1: Children in New </a:t>
            </a:r>
            <a:r>
              <a:rPr lang="en-US" sz="3000" b="1" dirty="0" smtClean="0">
                <a:solidFill>
                  <a:srgbClr val="00B050"/>
                </a:solidFill>
                <a:latin typeface="Times New Roman" pitchFamily="18" charset="0"/>
                <a:cs typeface="+mj-cs"/>
              </a:rPr>
              <a:t>England</a:t>
            </a:r>
          </a:p>
          <a:p>
            <a:pPr algn="just" rtl="0"/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Results: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Girls used more </a:t>
            </a:r>
            <a:r>
              <a:rPr lang="en-US" sz="3000" b="1" dirty="0">
                <a:solidFill>
                  <a:srgbClr val="FF0000"/>
                </a:solidFill>
                <a:latin typeface="SILManuscript IPA93" panose="00000400000000000000" pitchFamily="2" charset="2"/>
              </a:rPr>
              <a:t>/IN/</a:t>
            </a:r>
            <a:r>
              <a:rPr lang="en-US" sz="30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than boys.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‘Model’ boys used more -</a:t>
            </a:r>
            <a:r>
              <a:rPr lang="en-US" sz="30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ing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than ‘typical’ boys.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fr-FR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Fisher </a:t>
            </a:r>
            <a:r>
              <a:rPr lang="fr-FR" sz="30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also</a:t>
            </a:r>
            <a:r>
              <a:rPr lang="fr-FR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</a:t>
            </a:r>
            <a:r>
              <a:rPr lang="fr-FR" sz="30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interviewed</a:t>
            </a:r>
            <a:r>
              <a:rPr lang="fr-FR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the </a:t>
            </a:r>
            <a:r>
              <a:rPr lang="fr-FR" sz="30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children</a:t>
            </a:r>
            <a:r>
              <a:rPr lang="fr-FR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in a </a:t>
            </a:r>
            <a:r>
              <a:rPr lang="fr-FR" sz="30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less</a:t>
            </a:r>
            <a:r>
              <a:rPr lang="fr-FR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</a:t>
            </a:r>
            <a:r>
              <a:rPr lang="fr-FR" sz="30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formal</a:t>
            </a:r>
            <a:r>
              <a:rPr lang="fr-FR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setting to a more </a:t>
            </a:r>
            <a:r>
              <a:rPr lang="fr-FR" sz="30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formal</a:t>
            </a:r>
            <a:r>
              <a:rPr lang="fr-FR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 one.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‘the choice between the </a:t>
            </a:r>
            <a:r>
              <a:rPr lang="en-US" sz="3000" b="1" dirty="0">
                <a:solidFill>
                  <a:srgbClr val="FF0000"/>
                </a:solidFill>
                <a:latin typeface="SILManuscript IPA93" panose="00000400000000000000" pitchFamily="2" charset="2"/>
              </a:rPr>
              <a:t>/IN/</a:t>
            </a:r>
            <a:r>
              <a:rPr lang="en-US" sz="30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and the </a:t>
            </a:r>
            <a:r>
              <a:rPr lang="en-US" sz="3000" b="1" dirty="0">
                <a:solidFill>
                  <a:srgbClr val="FF0000"/>
                </a:solidFill>
                <a:latin typeface="SILManuscript IPA93" panose="00000400000000000000" pitchFamily="2" charset="2"/>
              </a:rPr>
              <a:t>/In/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variants appear to be related to sex, class, personality (aggressive/cooperative), and mood (tense/relaxed) of the speaker, to the formality of the conversation and to the specific verb spoken’. </a:t>
            </a:r>
          </a:p>
          <a:p>
            <a:pPr marL="457200" indent="-457200" algn="just" rtl="0">
              <a:buFont typeface="Arial" pitchFamily="34" charset="0"/>
              <a:buChar char="•"/>
            </a:pPr>
            <a:r>
              <a:rPr lang="en-US" sz="3000" dirty="0" err="1">
                <a:solidFill>
                  <a:schemeClr val="tx1"/>
                </a:solidFill>
                <a:latin typeface="Times New Roman" pitchFamily="18" charset="0"/>
              </a:rPr>
              <a:t>Labov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</a:rPr>
              <a:t> took some of Fischer’s concerns through his book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</a:rPr>
              <a:t>Sociolinguistic Patterns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</a:rPr>
              <a:t>(1972a)</a:t>
            </a:r>
          </a:p>
          <a:p>
            <a:pPr marL="457200" indent="-457200" algn="just" rtl="0">
              <a:buFont typeface="Arial" pitchFamily="34" charset="0"/>
              <a:buChar char="•"/>
            </a:pPr>
            <a:endParaRPr lang="ar-DZ" sz="3000" dirty="0">
              <a:solidFill>
                <a:schemeClr val="tx1"/>
              </a:solidFill>
              <a:latin typeface="Times New Roman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398902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792088"/>
          </a:xfrm>
        </p:spPr>
        <p:txBody>
          <a:bodyPr>
            <a:noAutofit/>
          </a:bodyPr>
          <a:lstStyle/>
          <a:p>
            <a:pPr rtl="0"/>
            <a:r>
              <a:rPr lang="en-US" sz="3200" b="1" dirty="0" smtClean="0">
                <a:latin typeface="Times New Roman" pitchFamily="18" charset="0"/>
                <a:ea typeface="+mn-ea"/>
                <a:cs typeface="+mn-cs"/>
              </a:rPr>
              <a:t>Case Stud</a:t>
            </a:r>
            <a:r>
              <a:rPr lang="fr-FR" sz="3200" b="1" dirty="0" err="1" smtClean="0">
                <a:latin typeface="Times New Roman" pitchFamily="18" charset="0"/>
                <a:ea typeface="+mn-ea"/>
                <a:cs typeface="+mn-cs"/>
              </a:rPr>
              <a:t>ies</a:t>
            </a:r>
            <a:endParaRPr lang="ar-DZ" sz="2800" dirty="0">
              <a:latin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/>
          </a:bodyPr>
          <a:lstStyle/>
          <a:p>
            <a:pPr algn="just" rtl="0"/>
            <a:endParaRPr lang="en-US" sz="3000" dirty="0" smtClean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algn="just" rtl="0"/>
            <a:endParaRPr lang="en-US" sz="3000" dirty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algn="just" rtl="0"/>
            <a:endParaRPr lang="en-US" sz="3000" dirty="0" smtClean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rtl="0"/>
            <a:endParaRPr lang="en-US" sz="3000" dirty="0" smtClean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rtl="0"/>
            <a:endParaRPr lang="en-US" sz="3000" dirty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rtl="0"/>
            <a:endParaRPr lang="en-US" sz="3000" dirty="0" smtClean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rtl="0"/>
            <a:endParaRPr lang="en-US" sz="3000" dirty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rtl="0"/>
            <a:endParaRPr lang="en-US" sz="3000" dirty="0" smtClean="0">
              <a:solidFill>
                <a:schemeClr val="tx1"/>
              </a:solidFill>
              <a:latin typeface="Times New Roman" pitchFamily="18" charset="0"/>
              <a:cs typeface="+mj-cs"/>
            </a:endParaRPr>
          </a:p>
          <a:p>
            <a:pPr rtl="0"/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William </a:t>
            </a:r>
            <a:r>
              <a:rPr lang="en-US" sz="3000" dirty="0" err="1" smtClean="0">
                <a:solidFill>
                  <a:schemeClr val="tx1"/>
                </a:solidFill>
                <a:latin typeface="Times New Roman" pitchFamily="18" charset="0"/>
                <a:cs typeface="+mj-cs"/>
              </a:rPr>
              <a:t>Labov</a:t>
            </a:r>
            <a:endParaRPr lang="en-US" sz="3000" dirty="0" smtClean="0">
              <a:solidFill>
                <a:schemeClr val="tx1"/>
              </a:solidFill>
              <a:latin typeface="Times New Roman" pitchFamily="18" charset="0"/>
              <a:cs typeface="+mj-cs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556792"/>
            <a:ext cx="2592287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5959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4431</TotalTime>
  <Words>1382</Words>
  <Application>Microsoft Office PowerPoint</Application>
  <PresentationFormat>Affichage à l'écran (4:3)</PresentationFormat>
  <Paragraphs>159</Paragraphs>
  <Slides>30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7" baseType="lpstr">
      <vt:lpstr>Arial</vt:lpstr>
      <vt:lpstr>Calibri</vt:lpstr>
      <vt:lpstr>SabonLTStd-Roman</vt:lpstr>
      <vt:lpstr>SILManuscript IPA93</vt:lpstr>
      <vt:lpstr>Times New Roman</vt:lpstr>
      <vt:lpstr>Wingdings</vt:lpstr>
      <vt:lpstr>Thème Office</vt:lpstr>
      <vt:lpstr>Présentation PowerPoint</vt:lpstr>
      <vt:lpstr>Présentation PowerPoint</vt:lpstr>
      <vt:lpstr>SOCIAL DIALECTOLOGY Earlier explanations of language variation</vt:lpstr>
      <vt:lpstr>SOCIAL DIALECTOLOGY</vt:lpstr>
      <vt:lpstr>PRINCIPLES AND METHODS IN VARIATIONIST SOCIOLINGUISTICS</vt:lpstr>
      <vt:lpstr>PRINCIPLES AND METHODS IN VARIATIONIST SOCIOLINGUISTICS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  <vt:lpstr>Case Studies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Peak-Teck</dc:creator>
  <cp:lastModifiedBy>Bouri </cp:lastModifiedBy>
  <cp:revision>49</cp:revision>
  <dcterms:created xsi:type="dcterms:W3CDTF">2017-11-17T16:22:10Z</dcterms:created>
  <dcterms:modified xsi:type="dcterms:W3CDTF">2022-10-23T06:48:46Z</dcterms:modified>
</cp:coreProperties>
</file>