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84" r:id="rId2"/>
    <p:sldId id="308" r:id="rId3"/>
    <p:sldId id="286" r:id="rId4"/>
    <p:sldId id="291" r:id="rId5"/>
    <p:sldId id="269" r:id="rId6"/>
    <p:sldId id="290" r:id="rId7"/>
    <p:sldId id="27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74" r:id="rId20"/>
    <p:sldId id="303" r:id="rId21"/>
    <p:sldId id="304" r:id="rId22"/>
    <p:sldId id="305" r:id="rId23"/>
    <p:sldId id="309" r:id="rId24"/>
    <p:sldId id="306" r:id="rId25"/>
  </p:sldIdLst>
  <p:sldSz cx="18288000" cy="10287000"/>
  <p:notesSz cx="6858000" cy="9144000"/>
  <p:embeddedFontLst>
    <p:embeddedFont>
      <p:font typeface="Open Sans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Overpass" charset="0"/>
      <p:regular r:id="rId32"/>
    </p:embeddedFont>
    <p:embeddedFont>
      <p:font typeface="Overpass Ultra-Bold" charset="0"/>
      <p:regular r:id="rId33"/>
    </p:embeddedFont>
    <p:embeddedFont>
      <p:font typeface="Microsoft YaHei UI" charset="-122"/>
      <p:regular r:id="rId34"/>
      <p:bold r:id="rId35"/>
    </p:embeddedFont>
    <p:embeddedFont>
      <p:font typeface="Overpass Italics" charset="0"/>
      <p:regular r:id="rId36"/>
    </p:embeddedFont>
    <p:embeddedFont>
      <p:font typeface="Microsoft JhengHei UI" charset="-120"/>
      <p:regular r:id="rId37"/>
      <p:bold r:id="rId38"/>
    </p:embeddedFont>
    <p:embeddedFont>
      <p:font typeface="Book Antiqua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37CFEBAD-CC16-4AE2-B1A9-3DBB7C403008}">
          <p14:sldIdLst>
            <p14:sldId id="284"/>
            <p14:sldId id="308"/>
            <p14:sldId id="256"/>
            <p14:sldId id="265"/>
            <p14:sldId id="258"/>
            <p14:sldId id="285"/>
            <p14:sldId id="272"/>
            <p14:sldId id="268"/>
            <p14:sldId id="287"/>
            <p14:sldId id="288"/>
            <p14:sldId id="257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307"/>
          </p14:sldIdLst>
        </p14:section>
        <p14:section name="Section sans titre" id="{C8DB4BA1-2167-4EC5-91DC-DCDC1ACB33BA}">
          <p14:sldIdLst>
            <p14:sldId id="289"/>
            <p14:sldId id="286"/>
            <p14:sldId id="291"/>
            <p14:sldId id="269"/>
            <p14:sldId id="290"/>
            <p14:sldId id="270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274"/>
            <p14:sldId id="303"/>
            <p14:sldId id="304"/>
            <p14:sldId id="305"/>
            <p14:sldId id="309"/>
            <p14:sldId id="306"/>
          </p14:sldIdLst>
        </p14:section>
        <p14:section name="Section sans titre" id="{AA9E8B83-9C9C-4541-A82C-8D3014CB2D20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5C3DCF"/>
    <a:srgbClr val="D8CAED"/>
    <a:srgbClr val="F9C784"/>
    <a:srgbClr val="5C2DDF"/>
    <a:srgbClr val="E46C0A"/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5" autoAdjust="0"/>
    <p:restoredTop sz="94003" autoAdjust="0"/>
  </p:normalViewPr>
  <p:slideViewPr>
    <p:cSldViewPr>
      <p:cViewPr varScale="1">
        <p:scale>
          <a:sx n="43" d="100"/>
          <a:sy n="43" d="100"/>
        </p:scale>
        <p:origin x="-558" y="-10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2B84D-B6F6-4195-8542-246C1439881E}" type="datetimeFigureOut">
              <a:rPr lang="fr-FR" smtClean="0"/>
              <a:pPr/>
              <a:t>13/03/2025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42940-5336-4190-AD20-4FA9006193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402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42940-5336-4190-AD20-4FA90061934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7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3.png"/><Relationship Id="rId7" Type="http://schemas.openxmlformats.org/officeDocument/2006/relationships/image" Target="../media/image1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4.png"/><Relationship Id="rId7" Type="http://schemas.openxmlformats.org/officeDocument/2006/relationships/image" Target="../media/image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67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65.sv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3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3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7B443AE-6D45-5528-E06C-DB0707BF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"/>
            <a:ext cx="2143125" cy="2143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CE47054-3F2E-7DA1-AB7F-098C1D60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00" y="127935"/>
            <a:ext cx="2139881" cy="2139881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CD4884C1-1263-E078-D126-05BBB2AD23AF}"/>
              </a:ext>
            </a:extLst>
          </p:cNvPr>
          <p:cNvSpPr txBox="1"/>
          <p:nvPr/>
        </p:nvSpPr>
        <p:spPr>
          <a:xfrm>
            <a:off x="4310062" y="631864"/>
            <a:ext cx="1005840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800" dirty="0">
                <a:ln w="0"/>
                <a:solidFill>
                  <a:srgbClr val="50786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Université Larbi Ben M’Hidi - Oum El Bouaghi</a:t>
            </a:r>
          </a:p>
          <a:p>
            <a:pPr algn="ctr">
              <a:spcBef>
                <a:spcPct val="0"/>
              </a:spcBef>
            </a:pPr>
            <a:r>
              <a:rPr lang="fr-FR" sz="2800" dirty="0">
                <a:ln w="0"/>
                <a:solidFill>
                  <a:srgbClr val="50786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Faculté des Sciences Exactes et des Sciences de la Nature et de la Vie</a:t>
            </a:r>
          </a:p>
          <a:p>
            <a:pPr algn="ctr">
              <a:spcBef>
                <a:spcPct val="0"/>
              </a:spcBef>
            </a:pPr>
            <a:r>
              <a:rPr lang="fr-FR" sz="2800" dirty="0">
                <a:ln w="0"/>
                <a:solidFill>
                  <a:srgbClr val="50786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Département des Sciences de la Matière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9D0DA68B-CAD7-E4D3-2516-110DA4A5813F}"/>
              </a:ext>
            </a:extLst>
          </p:cNvPr>
          <p:cNvSpPr txBox="1"/>
          <p:nvPr/>
        </p:nvSpPr>
        <p:spPr>
          <a:xfrm>
            <a:off x="7391400" y="2345022"/>
            <a:ext cx="452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6">
                    <a:lumMod val="75000"/>
                  </a:schemeClr>
                </a:solidFill>
              </a:rPr>
              <a:t>Chimie L 2</a:t>
            </a:r>
          </a:p>
        </p:txBody>
      </p:sp>
      <p:sp>
        <p:nvSpPr>
          <p:cNvPr id="11" name="Vague 10">
            <a:extLst>
              <a:ext uri="{FF2B5EF4-FFF2-40B4-BE49-F238E27FC236}">
                <a16:creationId xmlns="" xmlns:a16="http://schemas.microsoft.com/office/drawing/2014/main" id="{49F4273E-B788-D156-2AE3-5536E799AE85}"/>
              </a:ext>
            </a:extLst>
          </p:cNvPr>
          <p:cNvSpPr/>
          <p:nvPr/>
        </p:nvSpPr>
        <p:spPr>
          <a:xfrm>
            <a:off x="6858000" y="3390900"/>
            <a:ext cx="8077200" cy="4038600"/>
          </a:xfrm>
          <a:prstGeom prst="wav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  <a:reflection blurRad="6350" stA="60000" endA="900" endPos="60000" dist="60007" dir="5400000" sy="-100000" algn="bl" rotWithShape="0"/>
                </a:effectLst>
              </a:rPr>
              <a:t>Chimie minéral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611E10D0-472E-0A1B-1F45-4FD8480258AF}"/>
              </a:ext>
            </a:extLst>
          </p:cNvPr>
          <p:cNvSpPr txBox="1"/>
          <p:nvPr/>
        </p:nvSpPr>
        <p:spPr>
          <a:xfrm>
            <a:off x="14306794" y="8039100"/>
            <a:ext cx="240963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5400" dirty="0"/>
          </a:p>
          <a:p>
            <a:r>
              <a:rPr lang="fr-FR" sz="3200" dirty="0"/>
              <a:t>Mme Zaama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E025C32E-3E86-8E26-7FDD-0AC7795B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3735" y="3315991"/>
            <a:ext cx="2590800" cy="25698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3A2EAE27-40E1-69B0-3DEC-BB4608EF7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161" y="6159902"/>
            <a:ext cx="4590686" cy="3743268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="" xmlns:a16="http://schemas.microsoft.com/office/drawing/2014/main" id="{B40ADFFE-CC2F-0816-A283-245F6F2A45DF}"/>
              </a:ext>
            </a:extLst>
          </p:cNvPr>
          <p:cNvSpPr/>
          <p:nvPr/>
        </p:nvSpPr>
        <p:spPr>
          <a:xfrm>
            <a:off x="12496800" y="90297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CC85461C-FEAF-7793-4765-4BDEA93A098C}"/>
              </a:ext>
            </a:extLst>
          </p:cNvPr>
          <p:cNvSpPr txBox="1"/>
          <p:nvPr/>
        </p:nvSpPr>
        <p:spPr>
          <a:xfrm>
            <a:off x="533400" y="3801206"/>
            <a:ext cx="35722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Chapitre : 7,8</a:t>
            </a:r>
            <a:endParaRPr lang="fr-F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1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28800" y="876298"/>
            <a:ext cx="1447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accent6">
                    <a:lumMod val="75000"/>
                  </a:schemeClr>
                </a:solidFill>
              </a:rPr>
              <a:t>As:</a:t>
            </a:r>
            <a:r>
              <a:rPr lang="ar-DZ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                                   </a:t>
            </a:r>
            <a:r>
              <a:rPr lang="fr-FR" sz="72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4S² 4P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308" y="516258"/>
            <a:ext cx="1600200" cy="1854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85" y="516258"/>
            <a:ext cx="1713810" cy="18546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62819" y="843436"/>
            <a:ext cx="1311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accent6">
                    <a:lumMod val="75000"/>
                  </a:schemeClr>
                </a:solidFill>
              </a:rPr>
              <a:t>Ar</a:t>
            </a:r>
            <a:endParaRPr lang="fr-FR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546984"/>
            <a:ext cx="1402202" cy="192040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887200" y="876298"/>
            <a:ext cx="1143000" cy="990602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3335000" y="843436"/>
            <a:ext cx="2971800" cy="1023464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4249400" y="876298"/>
            <a:ext cx="0" cy="990602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3898" y="843436"/>
            <a:ext cx="164606" cy="1115665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12268200" y="843436"/>
            <a:ext cx="0" cy="99060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8712" y="597957"/>
            <a:ext cx="566977" cy="13168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3209" y="597957"/>
            <a:ext cx="566977" cy="13168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3190" y="621309"/>
            <a:ext cx="566977" cy="1316850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12725400" y="843436"/>
            <a:ext cx="0" cy="99060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2771936"/>
              </p:ext>
            </p:extLst>
          </p:nvPr>
        </p:nvGraphicFramePr>
        <p:xfrm>
          <a:off x="865239" y="3238500"/>
          <a:ext cx="12192000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157361"/>
                <a:gridCol w="1906639"/>
                <a:gridCol w="2032000"/>
                <a:gridCol w="2032000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Colonne</a:t>
                      </a:r>
                      <a:endParaRPr lang="fr-FR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Période</a:t>
                      </a:r>
                      <a:endParaRPr lang="fr-FR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Famille</a:t>
                      </a:r>
                      <a:endParaRPr lang="fr-FR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</a:t>
                      </a:r>
                      <a:endParaRPr lang="fr-FR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Groupe</a:t>
                      </a:r>
                      <a:endParaRPr lang="fr-FR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chemeClr val="tx1"/>
                          </a:solidFill>
                        </a:rPr>
                        <a:t>Sous groupe</a:t>
                      </a:r>
                      <a:endParaRPr lang="fr-FR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fr-FR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fr-FR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L’azote</a:t>
                      </a:r>
                      <a:endParaRPr lang="fr-FR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fr-FR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fr-FR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fr-FR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6170" y="5524500"/>
            <a:ext cx="7706012" cy="742557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52600" y="5859809"/>
            <a:ext cx="6907367" cy="675495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7917180"/>
            <a:ext cx="3453684" cy="23622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5697200" y="2933700"/>
            <a:ext cx="20574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6006522" y="3281065"/>
            <a:ext cx="207289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21200" y="3267338"/>
            <a:ext cx="231668" cy="25605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70432" y="3857030"/>
            <a:ext cx="231668" cy="256054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16306800" y="2933700"/>
            <a:ext cx="7620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44739" y="7353300"/>
            <a:ext cx="2292295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7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0" grpId="0" animBg="1"/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35178"/>
            <a:ext cx="1828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Les formes allotropiques de l’arsenic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4800" y="1418629"/>
            <a:ext cx="5257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 gris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15100" y="1348144"/>
            <a:ext cx="5257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 jaune 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10652" y="1409700"/>
            <a:ext cx="5257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 noir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6699" y="3173732"/>
            <a:ext cx="5257800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dirty="0" smtClean="0"/>
              <a:t>C’est la forme la plus stable et la plus commune de l’arsenic . Il </a:t>
            </a:r>
            <a:r>
              <a:rPr lang="fr-FR" sz="4000" dirty="0" err="1" smtClean="0"/>
              <a:t>posséde</a:t>
            </a:r>
            <a:r>
              <a:rPr lang="fr-FR" sz="4000" dirty="0" smtClean="0"/>
              <a:t> une structure cristalline rhomboédrique .</a:t>
            </a:r>
          </a:p>
          <a:p>
            <a:pPr algn="ctr"/>
            <a:endParaRPr lang="fr-FR" sz="40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04800" y="2628900"/>
            <a:ext cx="50292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2590800" y="2368779"/>
            <a:ext cx="6858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15100" y="3159126"/>
            <a:ext cx="5257800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Forme moléculaire instable constituée de molécules As</a:t>
            </a:r>
            <a:r>
              <a:rPr lang="fr-FR" sz="2800" dirty="0"/>
              <a:t>4</a:t>
            </a:r>
            <a:r>
              <a:rPr lang="fr-FR" sz="4000" dirty="0" smtClean="0"/>
              <a:t> , analogue au phosphore blanc.</a:t>
            </a:r>
          </a:p>
          <a:p>
            <a:pPr algn="ctr"/>
            <a:endParaRPr lang="fr-FR" sz="4000" dirty="0"/>
          </a:p>
          <a:p>
            <a:pPr algn="ctr"/>
            <a:endParaRPr lang="fr-FR" sz="4000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629376"/>
            <a:ext cx="5157663" cy="164606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8839200" y="2368777"/>
            <a:ext cx="762000" cy="6858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76063" y="3175000"/>
            <a:ext cx="5257800" cy="44935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dirty="0" smtClean="0"/>
              <a:t>Forme amorphe avec une structure ressemblant à celle du phosphore rouge</a:t>
            </a:r>
            <a:r>
              <a:rPr lang="fr-FR" dirty="0" smtClean="0"/>
              <a:t>.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6200" y="2629376"/>
            <a:ext cx="5157663" cy="16460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5163800" y="2399546"/>
            <a:ext cx="571500" cy="5912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9855" y="7525405"/>
            <a:ext cx="719390" cy="10181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586" y="7422763"/>
            <a:ext cx="719390" cy="10181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317" y="7422763"/>
            <a:ext cx="719390" cy="10181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3504" y="9870915"/>
            <a:ext cx="18667570" cy="37798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4236"/>
            <a:ext cx="1866757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0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2700"/>
            <a:ext cx="18667570" cy="377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170" y="9896315"/>
            <a:ext cx="18667570" cy="37798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H="1">
            <a:off x="5638800" y="266700"/>
            <a:ext cx="76200" cy="9629615"/>
          </a:xfrm>
          <a:prstGeom prst="line">
            <a:avLst/>
          </a:prstGeom>
          <a:ln w="984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233012"/>
            <a:ext cx="262151" cy="976054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99" y="571500"/>
            <a:ext cx="5102281" cy="5937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181" y="609600"/>
            <a:ext cx="5638800" cy="589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0169" y="609600"/>
            <a:ext cx="5183031" cy="589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à coins arrondis 10"/>
          <p:cNvSpPr/>
          <p:nvPr/>
        </p:nvSpPr>
        <p:spPr>
          <a:xfrm>
            <a:off x="190499" y="7353300"/>
            <a:ext cx="4838701" cy="1524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 gris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332751" y="7353300"/>
            <a:ext cx="5105400" cy="1447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 jaune</a:t>
            </a:r>
            <a:endParaRPr lang="fr-FR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2893834" y="7353300"/>
            <a:ext cx="5029200" cy="1447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 noir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8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" y="17079"/>
            <a:ext cx="18673666" cy="377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9931349"/>
            <a:ext cx="18673666" cy="3779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1000" y="723900"/>
            <a:ext cx="1760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Cy Grotesk Key Semi-Bold" panose="020B0604020202020204" charset="0"/>
              </a:rPr>
              <a:t>Obtenir de l’arsenic</a:t>
            </a:r>
            <a:endParaRPr lang="fr-FR" sz="6000" dirty="0">
              <a:latin typeface="Cy Grotesk Key Semi-Bold" panose="020B060402020202020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2068399"/>
            <a:ext cx="181356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4000" dirty="0" smtClean="0"/>
              <a:t>La production de l’arsenic nécessite une connaissance des processus chimiques et des technique utilisées pour l’extraire des minerais ou le préparer en </a:t>
            </a:r>
            <a:r>
              <a:rPr lang="fr-FR" sz="4000" dirty="0" err="1" smtClean="0"/>
              <a:t>laboratoire.Voici</a:t>
            </a:r>
            <a:r>
              <a:rPr lang="fr-FR" sz="4000" dirty="0" smtClean="0"/>
              <a:t> les méthodes de base pour produire de l’arsenic :   </a:t>
            </a:r>
            <a:endParaRPr lang="fr-FR" sz="4000" dirty="0"/>
          </a:p>
        </p:txBody>
      </p:sp>
      <p:sp>
        <p:nvSpPr>
          <p:cNvPr id="8" name="Ellipse 7"/>
          <p:cNvSpPr/>
          <p:nvPr/>
        </p:nvSpPr>
        <p:spPr>
          <a:xfrm>
            <a:off x="381000" y="5460944"/>
            <a:ext cx="7620000" cy="32639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Production de l’arsenic à partir des minerais</a:t>
            </a:r>
            <a:endParaRPr lang="fr-FR" sz="4800" dirty="0"/>
          </a:p>
        </p:txBody>
      </p:sp>
      <p:sp>
        <p:nvSpPr>
          <p:cNvPr id="10" name="Ellipse 9"/>
          <p:cNvSpPr/>
          <p:nvPr/>
        </p:nvSpPr>
        <p:spPr>
          <a:xfrm>
            <a:off x="9842185" y="5467044"/>
            <a:ext cx="7620000" cy="325785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Production de l’arsenic par réduction chimique</a:t>
            </a:r>
            <a:endParaRPr lang="fr-FR" sz="4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93" y="3015561"/>
            <a:ext cx="2645893" cy="32494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088" y="3338677"/>
            <a:ext cx="2969009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0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38100"/>
            <a:ext cx="18673666" cy="377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9909015"/>
            <a:ext cx="18673666" cy="3779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571500"/>
            <a:ext cx="1828800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Production de l’arsenic à </a:t>
            </a: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artir des minerais :</a:t>
            </a:r>
          </a:p>
          <a:p>
            <a:r>
              <a:rPr lang="fr-FR" sz="3600" dirty="0" smtClean="0"/>
              <a:t>    La méthode la plus courante pour produire de l’arsenic est à partir de l’extraction du minerai de ses composés métalliques , tels que l’arsénopyrite et les arsenates . Le processus de production se déroule comme suit:</a:t>
            </a:r>
          </a:p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 de l’arsenic à partir de l’arsénopyrite :</a:t>
            </a:r>
          </a:p>
          <a:p>
            <a:r>
              <a:rPr lang="fr-FR" sz="3600" dirty="0" smtClean="0"/>
              <a:t>     L’arsénopyrite est un minerai contenant de l’arsenic . Lorsqu’il est extrait des mines , il est traité thermiquement pour obtenir de l’arsenic . Le processus commence par le broyage du minerai et son exposition à une température élevée dans un four spécial.</a:t>
            </a:r>
          </a:p>
          <a:p>
            <a:r>
              <a:rPr lang="fr-FR" sz="3600" dirty="0" smtClean="0"/>
              <a:t>Lorsqu’on chauffe l’arsénopyrite à des températures élevées (généralement entre 600 ET 800 °C ) , le minerai se décompose en arsenic (As</a:t>
            </a:r>
            <a:r>
              <a:rPr lang="fr-FR" sz="2400" dirty="0"/>
              <a:t>2</a:t>
            </a:r>
            <a:r>
              <a:rPr lang="fr-FR" sz="3600" dirty="0" smtClean="0"/>
              <a:t>) et sulfure de fer (FeS) . </a:t>
            </a:r>
          </a:p>
          <a:p>
            <a:r>
              <a:rPr lang="fr-FR" sz="3600" dirty="0" smtClean="0"/>
              <a:t>L’équation chimique de cette opération est : </a:t>
            </a:r>
          </a:p>
          <a:p>
            <a:r>
              <a:rPr lang="fr-FR" sz="3600" dirty="0" smtClean="0">
                <a:latin typeface="Book Antiqua" panose="02040602050305030304" pitchFamily="18" charset="0"/>
              </a:rPr>
              <a:t>2FeAsS            2FeS + As</a:t>
            </a:r>
            <a:r>
              <a:rPr lang="fr-FR" sz="2400" dirty="0" smtClean="0">
                <a:latin typeface="Book Antiqua" panose="02040602050305030304" pitchFamily="18" charset="0"/>
              </a:rPr>
              <a:t>2</a:t>
            </a:r>
            <a:r>
              <a:rPr lang="fr-FR" sz="3600" dirty="0" smtClean="0">
                <a:latin typeface="Book Antiqua" panose="02040602050305030304" pitchFamily="18" charset="0"/>
              </a:rPr>
              <a:t> + 3O</a:t>
            </a:r>
            <a:r>
              <a:rPr lang="fr-FR" sz="2400" dirty="0" smtClean="0">
                <a:latin typeface="Book Antiqua" panose="02040602050305030304" pitchFamily="18" charset="0"/>
              </a:rPr>
              <a:t>2</a:t>
            </a:r>
            <a:endParaRPr lang="fr-FR" sz="3600" dirty="0" smtClean="0">
              <a:latin typeface="Book Antiqua" panose="02040602050305030304" pitchFamily="18" charset="0"/>
            </a:endParaRPr>
          </a:p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Extraction de l’arsenic à partir des arsenates (Arsenates) : </a:t>
            </a:r>
          </a:p>
          <a:p>
            <a:r>
              <a:rPr lang="fr-FR" sz="3600" dirty="0" smtClean="0"/>
              <a:t>     Les arsenates sont des composés contenant de l’arsenic et de l’oxygène . Ils sont traités de la même maniére.soit par décomposition thermique , soit par réduction , pour obtenir de l’arsenic .</a:t>
            </a:r>
            <a:endParaRPr lang="fr-FR" sz="36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676400" y="7200900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3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0217"/>
            <a:ext cx="18679763" cy="3840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370" y="9867447"/>
            <a:ext cx="18679763" cy="3840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0" y="2441875"/>
            <a:ext cx="7706012" cy="74255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97681">
            <a:off x="-3767642" y="-2400313"/>
            <a:ext cx="7230483" cy="69683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081" y="5500892"/>
            <a:ext cx="1783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Production de l’arsenic par réduction chimique :</a:t>
            </a:r>
          </a:p>
          <a:p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fr-FR" sz="3600" dirty="0" smtClean="0"/>
              <a:t>’arsenic peut être préparé réduction chimique de ses composés , tels que l’oxyde d’arsenic (As</a:t>
            </a:r>
            <a:r>
              <a:rPr lang="fr-FR" sz="2000" dirty="0" smtClean="0"/>
              <a:t>2</a:t>
            </a:r>
            <a:r>
              <a:rPr lang="fr-FR" sz="3600" dirty="0" smtClean="0"/>
              <a:t>O</a:t>
            </a:r>
            <a:r>
              <a:rPr lang="fr-FR" sz="2000" dirty="0" smtClean="0"/>
              <a:t>3</a:t>
            </a:r>
            <a:r>
              <a:rPr lang="fr-FR" sz="3600" dirty="0" smtClean="0"/>
              <a:t> ) ou l’oxyde d’arsenic trivalent . Cette méthode est utilisée dans les laboratoires ou dans l’industrie</a:t>
            </a:r>
          </a:p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Réduction de l’oxyde d’arsenic avec de l’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hydrogéne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+ 3H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2As + 3H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  <a:p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+ 3C           2As + 3CO</a:t>
            </a: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535620" y="8801100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980" y="9088899"/>
            <a:ext cx="1091279" cy="5669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620" y="366372"/>
            <a:ext cx="12085584" cy="4290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ZoneTexte 12"/>
          <p:cNvSpPr txBox="1"/>
          <p:nvPr/>
        </p:nvSpPr>
        <p:spPr>
          <a:xfrm>
            <a:off x="3687303" y="4868211"/>
            <a:ext cx="1100035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000" dirty="0" smtClean="0">
                <a:latin typeface="Book Antiqua" panose="02040602050305030304" pitchFamily="18" charset="0"/>
              </a:rPr>
              <a:t>Un échantillon métallique d’arsenic et de soufre</a:t>
            </a:r>
            <a:endParaRPr lang="fr-FR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2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763" y="0"/>
            <a:ext cx="18679763" cy="3840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2919"/>
            <a:ext cx="18679763" cy="384081"/>
          </a:xfrm>
          <a:prstGeom prst="rect">
            <a:avLst/>
          </a:prstGeom>
        </p:spPr>
      </p:pic>
      <p:sp>
        <p:nvSpPr>
          <p:cNvPr id="5" name="Flèche à quatre pointes 4"/>
          <p:cNvSpPr/>
          <p:nvPr/>
        </p:nvSpPr>
        <p:spPr>
          <a:xfrm>
            <a:off x="4871418" y="2819400"/>
            <a:ext cx="8153400" cy="5143500"/>
          </a:xfrm>
          <a:prstGeom prst="quad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Utilisation d’arsenic</a:t>
            </a:r>
            <a:endParaRPr lang="fr-FR" sz="40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191250" y="661721"/>
            <a:ext cx="5067300" cy="1981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Préparation des composés métalliques</a:t>
            </a:r>
            <a:endParaRPr lang="fr-FR" sz="36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3106400" y="4533900"/>
            <a:ext cx="4884683" cy="2057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Catalyse chimique</a:t>
            </a:r>
            <a:endParaRPr lang="fr-FR" sz="3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191250" y="8031817"/>
            <a:ext cx="5104086" cy="1764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Production de matériaux chimique spécialisée</a:t>
            </a:r>
            <a:endParaRPr lang="fr-FR" sz="36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78930" y="4533900"/>
            <a:ext cx="4485036" cy="20120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Production d’alliages</a:t>
            </a:r>
            <a:endParaRPr lang="fr-FR" sz="3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083" y="661721"/>
            <a:ext cx="3810000" cy="26855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734300"/>
            <a:ext cx="3444766" cy="17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4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379" y="9893722"/>
            <a:ext cx="18679763" cy="3840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192040"/>
            <a:ext cx="6553200" cy="9694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4000" dirty="0" smtClean="0"/>
              <a:t>     L’antimoine (Sb) est un élément chimique semi-métallique , portant le numéro atomique 51 . Il se distingue par son apparence argentée brillante et ses propriétés physiques uniques </a:t>
            </a:r>
          </a:p>
          <a:p>
            <a:r>
              <a:rPr lang="fr-FR" sz="4000" dirty="0" smtClean="0"/>
              <a:t>L’antimoine se trouve principalement dans la nature sous forme du minéral stibine (Sb</a:t>
            </a:r>
            <a:r>
              <a:rPr lang="fr-FR" sz="3200" dirty="0" smtClean="0"/>
              <a:t>2</a:t>
            </a:r>
            <a:r>
              <a:rPr lang="fr-FR" sz="4000" dirty="0" smtClean="0"/>
              <a:t>S</a:t>
            </a:r>
            <a:r>
              <a:rPr lang="fr-FR" sz="3200" dirty="0" smtClean="0"/>
              <a:t>3</a:t>
            </a:r>
            <a:r>
              <a:rPr lang="fr-FR" sz="4000" dirty="0" smtClean="0"/>
              <a:t>) , qui constitue son principal minerai</a:t>
            </a:r>
            <a:endParaRPr lang="fr-FR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5658"/>
            <a:ext cx="4322439" cy="23044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70" y="2171700"/>
            <a:ext cx="3432345" cy="2804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3242" y="-8805"/>
            <a:ext cx="18685860" cy="3840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2714391"/>
            <a:ext cx="10492125" cy="66208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1000" y="5219700"/>
            <a:ext cx="743776" cy="1072989"/>
          </a:xfrm>
          <a:prstGeom prst="rect">
            <a:avLst/>
          </a:prstGeom>
        </p:spPr>
      </p:pic>
      <p:sp>
        <p:nvSpPr>
          <p:cNvPr id="10" name="Virage 9"/>
          <p:cNvSpPr/>
          <p:nvPr/>
        </p:nvSpPr>
        <p:spPr>
          <a:xfrm flipH="1">
            <a:off x="15125700" y="2171701"/>
            <a:ext cx="990600" cy="3029512"/>
          </a:xfrm>
          <a:prstGeom prst="bentArrow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96800" y="2171700"/>
            <a:ext cx="2628900" cy="7694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Antimoine</a:t>
            </a:r>
            <a:endParaRPr lang="fr-FR" sz="4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647700"/>
            <a:ext cx="4005099" cy="2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2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62000" y="607036"/>
            <a:ext cx="1455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</a:rPr>
              <a:t>Sb :  Kr  5S²5P</a:t>
            </a:r>
            <a:endParaRPr lang="fr-F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52600" y="200831"/>
            <a:ext cx="1216092" cy="19204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477" y="200831"/>
            <a:ext cx="1377815" cy="19204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0831"/>
            <a:ext cx="1402202" cy="19204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34400" y="495300"/>
            <a:ext cx="1371600" cy="10668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591800" y="495300"/>
            <a:ext cx="3657600" cy="10668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658600" y="495300"/>
            <a:ext cx="0" cy="10668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710" y="451838"/>
            <a:ext cx="164606" cy="1194920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9" idx="2"/>
          </p:cNvCxnSpPr>
          <p:nvPr/>
        </p:nvCxnSpPr>
        <p:spPr>
          <a:xfrm flipV="1">
            <a:off x="12420600" y="495300"/>
            <a:ext cx="0" cy="1066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223" y="172092"/>
            <a:ext cx="566977" cy="139000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6323" y="213288"/>
            <a:ext cx="566977" cy="139000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7154" y="256750"/>
            <a:ext cx="566977" cy="1390008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>
            <a:off x="9559662" y="495300"/>
            <a:ext cx="0" cy="1066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3420454"/>
              </p:ext>
            </p:extLst>
          </p:nvPr>
        </p:nvGraphicFramePr>
        <p:xfrm>
          <a:off x="1119215" y="3467100"/>
          <a:ext cx="12192000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208185"/>
                <a:gridCol w="1855815"/>
                <a:gridCol w="2032000"/>
                <a:gridCol w="2032000"/>
              </a:tblGrid>
              <a:tr h="751840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Colonne</a:t>
                      </a:r>
                      <a:endParaRPr lang="fr-F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Péroide</a:t>
                      </a:r>
                      <a:endParaRPr lang="fr-F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Famille</a:t>
                      </a:r>
                      <a:endParaRPr lang="fr-F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</a:t>
                      </a:r>
                      <a:endParaRPr lang="fr-F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Groupe</a:t>
                      </a:r>
                      <a:endParaRPr lang="fr-FR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Sous groupe</a:t>
                      </a:r>
                      <a:endParaRPr lang="fr-FR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93548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fr-FR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fr-FR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L’azote</a:t>
                      </a:r>
                      <a:endParaRPr lang="fr-FR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fr-FR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fr-FR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fr-FR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15468600" y="35433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7115062" y="4328130"/>
            <a:ext cx="335269" cy="381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8472" y="4328130"/>
            <a:ext cx="359695" cy="40237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0" y="5112960"/>
            <a:ext cx="359695" cy="402371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15316200" y="3543300"/>
            <a:ext cx="16764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43200" y="5515331"/>
            <a:ext cx="8559526" cy="851685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423479">
            <a:off x="13628375" y="-3760853"/>
            <a:ext cx="8327858" cy="812057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0463" y="7556040"/>
            <a:ext cx="3362463" cy="237025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28600" y="847"/>
            <a:ext cx="18685860" cy="38408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10055" y="9926290"/>
            <a:ext cx="1868586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8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3983682"/>
            <a:ext cx="4699000" cy="6303317"/>
            <a:chOff x="0" y="-104775"/>
            <a:chExt cx="1237597" cy="1660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7597" cy="1254321"/>
            </a:xfrm>
            <a:custGeom>
              <a:avLst/>
              <a:gdLst/>
              <a:ahLst/>
              <a:cxnLst/>
              <a:rect l="l" t="t" r="r" b="b"/>
              <a:pathLst>
                <a:path w="1237597" h="1254321">
                  <a:moveTo>
                    <a:pt x="0" y="0"/>
                  </a:moveTo>
                  <a:lnTo>
                    <a:pt x="1237597" y="0"/>
                  </a:lnTo>
                  <a:lnTo>
                    <a:pt x="1237597" y="1254321"/>
                  </a:lnTo>
                  <a:lnTo>
                    <a:pt x="0" y="125432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237597" cy="166013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457200" lvl="0" indent="-457200" algn="ctr">
                <a:lnSpc>
                  <a:spcPts val="39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Produit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industriellement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à partir de la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stibine</a:t>
              </a:r>
              <a:endParaRPr lang="en-US" sz="3000" dirty="0" smtClean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marL="457200" lvl="0" indent="-457200" algn="ctr">
                <a:lnSpc>
                  <a:spcPts val="39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Aspect :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argenté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brilliant avec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une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texture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cassante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</a:p>
            <a:p>
              <a:pPr marL="457200" lvl="0" indent="-457200" algn="ctr">
                <a:lnSpc>
                  <a:spcPts val="39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Utilisé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dans des applications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industrielles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,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notamment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la fabrication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d’alliages</a:t>
              </a:r>
              <a:endParaRPr lang="en-US" sz="30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94500" y="4381500"/>
            <a:ext cx="4699000" cy="4762500"/>
            <a:chOff x="0" y="0"/>
            <a:chExt cx="1237597" cy="12543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7597" cy="1254321"/>
            </a:xfrm>
            <a:custGeom>
              <a:avLst/>
              <a:gdLst/>
              <a:ahLst/>
              <a:cxnLst/>
              <a:rect l="l" t="t" r="r" b="b"/>
              <a:pathLst>
                <a:path w="1237597" h="1254321">
                  <a:moveTo>
                    <a:pt x="0" y="0"/>
                  </a:moveTo>
                  <a:lnTo>
                    <a:pt x="1237597" y="0"/>
                  </a:lnTo>
                  <a:lnTo>
                    <a:pt x="1237597" y="1254321"/>
                  </a:lnTo>
                  <a:lnTo>
                    <a:pt x="0" y="125432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37597" cy="135909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457200" lvl="0" indent="-457200" algn="ctr">
                <a:lnSpc>
                  <a:spcPts val="39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Poudre blanche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produite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à partir de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minerais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de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stibine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</a:p>
            <a:p>
              <a:pPr marL="457200" lvl="0" indent="-457200" algn="ctr">
                <a:lnSpc>
                  <a:spcPts val="39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Utilisée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comme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retardateur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de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flamme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dans les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plastiques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et les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caoutchoucs</a:t>
              </a:r>
              <a:endParaRPr lang="en-US" sz="30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2493" y="1017190"/>
            <a:ext cx="2274149" cy="2697560"/>
            <a:chOff x="0" y="0"/>
            <a:chExt cx="3032199" cy="359674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1437747"/>
              <a:ext cx="2159000" cy="2159000"/>
              <a:chOff x="0" y="0"/>
              <a:chExt cx="772160" cy="7721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72160" cy="772160"/>
              </a:xfrm>
              <a:custGeom>
                <a:avLst/>
                <a:gdLst/>
                <a:ahLst/>
                <a:cxnLst/>
                <a:rect l="l" t="t" r="r" b="b"/>
                <a:pathLst>
                  <a:path w="772160" h="772160">
                    <a:moveTo>
                      <a:pt x="386080" y="0"/>
                    </a:moveTo>
                    <a:cubicBezTo>
                      <a:pt x="172854" y="0"/>
                      <a:pt x="0" y="172854"/>
                      <a:pt x="0" y="386080"/>
                    </a:cubicBezTo>
                    <a:cubicBezTo>
                      <a:pt x="0" y="599306"/>
                      <a:pt x="172854" y="772160"/>
                      <a:pt x="386080" y="772160"/>
                    </a:cubicBezTo>
                    <a:cubicBezTo>
                      <a:pt x="599306" y="772160"/>
                      <a:pt x="772160" y="599306"/>
                      <a:pt x="772160" y="386080"/>
                    </a:cubicBezTo>
                    <a:cubicBezTo>
                      <a:pt x="772160" y="172854"/>
                      <a:pt x="599306" y="0"/>
                      <a:pt x="386080" y="0"/>
                    </a:cubicBezTo>
                    <a:close/>
                  </a:path>
                </a:pathLst>
              </a:custGeom>
              <a:solidFill>
                <a:srgbClr val="E7E7E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2390" y="24765"/>
                <a:ext cx="627380" cy="6750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762199" y="381000"/>
              <a:ext cx="1270000" cy="1270000"/>
              <a:chOff x="0" y="0"/>
              <a:chExt cx="772160" cy="77216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72160" cy="772160"/>
              </a:xfrm>
              <a:custGeom>
                <a:avLst/>
                <a:gdLst/>
                <a:ahLst/>
                <a:cxnLst/>
                <a:rect l="l" t="t" r="r" b="b"/>
                <a:pathLst>
                  <a:path w="772160" h="772160">
                    <a:moveTo>
                      <a:pt x="386080" y="0"/>
                    </a:moveTo>
                    <a:cubicBezTo>
                      <a:pt x="172854" y="0"/>
                      <a:pt x="0" y="172854"/>
                      <a:pt x="0" y="386080"/>
                    </a:cubicBezTo>
                    <a:cubicBezTo>
                      <a:pt x="0" y="599306"/>
                      <a:pt x="172854" y="772160"/>
                      <a:pt x="386080" y="772160"/>
                    </a:cubicBezTo>
                    <a:cubicBezTo>
                      <a:pt x="599306" y="772160"/>
                      <a:pt x="772160" y="599306"/>
                      <a:pt x="772160" y="386080"/>
                    </a:cubicBezTo>
                    <a:cubicBezTo>
                      <a:pt x="772160" y="172854"/>
                      <a:pt x="599306" y="0"/>
                      <a:pt x="386080" y="0"/>
                    </a:cubicBezTo>
                    <a:close/>
                  </a:path>
                </a:pathLst>
              </a:custGeom>
              <a:solidFill>
                <a:srgbClr val="E7E7E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2390" y="24765"/>
                <a:ext cx="627380" cy="6750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492199" y="0"/>
              <a:ext cx="762000" cy="762000"/>
              <a:chOff x="0" y="0"/>
              <a:chExt cx="772160" cy="7721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72160" cy="772160"/>
              </a:xfrm>
              <a:custGeom>
                <a:avLst/>
                <a:gdLst/>
                <a:ahLst/>
                <a:cxnLst/>
                <a:rect l="l" t="t" r="r" b="b"/>
                <a:pathLst>
                  <a:path w="772160" h="772160">
                    <a:moveTo>
                      <a:pt x="386080" y="0"/>
                    </a:moveTo>
                    <a:cubicBezTo>
                      <a:pt x="172854" y="0"/>
                      <a:pt x="0" y="172854"/>
                      <a:pt x="0" y="386080"/>
                    </a:cubicBezTo>
                    <a:cubicBezTo>
                      <a:pt x="0" y="599306"/>
                      <a:pt x="172854" y="772160"/>
                      <a:pt x="386080" y="772160"/>
                    </a:cubicBezTo>
                    <a:cubicBezTo>
                      <a:pt x="599306" y="772160"/>
                      <a:pt x="772160" y="599306"/>
                      <a:pt x="772160" y="386080"/>
                    </a:cubicBezTo>
                    <a:cubicBezTo>
                      <a:pt x="772160" y="172854"/>
                      <a:pt x="599306" y="0"/>
                      <a:pt x="386080" y="0"/>
                    </a:cubicBezTo>
                    <a:close/>
                  </a:path>
                </a:pathLst>
              </a:custGeom>
              <a:solidFill>
                <a:srgbClr val="E7E7E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2390" y="24765"/>
                <a:ext cx="627380" cy="6750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2065000" y="4381500"/>
            <a:ext cx="4699000" cy="4762500"/>
            <a:chOff x="0" y="0"/>
            <a:chExt cx="1237597" cy="12543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7597" cy="1254321"/>
            </a:xfrm>
            <a:custGeom>
              <a:avLst/>
              <a:gdLst/>
              <a:ahLst/>
              <a:cxnLst/>
              <a:rect l="l" t="t" r="r" b="b"/>
              <a:pathLst>
                <a:path w="1237597" h="1254321">
                  <a:moveTo>
                    <a:pt x="0" y="0"/>
                  </a:moveTo>
                  <a:lnTo>
                    <a:pt x="1237597" y="0"/>
                  </a:lnTo>
                  <a:lnTo>
                    <a:pt x="1237597" y="1254321"/>
                  </a:lnTo>
                  <a:lnTo>
                    <a:pt x="0" y="1254321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237597" cy="135909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457200" indent="-457200" algn="ctr">
                <a:lnSpc>
                  <a:spcPts val="3900"/>
                </a:lnSpc>
                <a:buFont typeface="Arial" panose="020B0604020202020204" pitchFamily="34" charset="0"/>
                <a:buChar char="•"/>
              </a:pP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Forme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industrielle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utilisée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dans les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feux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d’artifice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et les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explosifs</a:t>
              </a:r>
              <a:endParaRPr lang="en-US" sz="3000" dirty="0" smtClean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marL="457200" indent="-457200" algn="ctr">
                <a:lnSpc>
                  <a:spcPts val="3900"/>
                </a:lnSpc>
                <a:buFont typeface="Arial" panose="020B0604020202020204" pitchFamily="34" charset="0"/>
                <a:buChar char="•"/>
              </a:pP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Aspect :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gris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30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foncé</a:t>
              </a:r>
              <a:r>
                <a:rPr lang="en-US" sz="30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ou noir</a:t>
              </a:r>
              <a:endParaRPr lang="en-US" sz="30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794659" y="2857500"/>
            <a:ext cx="4698682" cy="190500"/>
            <a:chOff x="0" y="0"/>
            <a:chExt cx="1237513" cy="501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37513" cy="50173"/>
            </a:xfrm>
            <a:custGeom>
              <a:avLst/>
              <a:gdLst/>
              <a:ahLst/>
              <a:cxnLst/>
              <a:rect l="l" t="t" r="r" b="b"/>
              <a:pathLst>
                <a:path w="1237513" h="5017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24000" y="2857500"/>
            <a:ext cx="4698682" cy="190500"/>
            <a:chOff x="0" y="0"/>
            <a:chExt cx="1237513" cy="5017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37513" cy="50173"/>
            </a:xfrm>
            <a:custGeom>
              <a:avLst/>
              <a:gdLst/>
              <a:ahLst/>
              <a:cxnLst/>
              <a:rect l="l" t="t" r="r" b="b"/>
              <a:pathLst>
                <a:path w="1237513" h="5017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524000" y="3048000"/>
            <a:ext cx="4699000" cy="1333500"/>
            <a:chOff x="0" y="0"/>
            <a:chExt cx="1237597" cy="3512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37597" cy="351210"/>
            </a:xfrm>
            <a:custGeom>
              <a:avLst/>
              <a:gdLst/>
              <a:ahLst/>
              <a:cxnLst/>
              <a:rect l="l" t="t" r="r" b="b"/>
              <a:pathLst>
                <a:path w="1237597" h="351210">
                  <a:moveTo>
                    <a:pt x="0" y="0"/>
                  </a:moveTo>
                  <a:lnTo>
                    <a:pt x="1237597" y="0"/>
                  </a:lnTo>
                  <a:lnTo>
                    <a:pt x="1237597" y="351210"/>
                  </a:lnTo>
                  <a:lnTo>
                    <a:pt x="0" y="351210"/>
                  </a:lnTo>
                  <a:close/>
                </a:path>
              </a:pathLst>
            </a:custGeom>
            <a:solidFill>
              <a:srgbClr val="B8B8E6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104775"/>
              <a:ext cx="1237597" cy="455985"/>
            </a:xfrm>
            <a:prstGeom prst="rect">
              <a:avLst/>
            </a:prstGeom>
          </p:spPr>
          <p:txBody>
            <a:bodyPr lIns="177800" tIns="177800" rIns="177800" bIns="177800" rtlCol="0" anchor="b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200" b="1" dirty="0" err="1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Antimoine</a:t>
              </a:r>
              <a:r>
                <a:rPr lang="en-US" sz="3200" b="1" dirty="0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 </a:t>
              </a:r>
              <a:r>
                <a:rPr lang="en-US" sz="3200" b="1" dirty="0" err="1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métallique</a:t>
              </a:r>
              <a:endParaRPr lang="en-US" sz="3200" b="1" dirty="0">
                <a:solidFill>
                  <a:srgbClr val="00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pass Ultra-Bold"/>
                <a:ea typeface="Overpass Ultra-Bold"/>
                <a:cs typeface="Overpass Ultra-Bold"/>
                <a:sym typeface="Overpass Ultra-Bold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794500" y="3048000"/>
            <a:ext cx="4699000" cy="1333500"/>
            <a:chOff x="0" y="0"/>
            <a:chExt cx="1237597" cy="3512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37597" cy="351210"/>
            </a:xfrm>
            <a:custGeom>
              <a:avLst/>
              <a:gdLst/>
              <a:ahLst/>
              <a:cxnLst/>
              <a:rect l="l" t="t" r="r" b="b"/>
              <a:pathLst>
                <a:path w="1237597" h="351210">
                  <a:moveTo>
                    <a:pt x="0" y="0"/>
                  </a:moveTo>
                  <a:lnTo>
                    <a:pt x="1237597" y="0"/>
                  </a:lnTo>
                  <a:lnTo>
                    <a:pt x="1237597" y="351210"/>
                  </a:lnTo>
                  <a:lnTo>
                    <a:pt x="0" y="351210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104775"/>
              <a:ext cx="1237597" cy="455985"/>
            </a:xfrm>
            <a:prstGeom prst="rect">
              <a:avLst/>
            </a:prstGeom>
          </p:spPr>
          <p:txBody>
            <a:bodyPr lIns="177800" tIns="177800" rIns="177800" bIns="177800" rtlCol="0" anchor="b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200" b="1" dirty="0" err="1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Trioxyde</a:t>
              </a:r>
              <a:r>
                <a:rPr lang="en-US" sz="3200" b="1" dirty="0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 </a:t>
              </a:r>
              <a:r>
                <a:rPr lang="en-US" sz="3200" b="1" dirty="0" err="1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d’antimoine</a:t>
              </a:r>
              <a:endParaRPr lang="en-US" sz="3200" b="1" dirty="0">
                <a:solidFill>
                  <a:srgbClr val="00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pass Ultra-Bold"/>
                <a:ea typeface="Overpass Ultra-Bold"/>
                <a:cs typeface="Overpass Ultra-Bold"/>
                <a:sym typeface="Overpass Ultra-Bold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065000" y="2857500"/>
            <a:ext cx="4698682" cy="190500"/>
            <a:chOff x="0" y="0"/>
            <a:chExt cx="1237513" cy="5017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37513" cy="50173"/>
            </a:xfrm>
            <a:custGeom>
              <a:avLst/>
              <a:gdLst/>
              <a:ahLst/>
              <a:cxnLst/>
              <a:rect l="l" t="t" r="r" b="b"/>
              <a:pathLst>
                <a:path w="1237513" h="5017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065000" y="3048000"/>
            <a:ext cx="4699000" cy="1333500"/>
            <a:chOff x="0" y="0"/>
            <a:chExt cx="1237597" cy="35121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37597" cy="351210"/>
            </a:xfrm>
            <a:custGeom>
              <a:avLst/>
              <a:gdLst/>
              <a:ahLst/>
              <a:cxnLst/>
              <a:rect l="l" t="t" r="r" b="b"/>
              <a:pathLst>
                <a:path w="1237597" h="351210">
                  <a:moveTo>
                    <a:pt x="0" y="0"/>
                  </a:moveTo>
                  <a:lnTo>
                    <a:pt x="1237597" y="0"/>
                  </a:lnTo>
                  <a:lnTo>
                    <a:pt x="1237597" y="351210"/>
                  </a:lnTo>
                  <a:lnTo>
                    <a:pt x="0" y="351210"/>
                  </a:lnTo>
                  <a:close/>
                </a:path>
              </a:pathLst>
            </a:custGeom>
            <a:solidFill>
              <a:srgbClr val="86BFB3"/>
            </a:solidFill>
            <a:ln cap="sq">
              <a:noFill/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104775"/>
              <a:ext cx="1237597" cy="455985"/>
            </a:xfrm>
            <a:prstGeom prst="rect">
              <a:avLst/>
            </a:prstGeom>
          </p:spPr>
          <p:txBody>
            <a:bodyPr lIns="177800" tIns="177800" rIns="177800" bIns="177800" rtlCol="0" anchor="b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200" b="1" dirty="0" err="1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Sulfure</a:t>
              </a:r>
              <a:r>
                <a:rPr lang="en-US" sz="3200" b="1" dirty="0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 </a:t>
              </a:r>
              <a:r>
                <a:rPr lang="en-US" sz="3200" b="1" dirty="0" err="1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 Ultra-Bold"/>
                  <a:ea typeface="Overpass Ultra-Bold"/>
                  <a:cs typeface="Overpass Ultra-Bold"/>
                  <a:sym typeface="Overpass Ultra-Bold"/>
                </a:rPr>
                <a:t>d’antimoine</a:t>
              </a:r>
              <a:endParaRPr lang="en-US" sz="3200" b="1" dirty="0">
                <a:solidFill>
                  <a:srgbClr val="00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pass Ultra-Bold"/>
                <a:ea typeface="Overpass Ultra-Bold"/>
                <a:cs typeface="Overpass Ultra-Bold"/>
                <a:sym typeface="Overpass Ultra-Bold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667750" y="2476500"/>
            <a:ext cx="952500" cy="95250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4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8838734" y="2657475"/>
            <a:ext cx="610531" cy="590550"/>
          </a:xfrm>
          <a:custGeom>
            <a:avLst/>
            <a:gdLst/>
            <a:ahLst/>
            <a:cxnLst/>
            <a:rect l="l" t="t" r="r" b="b"/>
            <a:pathLst>
              <a:path w="610531" h="590550">
                <a:moveTo>
                  <a:pt x="0" y="0"/>
                </a:moveTo>
                <a:lnTo>
                  <a:pt x="610532" y="0"/>
                </a:lnTo>
                <a:lnTo>
                  <a:pt x="610532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13938250" y="2476500"/>
            <a:ext cx="952500" cy="952500"/>
            <a:chOff x="0" y="0"/>
            <a:chExt cx="1270000" cy="1270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1270000" cy="1270000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44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223361" y="228600"/>
              <a:ext cx="823278" cy="812800"/>
            </a:xfrm>
            <a:custGeom>
              <a:avLst/>
              <a:gdLst/>
              <a:ahLst/>
              <a:cxnLst/>
              <a:rect l="l" t="t" r="r" b="b"/>
              <a:pathLst>
                <a:path w="823278" h="812800">
                  <a:moveTo>
                    <a:pt x="0" y="0"/>
                  </a:moveTo>
                  <a:lnTo>
                    <a:pt x="823278" y="0"/>
                  </a:lnTo>
                  <a:lnTo>
                    <a:pt x="823278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48" name="Group 48"/>
          <p:cNvGrpSpPr/>
          <p:nvPr/>
        </p:nvGrpSpPr>
        <p:grpSpPr>
          <a:xfrm>
            <a:off x="3397250" y="2476500"/>
            <a:ext cx="952500" cy="952500"/>
            <a:chOff x="0" y="0"/>
            <a:chExt cx="1270000" cy="1270000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1270000" cy="1270000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344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364259" y="177800"/>
              <a:ext cx="541482" cy="889000"/>
            </a:xfrm>
            <a:custGeom>
              <a:avLst/>
              <a:gdLst/>
              <a:ahLst/>
              <a:cxnLst/>
              <a:rect l="l" t="t" r="r" b="b"/>
              <a:pathLst>
                <a:path w="541482" h="889000">
                  <a:moveTo>
                    <a:pt x="0" y="0"/>
                  </a:moveTo>
                  <a:lnTo>
                    <a:pt x="541482" y="0"/>
                  </a:lnTo>
                  <a:lnTo>
                    <a:pt x="541482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53" name="TextBox 53"/>
          <p:cNvSpPr txBox="1"/>
          <p:nvPr/>
        </p:nvSpPr>
        <p:spPr>
          <a:xfrm>
            <a:off x="1524000" y="781050"/>
            <a:ext cx="1524000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49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Les </a:t>
            </a:r>
            <a:r>
              <a:rPr lang="en-US" sz="5400" b="1" dirty="0" err="1" smtClean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formes</a:t>
            </a:r>
            <a:r>
              <a:rPr lang="en-US" sz="5400" b="1" dirty="0" smtClean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 allotropiques de </a:t>
            </a:r>
            <a:r>
              <a:rPr lang="en-US" sz="5400" b="1" dirty="0" err="1" smtClean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l’antimoine</a:t>
            </a:r>
            <a:r>
              <a:rPr lang="en-US" sz="5400" b="1" dirty="0" smtClean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  </a:t>
            </a:r>
            <a:endParaRPr lang="en-US" sz="5400" b="1" dirty="0">
              <a:solidFill>
                <a:srgbClr val="000001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8931" y="50837"/>
            <a:ext cx="18685860" cy="384081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887641"/>
            <a:ext cx="18685860" cy="384081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629"/>
            <a:ext cx="18288000" cy="4352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8050"/>
            <a:ext cx="18289585" cy="4389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34000" y="8001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Cy Grotesk Key Bold" panose="020B0604020202020204" charset="0"/>
              </a:rPr>
              <a:t>Introduction</a:t>
            </a:r>
            <a:endParaRPr lang="fr-FR" sz="7200" dirty="0">
              <a:latin typeface="Cy Grotesk Key Bold" panose="020B060402020202020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2018452"/>
            <a:ext cx="18059400" cy="60813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 smtClean="0"/>
              <a:t>           les quatre éléments chimique : l’azote (N) le phosphore (P) , l’arsenic (As) et l’antimoine (Sb) , appartiennent au </a:t>
            </a:r>
            <a:r>
              <a:rPr lang="fr-FR" sz="4400" b="1" dirty="0" smtClean="0"/>
              <a:t>groupe 15 du tableau périodique </a:t>
            </a:r>
            <a:r>
              <a:rPr lang="fr-FR" sz="4400" dirty="0" smtClean="0"/>
              <a:t>, également connu sous le nom de </a:t>
            </a:r>
            <a:r>
              <a:rPr lang="fr-FR" sz="4400" b="1" dirty="0" smtClean="0"/>
              <a:t>groupe de l’azote .</a:t>
            </a:r>
            <a:r>
              <a:rPr lang="fr-FR" sz="4400" dirty="0" smtClean="0"/>
              <a:t> Ces éléments se distinguent par des propriétés physiques et chimique variées qui leur </a:t>
            </a:r>
            <a:r>
              <a:rPr lang="fr-FR" sz="4400" dirty="0" err="1" smtClean="0"/>
              <a:t>conférent</a:t>
            </a:r>
            <a:r>
              <a:rPr lang="fr-FR" sz="4400" dirty="0" smtClean="0"/>
              <a:t> une grande importance dans de nombreux domaines scientifiques et industriels . </a:t>
            </a:r>
            <a:endParaRPr lang="fr-FR" sz="4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0" y="7041625"/>
            <a:ext cx="4005419" cy="37310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0" y="8123965"/>
            <a:ext cx="3112350" cy="26487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15545" y="-5170131"/>
            <a:ext cx="9474005" cy="94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9707"/>
            <a:ext cx="18685860" cy="3840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9902919"/>
            <a:ext cx="18685860" cy="384081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H="1">
            <a:off x="4876800" y="403788"/>
            <a:ext cx="76200" cy="931171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0" y="402906"/>
            <a:ext cx="243861" cy="94374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90" y="591207"/>
            <a:ext cx="4572000" cy="6000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1" y="869950"/>
            <a:ext cx="6781800" cy="572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1" y="591207"/>
            <a:ext cx="5181599" cy="6000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304800" y="7658100"/>
            <a:ext cx="4114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4000" dirty="0" smtClean="0"/>
              <a:t>Antimoine métallique</a:t>
            </a:r>
            <a:endParaRPr lang="fr-FR" sz="4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867400" y="8039100"/>
            <a:ext cx="6096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4800" dirty="0" smtClean="0"/>
              <a:t>Trioxyde d’antimoine</a:t>
            </a:r>
            <a:endParaRPr lang="fr-FR" sz="4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3335000" y="7658100"/>
            <a:ext cx="44958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4400" dirty="0" smtClean="0"/>
              <a:t>Sulfure d’antimoine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xmlns="" val="42871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349" y="11824"/>
            <a:ext cx="18691956" cy="3840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9877957"/>
            <a:ext cx="18691956" cy="3840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55" y="336912"/>
            <a:ext cx="1828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4400" dirty="0" smtClean="0">
                <a:latin typeface="Cy Grotesk Key Semi-Bold" panose="020B0604020202020204" charset="0"/>
              </a:rPr>
              <a:t>Obtention d’antimoine</a:t>
            </a:r>
            <a:endParaRPr lang="fr-FR" sz="4400" dirty="0">
              <a:latin typeface="Cy Grotesk Key Semi-Bold" panose="020B060402020202020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85900" y="2031566"/>
            <a:ext cx="54102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1-Fusion directe des minerais sulfurés : </a:t>
            </a:r>
            <a:endParaRPr lang="fr-FR" sz="36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596850" y="2031566"/>
            <a:ext cx="54102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2-Précipitation par le fer : </a:t>
            </a:r>
            <a:endParaRPr lang="fr-FR" sz="36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81000" y="3771900"/>
            <a:ext cx="7620000" cy="5943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dirty="0" smtClean="0"/>
              <a:t>a . Le minerai est broyé et purifié des impuretés.</a:t>
            </a:r>
          </a:p>
          <a:p>
            <a:pPr algn="ctr"/>
            <a:r>
              <a:rPr lang="fr-FR" sz="4000" dirty="0" smtClean="0"/>
              <a:t>b . Il est chauffé dans des fours spéciaux avec une source d’oxygéne ou de carbone </a:t>
            </a:r>
          </a:p>
          <a:p>
            <a:pPr algn="ctr"/>
            <a:r>
              <a:rPr lang="fr-FR" sz="4000" dirty="0" smtClean="0"/>
              <a:t>c . Une réaction réduit le sulfure d’antimoine en métal d’antimoine pur 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820398" y="3771900"/>
            <a:ext cx="6963103" cy="5943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dirty="0" smtClean="0"/>
              <a:t>a . La stibine est chauffée avec de la ferraille .</a:t>
            </a:r>
          </a:p>
          <a:p>
            <a:pPr algn="ctr"/>
            <a:r>
              <a:rPr lang="fr-FR" sz="4000" dirty="0" smtClean="0"/>
              <a:t>b . Le fer réagit avec le soufre pour produire du sulfure de fer et libérer l’antimoine métallique .</a:t>
            </a:r>
            <a:endParaRPr lang="fr-FR" sz="4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31541"/>
            <a:ext cx="1426693" cy="21016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611751" y="329872"/>
            <a:ext cx="1267906" cy="21033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388" y="1331946"/>
            <a:ext cx="2341067" cy="23898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090" y="5981700"/>
            <a:ext cx="1793510" cy="34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9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à quatre pointes 1"/>
          <p:cNvSpPr/>
          <p:nvPr/>
        </p:nvSpPr>
        <p:spPr>
          <a:xfrm>
            <a:off x="5029200" y="2672937"/>
            <a:ext cx="8153400" cy="4800600"/>
          </a:xfrm>
          <a:prstGeom prst="quad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 d’antimoine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615939" y="525781"/>
            <a:ext cx="6065519" cy="187451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Production de retardateurs de flamme</a:t>
            </a:r>
            <a:endParaRPr lang="fr-FR" sz="4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3335000" y="4305300"/>
            <a:ext cx="4724400" cy="1752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Fabrication de batteries</a:t>
            </a:r>
            <a:endParaRPr lang="fr-FR" sz="40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073140" y="7746174"/>
            <a:ext cx="6065519" cy="187451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Production de composés chimique</a:t>
            </a:r>
            <a:endParaRPr lang="fr-FR" sz="4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52400" y="4196937"/>
            <a:ext cx="4724400" cy="1752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Stabilisateur thermique et chimique</a:t>
            </a:r>
            <a:endParaRPr lang="fr-FR" sz="3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0" y="281411"/>
            <a:ext cx="3352800" cy="23632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115300"/>
            <a:ext cx="3733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2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13" y="11061"/>
            <a:ext cx="18698053" cy="3840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9901690"/>
            <a:ext cx="18698053" cy="3840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34413" y="800100"/>
            <a:ext cx="18322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 Grotesk Key Bold" panose="020B0604020202020204" charset="0"/>
              </a:rPr>
              <a:t>Conclusion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 Grotesk Key Bold" panose="020B060402020202020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40481" y="16687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-34413" y="2086571"/>
            <a:ext cx="18322413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dirty="0" smtClean="0"/>
              <a:t>Ces éléments , bien que différents dans leurs propriétés chimiques et physiques , jouent des rôles clés dans la nature et l’industrie . L’azote et le phosphore sont essentiels pour les organismes vivants , tandis que l’arsenic ont des applications technologiques et industrielles importances , tous en posant des défis environnementaux et sanitaires   </a:t>
            </a:r>
            <a:endParaRPr lang="fr-FR" sz="4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479" y="267412"/>
            <a:ext cx="1798476" cy="21733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43200" y="6362700"/>
            <a:ext cx="6913463" cy="67549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413" y="7380820"/>
            <a:ext cx="3456732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1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age 2"/>
          <p:cNvSpPr/>
          <p:nvPr/>
        </p:nvSpPr>
        <p:spPr>
          <a:xfrm>
            <a:off x="3048000" y="1638300"/>
            <a:ext cx="10668000" cy="65532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 smtClean="0"/>
              <a:t>Merci de votre écoute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xmlns="" val="19639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391" y="-14527"/>
            <a:ext cx="6400800" cy="106182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3600" dirty="0" smtClean="0"/>
              <a:t>Le phosphore se trouve naturellement sous forme de composés dans la croûte terrestre , principalement sous forme de phosphates tels que le phosphate tricalcique (Ca</a:t>
            </a:r>
            <a:r>
              <a:rPr lang="fr-FR" sz="2400" dirty="0" smtClean="0"/>
              <a:t>3</a:t>
            </a:r>
            <a:r>
              <a:rPr lang="fr-FR" sz="3600" dirty="0" smtClean="0"/>
              <a:t>(PO</a:t>
            </a:r>
            <a:r>
              <a:rPr lang="fr-FR" sz="2400" dirty="0" smtClean="0"/>
              <a:t>4</a:t>
            </a:r>
            <a:r>
              <a:rPr lang="fr-FR" sz="3600" dirty="0" smtClean="0"/>
              <a:t>)</a:t>
            </a:r>
            <a:r>
              <a:rPr lang="fr-FR" sz="2400" dirty="0" smtClean="0"/>
              <a:t>2</a:t>
            </a:r>
            <a:r>
              <a:rPr lang="fr-FR" sz="3600" dirty="0" smtClean="0"/>
              <a:t>)</a:t>
            </a:r>
          </a:p>
          <a:p>
            <a:pPr algn="ctr"/>
            <a:r>
              <a:rPr lang="fr-FR" sz="3600" dirty="0" smtClean="0"/>
              <a:t>A l’état pur ,le phosphore n’existe pas dans la nature care il est très réactif . Il préfère se combiner avec d’autres éléments </a:t>
            </a:r>
          </a:p>
          <a:p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74" y="1542122"/>
            <a:ext cx="4322439" cy="23059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4527"/>
            <a:ext cx="18667570" cy="3779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810" y="10096500"/>
            <a:ext cx="18667570" cy="3779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61" y="828286"/>
            <a:ext cx="1237595" cy="9693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567660"/>
            <a:ext cx="3432345" cy="2804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2884142"/>
            <a:ext cx="10492257" cy="66208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7200" y="4138554"/>
            <a:ext cx="743776" cy="10729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5091" y="2431526"/>
            <a:ext cx="1024217" cy="17070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714923" y="2303891"/>
            <a:ext cx="3429000" cy="707886"/>
          </a:xfrm>
          <a:prstGeom prst="rect">
            <a:avLst/>
          </a:prstGeom>
          <a:noFill/>
          <a:ln w="762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1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8667570" cy="377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9015"/>
            <a:ext cx="18667570" cy="3779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859000" y="43815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endParaRPr lang="fr-F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rganigramme : Connecteur 5"/>
          <p:cNvSpPr/>
          <p:nvPr/>
        </p:nvSpPr>
        <p:spPr>
          <a:xfrm>
            <a:off x="15240000" y="4890819"/>
            <a:ext cx="304800" cy="304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200" y="4814286"/>
            <a:ext cx="329213" cy="3292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993" y="5540332"/>
            <a:ext cx="329213" cy="329213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5621000" y="4381500"/>
            <a:ext cx="9906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422" y="455393"/>
            <a:ext cx="6187976" cy="192040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479755" y="7239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fr-FR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0744200" y="946751"/>
            <a:ext cx="0" cy="93769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982200" y="893842"/>
            <a:ext cx="1066800" cy="990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0287000" y="893842"/>
            <a:ext cx="0" cy="85574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1995355" y="857429"/>
            <a:ext cx="3298722" cy="10668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3106400" y="857429"/>
            <a:ext cx="0" cy="99713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8410" y="857429"/>
            <a:ext cx="164606" cy="112176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7389" y="691153"/>
            <a:ext cx="566977" cy="118272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0547" y="723900"/>
            <a:ext cx="566977" cy="118272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6726" y="671840"/>
            <a:ext cx="566977" cy="11827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9098" y="5927744"/>
            <a:ext cx="7706012" cy="742557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56740" y="5566141"/>
            <a:ext cx="7230483" cy="6968332"/>
          </a:xfrm>
          <a:prstGeom prst="rect">
            <a:avLst/>
          </a:prstGeom>
        </p:spPr>
      </p:pic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131704"/>
              </p:ext>
            </p:extLst>
          </p:nvPr>
        </p:nvGraphicFramePr>
        <p:xfrm>
          <a:off x="1554662" y="3373358"/>
          <a:ext cx="12768354" cy="30655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8059"/>
                <a:gridCol w="2128059"/>
                <a:gridCol w="2266420"/>
                <a:gridCol w="1931022"/>
                <a:gridCol w="2186735"/>
                <a:gridCol w="2128059"/>
              </a:tblGrid>
              <a:tr h="133915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</a:rPr>
                        <a:t>Colonne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</a:rPr>
                        <a:t>Période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</a:rPr>
                        <a:t>Famille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</a:rPr>
                        <a:t>Bloc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</a:rPr>
                        <a:t>Groupe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</a:rPr>
                        <a:t>Sous groupe</a:t>
                      </a:r>
                      <a:endParaRPr lang="fr-FR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726392">
                <a:tc>
                  <a:txBody>
                    <a:bodyPr/>
                    <a:lstStyle/>
                    <a:p>
                      <a:pPr algn="ctr"/>
                      <a:r>
                        <a:rPr lang="fr-FR" sz="4800" dirty="0" smtClean="0"/>
                        <a:t>15</a:t>
                      </a:r>
                      <a:endParaRPr lang="fr-FR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 smtClean="0"/>
                        <a:t>3</a:t>
                      </a:r>
                      <a:endParaRPr lang="fr-FR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L’azote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fr-FR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 smtClean="0"/>
                        <a:t>V</a:t>
                      </a:r>
                      <a:endParaRPr lang="fr-FR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dirty="0" smtClean="0"/>
                        <a:t>A</a:t>
                      </a:r>
                      <a:endParaRPr lang="fr-FR" sz="4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" name="Imag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16845" y="6406684"/>
            <a:ext cx="4112533" cy="382956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97657" y="7370610"/>
            <a:ext cx="2294285" cy="20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5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698" y="3240554"/>
            <a:ext cx="5099646" cy="7046446"/>
            <a:chOff x="0" y="0"/>
            <a:chExt cx="1237597" cy="1047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7597" cy="1047609"/>
            </a:xfrm>
            <a:custGeom>
              <a:avLst/>
              <a:gdLst/>
              <a:ahLst/>
              <a:cxnLst/>
              <a:rect l="l" t="t" r="r" b="b"/>
              <a:pathLst>
                <a:path w="1237597" h="1047609">
                  <a:moveTo>
                    <a:pt x="0" y="0"/>
                  </a:moveTo>
                  <a:lnTo>
                    <a:pt x="1237597" y="0"/>
                  </a:lnTo>
                  <a:lnTo>
                    <a:pt x="1237597" y="1047609"/>
                  </a:lnTo>
                  <a:lnTo>
                    <a:pt x="0" y="1047609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237597" cy="1152384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endParaRPr lang="en-US" sz="3600" dirty="0" smtClean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marL="571500" lvl="0" indent="-571500">
                <a:lnSpc>
                  <a:spcPts val="39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C’est la forme la plus reactive et il se présente souvent sous forme solide blanc-jaunâtre </a:t>
              </a:r>
            </a:p>
            <a:p>
              <a:pPr marL="571500" lvl="0" indent="-571500">
                <a:lnSpc>
                  <a:spcPts val="39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Le phosphore  blanc est généralement stocké sous l’eau ou dans de l’huile minérale pour e  empêcher son contact avec l’air</a:t>
              </a:r>
              <a:endParaRPr lang="en-US" sz="36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07719" y="3240554"/>
            <a:ext cx="4699000" cy="7046446"/>
            <a:chOff x="0" y="0"/>
            <a:chExt cx="1237597" cy="1047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7597" cy="1047609"/>
            </a:xfrm>
            <a:custGeom>
              <a:avLst/>
              <a:gdLst/>
              <a:ahLst/>
              <a:cxnLst/>
              <a:rect l="l" t="t" r="r" b="b"/>
              <a:pathLst>
                <a:path w="1237597" h="1047609">
                  <a:moveTo>
                    <a:pt x="0" y="0"/>
                  </a:moveTo>
                  <a:lnTo>
                    <a:pt x="1237597" y="0"/>
                  </a:lnTo>
                  <a:lnTo>
                    <a:pt x="1237597" y="1047609"/>
                  </a:lnTo>
                  <a:lnTo>
                    <a:pt x="0" y="1047609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237597" cy="115238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08037" y="2804756"/>
            <a:ext cx="4698682" cy="190500"/>
            <a:chOff x="0" y="0"/>
            <a:chExt cx="1237513" cy="501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7513" cy="50173"/>
            </a:xfrm>
            <a:custGeom>
              <a:avLst/>
              <a:gdLst/>
              <a:ahLst/>
              <a:cxnLst/>
              <a:rect l="l" t="t" r="r" b="b"/>
              <a:pathLst>
                <a:path w="1237513" h="5017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0662" y="2809830"/>
            <a:ext cx="4698682" cy="190500"/>
            <a:chOff x="0" y="0"/>
            <a:chExt cx="1237513" cy="501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7513" cy="50173"/>
            </a:xfrm>
            <a:custGeom>
              <a:avLst/>
              <a:gdLst/>
              <a:ahLst/>
              <a:cxnLst/>
              <a:rect l="l" t="t" r="r" b="b"/>
              <a:pathLst>
                <a:path w="1237513" h="5017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324515" y="2409560"/>
            <a:ext cx="952500" cy="9525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49"/>
                </a:lnSpc>
                <a:spcBef>
                  <a:spcPct val="0"/>
                </a:spcBef>
              </a:pPr>
              <a:r>
                <a:rPr lang="en-US" sz="2999" b="1" dirty="0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24161" y="2498857"/>
            <a:ext cx="952500" cy="9525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49"/>
                </a:lnSpc>
                <a:spcBef>
                  <a:spcPct val="0"/>
                </a:spcBef>
              </a:pPr>
              <a:r>
                <a:rPr lang="en-US" sz="2999" b="1" u="none" strike="noStrike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2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rot="8791502" flipV="1">
            <a:off x="15058254" y="6807996"/>
            <a:ext cx="5657817" cy="5762592"/>
          </a:xfrm>
          <a:custGeom>
            <a:avLst/>
            <a:gdLst/>
            <a:ahLst/>
            <a:cxnLst/>
            <a:rect l="l" t="t" r="r" b="b"/>
            <a:pathLst>
              <a:path w="5657817" h="5762592">
                <a:moveTo>
                  <a:pt x="0" y="5762591"/>
                </a:moveTo>
                <a:lnTo>
                  <a:pt x="5657817" y="5762591"/>
                </a:lnTo>
                <a:lnTo>
                  <a:pt x="5657817" y="0"/>
                </a:lnTo>
                <a:lnTo>
                  <a:pt x="0" y="0"/>
                </a:lnTo>
                <a:lnTo>
                  <a:pt x="0" y="576259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1" name="Group 21"/>
          <p:cNvGrpSpPr/>
          <p:nvPr/>
        </p:nvGrpSpPr>
        <p:grpSpPr>
          <a:xfrm>
            <a:off x="11808460" y="3266830"/>
            <a:ext cx="4699000" cy="7020170"/>
            <a:chOff x="0" y="0"/>
            <a:chExt cx="1237597" cy="104760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37597" cy="1047609"/>
            </a:xfrm>
            <a:custGeom>
              <a:avLst/>
              <a:gdLst/>
              <a:ahLst/>
              <a:cxnLst/>
              <a:rect l="l" t="t" r="r" b="b"/>
              <a:pathLst>
                <a:path w="1237597" h="1047609">
                  <a:moveTo>
                    <a:pt x="0" y="0"/>
                  </a:moveTo>
                  <a:lnTo>
                    <a:pt x="1237597" y="0"/>
                  </a:lnTo>
                  <a:lnTo>
                    <a:pt x="1237597" y="1047609"/>
                  </a:lnTo>
                  <a:lnTo>
                    <a:pt x="0" y="1047609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04775"/>
              <a:ext cx="1237597" cy="1152384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marL="571500" indent="-571500">
                <a:lnSpc>
                  <a:spcPts val="3900"/>
                </a:lnSpc>
                <a:buFont typeface="Arial" panose="020B0604020202020204" pitchFamily="34" charset="0"/>
                <a:buChar char="•"/>
              </a:pPr>
              <a:endParaRPr lang="en-US" sz="3600" dirty="0" smtClean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marL="571500" indent="-571500">
                <a:lnSpc>
                  <a:spcPts val="3900"/>
                </a:lnSpc>
                <a:buFont typeface="Arial" panose="020B0604020202020204" pitchFamily="34" charset="0"/>
                <a:buChar char="•"/>
              </a:pP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C’est </a:t>
              </a:r>
              <a:r>
                <a:rPr lang="en-US" sz="36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une</a:t>
              </a: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forme</a:t>
              </a:r>
            </a:p>
            <a:p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rare de phosphore avec </a:t>
              </a:r>
              <a:r>
                <a:rPr lang="en-US" sz="36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une</a:t>
              </a: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structure crystalline et des </a:t>
              </a:r>
              <a:r>
                <a:rPr lang="en-US" sz="36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propriétés</a:t>
              </a: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36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électrique</a:t>
              </a: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3600" dirty="0" err="1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uniques</a:t>
              </a:r>
              <a:endParaRPr lang="en-US" sz="36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marL="571500" indent="-571500">
                <a:lnSpc>
                  <a:spcPts val="3900"/>
                </a:lnSpc>
                <a:buFont typeface="Arial" panose="020B0604020202020204" pitchFamily="34" charset="0"/>
                <a:buChar char="•"/>
              </a:pP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Il est produit en chauffant rouge sous haute pression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811318" y="2804756"/>
            <a:ext cx="4698682" cy="190500"/>
            <a:chOff x="0" y="0"/>
            <a:chExt cx="1237513" cy="5017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37513" cy="50173"/>
            </a:xfrm>
            <a:custGeom>
              <a:avLst/>
              <a:gdLst/>
              <a:ahLst/>
              <a:cxnLst/>
              <a:rect l="l" t="t" r="r" b="b"/>
              <a:pathLst>
                <a:path w="1237513" h="5017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684250" y="2423756"/>
            <a:ext cx="952500" cy="9525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49"/>
                </a:lnSpc>
                <a:spcBef>
                  <a:spcPct val="0"/>
                </a:spcBef>
              </a:pPr>
              <a:r>
                <a:rPr lang="en-US" sz="2999" b="1" u="none" strike="noStrike" dirty="0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3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51265" y="1038475"/>
            <a:ext cx="4699000" cy="1501140"/>
            <a:chOff x="0" y="0"/>
            <a:chExt cx="1237597" cy="39536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37597" cy="395362"/>
            </a:xfrm>
            <a:custGeom>
              <a:avLst/>
              <a:gdLst/>
              <a:ahLst/>
              <a:cxnLst/>
              <a:rect l="l" t="t" r="r" b="b"/>
              <a:pathLst>
                <a:path w="1237597" h="395362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"/>
                  <a:ea typeface="Overpass"/>
                  <a:cs typeface="Overpass"/>
                  <a:sym typeface="Overpass"/>
                </a:rPr>
                <a:t>Le phosphore blanc</a:t>
              </a:r>
              <a:endParaRPr lang="en-US" sz="3600" b="1" dirty="0">
                <a:solidFill>
                  <a:srgbClr val="00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21990" y="1038475"/>
            <a:ext cx="4699000" cy="1501140"/>
            <a:chOff x="0" y="0"/>
            <a:chExt cx="1237597" cy="39536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37597" cy="395362"/>
            </a:xfrm>
            <a:custGeom>
              <a:avLst/>
              <a:gdLst/>
              <a:ahLst/>
              <a:cxnLst/>
              <a:rect l="l" t="t" r="r" b="b"/>
              <a:pathLst>
                <a:path w="1237597" h="395362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900"/>
                </a:lnSpc>
              </a:pPr>
              <a:r>
                <a:rPr lang="en-US" sz="3600" b="1" dirty="0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"/>
                  <a:ea typeface="Overpass Ultra-Bold"/>
                  <a:cs typeface="Overpass Ultra-Bold"/>
                  <a:sym typeface="Overpass"/>
                </a:rPr>
                <a:t>Le phosphore rouge</a:t>
              </a:r>
              <a:endParaRPr lang="en-US" sz="3600" b="1" dirty="0">
                <a:solidFill>
                  <a:srgbClr val="00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pass Ultra-Bold"/>
                <a:ea typeface="Overpass Ultra-Bold"/>
                <a:cs typeface="Overpass Ultra-Bold"/>
                <a:sym typeface="Overpass Ultra-Bold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811000" y="1038475"/>
            <a:ext cx="4699000" cy="1501140"/>
            <a:chOff x="0" y="0"/>
            <a:chExt cx="1237597" cy="39536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37597" cy="395362"/>
            </a:xfrm>
            <a:custGeom>
              <a:avLst/>
              <a:gdLst/>
              <a:ahLst/>
              <a:cxnLst/>
              <a:rect l="l" t="t" r="r" b="b"/>
              <a:pathLst>
                <a:path w="1237597" h="395362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900"/>
                </a:lnSpc>
              </a:pPr>
              <a:r>
                <a:rPr lang="en-US" sz="3600" b="1" dirty="0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"/>
                  <a:ea typeface="Overpass Ultra-Bold"/>
                  <a:cs typeface="Overpass Ultra-Bold"/>
                  <a:sym typeface="Overpass"/>
                </a:rPr>
                <a:t>Le phosphore noir</a:t>
              </a:r>
              <a:endParaRPr lang="en-US" sz="3600" b="1" dirty="0">
                <a:solidFill>
                  <a:srgbClr val="00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pass Ultra-Bold"/>
                <a:ea typeface="Overpass Ultra-Bold"/>
                <a:cs typeface="Overpass Ultra-Bold"/>
                <a:sym typeface="Overpass Ultra-Bold"/>
              </a:endParaRPr>
            </a:p>
          </p:txBody>
        </p:sp>
      </p:grpSp>
      <p:sp>
        <p:nvSpPr>
          <p:cNvPr id="39" name="Freeform 39"/>
          <p:cNvSpPr/>
          <p:nvPr/>
        </p:nvSpPr>
        <p:spPr>
          <a:xfrm rot="-2630426">
            <a:off x="16559286" y="8043772"/>
            <a:ext cx="1819340" cy="2943049"/>
          </a:xfrm>
          <a:custGeom>
            <a:avLst/>
            <a:gdLst/>
            <a:ahLst/>
            <a:cxnLst/>
            <a:rect l="l" t="t" r="r" b="b"/>
            <a:pathLst>
              <a:path w="1819340" h="2943049">
                <a:moveTo>
                  <a:pt x="0" y="0"/>
                </a:moveTo>
                <a:lnTo>
                  <a:pt x="1819340" y="0"/>
                </a:lnTo>
                <a:lnTo>
                  <a:pt x="1819340" y="2943049"/>
                </a:lnTo>
                <a:lnTo>
                  <a:pt x="0" y="29430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599770" y="412083"/>
            <a:ext cx="1449194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Overpass"/>
                <a:sym typeface="Overpass"/>
              </a:rPr>
              <a:t>Les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Overpass"/>
                <a:sym typeface="Overpass"/>
              </a:rPr>
              <a:t>formes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Overpass"/>
                <a:sym typeface="Overpass"/>
              </a:rPr>
              <a:t> allotropiques phosphore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Overpass"/>
              <a:sym typeface="Overpas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505179" y="3286959"/>
            <a:ext cx="4584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Cette forme est moins réactive que le phosphore blanc et se présents sous forme solide rouge foncé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Utilisé dans des industries telles que la fabrication de pesticides et de certains produits chimiques</a:t>
            </a:r>
          </a:p>
          <a:p>
            <a:endParaRPr lang="fr-FR" sz="3600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421" y="-188993"/>
            <a:ext cx="18667570" cy="37798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0" y="10218120"/>
            <a:ext cx="18667570" cy="377985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570" y="-52849"/>
            <a:ext cx="18667570" cy="377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69" y="9917618"/>
            <a:ext cx="18667570" cy="3779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0" y="598395"/>
            <a:ext cx="464185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6639" y="525321"/>
            <a:ext cx="6094361" cy="4561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9" y="781254"/>
            <a:ext cx="4749800" cy="4305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118554" y="5675392"/>
            <a:ext cx="11289892" cy="228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865" y="325136"/>
            <a:ext cx="231668" cy="112907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1296" y="9244356"/>
            <a:ext cx="4191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Phosphore blanc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10401" y="9242916"/>
            <a:ext cx="4038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Phosphore rouge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812889" y="9248355"/>
            <a:ext cx="4114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Phosphore noir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9" y="5816613"/>
            <a:ext cx="4875264" cy="231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6638" y="5349467"/>
            <a:ext cx="6094361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0" y="4756089"/>
            <a:ext cx="4876802" cy="3968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5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3682" y="5193133"/>
            <a:ext cx="4699000" cy="4322164"/>
            <a:chOff x="0" y="-104775"/>
            <a:chExt cx="1237597" cy="1138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7597" cy="1033573"/>
            </a:xfrm>
            <a:custGeom>
              <a:avLst/>
              <a:gdLst/>
              <a:ahLst/>
              <a:cxnLst/>
              <a:rect l="l" t="t" r="r" b="b"/>
              <a:pathLst>
                <a:path w="1237597" h="1033573">
                  <a:moveTo>
                    <a:pt x="0" y="0"/>
                  </a:moveTo>
                  <a:lnTo>
                    <a:pt x="1237597" y="0"/>
                  </a:lnTo>
                  <a:lnTo>
                    <a:pt x="1237597" y="1033573"/>
                  </a:lnTo>
                  <a:lnTo>
                    <a:pt x="0" y="1033573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237597" cy="113834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Le phosphore blanc est extrait à partir de phosphore en chauffant le minerai en l’absence d’oxygéne à l’aide de carbone</a:t>
              </a:r>
              <a:endParaRPr lang="en-US" sz="36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42773" y="5381626"/>
            <a:ext cx="4754283" cy="4651298"/>
            <a:chOff x="61399" y="-29005"/>
            <a:chExt cx="1252157" cy="1251074"/>
          </a:xfrm>
        </p:grpSpPr>
        <p:sp>
          <p:nvSpPr>
            <p:cNvPr id="6" name="Freeform 6"/>
            <p:cNvSpPr/>
            <p:nvPr/>
          </p:nvSpPr>
          <p:spPr>
            <a:xfrm>
              <a:off x="61399" y="56836"/>
              <a:ext cx="1237597" cy="1033573"/>
            </a:xfrm>
            <a:custGeom>
              <a:avLst/>
              <a:gdLst/>
              <a:ahLst/>
              <a:cxnLst/>
              <a:rect l="l" t="t" r="r" b="b"/>
              <a:pathLst>
                <a:path w="1237597" h="1033573">
                  <a:moveTo>
                    <a:pt x="0" y="0"/>
                  </a:moveTo>
                  <a:lnTo>
                    <a:pt x="1237597" y="0"/>
                  </a:lnTo>
                  <a:lnTo>
                    <a:pt x="1237597" y="1033573"/>
                  </a:lnTo>
                  <a:lnTo>
                    <a:pt x="0" y="1033573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5959" y="-29005"/>
              <a:ext cx="1237597" cy="125107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 Italics"/>
                  <a:cs typeface="Overpass Italics"/>
                  <a:sym typeface="Overpass"/>
                </a:rPr>
                <a:t>Le phosphore rouge est produit en chauffant le phosphore blanc en l’absence d’oxygéne à des temperatures élevées(environ 300 à 500°C) </a:t>
              </a:r>
              <a:endParaRPr lang="en-US" sz="3600" i="1" dirty="0">
                <a:solidFill>
                  <a:srgbClr val="000001"/>
                </a:solidFill>
                <a:latin typeface="Overpass Italics"/>
                <a:ea typeface="Overpass Italics"/>
                <a:cs typeface="Overpass Italics"/>
                <a:sym typeface="Overpass Itali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94659" y="3429000"/>
            <a:ext cx="4698682" cy="190500"/>
            <a:chOff x="0" y="0"/>
            <a:chExt cx="1237513" cy="501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7513" cy="50173"/>
            </a:xfrm>
            <a:custGeom>
              <a:avLst/>
              <a:gdLst/>
              <a:ahLst/>
              <a:cxnLst/>
              <a:rect l="l" t="t" r="r" b="b"/>
              <a:pathLst>
                <a:path w="1237513" h="5017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4000" y="3429000"/>
            <a:ext cx="4698682" cy="190500"/>
            <a:chOff x="0" y="0"/>
            <a:chExt cx="1237513" cy="501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7513" cy="50173"/>
            </a:xfrm>
            <a:custGeom>
              <a:avLst/>
              <a:gdLst/>
              <a:ahLst/>
              <a:cxnLst/>
              <a:rect l="l" t="t" r="r" b="b"/>
              <a:pathLst>
                <a:path w="1237513" h="5017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397250" y="3048000"/>
            <a:ext cx="952500" cy="9525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4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667750" y="3048000"/>
            <a:ext cx="952500" cy="9525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49"/>
                </a:lnSpc>
                <a:spcBef>
                  <a:spcPct val="0"/>
                </a:spcBef>
              </a:pPr>
              <a:r>
                <a:rPr lang="en-US" sz="2999" b="1" u="none" strike="noStrike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2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rot="8791502" flipV="1">
            <a:off x="15043014" y="6796662"/>
            <a:ext cx="5657817" cy="5762592"/>
          </a:xfrm>
          <a:custGeom>
            <a:avLst/>
            <a:gdLst/>
            <a:ahLst/>
            <a:cxnLst/>
            <a:rect l="l" t="t" r="r" b="b"/>
            <a:pathLst>
              <a:path w="5657817" h="5762592">
                <a:moveTo>
                  <a:pt x="0" y="5762591"/>
                </a:moveTo>
                <a:lnTo>
                  <a:pt x="5657817" y="5762591"/>
                </a:lnTo>
                <a:lnTo>
                  <a:pt x="5657817" y="0"/>
                </a:lnTo>
                <a:lnTo>
                  <a:pt x="0" y="0"/>
                </a:lnTo>
                <a:lnTo>
                  <a:pt x="0" y="576259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1" name="Group 21"/>
          <p:cNvGrpSpPr/>
          <p:nvPr/>
        </p:nvGrpSpPr>
        <p:grpSpPr>
          <a:xfrm>
            <a:off x="11936400" y="5648796"/>
            <a:ext cx="5985840" cy="4638202"/>
            <a:chOff x="-50666" y="3449"/>
            <a:chExt cx="1276943" cy="1225297"/>
          </a:xfrm>
        </p:grpSpPr>
        <p:sp>
          <p:nvSpPr>
            <p:cNvPr id="22" name="Freeform 22"/>
            <p:cNvSpPr/>
            <p:nvPr/>
          </p:nvSpPr>
          <p:spPr>
            <a:xfrm>
              <a:off x="-11320" y="20686"/>
              <a:ext cx="1237597" cy="1033573"/>
            </a:xfrm>
            <a:custGeom>
              <a:avLst/>
              <a:gdLst/>
              <a:ahLst/>
              <a:cxnLst/>
              <a:rect l="l" t="t" r="r" b="b"/>
              <a:pathLst>
                <a:path w="1237597" h="1033573">
                  <a:moveTo>
                    <a:pt x="0" y="0"/>
                  </a:moveTo>
                  <a:lnTo>
                    <a:pt x="1237597" y="0"/>
                  </a:lnTo>
                  <a:lnTo>
                    <a:pt x="1237597" y="1033573"/>
                  </a:lnTo>
                  <a:lnTo>
                    <a:pt x="0" y="1033573"/>
                  </a:lnTo>
                  <a:close/>
                </a:path>
              </a:pathLst>
            </a:custGeom>
            <a:solidFill>
              <a:srgbClr val="E7E7E7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-50666" y="3449"/>
              <a:ext cx="1237597" cy="122529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600" dirty="0" smtClean="0">
                  <a:solidFill>
                    <a:srgbClr val="000001"/>
                  </a:solidFill>
                  <a:latin typeface="Overpass"/>
                  <a:ea typeface="Overpass"/>
                  <a:cs typeface="Overpass"/>
                  <a:sym typeface="Overpass"/>
                </a:rPr>
                <a:t>Le phosphore noir peut être obtenu en chauffant le phosphore rouge sous haute pression et à des temperatures elevées , ce qui entraîne un changement de sa structure cristalline</a:t>
              </a:r>
              <a:endParaRPr lang="en-US" sz="3600" dirty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065000" y="3429000"/>
            <a:ext cx="4698682" cy="190500"/>
            <a:chOff x="0" y="0"/>
            <a:chExt cx="1237513" cy="5017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37513" cy="50173"/>
            </a:xfrm>
            <a:custGeom>
              <a:avLst/>
              <a:gdLst/>
              <a:ahLst/>
              <a:cxnLst/>
              <a:rect l="l" t="t" r="r" b="b"/>
              <a:pathLst>
                <a:path w="1237513" h="50173">
                  <a:moveTo>
                    <a:pt x="0" y="0"/>
                  </a:moveTo>
                  <a:lnTo>
                    <a:pt x="1237513" y="0"/>
                  </a:lnTo>
                  <a:lnTo>
                    <a:pt x="1237513" y="50173"/>
                  </a:lnTo>
                  <a:lnTo>
                    <a:pt x="0" y="50173"/>
                  </a:lnTo>
                  <a:close/>
                </a:path>
              </a:pathLst>
            </a:custGeom>
            <a:solidFill>
              <a:srgbClr val="00000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237513" cy="97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938250" y="3048000"/>
            <a:ext cx="952500" cy="9525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1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449"/>
                </a:lnSpc>
                <a:spcBef>
                  <a:spcPct val="0"/>
                </a:spcBef>
              </a:pPr>
              <a:r>
                <a:rPr lang="en-US" sz="2999" b="1" u="none" strike="noStrike">
                  <a:solidFill>
                    <a:srgbClr val="E7E7E7"/>
                  </a:solidFill>
                  <a:latin typeface="Cy Grotesk Key Bold"/>
                  <a:ea typeface="Cy Grotesk Key Bold"/>
                  <a:cs typeface="Cy Grotesk Key Bold"/>
                  <a:sym typeface="Cy Grotesk Key Bold"/>
                </a:rPr>
                <a:t>3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8964" y="3915617"/>
            <a:ext cx="4788299" cy="1898957"/>
            <a:chOff x="798166" y="-1102510"/>
            <a:chExt cx="1261116" cy="500137"/>
          </a:xfrm>
        </p:grpSpPr>
        <p:sp>
          <p:nvSpPr>
            <p:cNvPr id="31" name="Freeform 31"/>
            <p:cNvSpPr/>
            <p:nvPr/>
          </p:nvSpPr>
          <p:spPr>
            <a:xfrm>
              <a:off x="798166" y="-1044846"/>
              <a:ext cx="1237597" cy="395362"/>
            </a:xfrm>
            <a:custGeom>
              <a:avLst/>
              <a:gdLst/>
              <a:ahLst/>
              <a:cxnLst/>
              <a:rect l="l" t="t" r="r" b="b"/>
              <a:pathLst>
                <a:path w="1237597" h="395362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821685" y="-1102510"/>
              <a:ext cx="1237597" cy="50013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900"/>
                </a:lnSpc>
              </a:pPr>
              <a:r>
                <a:rPr lang="en-US" sz="3600" b="1" dirty="0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"/>
                  <a:ea typeface="Overpass"/>
                  <a:cs typeface="Overpass"/>
                  <a:sym typeface="Overpass"/>
                </a:rPr>
                <a:t>Obtention du phosphore blanc</a:t>
              </a:r>
              <a:endParaRPr lang="en-US" sz="3600" b="1" dirty="0">
                <a:solidFill>
                  <a:srgbClr val="00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998812" y="3911203"/>
            <a:ext cx="4699000" cy="1898958"/>
            <a:chOff x="-27532" y="-975204"/>
            <a:chExt cx="1237597" cy="500137"/>
          </a:xfrm>
        </p:grpSpPr>
        <p:sp>
          <p:nvSpPr>
            <p:cNvPr id="34" name="Freeform 34"/>
            <p:cNvSpPr/>
            <p:nvPr/>
          </p:nvSpPr>
          <p:spPr>
            <a:xfrm>
              <a:off x="-27532" y="-939132"/>
              <a:ext cx="1237597" cy="395362"/>
            </a:xfrm>
            <a:custGeom>
              <a:avLst/>
              <a:gdLst/>
              <a:ahLst/>
              <a:cxnLst/>
              <a:rect l="l" t="t" r="r" b="b"/>
              <a:pathLst>
                <a:path w="1237597" h="395362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-27532" y="-975204"/>
              <a:ext cx="1237597" cy="50013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900"/>
                </a:lnSpc>
              </a:pPr>
              <a:r>
                <a:rPr lang="en-US" sz="3600" b="1" dirty="0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"/>
                  <a:ea typeface="Overpass Ultra-Bold"/>
                  <a:cs typeface="Overpass Ultra-Bold"/>
                  <a:sym typeface="Overpass"/>
                </a:rPr>
                <a:t>Obtention du phosphore rouge </a:t>
              </a:r>
              <a:endParaRPr lang="en-US" sz="3600" b="1" dirty="0">
                <a:solidFill>
                  <a:srgbClr val="00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pass Ultra-Bold"/>
                <a:ea typeface="Overpass Ultra-Bold"/>
                <a:cs typeface="Overpass Ultra-Bold"/>
                <a:sym typeface="Overpass Ultra-Bold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065000" y="4025529"/>
            <a:ext cx="4699000" cy="1501140"/>
            <a:chOff x="0" y="0"/>
            <a:chExt cx="1237597" cy="39536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37597" cy="395362"/>
            </a:xfrm>
            <a:custGeom>
              <a:avLst/>
              <a:gdLst/>
              <a:ahLst/>
              <a:cxnLst/>
              <a:rect l="l" t="t" r="r" b="b"/>
              <a:pathLst>
                <a:path w="1237597" h="395362">
                  <a:moveTo>
                    <a:pt x="0" y="0"/>
                  </a:moveTo>
                  <a:lnTo>
                    <a:pt x="1237597" y="0"/>
                  </a:lnTo>
                  <a:lnTo>
                    <a:pt x="1237597" y="395362"/>
                  </a:lnTo>
                  <a:lnTo>
                    <a:pt x="0" y="395362"/>
                  </a:lnTo>
                  <a:close/>
                </a:path>
              </a:pathLst>
            </a:custGeom>
            <a:solidFill>
              <a:srgbClr val="F9C784"/>
            </a:solidFill>
            <a:ln cap="sq">
              <a:noFill/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104775"/>
              <a:ext cx="1237597" cy="500137"/>
            </a:xfrm>
            <a:prstGeom prst="rect">
              <a:avLst/>
            </a:prstGeom>
          </p:spPr>
          <p:txBody>
            <a:bodyPr lIns="254000" tIns="254000" rIns="254000" bIns="254000" rtlCol="0" anchor="b"/>
            <a:lstStyle/>
            <a:p>
              <a:pPr algn="ctr"/>
              <a:r>
                <a:rPr lang="en-US" sz="3600" b="1" dirty="0" smtClean="0">
                  <a:solidFill>
                    <a:srgbClr val="0000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verpass"/>
                  <a:ea typeface="Overpass"/>
                  <a:cs typeface="Overpass"/>
                  <a:sym typeface="Overpass"/>
                </a:rPr>
                <a:t>Obtention du phosphore noir</a:t>
              </a:r>
              <a:endParaRPr lang="en-US" sz="3600" b="1" dirty="0">
                <a:solidFill>
                  <a:srgbClr val="00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sp>
        <p:nvSpPr>
          <p:cNvPr id="39" name="Freeform 39"/>
          <p:cNvSpPr/>
          <p:nvPr/>
        </p:nvSpPr>
        <p:spPr>
          <a:xfrm rot="-2630426">
            <a:off x="17758304" y="8347570"/>
            <a:ext cx="1819340" cy="2943049"/>
          </a:xfrm>
          <a:custGeom>
            <a:avLst/>
            <a:gdLst/>
            <a:ahLst/>
            <a:cxnLst/>
            <a:rect l="l" t="t" r="r" b="b"/>
            <a:pathLst>
              <a:path w="1819340" h="2943049">
                <a:moveTo>
                  <a:pt x="0" y="0"/>
                </a:moveTo>
                <a:lnTo>
                  <a:pt x="1819340" y="0"/>
                </a:lnTo>
                <a:lnTo>
                  <a:pt x="1819340" y="2943049"/>
                </a:lnTo>
                <a:lnTo>
                  <a:pt x="0" y="294304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1524000" y="687388"/>
            <a:ext cx="15240000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49"/>
              </a:lnSpc>
              <a:spcBef>
                <a:spcPct val="0"/>
              </a:spcBef>
            </a:pPr>
            <a:r>
              <a:rPr lang="en-US" sz="6999" b="1" dirty="0" smtClean="0">
                <a:solidFill>
                  <a:srgbClr val="000001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Obtention du phosphore</a:t>
            </a:r>
            <a:endParaRPr lang="en-US" sz="6999" b="1" dirty="0">
              <a:solidFill>
                <a:srgbClr val="000001"/>
              </a:solidFill>
              <a:latin typeface="Cy Grotesk Key Bold"/>
              <a:ea typeface="Cy Grotesk Key Bold"/>
              <a:cs typeface="Cy Grotesk Key Bold"/>
              <a:sym typeface="Cy Grotesk Key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0" y="1816349"/>
            <a:ext cx="18135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00"/>
              </a:lnSpc>
              <a:spcBef>
                <a:spcPct val="0"/>
              </a:spcBef>
            </a:pPr>
            <a:r>
              <a:rPr lang="en-US" sz="3300" dirty="0" smtClean="0">
                <a:solidFill>
                  <a:srgbClr val="000001"/>
                </a:solidFill>
                <a:latin typeface="Overpass"/>
                <a:ea typeface="Overpass"/>
                <a:cs typeface="Overpass"/>
                <a:sym typeface="Overpass"/>
              </a:rPr>
              <a:t>L’Obtention du phosphore élémentaire se fait par plusieurs methods , en l’extrayant des phosphates presents dans les roches ou d’autres composés contenant du phosphore .  </a:t>
            </a:r>
            <a:endParaRPr lang="en-US" sz="3300" dirty="0">
              <a:solidFill>
                <a:srgbClr val="00000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8264" y="433307"/>
            <a:ext cx="2667000" cy="172674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36" y="356882"/>
            <a:ext cx="2186963" cy="124369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5985" y="31857"/>
            <a:ext cx="18667570" cy="37798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5985" y="9922341"/>
            <a:ext cx="18667570" cy="37798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8667570" cy="377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40" y="9901395"/>
            <a:ext cx="18667570" cy="377985"/>
          </a:xfrm>
          <a:prstGeom prst="rect">
            <a:avLst/>
          </a:prstGeom>
        </p:spPr>
      </p:pic>
      <p:sp>
        <p:nvSpPr>
          <p:cNvPr id="4" name="Flèche à quatre pointes 3"/>
          <p:cNvSpPr/>
          <p:nvPr/>
        </p:nvSpPr>
        <p:spPr>
          <a:xfrm>
            <a:off x="4724400" y="2472690"/>
            <a:ext cx="8762999" cy="5334000"/>
          </a:xfrm>
          <a:prstGeom prst="quad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 smtClean="0"/>
              <a:t>Les utilisations du phosphore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067299" y="755730"/>
            <a:ext cx="7848600" cy="1447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La production d’engrais pour stimuler la croissance des plantes </a:t>
            </a:r>
            <a:endParaRPr lang="fr-FR" sz="40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800600" y="8122523"/>
            <a:ext cx="7848600" cy="17788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La fabrication de munitions militaires telles que les bombes </a:t>
            </a:r>
            <a:r>
              <a:rPr lang="fr-FR" sz="4000" dirty="0" err="1" smtClean="0"/>
              <a:t>incendiares</a:t>
            </a:r>
            <a:endParaRPr lang="fr-FR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-60961" y="4052886"/>
            <a:ext cx="4785361" cy="246221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L’industrie chimique, comme dans la production d’acide phosphorique</a:t>
            </a:r>
            <a:endParaRPr lang="fr-FR" sz="40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3456919" y="4090987"/>
            <a:ext cx="4739640" cy="227171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Les pesticides en raison de sa toxicité</a:t>
            </a:r>
            <a:endParaRPr lang="fr-FR" sz="4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0" y="396925"/>
            <a:ext cx="3429000" cy="21654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1" y="7025159"/>
            <a:ext cx="3124200" cy="29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5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570" y="9791700"/>
            <a:ext cx="18667570" cy="3779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-99469"/>
            <a:ext cx="6277897" cy="100642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3600" dirty="0" smtClean="0"/>
              <a:t>       L’arsenic est un élément chimique dont le symbole est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3600" dirty="0" smtClean="0"/>
              <a:t> et le numéro atomique est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</a:t>
            </a:r>
            <a:r>
              <a:rPr lang="fr-FR" sz="3600" dirty="0" smtClean="0"/>
              <a:t>.il est classé comme un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métalloïde  </a:t>
            </a:r>
            <a:r>
              <a:rPr lang="fr-FR" sz="3600" dirty="0" smtClean="0"/>
              <a:t>Sa présence dans la nature est limitée,avec une concentration d’environ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partie par million </a:t>
            </a:r>
            <a:r>
              <a:rPr lang="fr-FR" sz="3600" dirty="0" smtClean="0"/>
              <a:t>dans la croute terrestre.</a:t>
            </a:r>
          </a:p>
          <a:p>
            <a:r>
              <a:rPr lang="fr-FR" sz="3600" dirty="0" smtClean="0"/>
              <a:t>L’arsenic est connu sous différentes formes,telles que le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gris </a:t>
            </a:r>
            <a:r>
              <a:rPr lang="fr-FR" sz="3600" dirty="0" smtClean="0"/>
              <a:t>, le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jaune</a:t>
            </a:r>
            <a:r>
              <a:rPr lang="fr-FR" sz="3600" dirty="0" smtClean="0"/>
              <a:t> et le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noir </a:t>
            </a:r>
            <a:r>
              <a:rPr lang="fr-FR" sz="3600" dirty="0" smtClean="0"/>
              <a:t>, mais la forme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grise</a:t>
            </a:r>
            <a:r>
              <a:rPr lang="fr-FR" sz="3600" dirty="0"/>
              <a:t> </a:t>
            </a:r>
            <a:r>
              <a:rPr lang="fr-FR" sz="3600" dirty="0" smtClean="0"/>
              <a:t>est la plus courante</a:t>
            </a:r>
          </a:p>
          <a:p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3" y="206199"/>
            <a:ext cx="4322439" cy="23044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90700"/>
            <a:ext cx="3432345" cy="2804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364" y="34414"/>
            <a:ext cx="18667570" cy="3779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297" y="3044291"/>
            <a:ext cx="10492125" cy="66208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9185" y="4932678"/>
            <a:ext cx="743776" cy="1072989"/>
          </a:xfrm>
          <a:prstGeom prst="rect">
            <a:avLst/>
          </a:prstGeom>
        </p:spPr>
      </p:pic>
      <p:sp>
        <p:nvSpPr>
          <p:cNvPr id="10" name="Virage 9"/>
          <p:cNvSpPr/>
          <p:nvPr/>
        </p:nvSpPr>
        <p:spPr>
          <a:xfrm flipH="1">
            <a:off x="15155779" y="2950057"/>
            <a:ext cx="1006812" cy="20574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879102" y="2916370"/>
            <a:ext cx="2057400" cy="64633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L’arsenic</a:t>
            </a:r>
            <a:endParaRPr lang="fr-FR" sz="36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239" y="7505701"/>
            <a:ext cx="1902117" cy="21594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7910" y="873769"/>
            <a:ext cx="1237595" cy="9693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2084" y="500064"/>
            <a:ext cx="4205444" cy="313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8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1471</TotalTime>
  <Words>1222</Words>
  <Application>Microsoft Office PowerPoint</Application>
  <PresentationFormat>Personnalisé</PresentationFormat>
  <Paragraphs>205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Arial</vt:lpstr>
      <vt:lpstr>Open Sans</vt:lpstr>
      <vt:lpstr>Calibri</vt:lpstr>
      <vt:lpstr>Cy Grotesk Key Bold</vt:lpstr>
      <vt:lpstr>Overpass</vt:lpstr>
      <vt:lpstr>Overpass Ultra-Bold</vt:lpstr>
      <vt:lpstr>Microsoft YaHei UI</vt:lpstr>
      <vt:lpstr>Overpass Italics</vt:lpstr>
      <vt:lpstr>Wingdings</vt:lpstr>
      <vt:lpstr>Microsoft JhengHei UI</vt:lpstr>
      <vt:lpstr>Cy Grotesk Key Semi-Bold</vt:lpstr>
      <vt:lpstr>Book Antiqua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Symbols and Formulae for Elements and Compounds Education Presentation in Flat Graphic Flat Cartoon Style</dc:title>
  <dc:creator>pc</dc:creator>
  <cp:lastModifiedBy>DH</cp:lastModifiedBy>
  <cp:revision>142</cp:revision>
  <dcterms:created xsi:type="dcterms:W3CDTF">2006-08-16T00:00:00Z</dcterms:created>
  <dcterms:modified xsi:type="dcterms:W3CDTF">2025-03-13T21:23:32Z</dcterms:modified>
  <dc:identifier>DAGYcZq93pw</dc:identifier>
</cp:coreProperties>
</file>