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9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430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689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849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57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0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90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0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489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503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4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942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831" y="35449"/>
            <a:ext cx="6840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of Larbi </a:t>
            </a:r>
            <a:r>
              <a:rPr lang="fr-FR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Ben M'hidi Oum El </a:t>
            </a: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Bouaghi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6580" y="565795"/>
            <a:ext cx="6090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Faculty of Earth Sciences and Architecture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4257" y="1088309"/>
            <a:ext cx="3395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Department of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210961"/>
            <a:ext cx="3873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Crystallography</a:t>
            </a:r>
            <a:endParaRPr lang="fr-FR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3" y="5631631"/>
            <a:ext cx="2440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Licence</a:t>
            </a:r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Geology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98" y="5949280"/>
            <a:ext cx="32678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pc="50" baseline="300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year Common core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12" y="2844224"/>
            <a:ext cx="375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By SAADALI Badreddine</a:t>
            </a:r>
            <a:endParaRPr lang="fr-FR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0492" y="3789040"/>
            <a:ext cx="366638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5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III-2</a:t>
            </a:r>
            <a:endParaRPr lang="fr-FR" sz="5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69476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Reticular planes notation-Miller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indices (2)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969665"/>
                <a:ext cx="9144000" cy="1955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To determine the Miller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indices of a plane: Identify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intercepts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the plane with the three axes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 *Intersection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with the X-axis: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*Intersection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with the Y-axis: k</a:t>
                </a: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*Intersection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with the Z-axis: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Take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reciprocals of these intercepts: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den>
                    </m:f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den>
                    </m:f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).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9665"/>
                <a:ext cx="9144000" cy="1955279"/>
              </a:xfrm>
              <a:prstGeom prst="rect">
                <a:avLst/>
              </a:prstGeom>
              <a:blipFill rotWithShape="1">
                <a:blip r:embed="rId2"/>
                <a:stretch>
                  <a:fillRect t="-1869" r="-6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3090489"/>
                <a:ext cx="9144000" cy="2808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Multiply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reciprocals by their least common multiple to obtain three integers. These integers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are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Miller indices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h k l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If one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indices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negative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minus sign is placed above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corresponding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index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such as 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(-h k -l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)→ (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𝑘</m:t>
                    </m:r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𝑙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If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plane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parallel to one of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axes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intercept with that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axis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at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infinity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the corresponding Miller index is zero.</a:t>
                </a: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Miller indices (MI)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provide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 concise way to describe the orientation of crystal planes and are essential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understanding the symmetry and structure of crystalline materials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90489"/>
                <a:ext cx="9144000" cy="2808269"/>
              </a:xfrm>
              <a:prstGeom prst="rect">
                <a:avLst/>
              </a:prstGeom>
              <a:blipFill rotWithShape="1">
                <a:blip r:embed="rId3"/>
                <a:stretch>
                  <a:fillRect l="-667" t="-1302" r="-1733" b="-32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69476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Reticular planes notation-Miller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indices (3)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764704"/>
                <a:ext cx="9144000" cy="1587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For example, 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plane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intersects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X and Y axes and the Z axis at 3. The intercepts are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3 3 3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their reciprocals are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 </m:t>
                    </m:r>
                    <m:f>
                      <m:fPr>
                        <m:ctrlP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Multiplying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these by their least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common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multiple (3) gives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1 1 1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which are the Miller indices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1 1 1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4704"/>
                <a:ext cx="9144000" cy="1587807"/>
              </a:xfrm>
              <a:prstGeom prst="rect">
                <a:avLst/>
              </a:prstGeom>
              <a:blipFill rotWithShape="1">
                <a:blip r:embed="rId2"/>
                <a:stretch>
                  <a:fillRect t="-2299" b="-6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16861"/>
            <a:ext cx="5604215" cy="418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145" y="53667"/>
            <a:ext cx="2986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fr-FR" sz="4000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III-2</a:t>
            </a:r>
            <a:endParaRPr lang="fr-FR" sz="40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3043" y="4563706"/>
            <a:ext cx="55899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Networks geometry study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59194"/>
            <a:ext cx="6514825" cy="34618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5634" y="5364505"/>
            <a:ext cx="57742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en-US" sz="3200" b="1" spc="5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Three -dimensional lattice</a:t>
            </a:r>
            <a:endParaRPr lang="fr-FR" sz="3200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4462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Three -dimensional lattice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548680"/>
                <a:ext cx="9144000" cy="2617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Also referred to as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spatial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lattice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 three-dimensional crystal lattice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introduces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 third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𝑍</m:t>
                        </m:r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into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primitive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translation. This vector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non-collinear non-coplanar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not aligned with the two existing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lattice. The basis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vectors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dirty="0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fr-FR" sz="2200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acc>
                    <m:r>
                      <a:rPr lang="fr-FR" sz="2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define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unit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cell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the lattice. Their magnitudes a, b, and c represent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periodicities of the three-dimensional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lattice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while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angles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between them b ˄ c, c ˄ a, and a ˄ b are denoted by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parameters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α, β, and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γ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respectively.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80"/>
                <a:ext cx="9144000" cy="2617063"/>
              </a:xfrm>
              <a:prstGeom prst="rect">
                <a:avLst/>
              </a:prstGeom>
              <a:blipFill rotWithShape="1">
                <a:blip r:embed="rId2"/>
                <a:stretch>
                  <a:fillRect l="-333" t="-1399" r="-1467" b="-30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6" y="3300189"/>
            <a:ext cx="7985904" cy="32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4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4462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Three -dimensional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lattice (2)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53" y="476672"/>
                <a:ext cx="9144000" cy="222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lattice 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constructed by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repetition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unit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cells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each bounded by eight nodes located at its corners.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choice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of the origin point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arbitrary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as the lattice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defined by the translation: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fr-FR" sz="2200" b="0" i="1" smtClean="0">
                              <a:latin typeface="Cambria Math"/>
                              <a:cs typeface="Times New Roman" pitchFamily="18" charset="0"/>
                            </a:rPr>
                            <m:t>𝑁</m:t>
                          </m:r>
                        </m:e>
                      </m:acc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</m:acc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𝑣</m:t>
                      </m:r>
                      <m:acc>
                        <m:accPr>
                          <m:chr m:val="⃗"/>
                          <m:ctrlPr>
                            <a:rPr lang="fr-FR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fr-FR" sz="2200" b="0" i="1" smtClean="0">
                              <a:latin typeface="Cambria Math"/>
                              <a:cs typeface="Times New Roman" pitchFamily="18" charset="0"/>
                            </a:rPr>
                            <m:t>𝑏</m:t>
                          </m:r>
                        </m:e>
                      </m:acc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𝑤</m:t>
                      </m:r>
                      <m:acc>
                        <m:accPr>
                          <m:chr m:val="⃗"/>
                          <m:ctrlPr>
                            <a:rPr lang="fr-FR" sz="22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fr-FR" sz="2200" b="0" i="1" smtClean="0">
                              <a:latin typeface="Cambria Math"/>
                              <a:cs typeface="Times New Roman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Where 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are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positive, negative, or zero,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integers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 dirty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fr-FR" sz="22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acc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represent the periodicities along the three axes.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" y="476672"/>
                <a:ext cx="9144000" cy="2223814"/>
              </a:xfrm>
              <a:prstGeom prst="rect">
                <a:avLst/>
              </a:prstGeom>
              <a:blipFill rotWithShape="1">
                <a:blip r:embed="rId2"/>
                <a:stretch>
                  <a:fillRect t="-1644" r="-600" b="-46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053" y="270892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unit cell of the, lattice is a parallelepiped constructed from the three basis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vectors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containing only eight nodes at its corners. If additional, nodes are present - either inside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its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faces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along its edges - the cell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referred to as a multiple unit cell. In such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cases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multiplicity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cell increases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the shared nodes with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adjacent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example,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primitive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unit cell contains only the eight corner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each shared among eight adjacent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resulting in a multiplicity of 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unit cell may include additional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as: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Face-centered nodes, which are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shared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between two cells.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Edge-centered nodes, which are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shared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among four cells.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Internal nodes, which belong 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entirely </a:t>
            </a:r>
            <a:r>
              <a:rPr lang="en-US" sz="2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one cell.</a:t>
            </a:r>
          </a:p>
        </p:txBody>
      </p:sp>
    </p:spTree>
    <p:extLst>
      <p:ext uri="{BB962C8B-B14F-4D97-AF65-F5344CB8AC3E}">
        <p14:creationId xmlns:p14="http://schemas.microsoft.com/office/powerpoint/2010/main" val="13208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-27384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Lattice row in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3D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476672"/>
                <a:ext cx="9144000" cy="3435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notation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 row [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u v w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] in a three-dimensional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lattice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is similar to that in a two-dimensional lattice. It corresponds to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translation </a:t>
                </a:r>
                <a:endParaRPr lang="fr-FR" sz="2200" i="1" dirty="0" smtClean="0">
                  <a:latin typeface="Cambria Math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</m:acc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fr-FR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𝜇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acc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𝑣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acc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fr-FR" sz="2200" i="1">
                        <a:latin typeface="Cambria Math"/>
                        <a:cs typeface="Times New Roman" pitchFamily="18" charset="0"/>
                      </a:rPr>
                      <m:t>𝑤</m:t>
                    </m:r>
                    <m:acc>
                      <m:accPr>
                        <m:chr m:val="⃗"/>
                        <m:ctrlP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22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row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represented by two consecutive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defined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either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by their coordinates (X, Y, Z) or by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two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non-zero values and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one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zero value.</a:t>
                </a: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The coordinates of the first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are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u₁, v₁, w₁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), and those of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second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node are (</a:t>
                </a:r>
                <a:r>
                  <a:rPr lang="en-US" sz="2200" i="1" dirty="0">
                    <a:latin typeface="Times New Roman" pitchFamily="18" charset="0"/>
                    <a:cs typeface="Times New Roman" pitchFamily="18" charset="0"/>
                  </a:rPr>
                  <a:t>u₂, v₂, w₂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). The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row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200" i="1" dirty="0" smtClean="0">
                    <a:latin typeface="Times New Roman" pitchFamily="18" charset="0"/>
                    <a:cs typeface="Times New Roman" pitchFamily="18" charset="0"/>
                  </a:rPr>
                  <a:t>u v w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] is determined by the differences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u </a:t>
                </a:r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= u₂ – u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₁</a:t>
                </a:r>
                <a:endParaRPr lang="pl-PL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                     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v </a:t>
                </a:r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= v₂ – v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₁</a:t>
                </a:r>
                <a:endParaRPr lang="pl-PL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w </a:t>
                </a:r>
                <a:r>
                  <a:rPr lang="pl-PL" sz="2000" dirty="0">
                    <a:latin typeface="Times New Roman" pitchFamily="18" charset="0"/>
                    <a:cs typeface="Times New Roman" pitchFamily="18" charset="0"/>
                  </a:rPr>
                  <a:t>= w₂ – w</a:t>
                </a:r>
                <a:r>
                  <a:rPr lang="pl-PL" sz="2000" dirty="0" smtClean="0">
                    <a:latin typeface="Times New Roman" pitchFamily="18" charset="0"/>
                    <a:cs typeface="Times New Roman" pitchFamily="18" charset="0"/>
                  </a:rPr>
                  <a:t>₁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3435621"/>
              </a:xfrm>
              <a:prstGeom prst="rect">
                <a:avLst/>
              </a:prstGeom>
              <a:blipFill rotWithShape="1">
                <a:blip r:embed="rId2"/>
                <a:stretch>
                  <a:fillRect l="-333" t="-1064" r="-1267" b="-2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7" y="3036165"/>
            <a:ext cx="3051987" cy="377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88" y="3912293"/>
            <a:ext cx="4265376" cy="29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4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6820" y="97468"/>
            <a:ext cx="5855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Lattice row in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3D (1)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0779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Negative values in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row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notation are indicated with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overbar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u v w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For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example 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row passing, through three nodes with coordinates (0 0 0) and (1 1 0) (2 2 0) would be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denoted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[1 1 0]. This notation helps describe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direction and orientation of rows within a crystal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essential for analyzing its symmetry and structure.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698576"/>
            <a:ext cx="75628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5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88640"/>
            <a:ext cx="7295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Mesh multiplicity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433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unit mesh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three-dimensional lattice is 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parallelepiped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eight nodes at its corners. Each corner node (C) is shared by eight adjacent unit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meaning that only 1/8 of each node belongs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single mesh. This results in a multiplicity (M)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indicating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the mesh contains one full node.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24944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multiple unit mesh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contains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additional nodes beyond the eight corner nodes. These extra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can be located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Courier New" pitchFamily="49" charset="0"/>
              <a:buChar char="o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Inside the mesh (I): Each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 counts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it belongs entirely to the mesh.</a:t>
            </a:r>
          </a:p>
          <a:p>
            <a:pPr marL="342900" indent="-342900" algn="ctr">
              <a:buFont typeface="Courier New" pitchFamily="49" charset="0"/>
              <a:buChar char="o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edges (E): Each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node counts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since it is shared among four adjacent meshes.</a:t>
            </a:r>
          </a:p>
          <a:p>
            <a:pPr marL="342900" indent="-342900" algn="ctr">
              <a:buFont typeface="Courier New" pitchFamily="49" charset="0"/>
              <a:buChar char="o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faces (F): Each face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node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counts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1/2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it is shared between two adjacent meshes.</a:t>
            </a:r>
          </a:p>
        </p:txBody>
      </p:sp>
    </p:spTree>
    <p:extLst>
      <p:ext uri="{BB962C8B-B14F-4D97-AF65-F5344CB8AC3E}">
        <p14:creationId xmlns:p14="http://schemas.microsoft.com/office/powerpoint/2010/main" val="31371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4624"/>
            <a:ext cx="72956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 Mesh </a:t>
            </a: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multiplicity (1)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0" y="476672"/>
                <a:ext cx="9144000" cy="177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The multiplicity (M) of the unit, mesh is calculated using the formula: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fr-FR" sz="2200" b="0" i="1" smtClean="0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8</m:t>
                          </m:r>
                        </m:den>
                      </m:f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fr-FR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𝐼</m:t>
                      </m:r>
                    </m:oMath>
                  </m:oMathPara>
                </a14:m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where C is the number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of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corner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E is the number of edge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F is the number of face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nodes </a:t>
                </a: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and I is the, number of internal nodes.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9144000" cy="1770998"/>
              </a:xfrm>
              <a:prstGeom prst="rect">
                <a:avLst/>
              </a:prstGeom>
              <a:blipFill rotWithShape="1">
                <a:blip r:embed="rId2"/>
                <a:stretch>
                  <a:fillRect t="-2062" r="-200" b="-44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0" y="2385462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primitive unit mesh with a multiplicity of 1.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(B) is a multiple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mesh of order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also known as a body-centered mesh.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(C) is a multiple unit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order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referred to as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face-centered mesh.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Mesh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(D) is an edge-centered mesh with a multiplicity of 4.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5" y="4540518"/>
            <a:ext cx="8773253" cy="24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63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4624"/>
            <a:ext cx="79208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en-U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spc="50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Reticular planes notation-Miller indices</a:t>
            </a:r>
            <a:endParaRPr lang="en-US" sz="24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9269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Miller indices are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specify the orientation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crystal face in a lattice. They are written in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parentheses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as 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 k 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representing the coefficients by which the face parameters are multiplied to obtain the parameters of the primitive form.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1771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If a plane intersects the axes a, b, and c (corresponding to X, Y, and Z, respectively) at distances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from the origin, the Miller indices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plane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given by (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h k 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). The intercepts of the plane with the axes can occur at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or negative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values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depending on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direction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measurement relative to the origin. If the plane is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closer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the origin but does not pass through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intercepts are measured as negative values.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9247"/>
            <a:ext cx="7924923" cy="23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7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1351</Words>
  <Application>Microsoft Office PowerPoint</Application>
  <PresentationFormat>Affichage à l'écran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Chulus Info</dc:creator>
  <cp:lastModifiedBy>Chulus Info</cp:lastModifiedBy>
  <cp:revision>113</cp:revision>
  <dcterms:created xsi:type="dcterms:W3CDTF">2025-07-11T18:18:10Z</dcterms:created>
  <dcterms:modified xsi:type="dcterms:W3CDTF">2025-09-22T16:51:43Z</dcterms:modified>
</cp:coreProperties>
</file>