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8"/>
  </p:notesMasterIdLst>
  <p:sldIdLst>
    <p:sldId id="256" r:id="rId2"/>
    <p:sldId id="268" r:id="rId3"/>
    <p:sldId id="284" r:id="rId4"/>
    <p:sldId id="295" r:id="rId5"/>
    <p:sldId id="294" r:id="rId6"/>
    <p:sldId id="296" r:id="rId7"/>
    <p:sldId id="262" r:id="rId8"/>
    <p:sldId id="263" r:id="rId9"/>
    <p:sldId id="257" r:id="rId10"/>
    <p:sldId id="264" r:id="rId11"/>
    <p:sldId id="291" r:id="rId12"/>
    <p:sldId id="265" r:id="rId13"/>
    <p:sldId id="266" r:id="rId14"/>
    <p:sldId id="267" r:id="rId15"/>
    <p:sldId id="278" r:id="rId16"/>
    <p:sldId id="279" r:id="rId17"/>
    <p:sldId id="280" r:id="rId18"/>
    <p:sldId id="281" r:id="rId19"/>
    <p:sldId id="277" r:id="rId20"/>
    <p:sldId id="270" r:id="rId21"/>
    <p:sldId id="271" r:id="rId22"/>
    <p:sldId id="272" r:id="rId23"/>
    <p:sldId id="273" r:id="rId24"/>
    <p:sldId id="274" r:id="rId25"/>
    <p:sldId id="275" r:id="rId26"/>
    <p:sldId id="276" r:id="rId27"/>
    <p:sldId id="283" r:id="rId28"/>
    <p:sldId id="285" r:id="rId29"/>
    <p:sldId id="288" r:id="rId30"/>
    <p:sldId id="286" r:id="rId31"/>
    <p:sldId id="289" r:id="rId32"/>
    <p:sldId id="287" r:id="rId33"/>
    <p:sldId id="260" r:id="rId34"/>
    <p:sldId id="292" r:id="rId35"/>
    <p:sldId id="261" r:id="rId36"/>
    <p:sldId id="293"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BDC5D2F7-FCDD-41B9-BFCE-C5F92EB9F266}">
          <p14:sldIdLst>
            <p14:sldId id="256"/>
            <p14:sldId id="268"/>
            <p14:sldId id="284"/>
            <p14:sldId id="295"/>
            <p14:sldId id="294"/>
            <p14:sldId id="296"/>
            <p14:sldId id="262"/>
            <p14:sldId id="263"/>
            <p14:sldId id="257"/>
            <p14:sldId id="264"/>
            <p14:sldId id="291"/>
            <p14:sldId id="265"/>
            <p14:sldId id="266"/>
            <p14:sldId id="267"/>
            <p14:sldId id="278"/>
            <p14:sldId id="279"/>
            <p14:sldId id="280"/>
            <p14:sldId id="281"/>
            <p14:sldId id="277"/>
            <p14:sldId id="270"/>
            <p14:sldId id="271"/>
            <p14:sldId id="272"/>
            <p14:sldId id="273"/>
            <p14:sldId id="274"/>
            <p14:sldId id="275"/>
            <p14:sldId id="276"/>
            <p14:sldId id="283"/>
            <p14:sldId id="285"/>
            <p14:sldId id="288"/>
            <p14:sldId id="286"/>
            <p14:sldId id="289"/>
            <p14:sldId id="287"/>
            <p14:sldId id="260"/>
            <p14:sldId id="292"/>
            <p14:sldId id="261"/>
            <p14:sldId id="29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varScale="1">
        <p:scale>
          <a:sx n="115" d="100"/>
          <a:sy n="115" d="100"/>
        </p:scale>
        <p:origin x="32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6F8F92-2161-4BAC-A7CB-634ECBE8C3E6}" type="datetimeFigureOut">
              <a:rPr lang="fr-FR" smtClean="0"/>
              <a:pPr/>
              <a:t>29/01/2021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F906D4-7E56-45AE-999D-513BD0F09432}" type="slidenum">
              <a:rPr lang="fr-FR" smtClean="0"/>
              <a:pPr/>
              <a:t>‹N°›</a:t>
            </a:fld>
            <a:endParaRPr lang="fr-FR"/>
          </a:p>
        </p:txBody>
      </p:sp>
    </p:spTree>
    <p:extLst>
      <p:ext uri="{BB962C8B-B14F-4D97-AF65-F5344CB8AC3E}">
        <p14:creationId xmlns:p14="http://schemas.microsoft.com/office/powerpoint/2010/main" val="3632341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FF906D4-7E56-45AE-999D-513BD0F09432}" type="slidenum">
              <a:rPr lang="fr-FR" smtClean="0"/>
              <a:pPr/>
              <a:t>1</a:t>
            </a:fld>
            <a:endParaRPr lang="fr-FR"/>
          </a:p>
        </p:txBody>
      </p:sp>
    </p:spTree>
    <p:extLst>
      <p:ext uri="{BB962C8B-B14F-4D97-AF65-F5344CB8AC3E}">
        <p14:creationId xmlns:p14="http://schemas.microsoft.com/office/powerpoint/2010/main" val="3194611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FF906D4-7E56-45AE-999D-513BD0F09432}" type="slidenum">
              <a:rPr lang="fr-FR" smtClean="0"/>
              <a:pPr/>
              <a:t>27</a:t>
            </a:fld>
            <a:endParaRPr lang="fr-FR"/>
          </a:p>
        </p:txBody>
      </p:sp>
    </p:spTree>
    <p:extLst>
      <p:ext uri="{BB962C8B-B14F-4D97-AF65-F5344CB8AC3E}">
        <p14:creationId xmlns:p14="http://schemas.microsoft.com/office/powerpoint/2010/main" val="968017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C947A03C-D90F-405C-A551-B52A84B85A51}" type="datetime1">
              <a:rPr lang="fr-FR" smtClean="0"/>
              <a:pPr/>
              <a:t>29/01/2021</a:t>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5DCAF81-CF77-4387-A114-16DFDFDD8AFB}" type="datetime1">
              <a:rPr lang="fr-FR" smtClean="0"/>
              <a:pPr/>
              <a:t>29/01/2021</a:t>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5DFDBA9-0289-4BF7-868D-33C55232BA2E}" type="datetime1">
              <a:rPr lang="fr-FR" smtClean="0"/>
              <a:pPr/>
              <a:t>29/01/2021</a:t>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DF0A6B9F-FD2D-497B-9224-788F48BD5C42}" type="datetime1">
              <a:rPr lang="fr-FR" smtClean="0"/>
              <a:pPr/>
              <a:t>29/01/2021</a:t>
            </a:fld>
            <a:endParaRPr lang="en-US" dirty="0"/>
          </a:p>
        </p:txBody>
      </p:sp>
      <p:sp>
        <p:nvSpPr>
          <p:cNvPr id="6" name="Footer Placeholder 5"/>
          <p:cNvSpPr>
            <a:spLocks noGrp="1"/>
          </p:cNvSpPr>
          <p:nvPr>
            <p:ph type="ftr" sz="quarter" idx="11"/>
          </p:nvPr>
        </p:nvSpPr>
        <p:spPr/>
        <p:txBody>
          <a:bodyPr/>
          <a:lstStyle/>
          <a:p>
            <a:r>
              <a:rPr lang="en-US" smtClean="0"/>
              <a:t>1</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9772BFBD-0568-4BED-BC90-50E5762D7B66}" type="datetime1">
              <a:rPr lang="fr-FR" smtClean="0"/>
              <a:pPr/>
              <a:t>29/01/2021</a:t>
            </a:fld>
            <a:endParaRPr lang="en-US" dirty="0"/>
          </a:p>
        </p:txBody>
      </p:sp>
      <p:sp>
        <p:nvSpPr>
          <p:cNvPr id="6" name="Footer Placeholder 5"/>
          <p:cNvSpPr>
            <a:spLocks noGrp="1"/>
          </p:cNvSpPr>
          <p:nvPr>
            <p:ph type="ftr" sz="quarter" idx="11"/>
          </p:nvPr>
        </p:nvSpPr>
        <p:spPr/>
        <p:txBody>
          <a:bodyPr/>
          <a:lstStyle/>
          <a:p>
            <a:r>
              <a:rPr lang="en-US" smtClean="0"/>
              <a:t>1</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A7945548-7E7B-4EE7-92B7-5E95D85954FF}" type="datetime1">
              <a:rPr lang="fr-FR" smtClean="0"/>
              <a:pPr/>
              <a:t>29/01/2021</a:t>
            </a:fld>
            <a:endParaRPr lang="en-US" dirty="0"/>
          </a:p>
        </p:txBody>
      </p:sp>
      <p:sp>
        <p:nvSpPr>
          <p:cNvPr id="6" name="Footer Placeholder 5"/>
          <p:cNvSpPr>
            <a:spLocks noGrp="1"/>
          </p:cNvSpPr>
          <p:nvPr>
            <p:ph type="ftr" sz="quarter" idx="11"/>
          </p:nvPr>
        </p:nvSpPr>
        <p:spPr/>
        <p:txBody>
          <a:bodyPr/>
          <a:lstStyle/>
          <a:p>
            <a:r>
              <a:rPr lang="en-US" smtClean="0"/>
              <a:t>1</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10A6BE4-A76C-41CE-8B70-0D7FB5FEE0D9}" type="datetime1">
              <a:rPr lang="fr-FR" smtClean="0"/>
              <a:pPr/>
              <a:t>29/01/2021</a:t>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9EA3EB1-4BE5-428E-922A-EC4E2A6A9132}" type="datetime1">
              <a:rPr lang="fr-FR" smtClean="0"/>
              <a:pPr/>
              <a:t>29/01/2021</a:t>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0F11A6D-B590-4927-BAA0-83C27B32DEA2}" type="datetime1">
              <a:rPr lang="fr-FR" smtClean="0"/>
              <a:pPr/>
              <a:t>29/01/2021</a:t>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C5EC855-BFC1-4A01-8D01-0D0209D8EB4B}" type="datetime1">
              <a:rPr lang="fr-FR" smtClean="0"/>
              <a:pPr/>
              <a:t>29/01/2021</a:t>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A1B0609-47BC-4E9B-80BB-541D662EB8F9}" type="datetime1">
              <a:rPr lang="fr-FR" smtClean="0"/>
              <a:pPr/>
              <a:t>29/01/2021</a:t>
            </a:fld>
            <a:endParaRPr lang="en-US" dirty="0"/>
          </a:p>
        </p:txBody>
      </p:sp>
      <p:sp>
        <p:nvSpPr>
          <p:cNvPr id="6" name="Footer Placeholder 5"/>
          <p:cNvSpPr>
            <a:spLocks noGrp="1"/>
          </p:cNvSpPr>
          <p:nvPr>
            <p:ph type="ftr" sz="quarter" idx="11"/>
          </p:nvPr>
        </p:nvSpPr>
        <p:spPr/>
        <p:txBody>
          <a:bodyPr/>
          <a:lstStyle/>
          <a:p>
            <a:r>
              <a:rPr lang="en-US" smtClean="0"/>
              <a:t>1</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0FADBF8-589A-4257-A82F-92DBDC3E22B5}" type="datetime1">
              <a:rPr lang="fr-FR" smtClean="0"/>
              <a:pPr/>
              <a:t>29/01/2021</a:t>
            </a:fld>
            <a:endParaRPr lang="en-US" dirty="0"/>
          </a:p>
        </p:txBody>
      </p:sp>
      <p:sp>
        <p:nvSpPr>
          <p:cNvPr id="8" name="Footer Placeholder 7"/>
          <p:cNvSpPr>
            <a:spLocks noGrp="1"/>
          </p:cNvSpPr>
          <p:nvPr>
            <p:ph type="ftr" sz="quarter" idx="11"/>
          </p:nvPr>
        </p:nvSpPr>
        <p:spPr/>
        <p:txBody>
          <a:bodyPr/>
          <a:lstStyle/>
          <a:p>
            <a:r>
              <a:rPr lang="en-US" smtClean="0"/>
              <a:t>1</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EB494C9A-D6BC-4290-952A-74F280B46ACE}" type="datetime1">
              <a:rPr lang="fr-FR" smtClean="0"/>
              <a:pPr/>
              <a:t>29/01/2021</a:t>
            </a:fld>
            <a:endParaRPr lang="en-US" dirty="0"/>
          </a:p>
        </p:txBody>
      </p:sp>
      <p:sp>
        <p:nvSpPr>
          <p:cNvPr id="4" name="Footer Placeholder 3"/>
          <p:cNvSpPr>
            <a:spLocks noGrp="1"/>
          </p:cNvSpPr>
          <p:nvPr>
            <p:ph type="ftr" sz="quarter" idx="11"/>
          </p:nvPr>
        </p:nvSpPr>
        <p:spPr/>
        <p:txBody>
          <a:bodyPr/>
          <a:lstStyle/>
          <a:p>
            <a:r>
              <a:rPr lang="en-US" smtClean="0"/>
              <a:t>1</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523E3A-058E-43F8-890F-C8F9A31CD907}" type="datetime1">
              <a:rPr lang="fr-FR" smtClean="0"/>
              <a:pPr/>
              <a:t>29/01/2021</a:t>
            </a:fld>
            <a:endParaRPr lang="en-US" dirty="0"/>
          </a:p>
        </p:txBody>
      </p:sp>
      <p:sp>
        <p:nvSpPr>
          <p:cNvPr id="3" name="Footer Placeholder 2"/>
          <p:cNvSpPr>
            <a:spLocks noGrp="1"/>
          </p:cNvSpPr>
          <p:nvPr>
            <p:ph type="ftr" sz="quarter" idx="11"/>
          </p:nvPr>
        </p:nvSpPr>
        <p:spPr/>
        <p:txBody>
          <a:bodyPr/>
          <a:lstStyle/>
          <a:p>
            <a:r>
              <a:rPr lang="en-US" smtClean="0"/>
              <a:t>1</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6EB3A05-697A-4116-86F4-8AEE538B437F}" type="datetime1">
              <a:rPr lang="fr-FR" smtClean="0"/>
              <a:pPr/>
              <a:t>29/01/2021</a:t>
            </a:fld>
            <a:endParaRPr lang="en-US" dirty="0"/>
          </a:p>
        </p:txBody>
      </p:sp>
      <p:sp>
        <p:nvSpPr>
          <p:cNvPr id="6" name="Footer Placeholder 5"/>
          <p:cNvSpPr>
            <a:spLocks noGrp="1"/>
          </p:cNvSpPr>
          <p:nvPr>
            <p:ph type="ftr" sz="quarter" idx="11"/>
          </p:nvPr>
        </p:nvSpPr>
        <p:spPr/>
        <p:txBody>
          <a:bodyPr/>
          <a:lstStyle/>
          <a:p>
            <a:r>
              <a:rPr lang="en-US" smtClean="0"/>
              <a:t>1</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A8ED74F-2CE8-45B7-9007-3E0FFB1CF2CC}" type="datetime1">
              <a:rPr lang="fr-FR" smtClean="0"/>
              <a:pPr/>
              <a:t>29/01/2021</a:t>
            </a:fld>
            <a:endParaRPr lang="en-US" dirty="0"/>
          </a:p>
        </p:txBody>
      </p:sp>
      <p:sp>
        <p:nvSpPr>
          <p:cNvPr id="6" name="Footer Placeholder 5"/>
          <p:cNvSpPr>
            <a:spLocks noGrp="1"/>
          </p:cNvSpPr>
          <p:nvPr>
            <p:ph type="ftr" sz="quarter" idx="11"/>
          </p:nvPr>
        </p:nvSpPr>
        <p:spPr/>
        <p:txBody>
          <a:bodyPr/>
          <a:lstStyle/>
          <a:p>
            <a:r>
              <a:rPr lang="en-US" smtClean="0"/>
              <a:t>1</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D4A6BEB-282C-475C-A278-8499DD18013D}" type="datetime1">
              <a:rPr lang="fr-FR" smtClean="0"/>
              <a:pPr/>
              <a:t>29/01/2021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1</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traduction.OEB@gmail.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1811045" y="3098307"/>
            <a:ext cx="9693567" cy="878890"/>
          </a:xfrm>
        </p:spPr>
        <p:txBody>
          <a:bodyPr>
            <a:normAutofit/>
          </a:bodyPr>
          <a:lstStyle/>
          <a:p>
            <a:pPr marL="0" indent="0">
              <a:buNone/>
            </a:pPr>
            <a:r>
              <a:rPr lang="fr-FR" sz="4800" b="1" dirty="0" smtClean="0">
                <a:latin typeface="Tempus Sans ITC" panose="04020404030D07020202" pitchFamily="82" charset="0"/>
              </a:rPr>
              <a:t>INITIATION </a:t>
            </a:r>
            <a:r>
              <a:rPr lang="fr-FR" sz="4800" b="1" dirty="0">
                <a:latin typeface="Tempus Sans ITC" panose="04020404030D07020202" pitchFamily="82" charset="0"/>
              </a:rPr>
              <a:t>À LA </a:t>
            </a:r>
            <a:r>
              <a:rPr lang="fr-FR" sz="4800" b="1" dirty="0" smtClean="0">
                <a:latin typeface="Tempus Sans ITC" panose="04020404030D07020202" pitchFamily="82" charset="0"/>
              </a:rPr>
              <a:t>TRADUCTION</a:t>
            </a:r>
          </a:p>
          <a:p>
            <a:pPr marL="0" indent="0">
              <a:buNone/>
            </a:pPr>
            <a:endParaRPr lang="fr-FR" sz="4800" b="1" dirty="0">
              <a:latin typeface="Tempus Sans ITC" panose="04020404030D07020202" pitchFamily="82" charset="0"/>
            </a:endParaRPr>
          </a:p>
        </p:txBody>
      </p:sp>
      <p:sp>
        <p:nvSpPr>
          <p:cNvPr id="2" name="Espace réservé de la date 1"/>
          <p:cNvSpPr>
            <a:spLocks noGrp="1"/>
          </p:cNvSpPr>
          <p:nvPr>
            <p:ph type="dt" sz="half" idx="10"/>
          </p:nvPr>
        </p:nvSpPr>
        <p:spPr/>
        <p:txBody>
          <a:bodyPr/>
          <a:lstStyle/>
          <a:p>
            <a:fld id="{491ED2CB-5D6D-4599-8DF9-E7B50BCA8D7E}" type="datetime1">
              <a:rPr lang="fr-FR" smtClean="0"/>
              <a:pPr/>
              <a:t>29/01/2021</a:t>
            </a:fld>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75414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FB8F503-5D72-405C-9299-290652DABF09}" type="datetime1">
              <a:rPr lang="fr-FR" smtClean="0"/>
              <a:pPr/>
              <a:t>29/01/2021</a:t>
            </a:fld>
            <a:endParaRPr lang="en-US" dirty="0"/>
          </a:p>
        </p:txBody>
      </p:sp>
      <p:sp>
        <p:nvSpPr>
          <p:cNvPr id="5" name="Espace réservé du numéro de diapositive 4"/>
          <p:cNvSpPr>
            <a:spLocks noGrp="1"/>
          </p:cNvSpPr>
          <p:nvPr>
            <p:ph type="sldNum" sz="quarter" idx="12"/>
          </p:nvPr>
        </p:nvSpPr>
        <p:spPr>
          <a:xfrm>
            <a:off x="-247955" y="806183"/>
            <a:ext cx="779767" cy="365125"/>
          </a:xfrm>
        </p:spPr>
        <p:txBody>
          <a:bodyPr/>
          <a:lstStyle/>
          <a:p>
            <a:fld id="{D57F1E4F-1CFF-5643-939E-217C01CDF565}" type="slidenum">
              <a:rPr lang="en-US" smtClean="0"/>
              <a:pPr/>
              <a:t>10</a:t>
            </a:fld>
            <a:endParaRPr lang="en-US" dirty="0"/>
          </a:p>
        </p:txBody>
      </p:sp>
      <p:sp>
        <p:nvSpPr>
          <p:cNvPr id="4" name="ZoneTexte 3"/>
          <p:cNvSpPr txBox="1"/>
          <p:nvPr/>
        </p:nvSpPr>
        <p:spPr>
          <a:xfrm>
            <a:off x="8321040" y="988746"/>
            <a:ext cx="922713" cy="465432"/>
          </a:xfrm>
          <a:prstGeom prst="rect">
            <a:avLst/>
          </a:prstGeom>
          <a:noFill/>
        </p:spPr>
        <p:txBody>
          <a:bodyPr wrap="square" rtlCol="0">
            <a:spAutoFit/>
          </a:bodyPr>
          <a:lstStyle/>
          <a:p>
            <a:endParaRPr lang="fr-FR"/>
          </a:p>
        </p:txBody>
      </p:sp>
      <p:pic>
        <p:nvPicPr>
          <p:cNvPr id="9" name="Espace réservé du contenu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3345" y="-18013"/>
            <a:ext cx="11748655" cy="6876013"/>
          </a:xfrm>
        </p:spPr>
      </p:pic>
    </p:spTree>
    <p:extLst>
      <p:ext uri="{BB962C8B-B14F-4D97-AF65-F5344CB8AC3E}">
        <p14:creationId xmlns:p14="http://schemas.microsoft.com/office/powerpoint/2010/main" val="41474073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A0F11A6D-B590-4927-BAA0-83C27B32DEA2}" type="datetime1">
              <a:rPr lang="fr-FR" smtClean="0"/>
              <a:pPr/>
              <a:t>29/01/2021</a:t>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11</a:t>
            </a:fld>
            <a:endParaRPr lang="en-US" dirty="0"/>
          </a:p>
        </p:txBody>
      </p:sp>
      <p:pic>
        <p:nvPicPr>
          <p:cNvPr id="3" name="Espace réservé du contenu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3778250"/>
          </a:xfr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565463"/>
            <a:ext cx="12192000" cy="3292537"/>
          </a:xfrm>
          <a:prstGeom prst="rect">
            <a:avLst/>
          </a:prstGeom>
        </p:spPr>
      </p:pic>
    </p:spTree>
    <p:extLst>
      <p:ext uri="{BB962C8B-B14F-4D97-AF65-F5344CB8AC3E}">
        <p14:creationId xmlns:p14="http://schemas.microsoft.com/office/powerpoint/2010/main" val="2038239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50415" y="788691"/>
            <a:ext cx="426128" cy="400110"/>
          </a:xfrm>
          <a:prstGeom prst="rect">
            <a:avLst/>
          </a:prstGeom>
          <a:noFill/>
        </p:spPr>
        <p:txBody>
          <a:bodyPr wrap="square" rtlCol="0">
            <a:spAutoFit/>
          </a:bodyPr>
          <a:lstStyle/>
          <a:p>
            <a:r>
              <a:rPr lang="fr-FR" sz="2000" b="1" dirty="0" smtClean="0"/>
              <a:t>2</a:t>
            </a:r>
            <a:endParaRPr lang="fr-FR" b="1"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2" name="Espace réservé de la date 1"/>
          <p:cNvSpPr>
            <a:spLocks noGrp="1"/>
          </p:cNvSpPr>
          <p:nvPr>
            <p:ph type="dt" sz="half" idx="10"/>
          </p:nvPr>
        </p:nvSpPr>
        <p:spPr/>
        <p:txBody>
          <a:bodyPr/>
          <a:lstStyle/>
          <a:p>
            <a:fld id="{3F025B10-A759-4991-8E27-0E76EFA6C017}" type="datetime1">
              <a:rPr lang="fr-FR" smtClean="0"/>
              <a:pPr/>
              <a:t>29/01/2021</a:t>
            </a:fld>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4127135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extLst>
              <p:ext uri="{D42A27DB-BD31-4B8C-83A1-F6EECF244321}">
                <p14:modId xmlns:p14="http://schemas.microsoft.com/office/powerpoint/2010/main" val="1430910227"/>
              </p:ext>
            </p:extLst>
          </p:nvPr>
        </p:nvGraphicFramePr>
        <p:xfrm>
          <a:off x="856034" y="2133598"/>
          <a:ext cx="10648580" cy="3664086"/>
        </p:xfrm>
        <a:graphic>
          <a:graphicData uri="http://schemas.openxmlformats.org/drawingml/2006/table">
            <a:tbl>
              <a:tblPr firstRow="1" bandRow="1">
                <a:tableStyleId>{5C22544A-7EE6-4342-B048-85BDC9FD1C3A}</a:tableStyleId>
              </a:tblPr>
              <a:tblGrid>
                <a:gridCol w="2129716">
                  <a:extLst>
                    <a:ext uri="{9D8B030D-6E8A-4147-A177-3AD203B41FA5}">
                      <a16:colId xmlns:a16="http://schemas.microsoft.com/office/drawing/2014/main" val="20000"/>
                    </a:ext>
                  </a:extLst>
                </a:gridCol>
                <a:gridCol w="2129716">
                  <a:extLst>
                    <a:ext uri="{9D8B030D-6E8A-4147-A177-3AD203B41FA5}">
                      <a16:colId xmlns:a16="http://schemas.microsoft.com/office/drawing/2014/main" val="20001"/>
                    </a:ext>
                  </a:extLst>
                </a:gridCol>
                <a:gridCol w="2129716">
                  <a:extLst>
                    <a:ext uri="{9D8B030D-6E8A-4147-A177-3AD203B41FA5}">
                      <a16:colId xmlns:a16="http://schemas.microsoft.com/office/drawing/2014/main" val="20002"/>
                    </a:ext>
                  </a:extLst>
                </a:gridCol>
                <a:gridCol w="2129716">
                  <a:extLst>
                    <a:ext uri="{9D8B030D-6E8A-4147-A177-3AD203B41FA5}">
                      <a16:colId xmlns:a16="http://schemas.microsoft.com/office/drawing/2014/main" val="20003"/>
                    </a:ext>
                  </a:extLst>
                </a:gridCol>
                <a:gridCol w="2129716">
                  <a:extLst>
                    <a:ext uri="{9D8B030D-6E8A-4147-A177-3AD203B41FA5}">
                      <a16:colId xmlns:a16="http://schemas.microsoft.com/office/drawing/2014/main" val="20004"/>
                    </a:ext>
                  </a:extLst>
                </a:gridCol>
              </a:tblGrid>
              <a:tr h="1221362">
                <a:tc>
                  <a:txBody>
                    <a:bodyPr/>
                    <a:lstStyle/>
                    <a:p>
                      <a:pPr algn="ctr"/>
                      <a:r>
                        <a:rPr lang="fr-FR" dirty="0" smtClean="0"/>
                        <a:t>étudiant</a:t>
                      </a:r>
                      <a:endParaRPr lang="fr-FR" dirty="0"/>
                    </a:p>
                  </a:txBody>
                  <a:tcPr anchor="ctr"/>
                </a:tc>
                <a:tc>
                  <a:txBody>
                    <a:bodyPr/>
                    <a:lstStyle/>
                    <a:p>
                      <a:pPr algn="ctr"/>
                      <a:r>
                        <a:rPr lang="fr-FR" dirty="0" smtClean="0"/>
                        <a:t>Examen /15</a:t>
                      </a:r>
                      <a:endParaRPr lang="fr-FR" dirty="0"/>
                    </a:p>
                  </a:txBody>
                  <a:tcPr anchor="ctr"/>
                </a:tc>
                <a:tc>
                  <a:txBody>
                    <a:bodyPr/>
                    <a:lstStyle/>
                    <a:p>
                      <a:pPr algn="ctr"/>
                      <a:r>
                        <a:rPr lang="fr-FR" dirty="0" smtClean="0"/>
                        <a:t>Assiduité/3</a:t>
                      </a:r>
                      <a:endParaRPr lang="fr-FR" dirty="0"/>
                    </a:p>
                  </a:txBody>
                  <a:tcPr anchor="ctr"/>
                </a:tc>
                <a:tc>
                  <a:txBody>
                    <a:bodyPr/>
                    <a:lstStyle/>
                    <a:p>
                      <a:pPr algn="ctr"/>
                      <a:r>
                        <a:rPr lang="fr-FR" dirty="0" smtClean="0"/>
                        <a:t>Discipline/1</a:t>
                      </a:r>
                      <a:endParaRPr lang="fr-FR" dirty="0"/>
                    </a:p>
                  </a:txBody>
                  <a:tcPr anchor="ctr"/>
                </a:tc>
                <a:tc>
                  <a:txBody>
                    <a:bodyPr/>
                    <a:lstStyle/>
                    <a:p>
                      <a:pPr algn="ctr"/>
                      <a:r>
                        <a:rPr lang="fr-FR" dirty="0" smtClean="0"/>
                        <a:t>Initiative/1</a:t>
                      </a:r>
                      <a:endParaRPr lang="fr-FR" dirty="0"/>
                    </a:p>
                  </a:txBody>
                  <a:tcPr anchor="ctr"/>
                </a:tc>
                <a:extLst>
                  <a:ext uri="{0D108BD9-81ED-4DB2-BD59-A6C34878D82A}">
                    <a16:rowId xmlns:a16="http://schemas.microsoft.com/office/drawing/2014/main" val="10000"/>
                  </a:ext>
                </a:extLst>
              </a:tr>
              <a:tr h="1221362">
                <a:tc>
                  <a:txBody>
                    <a:bodyPr/>
                    <a:lstStyle/>
                    <a:p>
                      <a:pPr algn="ctr"/>
                      <a:endParaRPr lang="fr-FR"/>
                    </a:p>
                  </a:txBody>
                  <a:tcPr anchor="ctr"/>
                </a:tc>
                <a:tc>
                  <a:txBody>
                    <a:bodyPr/>
                    <a:lstStyle/>
                    <a:p>
                      <a:pPr algn="ctr"/>
                      <a:endParaRPr lang="fr-FR"/>
                    </a:p>
                  </a:txBody>
                  <a:tcPr anchor="ctr"/>
                </a:tc>
                <a:tc>
                  <a:txBody>
                    <a:bodyPr/>
                    <a:lstStyle/>
                    <a:p>
                      <a:pPr algn="ctr"/>
                      <a:endParaRPr lang="fr-FR"/>
                    </a:p>
                  </a:txBody>
                  <a:tcPr anchor="ctr"/>
                </a:tc>
                <a:tc>
                  <a:txBody>
                    <a:bodyPr/>
                    <a:lstStyle/>
                    <a:p>
                      <a:pPr algn="ctr"/>
                      <a:endParaRPr lang="fr-FR"/>
                    </a:p>
                  </a:txBody>
                  <a:tcPr anchor="ctr"/>
                </a:tc>
                <a:tc>
                  <a:txBody>
                    <a:bodyPr/>
                    <a:lstStyle/>
                    <a:p>
                      <a:pPr algn="ctr"/>
                      <a:endParaRPr lang="fr-FR"/>
                    </a:p>
                  </a:txBody>
                  <a:tcPr anchor="ctr"/>
                </a:tc>
                <a:extLst>
                  <a:ext uri="{0D108BD9-81ED-4DB2-BD59-A6C34878D82A}">
                    <a16:rowId xmlns:a16="http://schemas.microsoft.com/office/drawing/2014/main" val="10001"/>
                  </a:ext>
                </a:extLst>
              </a:tr>
              <a:tr h="1221362">
                <a:tc>
                  <a:txBody>
                    <a:bodyPr/>
                    <a:lstStyle/>
                    <a:p>
                      <a:pPr algn="ctr"/>
                      <a:endParaRPr lang="fr-FR"/>
                    </a:p>
                  </a:txBody>
                  <a:tcPr anchor="ctr"/>
                </a:tc>
                <a:tc>
                  <a:txBody>
                    <a:bodyPr/>
                    <a:lstStyle/>
                    <a:p>
                      <a:pPr algn="ctr"/>
                      <a:endParaRPr lang="fr-FR"/>
                    </a:p>
                  </a:txBody>
                  <a:tcPr anchor="ctr"/>
                </a:tc>
                <a:tc>
                  <a:txBody>
                    <a:bodyPr/>
                    <a:lstStyle/>
                    <a:p>
                      <a:pPr algn="ctr"/>
                      <a:endParaRPr lang="fr-FR"/>
                    </a:p>
                  </a:txBody>
                  <a:tcPr anchor="ctr"/>
                </a:tc>
                <a:tc>
                  <a:txBody>
                    <a:bodyPr/>
                    <a:lstStyle/>
                    <a:p>
                      <a:pPr algn="ctr"/>
                      <a:endParaRPr lang="fr-FR"/>
                    </a:p>
                  </a:txBody>
                  <a:tcPr anchor="ctr"/>
                </a:tc>
                <a:tc>
                  <a:txBody>
                    <a:bodyPr/>
                    <a:lstStyle/>
                    <a:p>
                      <a:pPr algn="ctr"/>
                      <a:endParaRPr lang="fr-FR" dirty="0"/>
                    </a:p>
                  </a:txBody>
                  <a:tcPr anchor="ctr"/>
                </a:tc>
                <a:extLst>
                  <a:ext uri="{0D108BD9-81ED-4DB2-BD59-A6C34878D82A}">
                    <a16:rowId xmlns:a16="http://schemas.microsoft.com/office/drawing/2014/main" val="10002"/>
                  </a:ext>
                </a:extLst>
              </a:tr>
            </a:tbl>
          </a:graphicData>
        </a:graphic>
      </p:graphicFrame>
      <p:sp>
        <p:nvSpPr>
          <p:cNvPr id="6" name="Titre 5"/>
          <p:cNvSpPr>
            <a:spLocks noGrp="1"/>
          </p:cNvSpPr>
          <p:nvPr>
            <p:ph type="title"/>
          </p:nvPr>
        </p:nvSpPr>
        <p:spPr>
          <a:xfrm>
            <a:off x="2592925" y="624110"/>
            <a:ext cx="8911687" cy="932316"/>
          </a:xfrm>
        </p:spPr>
        <p:txBody>
          <a:bodyPr/>
          <a:lstStyle/>
          <a:p>
            <a:r>
              <a:rPr lang="fr-FR" dirty="0" smtClean="0"/>
              <a:t>Evaluation continue (</a:t>
            </a:r>
            <a:r>
              <a:rPr lang="fr-FR" b="1" dirty="0" smtClean="0"/>
              <a:t>TD</a:t>
            </a:r>
            <a:r>
              <a:rPr lang="fr-FR" dirty="0" smtClean="0"/>
              <a:t>)</a:t>
            </a:r>
            <a:endParaRPr lang="fr-FR" dirty="0"/>
          </a:p>
        </p:txBody>
      </p:sp>
      <p:sp>
        <p:nvSpPr>
          <p:cNvPr id="2" name="Espace réservé de la date 1"/>
          <p:cNvSpPr>
            <a:spLocks noGrp="1"/>
          </p:cNvSpPr>
          <p:nvPr>
            <p:ph type="dt" sz="half" idx="10"/>
          </p:nvPr>
        </p:nvSpPr>
        <p:spPr/>
        <p:txBody>
          <a:bodyPr/>
          <a:lstStyle/>
          <a:p>
            <a:fld id="{ABABFA5B-A3CD-42AA-87BD-244F2A80AFE9}" type="datetime1">
              <a:rPr lang="fr-FR" smtClean="0"/>
              <a:pPr/>
              <a:t>29/01/2021</a:t>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41541717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99226" y="1802859"/>
            <a:ext cx="10405386" cy="4753583"/>
          </a:xfrm>
        </p:spPr>
        <p:txBody>
          <a:bodyPr>
            <a:normAutofit/>
          </a:bodyPr>
          <a:lstStyle/>
          <a:p>
            <a:r>
              <a:rPr lang="fr-FR" sz="4400" dirty="0" smtClean="0">
                <a:latin typeface="Candara Light" panose="020E0502030303020204" pitchFamily="34" charset="0"/>
              </a:rPr>
              <a:t>Qu’est-ce que « </a:t>
            </a:r>
            <a:r>
              <a:rPr lang="fr-FR" sz="4400" i="1" dirty="0" smtClean="0">
                <a:solidFill>
                  <a:srgbClr val="00B050"/>
                </a:solidFill>
                <a:latin typeface="Candara Light" panose="020E0502030303020204" pitchFamily="34" charset="0"/>
              </a:rPr>
              <a:t>traduction</a:t>
            </a:r>
            <a:r>
              <a:rPr lang="fr-FR" sz="4400" dirty="0" smtClean="0">
                <a:latin typeface="Candara Light" panose="020E0502030303020204" pitchFamily="34" charset="0"/>
              </a:rPr>
              <a:t> »?</a:t>
            </a:r>
          </a:p>
          <a:p>
            <a:r>
              <a:rPr lang="fr-FR" sz="4400" dirty="0">
                <a:latin typeface="Candara Light" panose="020E0502030303020204" pitchFamily="34" charset="0"/>
              </a:rPr>
              <a:t>Qu’est-ce </a:t>
            </a:r>
            <a:r>
              <a:rPr lang="fr-FR" sz="4400" dirty="0" smtClean="0">
                <a:latin typeface="Candara Light" panose="020E0502030303020204" pitchFamily="34" charset="0"/>
              </a:rPr>
              <a:t>que « </a:t>
            </a:r>
            <a:r>
              <a:rPr lang="fr-FR" sz="4400" i="1" dirty="0" smtClean="0">
                <a:solidFill>
                  <a:srgbClr val="00B050"/>
                </a:solidFill>
                <a:latin typeface="Candara Light" panose="020E0502030303020204" pitchFamily="34" charset="0"/>
              </a:rPr>
              <a:t>traduire</a:t>
            </a:r>
            <a:r>
              <a:rPr lang="fr-FR" sz="4400" dirty="0" smtClean="0">
                <a:latin typeface="Candara Light" panose="020E0502030303020204" pitchFamily="34" charset="0"/>
              </a:rPr>
              <a:t> »?</a:t>
            </a:r>
          </a:p>
          <a:p>
            <a:r>
              <a:rPr lang="fr-FR" sz="4400" dirty="0">
                <a:latin typeface="Candara Light" panose="020E0502030303020204" pitchFamily="34" charset="0"/>
              </a:rPr>
              <a:t>Qu’est-ce </a:t>
            </a:r>
            <a:r>
              <a:rPr lang="fr-FR" sz="4400" dirty="0" smtClean="0">
                <a:latin typeface="Candara Light" panose="020E0502030303020204" pitchFamily="34" charset="0"/>
              </a:rPr>
              <a:t>que « </a:t>
            </a:r>
            <a:r>
              <a:rPr lang="fr-FR" sz="4400" i="1" dirty="0" smtClean="0">
                <a:solidFill>
                  <a:srgbClr val="00B050"/>
                </a:solidFill>
                <a:latin typeface="Candara Light" panose="020E0502030303020204" pitchFamily="34" charset="0"/>
              </a:rPr>
              <a:t>interprétation</a:t>
            </a:r>
            <a:r>
              <a:rPr lang="fr-FR" sz="4400" dirty="0" smtClean="0">
                <a:latin typeface="Candara Light" panose="020E0502030303020204" pitchFamily="34" charset="0"/>
              </a:rPr>
              <a:t> »?</a:t>
            </a:r>
          </a:p>
          <a:p>
            <a:r>
              <a:rPr lang="fr-FR" sz="4400" dirty="0">
                <a:latin typeface="Candara Light" panose="020E0502030303020204" pitchFamily="34" charset="0"/>
              </a:rPr>
              <a:t>Qu’est-ce </a:t>
            </a:r>
            <a:r>
              <a:rPr lang="fr-FR" sz="4400" dirty="0" smtClean="0">
                <a:latin typeface="Candara Light" panose="020E0502030303020204" pitchFamily="34" charset="0"/>
              </a:rPr>
              <a:t>que « </a:t>
            </a:r>
            <a:r>
              <a:rPr lang="fr-FR" sz="4400" i="1" dirty="0" smtClean="0">
                <a:solidFill>
                  <a:srgbClr val="00B050"/>
                </a:solidFill>
                <a:latin typeface="Candara Light" panose="020E0502030303020204" pitchFamily="34" charset="0"/>
              </a:rPr>
              <a:t>interprétariat</a:t>
            </a:r>
            <a:r>
              <a:rPr lang="fr-FR" sz="4400" dirty="0" smtClean="0">
                <a:latin typeface="Candara Light" panose="020E0502030303020204" pitchFamily="34" charset="0"/>
              </a:rPr>
              <a:t> »?</a:t>
            </a:r>
          </a:p>
          <a:p>
            <a:r>
              <a:rPr lang="fr-FR" sz="4400" dirty="0">
                <a:latin typeface="Candara Light" panose="020E0502030303020204" pitchFamily="34" charset="0"/>
              </a:rPr>
              <a:t>Qu’est-ce que </a:t>
            </a:r>
            <a:r>
              <a:rPr lang="fr-FR" sz="4400" dirty="0" smtClean="0">
                <a:latin typeface="Candara Light" panose="020E0502030303020204" pitchFamily="34" charset="0"/>
              </a:rPr>
              <a:t>« </a:t>
            </a:r>
            <a:r>
              <a:rPr lang="fr-FR" sz="4400" i="1" dirty="0" err="1" smtClean="0">
                <a:solidFill>
                  <a:srgbClr val="00B050"/>
                </a:solidFill>
                <a:latin typeface="Candara Light" panose="020E0502030303020204" pitchFamily="34" charset="0"/>
              </a:rPr>
              <a:t>Traductologie</a:t>
            </a:r>
            <a:r>
              <a:rPr lang="fr-FR" sz="4400" dirty="0" smtClean="0">
                <a:latin typeface="Candara Light" panose="020E0502030303020204" pitchFamily="34" charset="0"/>
              </a:rPr>
              <a:t> »?</a:t>
            </a:r>
          </a:p>
          <a:p>
            <a:r>
              <a:rPr lang="fr-FR" sz="4400" dirty="0">
                <a:latin typeface="Candara Light" panose="020E0502030303020204" pitchFamily="34" charset="0"/>
              </a:rPr>
              <a:t>Qu’est-ce </a:t>
            </a:r>
            <a:r>
              <a:rPr lang="fr-FR" sz="4400" dirty="0" smtClean="0">
                <a:latin typeface="Candara Light" panose="020E0502030303020204" pitchFamily="34" charset="0"/>
              </a:rPr>
              <a:t>que « </a:t>
            </a:r>
            <a:r>
              <a:rPr lang="fr-FR" sz="4400" i="1" dirty="0" smtClean="0">
                <a:solidFill>
                  <a:srgbClr val="00B050"/>
                </a:solidFill>
                <a:latin typeface="Candara Light" panose="020E0502030303020204" pitchFamily="34" charset="0"/>
              </a:rPr>
              <a:t>version et thème </a:t>
            </a:r>
            <a:r>
              <a:rPr lang="fr-FR" sz="4400" dirty="0" smtClean="0">
                <a:solidFill>
                  <a:schemeClr val="tx1"/>
                </a:solidFill>
                <a:latin typeface="Candara Light" panose="020E0502030303020204" pitchFamily="34" charset="0"/>
              </a:rPr>
              <a:t>»?</a:t>
            </a:r>
            <a:endParaRPr lang="fr-FR" sz="4400" dirty="0">
              <a:solidFill>
                <a:schemeClr val="tx1"/>
              </a:solidFill>
              <a:latin typeface="Candara Light" panose="020E0502030303020204" pitchFamily="34" charset="0"/>
            </a:endParaRPr>
          </a:p>
        </p:txBody>
      </p:sp>
      <p:sp>
        <p:nvSpPr>
          <p:cNvPr id="4" name="Titre 3"/>
          <p:cNvSpPr>
            <a:spLocks noGrp="1"/>
          </p:cNvSpPr>
          <p:nvPr>
            <p:ph type="title"/>
          </p:nvPr>
        </p:nvSpPr>
        <p:spPr>
          <a:xfrm>
            <a:off x="1707708" y="260752"/>
            <a:ext cx="8911687" cy="1280890"/>
          </a:xfrm>
        </p:spPr>
        <p:txBody>
          <a:bodyPr>
            <a:normAutofit fontScale="90000"/>
          </a:bodyPr>
          <a:lstStyle/>
          <a:p>
            <a:pPr algn="ctr"/>
            <a:r>
              <a:rPr lang="fr-FR" sz="8900" b="1" dirty="0" smtClean="0">
                <a:solidFill>
                  <a:srgbClr val="00B050"/>
                </a:solidFill>
              </a:rPr>
              <a:t>Terminologie </a:t>
            </a:r>
            <a:endParaRPr lang="fr-FR" b="1" dirty="0">
              <a:solidFill>
                <a:srgbClr val="00B050"/>
              </a:solidFill>
            </a:endParaRPr>
          </a:p>
        </p:txBody>
      </p:sp>
      <p:sp>
        <p:nvSpPr>
          <p:cNvPr id="5" name="Espace réservé de la date 4"/>
          <p:cNvSpPr>
            <a:spLocks noGrp="1"/>
          </p:cNvSpPr>
          <p:nvPr>
            <p:ph type="dt" sz="half" idx="10"/>
          </p:nvPr>
        </p:nvSpPr>
        <p:spPr/>
        <p:txBody>
          <a:bodyPr/>
          <a:lstStyle/>
          <a:p>
            <a:fld id="{94BF1115-AEC6-4B81-B6DA-E98133CE5556}" type="datetime1">
              <a:rPr lang="fr-FR" smtClean="0"/>
              <a:pPr/>
              <a:t>29/01/2021</a:t>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373389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021404" y="1716349"/>
            <a:ext cx="10593422" cy="4354749"/>
          </a:xfrm>
        </p:spPr>
        <p:txBody>
          <a:bodyPr>
            <a:noAutofit/>
          </a:bodyPr>
          <a:lstStyle/>
          <a:p>
            <a:pPr marL="0" indent="0">
              <a:buNone/>
            </a:pPr>
            <a:r>
              <a:rPr lang="fr-FR" sz="8000" b="1" dirty="0" smtClean="0">
                <a:latin typeface="Candara Light" panose="020E0502030303020204" pitchFamily="34" charset="0"/>
              </a:rPr>
              <a:t>1- </a:t>
            </a:r>
            <a:r>
              <a:rPr lang="fr-FR" sz="8000" b="1" dirty="0" err="1" smtClean="0">
                <a:latin typeface="Candara Light" panose="020E0502030303020204" pitchFamily="34" charset="0"/>
              </a:rPr>
              <a:t>Intralinguale</a:t>
            </a:r>
            <a:endParaRPr lang="fr-FR" sz="8000" b="1" dirty="0" smtClean="0">
              <a:latin typeface="Candara Light" panose="020E0502030303020204" pitchFamily="34" charset="0"/>
            </a:endParaRPr>
          </a:p>
          <a:p>
            <a:pPr marL="0" indent="0">
              <a:buNone/>
            </a:pPr>
            <a:r>
              <a:rPr lang="fr-FR" sz="8000" b="1" dirty="0" smtClean="0">
                <a:latin typeface="Candara Light" panose="020E0502030303020204" pitchFamily="34" charset="0"/>
              </a:rPr>
              <a:t>2- Interlinguale</a:t>
            </a:r>
          </a:p>
          <a:p>
            <a:pPr marL="0" indent="0">
              <a:buNone/>
            </a:pPr>
            <a:r>
              <a:rPr lang="fr-FR" sz="8000" b="1" dirty="0" smtClean="0">
                <a:latin typeface="Candara Light" panose="020E0502030303020204" pitchFamily="34" charset="0"/>
              </a:rPr>
              <a:t>3- Intersémiotique</a:t>
            </a:r>
          </a:p>
        </p:txBody>
      </p:sp>
      <p:sp>
        <p:nvSpPr>
          <p:cNvPr id="6" name="Titre 5"/>
          <p:cNvSpPr>
            <a:spLocks noGrp="1"/>
          </p:cNvSpPr>
          <p:nvPr>
            <p:ph type="title"/>
          </p:nvPr>
        </p:nvSpPr>
        <p:spPr>
          <a:xfrm>
            <a:off x="1607504" y="548356"/>
            <a:ext cx="10270818" cy="1280890"/>
          </a:xfrm>
        </p:spPr>
        <p:txBody>
          <a:bodyPr>
            <a:normAutofit fontScale="90000"/>
          </a:bodyPr>
          <a:lstStyle/>
          <a:p>
            <a:r>
              <a:rPr lang="fr-FR" sz="4400" b="1" dirty="0" smtClean="0"/>
              <a:t>TRADUCTION</a:t>
            </a:r>
            <a:r>
              <a:rPr lang="fr-FR" sz="4000" b="1" dirty="0" smtClean="0"/>
              <a:t>: classification Jakobsonienne</a:t>
            </a:r>
            <a:r>
              <a:rPr lang="fr-FR" sz="6600" b="1" dirty="0"/>
              <a:t/>
            </a:r>
            <a:br>
              <a:rPr lang="fr-FR" sz="6600" b="1" dirty="0"/>
            </a:br>
            <a:r>
              <a:rPr lang="fr-FR" sz="6600" b="1" dirty="0"/>
              <a:t> </a:t>
            </a:r>
            <a:endParaRPr lang="fr-FR" b="1" dirty="0"/>
          </a:p>
        </p:txBody>
      </p:sp>
      <p:sp>
        <p:nvSpPr>
          <p:cNvPr id="2" name="Espace réservé de la date 1"/>
          <p:cNvSpPr>
            <a:spLocks noGrp="1"/>
          </p:cNvSpPr>
          <p:nvPr>
            <p:ph type="dt" sz="half" idx="10"/>
          </p:nvPr>
        </p:nvSpPr>
        <p:spPr/>
        <p:txBody>
          <a:bodyPr/>
          <a:lstStyle/>
          <a:p>
            <a:fld id="{44E9B004-D869-4D3F-BBF2-F73811239A72}" type="datetime1">
              <a:rPr lang="fr-FR" smtClean="0"/>
              <a:pPr/>
              <a:t>29/01/2021</a:t>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54493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816747" y="1929280"/>
            <a:ext cx="11061575" cy="4900473"/>
          </a:xfrm>
        </p:spPr>
        <p:txBody>
          <a:bodyPr>
            <a:noAutofit/>
          </a:bodyPr>
          <a:lstStyle/>
          <a:p>
            <a:pPr marL="0" indent="0">
              <a:buNone/>
            </a:pPr>
            <a:r>
              <a:rPr lang="fr-FR" sz="5400" b="1" dirty="0" smtClean="0">
                <a:latin typeface="Candara Light" panose="020E0502030303020204" pitchFamily="34" charset="0"/>
              </a:rPr>
              <a:t>La </a:t>
            </a:r>
            <a:r>
              <a:rPr lang="fr-FR" sz="5400" b="1" dirty="0">
                <a:latin typeface="Candara Light" panose="020E0502030303020204" pitchFamily="34" charset="0"/>
              </a:rPr>
              <a:t>traduction </a:t>
            </a:r>
            <a:r>
              <a:rPr lang="fr-FR" sz="5400" b="1" dirty="0" err="1">
                <a:latin typeface="Candara Light" panose="020E0502030303020204" pitchFamily="34" charset="0"/>
              </a:rPr>
              <a:t>intralinguale</a:t>
            </a:r>
            <a:r>
              <a:rPr lang="fr-FR" sz="5400" b="1" dirty="0">
                <a:latin typeface="Candara Light" panose="020E0502030303020204" pitchFamily="34" charset="0"/>
              </a:rPr>
              <a:t> ou reformulation, </a:t>
            </a:r>
            <a:r>
              <a:rPr lang="fr-FR" sz="5400" b="1" dirty="0" smtClean="0">
                <a:latin typeface="Candara Light" panose="020E0502030303020204" pitchFamily="34" charset="0"/>
              </a:rPr>
              <a:t>consiste </a:t>
            </a:r>
            <a:r>
              <a:rPr lang="fr-FR" sz="5400" b="1" dirty="0">
                <a:latin typeface="Candara Light" panose="020E0502030303020204" pitchFamily="34" charset="0"/>
              </a:rPr>
              <a:t>en l’interprétation des signes linguistiques au moyen d’autres signes de la même langue .</a:t>
            </a:r>
            <a:endParaRPr lang="fr-FR" sz="5400" b="1" dirty="0" smtClean="0">
              <a:latin typeface="Candara Light" panose="020E0502030303020204" pitchFamily="34" charset="0"/>
            </a:endParaRPr>
          </a:p>
        </p:txBody>
      </p:sp>
      <p:sp>
        <p:nvSpPr>
          <p:cNvPr id="6" name="Titre 5"/>
          <p:cNvSpPr>
            <a:spLocks noGrp="1"/>
          </p:cNvSpPr>
          <p:nvPr>
            <p:ph type="title"/>
          </p:nvPr>
        </p:nvSpPr>
        <p:spPr>
          <a:xfrm>
            <a:off x="1607504" y="203200"/>
            <a:ext cx="10270818" cy="1397160"/>
          </a:xfrm>
        </p:spPr>
        <p:txBody>
          <a:bodyPr>
            <a:noAutofit/>
          </a:bodyPr>
          <a:lstStyle/>
          <a:p>
            <a:pPr marL="0" indent="0"/>
            <a:r>
              <a:rPr lang="fr-FR" sz="6600" b="1" dirty="0">
                <a:latin typeface="Times New Roman" panose="02020603050405020304" pitchFamily="18" charset="0"/>
                <a:cs typeface="Times New Roman" panose="02020603050405020304" pitchFamily="18" charset="0"/>
              </a:rPr>
              <a:t>1- </a:t>
            </a:r>
            <a:r>
              <a:rPr lang="fr-FR" b="1" dirty="0">
                <a:latin typeface="Times New Roman" panose="02020603050405020304" pitchFamily="18" charset="0"/>
                <a:cs typeface="Times New Roman" panose="02020603050405020304" pitchFamily="18" charset="0"/>
              </a:rPr>
              <a:t>TRADUCTION INTRALINGUALE:</a:t>
            </a:r>
          </a:p>
        </p:txBody>
      </p:sp>
      <p:sp>
        <p:nvSpPr>
          <p:cNvPr id="2" name="Espace réservé de la date 1"/>
          <p:cNvSpPr>
            <a:spLocks noGrp="1"/>
          </p:cNvSpPr>
          <p:nvPr>
            <p:ph type="dt" sz="half" idx="10"/>
          </p:nvPr>
        </p:nvSpPr>
        <p:spPr/>
        <p:txBody>
          <a:bodyPr/>
          <a:lstStyle/>
          <a:p>
            <a:fld id="{68585009-EB47-48E4-82FD-9279D36E8D29}" type="datetime1">
              <a:rPr lang="fr-FR" smtClean="0"/>
              <a:pPr/>
              <a:t>29/01/2021</a:t>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467464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212125" y="1957527"/>
            <a:ext cx="11061575" cy="4900473"/>
          </a:xfrm>
        </p:spPr>
        <p:txBody>
          <a:bodyPr>
            <a:noAutofit/>
          </a:bodyPr>
          <a:lstStyle/>
          <a:p>
            <a:pPr marL="0" indent="0">
              <a:lnSpc>
                <a:spcPct val="150000"/>
              </a:lnSpc>
              <a:buNone/>
            </a:pPr>
            <a:r>
              <a:rPr lang="fr-FR" sz="4400" b="1" dirty="0" smtClean="0">
                <a:latin typeface="Candara Light" panose="020E0502030303020204" pitchFamily="34" charset="0"/>
              </a:rPr>
              <a:t>La </a:t>
            </a:r>
            <a:r>
              <a:rPr lang="fr-FR" sz="4400" b="1" dirty="0">
                <a:latin typeface="Candara Light" panose="020E0502030303020204" pitchFamily="34" charset="0"/>
              </a:rPr>
              <a:t>traduction interlinguale ou traduction proprement dite, </a:t>
            </a:r>
            <a:r>
              <a:rPr lang="fr-FR" sz="4400" b="1" dirty="0" smtClean="0">
                <a:latin typeface="Candara Light" panose="020E0502030303020204" pitchFamily="34" charset="0"/>
              </a:rPr>
              <a:t>consiste </a:t>
            </a:r>
            <a:r>
              <a:rPr lang="fr-FR" sz="4400" b="1" dirty="0">
                <a:latin typeface="Candara Light" panose="020E0502030303020204" pitchFamily="34" charset="0"/>
              </a:rPr>
              <a:t>en l’interprétation  des signes linguistiques au moyen d’autres signes d’une autre langue.</a:t>
            </a:r>
            <a:endParaRPr lang="fr-FR" sz="4400" b="1" dirty="0" smtClean="0">
              <a:latin typeface="Candara Light" panose="020E0502030303020204" pitchFamily="34" charset="0"/>
            </a:endParaRPr>
          </a:p>
        </p:txBody>
      </p:sp>
      <p:sp>
        <p:nvSpPr>
          <p:cNvPr id="6" name="Titre 5"/>
          <p:cNvSpPr>
            <a:spLocks noGrp="1"/>
          </p:cNvSpPr>
          <p:nvPr>
            <p:ph type="title"/>
          </p:nvPr>
        </p:nvSpPr>
        <p:spPr>
          <a:xfrm>
            <a:off x="1607504" y="548356"/>
            <a:ext cx="10270818" cy="1086480"/>
          </a:xfrm>
        </p:spPr>
        <p:txBody>
          <a:bodyPr>
            <a:noAutofit/>
          </a:bodyPr>
          <a:lstStyle/>
          <a:p>
            <a:r>
              <a:rPr lang="fr-FR" sz="6600" b="1" dirty="0" smtClean="0">
                <a:latin typeface="Times New Roman" panose="02020603050405020304" pitchFamily="18" charset="0"/>
                <a:cs typeface="Times New Roman" panose="02020603050405020304" pitchFamily="18" charset="0"/>
              </a:rPr>
              <a:t>2- </a:t>
            </a:r>
            <a:r>
              <a:rPr lang="fr-FR" sz="3200" b="1" dirty="0">
                <a:latin typeface="Times New Roman" panose="02020603050405020304" pitchFamily="18" charset="0"/>
                <a:cs typeface="Times New Roman" panose="02020603050405020304" pitchFamily="18" charset="0"/>
              </a:rPr>
              <a:t>TRADUCTION INTERLINGUALE:</a:t>
            </a:r>
            <a:br>
              <a:rPr lang="fr-FR" sz="3200" b="1" dirty="0">
                <a:latin typeface="Times New Roman" panose="02020603050405020304" pitchFamily="18" charset="0"/>
                <a:cs typeface="Times New Roman" panose="02020603050405020304" pitchFamily="18" charset="0"/>
              </a:rPr>
            </a:br>
            <a:endParaRPr lang="fr-FR" sz="3200" b="1" dirty="0">
              <a:latin typeface="Times New Roman" panose="02020603050405020304" pitchFamily="18" charset="0"/>
              <a:cs typeface="Times New Roman" panose="02020603050405020304" pitchFamily="18" charset="0"/>
            </a:endParaRPr>
          </a:p>
        </p:txBody>
      </p:sp>
      <p:sp>
        <p:nvSpPr>
          <p:cNvPr id="2" name="Espace réservé de la date 1"/>
          <p:cNvSpPr>
            <a:spLocks noGrp="1"/>
          </p:cNvSpPr>
          <p:nvPr>
            <p:ph type="dt" sz="half" idx="10"/>
          </p:nvPr>
        </p:nvSpPr>
        <p:spPr/>
        <p:txBody>
          <a:bodyPr/>
          <a:lstStyle/>
          <a:p>
            <a:fld id="{37AA1545-FC38-4A3D-BBEE-4947A7A84D8A}" type="datetime1">
              <a:rPr lang="fr-FR" smtClean="0"/>
              <a:pPr/>
              <a:t>29/01/2021</a:t>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8276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130832" y="2114590"/>
            <a:ext cx="11454745" cy="4900473"/>
          </a:xfrm>
        </p:spPr>
        <p:txBody>
          <a:bodyPr>
            <a:noAutofit/>
          </a:bodyPr>
          <a:lstStyle/>
          <a:p>
            <a:pPr marL="0" indent="0">
              <a:lnSpc>
                <a:spcPct val="150000"/>
              </a:lnSpc>
              <a:buNone/>
            </a:pPr>
            <a:r>
              <a:rPr lang="fr-FR" sz="4400" b="1" dirty="0" smtClean="0">
                <a:latin typeface="Candara Light" panose="020E0502030303020204" pitchFamily="34" charset="0"/>
              </a:rPr>
              <a:t>La </a:t>
            </a:r>
            <a:r>
              <a:rPr lang="fr-FR" sz="4400" b="1" dirty="0">
                <a:latin typeface="Candara Light" panose="020E0502030303020204" pitchFamily="34" charset="0"/>
              </a:rPr>
              <a:t>traduction intersémiotique ou transmutation , </a:t>
            </a:r>
            <a:r>
              <a:rPr lang="fr-FR" sz="4400" b="1" dirty="0" smtClean="0">
                <a:latin typeface="Candara Light" panose="020E0502030303020204" pitchFamily="34" charset="0"/>
              </a:rPr>
              <a:t>consiste </a:t>
            </a:r>
            <a:r>
              <a:rPr lang="fr-FR" sz="4400" b="1" dirty="0">
                <a:latin typeface="Candara Light" panose="020E0502030303020204" pitchFamily="34" charset="0"/>
              </a:rPr>
              <a:t>en l’interprétation des signes linguistiques au moyen de systèmes de signes </a:t>
            </a:r>
            <a:r>
              <a:rPr lang="fr-FR" sz="4400" b="1" dirty="0">
                <a:solidFill>
                  <a:srgbClr val="FF0000"/>
                </a:solidFill>
                <a:latin typeface="Candara Light" panose="020E0502030303020204" pitchFamily="34" charset="0"/>
              </a:rPr>
              <a:t>non</a:t>
            </a:r>
            <a:r>
              <a:rPr lang="fr-FR" sz="4400" b="1" dirty="0">
                <a:latin typeface="Candara Light" panose="020E0502030303020204" pitchFamily="34" charset="0"/>
              </a:rPr>
              <a:t> linguistiques. </a:t>
            </a:r>
            <a:endParaRPr lang="fr-FR" sz="4400" b="1" i="1" dirty="0" smtClean="0">
              <a:latin typeface="Candara Light" panose="020E0502030303020204" pitchFamily="34" charset="0"/>
            </a:endParaRPr>
          </a:p>
        </p:txBody>
      </p:sp>
      <p:sp>
        <p:nvSpPr>
          <p:cNvPr id="6" name="Titre 5"/>
          <p:cNvSpPr>
            <a:spLocks noGrp="1"/>
          </p:cNvSpPr>
          <p:nvPr>
            <p:ph type="title"/>
          </p:nvPr>
        </p:nvSpPr>
        <p:spPr>
          <a:xfrm>
            <a:off x="1607504" y="548356"/>
            <a:ext cx="10270818" cy="836561"/>
          </a:xfrm>
        </p:spPr>
        <p:txBody>
          <a:bodyPr>
            <a:noAutofit/>
          </a:bodyPr>
          <a:lstStyle/>
          <a:p>
            <a:r>
              <a:rPr lang="fr-FR" sz="6600" b="1" dirty="0" smtClean="0">
                <a:latin typeface="Times New Roman" panose="02020603050405020304" pitchFamily="18" charset="0"/>
                <a:cs typeface="Times New Roman" panose="02020603050405020304" pitchFamily="18" charset="0"/>
              </a:rPr>
              <a:t>3- </a:t>
            </a:r>
            <a:r>
              <a:rPr lang="fr-FR" sz="3200" b="1" dirty="0">
                <a:latin typeface="Times New Roman" panose="02020603050405020304" pitchFamily="18" charset="0"/>
                <a:cs typeface="Times New Roman" panose="02020603050405020304" pitchFamily="18" charset="0"/>
              </a:rPr>
              <a:t>TRADUCTION INTERSÉMIOTIQUE</a:t>
            </a:r>
            <a:r>
              <a:rPr lang="fr-FR" sz="3200" b="1" dirty="0" smtClean="0">
                <a:latin typeface="Times New Roman" panose="02020603050405020304" pitchFamily="18" charset="0"/>
                <a:cs typeface="Times New Roman" panose="02020603050405020304" pitchFamily="18" charset="0"/>
              </a:rPr>
              <a:t>:</a:t>
            </a:r>
            <a:endParaRPr lang="fr-FR" sz="3200" b="1" dirty="0">
              <a:latin typeface="Times New Roman" panose="02020603050405020304" pitchFamily="18" charset="0"/>
              <a:cs typeface="Times New Roman" panose="02020603050405020304" pitchFamily="18" charset="0"/>
            </a:endParaRPr>
          </a:p>
        </p:txBody>
      </p:sp>
      <p:sp>
        <p:nvSpPr>
          <p:cNvPr id="2" name="Espace réservé de la date 1"/>
          <p:cNvSpPr>
            <a:spLocks noGrp="1"/>
          </p:cNvSpPr>
          <p:nvPr>
            <p:ph type="dt" sz="half" idx="10"/>
          </p:nvPr>
        </p:nvSpPr>
        <p:spPr/>
        <p:txBody>
          <a:bodyPr/>
          <a:lstStyle/>
          <a:p>
            <a:fld id="{5876D4D6-65CD-411C-8586-77CD47948F2D}" type="datetime1">
              <a:rPr lang="fr-FR" smtClean="0"/>
              <a:pPr/>
              <a:t>29/01/2021</a:t>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8704225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904672" y="1725037"/>
            <a:ext cx="10593422" cy="4354749"/>
          </a:xfrm>
        </p:spPr>
        <p:txBody>
          <a:bodyPr>
            <a:normAutofit/>
          </a:bodyPr>
          <a:lstStyle/>
          <a:p>
            <a:r>
              <a:rPr lang="fr-FR" sz="3900" b="1" dirty="0" smtClean="0">
                <a:latin typeface="Candara Light" panose="020E0502030303020204" pitchFamily="34" charset="0"/>
              </a:rPr>
              <a:t>du verbe </a:t>
            </a:r>
            <a:r>
              <a:rPr lang="fr-FR" sz="4400" b="1" i="1" dirty="0" smtClean="0">
                <a:latin typeface="Candara Light" panose="020E0502030303020204" pitchFamily="34" charset="0"/>
              </a:rPr>
              <a:t>latin</a:t>
            </a:r>
            <a:r>
              <a:rPr lang="fr-FR" sz="4400" b="1" dirty="0" smtClean="0">
                <a:latin typeface="Candara Light" panose="020E0502030303020204" pitchFamily="34" charset="0"/>
              </a:rPr>
              <a:t> « </a:t>
            </a:r>
            <a:r>
              <a:rPr lang="fr-FR" sz="4400" b="1" i="1" dirty="0" err="1" smtClean="0">
                <a:latin typeface="Candara Light" panose="020E0502030303020204" pitchFamily="34" charset="0"/>
              </a:rPr>
              <a:t>traducere</a:t>
            </a:r>
            <a:r>
              <a:rPr lang="fr-FR" sz="4400" b="1" dirty="0" smtClean="0">
                <a:latin typeface="Candara Light" panose="020E0502030303020204" pitchFamily="34" charset="0"/>
              </a:rPr>
              <a:t> »: faire passer</a:t>
            </a:r>
          </a:p>
          <a:p>
            <a:r>
              <a:rPr lang="fr-FR" sz="4300" b="1" u="sng" dirty="0" smtClean="0">
                <a:solidFill>
                  <a:srgbClr val="0070C0"/>
                </a:solidFill>
                <a:latin typeface="Candara Light" panose="020E0502030303020204" pitchFamily="34" charset="0"/>
              </a:rPr>
              <a:t>Énonciation</a:t>
            </a:r>
            <a:r>
              <a:rPr lang="fr-FR" sz="4300" b="1" dirty="0" smtClean="0">
                <a:latin typeface="Candara Light" panose="020E0502030303020204" pitchFamily="34" charset="0"/>
              </a:rPr>
              <a:t> dans une autre langue (ou </a:t>
            </a:r>
            <a:r>
              <a:rPr lang="fr-FR" sz="4300" b="1" i="1" dirty="0" smtClean="0">
                <a:solidFill>
                  <a:srgbClr val="FF0000"/>
                </a:solidFill>
                <a:latin typeface="Candara Light" panose="020E0502030303020204" pitchFamily="34" charset="0"/>
              </a:rPr>
              <a:t>langue cible</a:t>
            </a:r>
            <a:r>
              <a:rPr lang="fr-FR" sz="4300" b="1" dirty="0" smtClean="0">
                <a:latin typeface="Candara Light" panose="020E0502030303020204" pitchFamily="34" charset="0"/>
              </a:rPr>
              <a:t>) de ce qui a été énoncé dans une langue (la </a:t>
            </a:r>
            <a:r>
              <a:rPr lang="fr-FR" sz="4300" b="1" i="1" dirty="0" smtClean="0">
                <a:solidFill>
                  <a:srgbClr val="FF0000"/>
                </a:solidFill>
                <a:latin typeface="Candara Light" panose="020E0502030303020204" pitchFamily="34" charset="0"/>
              </a:rPr>
              <a:t>langue source</a:t>
            </a:r>
            <a:r>
              <a:rPr lang="fr-FR" sz="4300" b="1" dirty="0" smtClean="0">
                <a:latin typeface="Candara Light" panose="020E0502030303020204" pitchFamily="34" charset="0"/>
              </a:rPr>
              <a:t>),</a:t>
            </a:r>
            <a:r>
              <a:rPr lang="fr-FR" sz="4300" b="1" dirty="0">
                <a:latin typeface="Candara Light" panose="020E0502030303020204" pitchFamily="34" charset="0"/>
              </a:rPr>
              <a:t> </a:t>
            </a:r>
            <a:r>
              <a:rPr lang="fr-FR" sz="4300" b="1" dirty="0" smtClean="0">
                <a:latin typeface="Candara Light" panose="020E0502030303020204" pitchFamily="34" charset="0"/>
              </a:rPr>
              <a:t>en conservant les </a:t>
            </a:r>
            <a:r>
              <a:rPr lang="fr-FR" sz="4300" b="1" u="sng" dirty="0" smtClean="0">
                <a:latin typeface="Candara Light" panose="020E0502030303020204" pitchFamily="34" charset="0"/>
              </a:rPr>
              <a:t>équivalences</a:t>
            </a:r>
            <a:r>
              <a:rPr lang="fr-FR" sz="4300" b="1" dirty="0" smtClean="0">
                <a:latin typeface="Candara Light" panose="020E0502030303020204" pitchFamily="34" charset="0"/>
              </a:rPr>
              <a:t> sémantiques et stylistiques.</a:t>
            </a:r>
          </a:p>
          <a:p>
            <a:pPr algn="r"/>
            <a:r>
              <a:rPr lang="fr-FR" sz="1900" dirty="0" smtClean="0"/>
              <a:t>Larousse en ligne</a:t>
            </a:r>
          </a:p>
        </p:txBody>
      </p:sp>
      <p:sp>
        <p:nvSpPr>
          <p:cNvPr id="6" name="Titre 5"/>
          <p:cNvSpPr>
            <a:spLocks noGrp="1"/>
          </p:cNvSpPr>
          <p:nvPr>
            <p:ph type="title"/>
          </p:nvPr>
        </p:nvSpPr>
        <p:spPr/>
        <p:txBody>
          <a:bodyPr/>
          <a:lstStyle/>
          <a:p>
            <a:r>
              <a:rPr lang="fr-FR" sz="6600" b="1" dirty="0" smtClean="0"/>
              <a:t>Traduction </a:t>
            </a:r>
            <a:endParaRPr lang="fr-FR" b="1" dirty="0"/>
          </a:p>
        </p:txBody>
      </p:sp>
      <p:sp>
        <p:nvSpPr>
          <p:cNvPr id="2" name="Espace réservé de la date 1"/>
          <p:cNvSpPr>
            <a:spLocks noGrp="1"/>
          </p:cNvSpPr>
          <p:nvPr>
            <p:ph type="dt" sz="half" idx="10"/>
          </p:nvPr>
        </p:nvSpPr>
        <p:spPr/>
        <p:txBody>
          <a:bodyPr/>
          <a:lstStyle/>
          <a:p>
            <a:fld id="{5D5741C2-3C51-4FF3-A587-577ECF625F73}" type="datetime1">
              <a:rPr lang="fr-FR" smtClean="0"/>
              <a:pPr/>
              <a:t>29/01/2021</a:t>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380909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additive="base">
                                        <p:cTn id="2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5150528" y="3039124"/>
            <a:ext cx="1908699" cy="1710430"/>
          </a:xfrm>
        </p:spPr>
        <p:txBody>
          <a:bodyPr>
            <a:normAutofit lnSpcReduction="10000"/>
          </a:bodyPr>
          <a:lstStyle/>
          <a:p>
            <a:pPr marL="0" indent="0">
              <a:buNone/>
            </a:pPr>
            <a:r>
              <a:rPr lang="fr-FR" sz="11500" b="1" dirty="0" smtClean="0">
                <a:latin typeface="Tempus Sans ITC" panose="04020404030D07020202" pitchFamily="82" charset="0"/>
              </a:rPr>
              <a:t>ou</a:t>
            </a:r>
            <a:endParaRPr lang="fr-FR" sz="1400" dirty="0"/>
          </a:p>
        </p:txBody>
      </p:sp>
      <p:sp>
        <p:nvSpPr>
          <p:cNvPr id="4" name="Espace réservé du contenu 4"/>
          <p:cNvSpPr txBox="1">
            <a:spLocks/>
          </p:cNvSpPr>
          <p:nvPr/>
        </p:nvSpPr>
        <p:spPr>
          <a:xfrm>
            <a:off x="2300796" y="3156012"/>
            <a:ext cx="2849732" cy="1708951"/>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fr-FR" sz="11500" b="1" dirty="0" smtClean="0">
                <a:latin typeface="Tempus Sans ITC" panose="04020404030D07020202" pitchFamily="82" charset="0"/>
              </a:rPr>
              <a:t>TD</a:t>
            </a:r>
          </a:p>
        </p:txBody>
      </p:sp>
      <p:sp>
        <p:nvSpPr>
          <p:cNvPr id="6" name="Espace réservé du contenu 4"/>
          <p:cNvSpPr txBox="1">
            <a:spLocks/>
          </p:cNvSpPr>
          <p:nvPr/>
        </p:nvSpPr>
        <p:spPr>
          <a:xfrm>
            <a:off x="7513467" y="3039124"/>
            <a:ext cx="3548109" cy="188798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fr-FR" sz="9600" b="1" dirty="0" smtClean="0">
                <a:latin typeface="Tempus Sans ITC" panose="04020404030D07020202" pitchFamily="82" charset="0"/>
              </a:rPr>
              <a:t>cours?</a:t>
            </a:r>
            <a:endParaRPr lang="fr-FR" sz="1200" dirty="0"/>
          </a:p>
        </p:txBody>
      </p:sp>
      <p:sp>
        <p:nvSpPr>
          <p:cNvPr id="2" name="Rectangle 1"/>
          <p:cNvSpPr/>
          <p:nvPr/>
        </p:nvSpPr>
        <p:spPr>
          <a:xfrm>
            <a:off x="2596624" y="5153033"/>
            <a:ext cx="2553904" cy="369332"/>
          </a:xfrm>
          <a:prstGeom prst="rect">
            <a:avLst/>
          </a:prstGeom>
        </p:spPr>
        <p:txBody>
          <a:bodyPr wrap="none">
            <a:spAutoFit/>
          </a:bodyPr>
          <a:lstStyle/>
          <a:p>
            <a:r>
              <a:rPr lang="fr-FR" b="1" dirty="0">
                <a:latin typeface="Tempus Sans ITC" panose="04020404030D07020202" pitchFamily="82" charset="0"/>
              </a:rPr>
              <a:t>Exclusion - récupération</a:t>
            </a:r>
            <a:endParaRPr lang="fr-FR" sz="1200" dirty="0"/>
          </a:p>
        </p:txBody>
      </p:sp>
      <p:sp>
        <p:nvSpPr>
          <p:cNvPr id="7" name="Espace réservé de la date 6"/>
          <p:cNvSpPr>
            <a:spLocks noGrp="1"/>
          </p:cNvSpPr>
          <p:nvPr>
            <p:ph type="dt" sz="half" idx="10"/>
          </p:nvPr>
        </p:nvSpPr>
        <p:spPr/>
        <p:txBody>
          <a:bodyPr/>
          <a:lstStyle/>
          <a:p>
            <a:fld id="{BD4F833D-C715-4457-BFB1-D4E71EB3E7DD}" type="datetime1">
              <a:rPr lang="fr-FR" smtClean="0"/>
              <a:pPr/>
              <a:t>29/01/2021</a:t>
            </a:fld>
            <a:endParaRPr lang="en-US" dirty="0"/>
          </a:p>
        </p:txBody>
      </p:sp>
      <p:sp>
        <p:nvSpPr>
          <p:cNvPr id="9" name="Espace réservé du numéro de diapositive 8"/>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797824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wipe(down)">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wheel(1)">
                                      <p:cBhvr>
                                        <p:cTn id="26"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space réservé du contenu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6431" y="1535837"/>
            <a:ext cx="12005569" cy="5322163"/>
          </a:xfrm>
        </p:spPr>
      </p:pic>
      <p:sp>
        <p:nvSpPr>
          <p:cNvPr id="6" name="Titre 5"/>
          <p:cNvSpPr>
            <a:spLocks noGrp="1"/>
          </p:cNvSpPr>
          <p:nvPr>
            <p:ph type="title"/>
          </p:nvPr>
        </p:nvSpPr>
        <p:spPr>
          <a:xfrm>
            <a:off x="1838324" y="148246"/>
            <a:ext cx="8911687" cy="1280890"/>
          </a:xfrm>
        </p:spPr>
        <p:txBody>
          <a:bodyPr>
            <a:normAutofit fontScale="90000"/>
          </a:bodyPr>
          <a:lstStyle/>
          <a:p>
            <a:r>
              <a:rPr lang="fr-FR" sz="6600" b="1" dirty="0" smtClean="0"/>
              <a:t>énonciation = contexte </a:t>
            </a:r>
            <a:endParaRPr lang="fr-FR" b="1" dirty="0"/>
          </a:p>
        </p:txBody>
      </p:sp>
      <p:sp>
        <p:nvSpPr>
          <p:cNvPr id="4" name="Espace réservé de la date 3"/>
          <p:cNvSpPr>
            <a:spLocks noGrp="1"/>
          </p:cNvSpPr>
          <p:nvPr>
            <p:ph type="dt" sz="half" idx="10"/>
          </p:nvPr>
        </p:nvSpPr>
        <p:spPr/>
        <p:txBody>
          <a:bodyPr/>
          <a:lstStyle/>
          <a:p>
            <a:fld id="{DC0EEEE6-1EEB-404F-AB31-4939462D0D6C}" type="datetime1">
              <a:rPr lang="fr-FR" smtClean="0"/>
              <a:pPr/>
              <a:t>29/01/2021</a:t>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8368310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02276" y="2959223"/>
            <a:ext cx="8915400" cy="3777622"/>
          </a:xfrm>
        </p:spPr>
        <p:txBody>
          <a:bodyPr>
            <a:normAutofit/>
          </a:bodyPr>
          <a:lstStyle/>
          <a:p>
            <a:pPr marL="0" indent="0">
              <a:buNone/>
            </a:pPr>
            <a:r>
              <a:rPr lang="fr-FR" sz="9600" dirty="0" smtClean="0"/>
              <a:t>Complet!</a:t>
            </a:r>
            <a:endParaRPr lang="fr-FR" sz="9600" dirty="0"/>
          </a:p>
        </p:txBody>
      </p:sp>
      <p:sp>
        <p:nvSpPr>
          <p:cNvPr id="2" name="Espace réservé de la date 1"/>
          <p:cNvSpPr>
            <a:spLocks noGrp="1"/>
          </p:cNvSpPr>
          <p:nvPr>
            <p:ph type="dt" sz="half" idx="10"/>
          </p:nvPr>
        </p:nvSpPr>
        <p:spPr/>
        <p:txBody>
          <a:bodyPr/>
          <a:lstStyle/>
          <a:p>
            <a:fld id="{CF7A83AA-4A01-41F6-84CE-E13957C11A5C}" type="datetime1">
              <a:rPr lang="fr-FR" smtClean="0"/>
              <a:pPr/>
              <a:t>29/01/2021</a:t>
            </a:fld>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5657190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6431" y="1589102"/>
            <a:ext cx="12005569" cy="5268897"/>
          </a:xfrm>
        </p:spPr>
      </p:pic>
      <p:sp>
        <p:nvSpPr>
          <p:cNvPr id="4" name="Titre 5"/>
          <p:cNvSpPr>
            <a:spLocks noGrp="1"/>
          </p:cNvSpPr>
          <p:nvPr>
            <p:ph type="title"/>
          </p:nvPr>
        </p:nvSpPr>
        <p:spPr>
          <a:xfrm>
            <a:off x="1856078" y="224615"/>
            <a:ext cx="8911687" cy="1280890"/>
          </a:xfrm>
        </p:spPr>
        <p:txBody>
          <a:bodyPr>
            <a:normAutofit fontScale="90000"/>
          </a:bodyPr>
          <a:lstStyle/>
          <a:p>
            <a:r>
              <a:rPr lang="fr-FR" sz="6600" b="1" dirty="0" smtClean="0"/>
              <a:t>énonciation = contexte </a:t>
            </a:r>
            <a:endParaRPr lang="fr-FR" b="1" dirty="0"/>
          </a:p>
        </p:txBody>
      </p:sp>
      <p:sp>
        <p:nvSpPr>
          <p:cNvPr id="2" name="Espace réservé de la date 1"/>
          <p:cNvSpPr>
            <a:spLocks noGrp="1"/>
          </p:cNvSpPr>
          <p:nvPr>
            <p:ph type="dt" sz="half" idx="10"/>
          </p:nvPr>
        </p:nvSpPr>
        <p:spPr/>
        <p:txBody>
          <a:bodyPr/>
          <a:lstStyle/>
          <a:p>
            <a:fld id="{71E8F466-1228-4849-930F-2AD8A32750C3}" type="datetime1">
              <a:rPr lang="fr-FR" smtClean="0"/>
              <a:pPr/>
              <a:t>29/01/2021</a:t>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12702097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96753" y="2541973"/>
            <a:ext cx="8915400" cy="3777622"/>
          </a:xfrm>
        </p:spPr>
        <p:txBody>
          <a:bodyPr>
            <a:normAutofit/>
          </a:bodyPr>
          <a:lstStyle/>
          <a:p>
            <a:pPr marL="0" indent="0">
              <a:buNone/>
            </a:pPr>
            <a:r>
              <a:rPr lang="fr-FR" sz="9600" dirty="0" smtClean="0"/>
              <a:t>Pas de postes</a:t>
            </a:r>
            <a:endParaRPr lang="fr-FR" sz="9600" dirty="0"/>
          </a:p>
        </p:txBody>
      </p:sp>
      <p:sp>
        <p:nvSpPr>
          <p:cNvPr id="2" name="Espace réservé de la date 1"/>
          <p:cNvSpPr>
            <a:spLocks noGrp="1"/>
          </p:cNvSpPr>
          <p:nvPr>
            <p:ph type="dt" sz="half" idx="10"/>
          </p:nvPr>
        </p:nvSpPr>
        <p:spPr/>
        <p:txBody>
          <a:bodyPr/>
          <a:lstStyle/>
          <a:p>
            <a:fld id="{C6D8AF6C-CEB5-4668-84AA-7A249C652626}" type="datetime1">
              <a:rPr lang="fr-FR" smtClean="0"/>
              <a:pPr/>
              <a:t>29/01/2021</a:t>
            </a:fld>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5213443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021404" y="2133599"/>
            <a:ext cx="10593422" cy="4354749"/>
          </a:xfrm>
        </p:spPr>
        <p:txBody>
          <a:bodyPr>
            <a:normAutofit/>
          </a:bodyPr>
          <a:lstStyle/>
          <a:p>
            <a:r>
              <a:rPr lang="fr-FR" sz="3900" b="1" dirty="0" smtClean="0">
                <a:latin typeface="Candara Light" panose="020E0502030303020204" pitchFamily="34" charset="0"/>
              </a:rPr>
              <a:t>du verbe </a:t>
            </a:r>
            <a:r>
              <a:rPr lang="fr-FR" sz="4400" b="1" i="1" dirty="0" smtClean="0">
                <a:latin typeface="Candara Light" panose="020E0502030303020204" pitchFamily="34" charset="0"/>
              </a:rPr>
              <a:t>latin</a:t>
            </a:r>
            <a:r>
              <a:rPr lang="fr-FR" sz="4400" b="1" dirty="0" smtClean="0">
                <a:latin typeface="Candara Light" panose="020E0502030303020204" pitchFamily="34" charset="0"/>
              </a:rPr>
              <a:t> « </a:t>
            </a:r>
            <a:r>
              <a:rPr lang="fr-FR" sz="4400" b="1" i="1" dirty="0" err="1" smtClean="0">
                <a:latin typeface="Candara Light" panose="020E0502030303020204" pitchFamily="34" charset="0"/>
              </a:rPr>
              <a:t>traducere</a:t>
            </a:r>
            <a:r>
              <a:rPr lang="fr-FR" sz="4400" b="1" dirty="0" smtClean="0">
                <a:latin typeface="Candara Light" panose="020E0502030303020204" pitchFamily="34" charset="0"/>
              </a:rPr>
              <a:t> »: faire passer</a:t>
            </a:r>
          </a:p>
          <a:p>
            <a:r>
              <a:rPr lang="fr-FR" sz="4300" b="1" u="sng" dirty="0" smtClean="0">
                <a:latin typeface="Candara Light" panose="020E0502030303020204" pitchFamily="34" charset="0"/>
              </a:rPr>
              <a:t>Énonciation</a:t>
            </a:r>
            <a:r>
              <a:rPr lang="fr-FR" sz="4300" b="1" dirty="0" smtClean="0">
                <a:latin typeface="Candara Light" panose="020E0502030303020204" pitchFamily="34" charset="0"/>
              </a:rPr>
              <a:t> dans une autre langue (ou </a:t>
            </a:r>
            <a:r>
              <a:rPr lang="fr-FR" sz="4300" b="1" i="1" dirty="0" smtClean="0">
                <a:latin typeface="Candara Light" panose="020E0502030303020204" pitchFamily="34" charset="0"/>
              </a:rPr>
              <a:t>langue cible</a:t>
            </a:r>
            <a:r>
              <a:rPr lang="fr-FR" sz="4300" b="1" dirty="0" smtClean="0">
                <a:latin typeface="Candara Light" panose="020E0502030303020204" pitchFamily="34" charset="0"/>
              </a:rPr>
              <a:t>) de ce qui a été énoncé dans une langue (la </a:t>
            </a:r>
            <a:r>
              <a:rPr lang="fr-FR" sz="4300" b="1" i="1" dirty="0" smtClean="0">
                <a:latin typeface="Candara Light" panose="020E0502030303020204" pitchFamily="34" charset="0"/>
              </a:rPr>
              <a:t>langue source</a:t>
            </a:r>
            <a:r>
              <a:rPr lang="fr-FR" sz="4300" b="1" dirty="0" smtClean="0">
                <a:latin typeface="Candara Light" panose="020E0502030303020204" pitchFamily="34" charset="0"/>
              </a:rPr>
              <a:t>),</a:t>
            </a:r>
            <a:r>
              <a:rPr lang="fr-FR" sz="4300" b="1" dirty="0">
                <a:latin typeface="Candara Light" panose="020E0502030303020204" pitchFamily="34" charset="0"/>
              </a:rPr>
              <a:t> </a:t>
            </a:r>
            <a:r>
              <a:rPr lang="fr-FR" sz="4300" b="1" dirty="0" smtClean="0">
                <a:latin typeface="Candara Light" panose="020E0502030303020204" pitchFamily="34" charset="0"/>
              </a:rPr>
              <a:t>en conservant les </a:t>
            </a:r>
            <a:r>
              <a:rPr lang="fr-FR" sz="4300" b="1" u="sng" dirty="0" smtClean="0">
                <a:solidFill>
                  <a:srgbClr val="FF0000"/>
                </a:solidFill>
                <a:latin typeface="Candara Light" panose="020E0502030303020204" pitchFamily="34" charset="0"/>
              </a:rPr>
              <a:t>équivalences</a:t>
            </a:r>
            <a:r>
              <a:rPr lang="fr-FR" sz="4300" b="1" dirty="0" smtClean="0">
                <a:latin typeface="Candara Light" panose="020E0502030303020204" pitchFamily="34" charset="0"/>
              </a:rPr>
              <a:t> </a:t>
            </a:r>
            <a:r>
              <a:rPr lang="fr-FR" sz="4300" b="1" dirty="0" smtClean="0">
                <a:solidFill>
                  <a:srgbClr val="0070C0"/>
                </a:solidFill>
                <a:latin typeface="Candara Light" panose="020E0502030303020204" pitchFamily="34" charset="0"/>
              </a:rPr>
              <a:t>sémantiques</a:t>
            </a:r>
            <a:r>
              <a:rPr lang="fr-FR" sz="4300" b="1" dirty="0" smtClean="0">
                <a:latin typeface="Candara Light" panose="020E0502030303020204" pitchFamily="34" charset="0"/>
              </a:rPr>
              <a:t> et </a:t>
            </a:r>
            <a:r>
              <a:rPr lang="fr-FR" sz="4300" b="1" dirty="0" smtClean="0">
                <a:solidFill>
                  <a:srgbClr val="0070C0"/>
                </a:solidFill>
                <a:latin typeface="Candara Light" panose="020E0502030303020204" pitchFamily="34" charset="0"/>
              </a:rPr>
              <a:t>stylistiques</a:t>
            </a:r>
            <a:r>
              <a:rPr lang="fr-FR" sz="4300" b="1" dirty="0" smtClean="0">
                <a:latin typeface="Candara Light" panose="020E0502030303020204" pitchFamily="34" charset="0"/>
              </a:rPr>
              <a:t>.</a:t>
            </a:r>
          </a:p>
          <a:p>
            <a:pPr algn="r"/>
            <a:r>
              <a:rPr lang="fr-FR" sz="1900" dirty="0" smtClean="0"/>
              <a:t>Larousse en ligne</a:t>
            </a:r>
          </a:p>
        </p:txBody>
      </p:sp>
      <p:sp>
        <p:nvSpPr>
          <p:cNvPr id="6" name="Titre 5"/>
          <p:cNvSpPr>
            <a:spLocks noGrp="1"/>
          </p:cNvSpPr>
          <p:nvPr>
            <p:ph type="title"/>
          </p:nvPr>
        </p:nvSpPr>
        <p:spPr/>
        <p:txBody>
          <a:bodyPr/>
          <a:lstStyle/>
          <a:p>
            <a:r>
              <a:rPr lang="fr-FR" sz="6600" b="1" dirty="0" smtClean="0"/>
              <a:t>Traduction </a:t>
            </a:r>
            <a:endParaRPr lang="fr-FR" b="1" dirty="0"/>
          </a:p>
        </p:txBody>
      </p:sp>
      <p:sp>
        <p:nvSpPr>
          <p:cNvPr id="2" name="Espace réservé de la date 1"/>
          <p:cNvSpPr>
            <a:spLocks noGrp="1"/>
          </p:cNvSpPr>
          <p:nvPr>
            <p:ph type="dt" sz="half" idx="10"/>
          </p:nvPr>
        </p:nvSpPr>
        <p:spPr/>
        <p:txBody>
          <a:bodyPr/>
          <a:lstStyle/>
          <a:p>
            <a:fld id="{DD649D64-C616-4B8B-A3FA-EB45B57357F6}" type="datetime1">
              <a:rPr lang="fr-FR" smtClean="0"/>
              <a:pPr/>
              <a:t>29/01/2021</a:t>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33193581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dirty="0" smtClean="0"/>
              <a:t>Équivalences sémantiques</a:t>
            </a:r>
            <a:endParaRPr lang="fr-FR" sz="4800" dirty="0"/>
          </a:p>
        </p:txBody>
      </p:sp>
      <p:sp>
        <p:nvSpPr>
          <p:cNvPr id="3" name="Espace réservé du contenu 2"/>
          <p:cNvSpPr>
            <a:spLocks noGrp="1"/>
          </p:cNvSpPr>
          <p:nvPr>
            <p:ph idx="1"/>
          </p:nvPr>
        </p:nvSpPr>
        <p:spPr>
          <a:xfrm>
            <a:off x="1541646" y="2684016"/>
            <a:ext cx="8915400" cy="3777622"/>
          </a:xfrm>
        </p:spPr>
        <p:txBody>
          <a:bodyPr>
            <a:normAutofit lnSpcReduction="10000"/>
          </a:bodyPr>
          <a:lstStyle/>
          <a:p>
            <a:r>
              <a:rPr lang="fr-FR" sz="4400" dirty="0" smtClean="0"/>
              <a:t>Tu m’as réchauffé le cœur!</a:t>
            </a:r>
          </a:p>
          <a:p>
            <a:pPr marL="0" indent="0" algn="r" rtl="1">
              <a:buNone/>
            </a:pPr>
            <a:endParaRPr lang="ar-SA" sz="4400" dirty="0" smtClean="0"/>
          </a:p>
          <a:p>
            <a:pPr marL="0" indent="0" algn="r" rtl="1">
              <a:buNone/>
            </a:pPr>
            <a:r>
              <a:rPr lang="ar-SA" sz="4400" dirty="0" smtClean="0"/>
              <a:t>سخنت قلبي!</a:t>
            </a:r>
            <a:endParaRPr lang="fr-FR" sz="4400" dirty="0" smtClean="0"/>
          </a:p>
          <a:p>
            <a:pPr marL="0" indent="0" algn="r" rtl="1">
              <a:buNone/>
            </a:pPr>
            <a:endParaRPr lang="ar-SA" sz="4400" dirty="0" smtClean="0"/>
          </a:p>
          <a:p>
            <a:pPr marL="0" indent="0" algn="ctr" rtl="1">
              <a:buNone/>
            </a:pPr>
            <a:r>
              <a:rPr lang="ar-SA" sz="4400" dirty="0" smtClean="0">
                <a:solidFill>
                  <a:srgbClr val="00B050"/>
                </a:solidFill>
              </a:rPr>
              <a:t>لقد أسعدتني	!</a:t>
            </a:r>
            <a:endParaRPr lang="fr-FR" sz="4400" dirty="0">
              <a:solidFill>
                <a:srgbClr val="00B050"/>
              </a:solidFill>
            </a:endParaRPr>
          </a:p>
        </p:txBody>
      </p:sp>
      <p:sp>
        <p:nvSpPr>
          <p:cNvPr id="4" name="Multiplier 3"/>
          <p:cNvSpPr/>
          <p:nvPr/>
        </p:nvSpPr>
        <p:spPr>
          <a:xfrm>
            <a:off x="7741329" y="3773009"/>
            <a:ext cx="2050742" cy="1420427"/>
          </a:xfrm>
          <a:prstGeom prst="mathMultiply">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lumMod val="20000"/>
                  <a:lumOff val="80000"/>
                </a:schemeClr>
              </a:solidFill>
            </a:endParaRPr>
          </a:p>
        </p:txBody>
      </p:sp>
      <p:sp>
        <p:nvSpPr>
          <p:cNvPr id="6" name="Espace réservé de la date 5"/>
          <p:cNvSpPr>
            <a:spLocks noGrp="1"/>
          </p:cNvSpPr>
          <p:nvPr>
            <p:ph type="dt" sz="half" idx="10"/>
          </p:nvPr>
        </p:nvSpPr>
        <p:spPr/>
        <p:txBody>
          <a:bodyPr/>
          <a:lstStyle/>
          <a:p>
            <a:fld id="{21A8482A-95E2-41C2-9414-0BAAA2E7DBF3}" type="datetime1">
              <a:rPr lang="fr-FR" smtClean="0"/>
              <a:pPr/>
              <a:t>29/01/2021</a:t>
            </a:fld>
            <a:endParaRPr lang="en-US" dirty="0"/>
          </a:p>
        </p:txBody>
      </p:sp>
      <p:sp>
        <p:nvSpPr>
          <p:cNvPr id="8" name="Espace réservé du numéro de diapositive 7"/>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177662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circle(in)">
                                      <p:cBhvr>
                                        <p:cTn id="14" dur="2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80">
                                          <p:stCondLst>
                                            <p:cond delay="0"/>
                                          </p:stCondLst>
                                        </p:cTn>
                                        <p:tgtEl>
                                          <p:spTgt spid="4"/>
                                        </p:tgtEl>
                                      </p:cBhvr>
                                    </p:animEffect>
                                    <p:anim calcmode="lin" valueType="num">
                                      <p:cBhvr>
                                        <p:cTn id="20"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5" dur="26">
                                          <p:stCondLst>
                                            <p:cond delay="650"/>
                                          </p:stCondLst>
                                        </p:cTn>
                                        <p:tgtEl>
                                          <p:spTgt spid="4"/>
                                        </p:tgtEl>
                                      </p:cBhvr>
                                      <p:to x="100000" y="60000"/>
                                    </p:animScale>
                                    <p:animScale>
                                      <p:cBhvr>
                                        <p:cTn id="26" dur="166" decel="50000">
                                          <p:stCondLst>
                                            <p:cond delay="676"/>
                                          </p:stCondLst>
                                        </p:cTn>
                                        <p:tgtEl>
                                          <p:spTgt spid="4"/>
                                        </p:tgtEl>
                                      </p:cBhvr>
                                      <p:to x="100000" y="100000"/>
                                    </p:animScale>
                                    <p:animScale>
                                      <p:cBhvr>
                                        <p:cTn id="27" dur="26">
                                          <p:stCondLst>
                                            <p:cond delay="1312"/>
                                          </p:stCondLst>
                                        </p:cTn>
                                        <p:tgtEl>
                                          <p:spTgt spid="4"/>
                                        </p:tgtEl>
                                      </p:cBhvr>
                                      <p:to x="100000" y="80000"/>
                                    </p:animScale>
                                    <p:animScale>
                                      <p:cBhvr>
                                        <p:cTn id="28" dur="166" decel="50000">
                                          <p:stCondLst>
                                            <p:cond delay="1338"/>
                                          </p:stCondLst>
                                        </p:cTn>
                                        <p:tgtEl>
                                          <p:spTgt spid="4"/>
                                        </p:tgtEl>
                                      </p:cBhvr>
                                      <p:to x="100000" y="100000"/>
                                    </p:animScale>
                                    <p:animScale>
                                      <p:cBhvr>
                                        <p:cTn id="29" dur="26">
                                          <p:stCondLst>
                                            <p:cond delay="1642"/>
                                          </p:stCondLst>
                                        </p:cTn>
                                        <p:tgtEl>
                                          <p:spTgt spid="4"/>
                                        </p:tgtEl>
                                      </p:cBhvr>
                                      <p:to x="100000" y="90000"/>
                                    </p:animScale>
                                    <p:animScale>
                                      <p:cBhvr>
                                        <p:cTn id="30" dur="166" decel="50000">
                                          <p:stCondLst>
                                            <p:cond delay="1668"/>
                                          </p:stCondLst>
                                        </p:cTn>
                                        <p:tgtEl>
                                          <p:spTgt spid="4"/>
                                        </p:tgtEl>
                                      </p:cBhvr>
                                      <p:to x="100000" y="100000"/>
                                    </p:animScale>
                                    <p:animScale>
                                      <p:cBhvr>
                                        <p:cTn id="31" dur="26">
                                          <p:stCondLst>
                                            <p:cond delay="1808"/>
                                          </p:stCondLst>
                                        </p:cTn>
                                        <p:tgtEl>
                                          <p:spTgt spid="4"/>
                                        </p:tgtEl>
                                      </p:cBhvr>
                                      <p:to x="100000" y="95000"/>
                                    </p:animScale>
                                    <p:animScale>
                                      <p:cBhvr>
                                        <p:cTn id="32" dur="166" decel="50000">
                                          <p:stCondLst>
                                            <p:cond delay="1834"/>
                                          </p:stCondLst>
                                        </p:cTn>
                                        <p:tgtEl>
                                          <p:spTgt spid="4"/>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dirty="0" smtClean="0"/>
              <a:t>Équivalences stylistiques</a:t>
            </a:r>
            <a:endParaRPr lang="fr-FR" sz="4800" dirty="0"/>
          </a:p>
        </p:txBody>
      </p:sp>
      <p:sp>
        <p:nvSpPr>
          <p:cNvPr id="3" name="Espace réservé du contenu 2"/>
          <p:cNvSpPr>
            <a:spLocks noGrp="1"/>
          </p:cNvSpPr>
          <p:nvPr>
            <p:ph idx="1"/>
          </p:nvPr>
        </p:nvSpPr>
        <p:spPr>
          <a:xfrm>
            <a:off x="1470626" y="2355542"/>
            <a:ext cx="8915400" cy="3777622"/>
          </a:xfrm>
        </p:spPr>
        <p:txBody>
          <a:bodyPr>
            <a:normAutofit lnSpcReduction="10000"/>
          </a:bodyPr>
          <a:lstStyle/>
          <a:p>
            <a:r>
              <a:rPr lang="fr-FR" sz="4400" dirty="0"/>
              <a:t>Tu m’as réchauffé le cœur</a:t>
            </a:r>
            <a:r>
              <a:rPr lang="fr-FR" sz="4400" dirty="0" smtClean="0"/>
              <a:t>!</a:t>
            </a:r>
            <a:endParaRPr lang="ar-SA" sz="4400" dirty="0" smtClean="0"/>
          </a:p>
          <a:p>
            <a:r>
              <a:rPr lang="fr-FR" sz="4400" dirty="0" smtClean="0">
                <a:solidFill>
                  <a:srgbClr val="00B050"/>
                </a:solidFill>
              </a:rPr>
              <a:t>Tu m’as satisfait!</a:t>
            </a:r>
            <a:endParaRPr lang="ar-SA" sz="4400" dirty="0" smtClean="0">
              <a:solidFill>
                <a:srgbClr val="00B050"/>
              </a:solidFill>
            </a:endParaRPr>
          </a:p>
          <a:p>
            <a:pPr algn="r" rtl="1"/>
            <a:r>
              <a:rPr lang="ar-SA" sz="4400" dirty="0">
                <a:solidFill>
                  <a:schemeClr val="tx1"/>
                </a:solidFill>
              </a:rPr>
              <a:t>لقد أسعدتني	!</a:t>
            </a:r>
            <a:endParaRPr lang="fr-FR" sz="4400" dirty="0">
              <a:solidFill>
                <a:schemeClr val="tx1"/>
              </a:solidFill>
            </a:endParaRPr>
          </a:p>
          <a:p>
            <a:pPr algn="r" rtl="1"/>
            <a:endParaRPr lang="ar-SA" sz="4400" dirty="0"/>
          </a:p>
          <a:p>
            <a:pPr marL="0" indent="0" algn="ctr" rtl="1">
              <a:buNone/>
            </a:pPr>
            <a:r>
              <a:rPr lang="ar-SA" sz="4400" dirty="0" smtClean="0">
                <a:solidFill>
                  <a:srgbClr val="00B050"/>
                </a:solidFill>
              </a:rPr>
              <a:t>لقد أثلجت صدري !</a:t>
            </a:r>
            <a:endParaRPr lang="fr-FR" sz="4400" dirty="0" smtClean="0">
              <a:solidFill>
                <a:srgbClr val="00B050"/>
              </a:solidFill>
            </a:endParaRPr>
          </a:p>
          <a:p>
            <a:pPr marL="0" indent="0" algn="r" rtl="1">
              <a:buNone/>
            </a:pPr>
            <a:endParaRPr lang="fr-FR" sz="4400" dirty="0" smtClean="0"/>
          </a:p>
          <a:p>
            <a:endParaRPr lang="fr-FR" dirty="0"/>
          </a:p>
        </p:txBody>
      </p:sp>
      <p:cxnSp>
        <p:nvCxnSpPr>
          <p:cNvPr id="6" name="Connecteur droit 5"/>
          <p:cNvCxnSpPr/>
          <p:nvPr/>
        </p:nvCxnSpPr>
        <p:spPr>
          <a:xfrm flipH="1">
            <a:off x="6604986" y="3417903"/>
            <a:ext cx="3249228" cy="1438182"/>
          </a:xfrm>
          <a:prstGeom prst="line">
            <a:avLst/>
          </a:prstGeom>
        </p:spPr>
        <p:style>
          <a:lnRef idx="1">
            <a:schemeClr val="accent1"/>
          </a:lnRef>
          <a:fillRef idx="0">
            <a:schemeClr val="accent1"/>
          </a:fillRef>
          <a:effectRef idx="0">
            <a:schemeClr val="accent1"/>
          </a:effectRef>
          <a:fontRef idx="minor">
            <a:schemeClr val="tx1"/>
          </a:fontRef>
        </p:style>
      </p:cxnSp>
      <p:sp>
        <p:nvSpPr>
          <p:cNvPr id="4" name="Espace réservé de la date 3"/>
          <p:cNvSpPr>
            <a:spLocks noGrp="1"/>
          </p:cNvSpPr>
          <p:nvPr>
            <p:ph type="dt" sz="half" idx="10"/>
          </p:nvPr>
        </p:nvSpPr>
        <p:spPr/>
        <p:txBody>
          <a:bodyPr/>
          <a:lstStyle/>
          <a:p>
            <a:fld id="{570E918C-3728-404C-941E-0BF44A366D69}" type="datetime1">
              <a:rPr lang="fr-FR" smtClean="0"/>
              <a:pPr/>
              <a:t>29/01/2021</a:t>
            </a:fld>
            <a:endParaRPr lang="en-US" dirty="0"/>
          </a:p>
        </p:txBody>
      </p:sp>
      <p:sp>
        <p:nvSpPr>
          <p:cNvPr id="8" name="Espace réservé du numéro de diapositive 7"/>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3656358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ircle(in)">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5"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2000"/>
                                        <p:tgtEl>
                                          <p:spTgt spid="6"/>
                                        </p:tgtEl>
                                      </p:cBhvr>
                                    </p:animEffect>
                                    <p:anim calcmode="lin" valueType="num">
                                      <p:cBhvr>
                                        <p:cTn id="24" dur="2000" fill="hold"/>
                                        <p:tgtEl>
                                          <p:spTgt spid="6"/>
                                        </p:tgtEl>
                                        <p:attrNameLst>
                                          <p:attrName>ppt_w</p:attrName>
                                        </p:attrNameLst>
                                      </p:cBhvr>
                                      <p:tavLst>
                                        <p:tav tm="0" fmla="#ppt_w*sin(2.5*pi*$)">
                                          <p:val>
                                            <p:fltVal val="0"/>
                                          </p:val>
                                        </p:tav>
                                        <p:tav tm="100000">
                                          <p:val>
                                            <p:fltVal val="1"/>
                                          </p:val>
                                        </p:tav>
                                      </p:tavLst>
                                    </p:anim>
                                    <p:anim calcmode="lin" valueType="num">
                                      <p:cBhvr>
                                        <p:cTn id="25"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down)">
                                      <p:cBhvr>
                                        <p:cTn id="30" dur="580">
                                          <p:stCondLst>
                                            <p:cond delay="0"/>
                                          </p:stCondLst>
                                        </p:cTn>
                                        <p:tgtEl>
                                          <p:spTgt spid="3">
                                            <p:txEl>
                                              <p:pRg st="4" end="4"/>
                                            </p:txEl>
                                          </p:spTgt>
                                        </p:tgtEl>
                                      </p:cBhvr>
                                    </p:animEffect>
                                    <p:anim calcmode="lin" valueType="num">
                                      <p:cBhvr>
                                        <p:cTn id="31"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4" end="4"/>
                                            </p:txEl>
                                          </p:spTgt>
                                        </p:tgtEl>
                                      </p:cBhvr>
                                      <p:to x="100000" y="60000"/>
                                    </p:animScale>
                                    <p:animScale>
                                      <p:cBhvr>
                                        <p:cTn id="37" dur="166" decel="50000">
                                          <p:stCondLst>
                                            <p:cond delay="676"/>
                                          </p:stCondLst>
                                        </p:cTn>
                                        <p:tgtEl>
                                          <p:spTgt spid="3">
                                            <p:txEl>
                                              <p:pRg st="4" end="4"/>
                                            </p:txEl>
                                          </p:spTgt>
                                        </p:tgtEl>
                                      </p:cBhvr>
                                      <p:to x="100000" y="100000"/>
                                    </p:animScale>
                                    <p:animScale>
                                      <p:cBhvr>
                                        <p:cTn id="38" dur="26">
                                          <p:stCondLst>
                                            <p:cond delay="1312"/>
                                          </p:stCondLst>
                                        </p:cTn>
                                        <p:tgtEl>
                                          <p:spTgt spid="3">
                                            <p:txEl>
                                              <p:pRg st="4" end="4"/>
                                            </p:txEl>
                                          </p:spTgt>
                                        </p:tgtEl>
                                      </p:cBhvr>
                                      <p:to x="100000" y="80000"/>
                                    </p:animScale>
                                    <p:animScale>
                                      <p:cBhvr>
                                        <p:cTn id="39" dur="166" decel="50000">
                                          <p:stCondLst>
                                            <p:cond delay="1338"/>
                                          </p:stCondLst>
                                        </p:cTn>
                                        <p:tgtEl>
                                          <p:spTgt spid="3">
                                            <p:txEl>
                                              <p:pRg st="4" end="4"/>
                                            </p:txEl>
                                          </p:spTgt>
                                        </p:tgtEl>
                                      </p:cBhvr>
                                      <p:to x="100000" y="100000"/>
                                    </p:animScale>
                                    <p:animScale>
                                      <p:cBhvr>
                                        <p:cTn id="40" dur="26">
                                          <p:stCondLst>
                                            <p:cond delay="1642"/>
                                          </p:stCondLst>
                                        </p:cTn>
                                        <p:tgtEl>
                                          <p:spTgt spid="3">
                                            <p:txEl>
                                              <p:pRg st="4" end="4"/>
                                            </p:txEl>
                                          </p:spTgt>
                                        </p:tgtEl>
                                      </p:cBhvr>
                                      <p:to x="100000" y="90000"/>
                                    </p:animScale>
                                    <p:animScale>
                                      <p:cBhvr>
                                        <p:cTn id="41" dur="166" decel="50000">
                                          <p:stCondLst>
                                            <p:cond delay="1668"/>
                                          </p:stCondLst>
                                        </p:cTn>
                                        <p:tgtEl>
                                          <p:spTgt spid="3">
                                            <p:txEl>
                                              <p:pRg st="4" end="4"/>
                                            </p:txEl>
                                          </p:spTgt>
                                        </p:tgtEl>
                                      </p:cBhvr>
                                      <p:to x="100000" y="100000"/>
                                    </p:animScale>
                                    <p:animScale>
                                      <p:cBhvr>
                                        <p:cTn id="42" dur="26">
                                          <p:stCondLst>
                                            <p:cond delay="1808"/>
                                          </p:stCondLst>
                                        </p:cTn>
                                        <p:tgtEl>
                                          <p:spTgt spid="3">
                                            <p:txEl>
                                              <p:pRg st="4" end="4"/>
                                            </p:txEl>
                                          </p:spTgt>
                                        </p:tgtEl>
                                      </p:cBhvr>
                                      <p:to x="100000" y="95000"/>
                                    </p:animScale>
                                    <p:animScale>
                                      <p:cBhvr>
                                        <p:cTn id="43"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processus de traduction</a:t>
            </a:r>
            <a:endParaRPr lang="fr-FR" dirty="0"/>
          </a:p>
        </p:txBody>
      </p:sp>
      <p:sp>
        <p:nvSpPr>
          <p:cNvPr id="3" name="Espace réservé du contenu 2"/>
          <p:cNvSpPr>
            <a:spLocks noGrp="1"/>
          </p:cNvSpPr>
          <p:nvPr>
            <p:ph idx="1"/>
          </p:nvPr>
        </p:nvSpPr>
        <p:spPr/>
        <p:txBody>
          <a:bodyPr>
            <a:normAutofit/>
          </a:bodyPr>
          <a:lstStyle/>
          <a:p>
            <a:r>
              <a:rPr lang="fr-FR" sz="2800" b="1" u="sng" dirty="0" smtClean="0"/>
              <a:t>Pour traduire, on doit passer par trois étapes:</a:t>
            </a:r>
          </a:p>
          <a:p>
            <a:endParaRPr lang="fr-FR" dirty="0"/>
          </a:p>
          <a:p>
            <a:pPr>
              <a:buFont typeface="+mj-lt"/>
              <a:buAutoNum type="arabicPeriod"/>
            </a:pPr>
            <a:r>
              <a:rPr lang="fr-FR" sz="4800" dirty="0" smtClean="0"/>
              <a:t>La compréhension</a:t>
            </a:r>
          </a:p>
          <a:p>
            <a:pPr>
              <a:buFont typeface="+mj-lt"/>
              <a:buAutoNum type="arabicPeriod"/>
            </a:pPr>
            <a:r>
              <a:rPr lang="fr-FR" sz="4800" dirty="0" smtClean="0"/>
              <a:t>La </a:t>
            </a:r>
            <a:r>
              <a:rPr lang="fr-FR" sz="4800" dirty="0" err="1" smtClean="0"/>
              <a:t>déverbalisation</a:t>
            </a:r>
            <a:endParaRPr lang="fr-FR" sz="4800" dirty="0" smtClean="0"/>
          </a:p>
          <a:p>
            <a:pPr>
              <a:buFont typeface="+mj-lt"/>
              <a:buAutoNum type="arabicPeriod"/>
            </a:pPr>
            <a:r>
              <a:rPr lang="fr-FR" sz="4800" dirty="0" smtClean="0"/>
              <a:t>La réexpression</a:t>
            </a:r>
            <a:endParaRPr lang="fr-FR" sz="4800" dirty="0"/>
          </a:p>
        </p:txBody>
      </p:sp>
      <p:sp>
        <p:nvSpPr>
          <p:cNvPr id="5" name="Espace réservé de la date 4"/>
          <p:cNvSpPr>
            <a:spLocks noGrp="1"/>
          </p:cNvSpPr>
          <p:nvPr>
            <p:ph type="dt" sz="half" idx="10"/>
          </p:nvPr>
        </p:nvSpPr>
        <p:spPr/>
        <p:txBody>
          <a:bodyPr/>
          <a:lstStyle/>
          <a:p>
            <a:fld id="{B6D8CB59-5229-4ABF-A9C4-55B55E653392}" type="datetime1">
              <a:rPr lang="fr-FR" smtClean="0"/>
              <a:pPr/>
              <a:t>29/01/2021</a:t>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15702341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703442" y="-56581"/>
            <a:ext cx="4438190" cy="573817"/>
          </a:xfrm>
        </p:spPr>
        <p:txBody>
          <a:bodyPr>
            <a:normAutofit fontScale="90000"/>
          </a:bodyPr>
          <a:lstStyle/>
          <a:p>
            <a:r>
              <a:rPr lang="fr-FR" dirty="0" smtClean="0"/>
              <a:t>LA COMPRÉHENSION</a:t>
            </a:r>
            <a:endParaRPr lang="fr-FR" dirty="0"/>
          </a:p>
        </p:txBody>
      </p:sp>
      <p:sp>
        <p:nvSpPr>
          <p:cNvPr id="3" name="Espace réservé du contenu 2"/>
          <p:cNvSpPr>
            <a:spLocks noGrp="1"/>
          </p:cNvSpPr>
          <p:nvPr>
            <p:ph idx="1"/>
          </p:nvPr>
        </p:nvSpPr>
        <p:spPr>
          <a:xfrm>
            <a:off x="0" y="581891"/>
            <a:ext cx="12192000" cy="7453745"/>
          </a:xfrm>
        </p:spPr>
        <p:txBody>
          <a:bodyPr>
            <a:noAutofit/>
          </a:bodyPr>
          <a:lstStyle/>
          <a:p>
            <a:pPr algn="just">
              <a:lnSpc>
                <a:spcPct val="150000"/>
              </a:lnSpc>
            </a:pPr>
            <a:r>
              <a:rPr lang="fr-FR" sz="3200" b="1" dirty="0" smtClean="0">
                <a:latin typeface="Candara Light" panose="020E0502030303020204" pitchFamily="34" charset="0"/>
              </a:rPr>
              <a:t>C’est la première étape du processus et l’opération par laquelle le traducteur cherche à saisir le sens, le vouloir-dire de l’auteur. Pour ce faire, il ne suffit pas une simple visualisation graphique du texte. La saisie du sens est une activité mentale et une opération de décodage du système linguistique (dégager les signifiés). Cependant, la saisie des signifiés est insuffisante pour comprendre. Il faut aller au-delà des mots, au sens , au vouloir-dire.</a:t>
            </a:r>
          </a:p>
          <a:p>
            <a:pPr algn="just">
              <a:lnSpc>
                <a:spcPct val="150000"/>
              </a:lnSpc>
            </a:pPr>
            <a:r>
              <a:rPr lang="fr-FR" sz="2800" b="1" dirty="0" smtClean="0">
                <a:latin typeface="Candara Light" panose="020E0502030303020204" pitchFamily="34" charset="0"/>
              </a:rPr>
              <a:t>L’appréhension du sens nécessite également des connaissances sur la situation de communication, c’est-à-dire, le cadre dans lequel est émis le discours.</a:t>
            </a:r>
          </a:p>
        </p:txBody>
      </p:sp>
      <p:sp>
        <p:nvSpPr>
          <p:cNvPr id="4" name="Espace réservé de la date 3"/>
          <p:cNvSpPr>
            <a:spLocks noGrp="1"/>
          </p:cNvSpPr>
          <p:nvPr>
            <p:ph type="dt" sz="half" idx="10"/>
          </p:nvPr>
        </p:nvSpPr>
        <p:spPr/>
        <p:txBody>
          <a:bodyPr/>
          <a:lstStyle/>
          <a:p>
            <a:fld id="{A0F11A6D-B590-4927-BAA0-83C27B32DEA2}" type="datetime1">
              <a:rPr lang="fr-FR" smtClean="0"/>
              <a:pPr/>
              <a:t>29/01/2021</a:t>
            </a:fld>
            <a:endParaRPr lang="en-US" dirty="0"/>
          </a:p>
        </p:txBody>
      </p:sp>
    </p:spTree>
    <p:extLst>
      <p:ext uri="{BB962C8B-B14F-4D97-AF65-F5344CB8AC3E}">
        <p14:creationId xmlns:p14="http://schemas.microsoft.com/office/powerpoint/2010/main" val="26737474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COMPRÉHENSION</a:t>
            </a:r>
          </a:p>
        </p:txBody>
      </p:sp>
      <p:sp>
        <p:nvSpPr>
          <p:cNvPr id="3" name="Espace réservé du contenu 2"/>
          <p:cNvSpPr>
            <a:spLocks noGrp="1"/>
          </p:cNvSpPr>
          <p:nvPr>
            <p:ph idx="1"/>
          </p:nvPr>
        </p:nvSpPr>
        <p:spPr>
          <a:xfrm>
            <a:off x="1816854" y="2118296"/>
            <a:ext cx="8915400" cy="3570208"/>
          </a:xfrm>
          <a:ln>
            <a:solidFill>
              <a:schemeClr val="accent1"/>
            </a:solidFill>
          </a:ln>
        </p:spPr>
        <p:txBody>
          <a:bodyPr>
            <a:spAutoFit/>
          </a:bodyPr>
          <a:lstStyle/>
          <a:p>
            <a:r>
              <a:rPr lang="fr-FR" dirty="0" smtClean="0"/>
              <a:t>Exemple:</a:t>
            </a:r>
            <a:endParaRPr lang="ar-SA" dirty="0" smtClean="0"/>
          </a:p>
          <a:p>
            <a:endParaRPr lang="fr-FR" dirty="0" smtClean="0"/>
          </a:p>
          <a:p>
            <a:r>
              <a:rPr lang="fr-FR" sz="2800" dirty="0" smtClean="0"/>
              <a:t>Au bus:			La porte s’il vous plait!</a:t>
            </a:r>
          </a:p>
          <a:p>
            <a:pPr marL="0" indent="0" algn="r" rtl="1">
              <a:buNone/>
            </a:pPr>
            <a:r>
              <a:rPr lang="ar-SA" sz="2800" dirty="0" smtClean="0"/>
              <a:t>	افتح الباب من فضلك.</a:t>
            </a:r>
            <a:endParaRPr lang="fr-FR" sz="2800" dirty="0" smtClean="0"/>
          </a:p>
          <a:p>
            <a:r>
              <a:rPr lang="fr-FR" sz="2800" dirty="0" smtClean="0"/>
              <a:t>Au café:		La </a:t>
            </a:r>
            <a:r>
              <a:rPr lang="fr-FR" sz="2800" dirty="0"/>
              <a:t>porte s’il vous plait</a:t>
            </a:r>
            <a:r>
              <a:rPr lang="fr-FR" sz="2800" dirty="0" smtClean="0"/>
              <a:t>!</a:t>
            </a:r>
            <a:endParaRPr lang="ar-SA" sz="2800" dirty="0" smtClean="0"/>
          </a:p>
          <a:p>
            <a:pPr marL="0" indent="0" algn="r">
              <a:buNone/>
            </a:pPr>
            <a:r>
              <a:rPr lang="ar-SA" sz="2800" dirty="0" smtClean="0">
                <a:solidFill>
                  <a:srgbClr val="FF0000"/>
                </a:solidFill>
              </a:rPr>
              <a:t>أغلق</a:t>
            </a:r>
            <a:r>
              <a:rPr lang="ar-SA" sz="2800" dirty="0" smtClean="0"/>
              <a:t> </a:t>
            </a:r>
            <a:r>
              <a:rPr lang="ar-SA" sz="2800" dirty="0"/>
              <a:t>الباب من فضلك</a:t>
            </a:r>
            <a:r>
              <a:rPr lang="ar-SA" sz="2800" dirty="0" smtClean="0"/>
              <a:t>.		</a:t>
            </a:r>
            <a:endParaRPr lang="fr-FR" sz="2800" dirty="0"/>
          </a:p>
          <a:p>
            <a:pPr marL="0" indent="0" algn="r">
              <a:buNone/>
            </a:pPr>
            <a:endParaRPr lang="fr-FR" sz="2800" dirty="0" smtClean="0"/>
          </a:p>
        </p:txBody>
      </p:sp>
      <p:sp>
        <p:nvSpPr>
          <p:cNvPr id="4" name="Espace réservé de la date 3"/>
          <p:cNvSpPr>
            <a:spLocks noGrp="1"/>
          </p:cNvSpPr>
          <p:nvPr>
            <p:ph type="dt" sz="half" idx="10"/>
          </p:nvPr>
        </p:nvSpPr>
        <p:spPr/>
        <p:txBody>
          <a:bodyPr/>
          <a:lstStyle/>
          <a:p>
            <a:fld id="{A0F11A6D-B590-4927-BAA0-83C27B32DEA2}" type="datetime1">
              <a:rPr lang="fr-FR" smtClean="0"/>
              <a:pPr/>
              <a:t>29/01/2021</a:t>
            </a:fld>
            <a:endParaRPr lang="en-US" dirty="0"/>
          </a:p>
        </p:txBody>
      </p:sp>
      <p:sp>
        <p:nvSpPr>
          <p:cNvPr id="6" name="Flèche gauche 5"/>
          <p:cNvSpPr/>
          <p:nvPr/>
        </p:nvSpPr>
        <p:spPr>
          <a:xfrm>
            <a:off x="10357565" y="3540655"/>
            <a:ext cx="540167" cy="4971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gauche 6"/>
          <p:cNvSpPr/>
          <p:nvPr/>
        </p:nvSpPr>
        <p:spPr>
          <a:xfrm>
            <a:off x="10354074" y="4664039"/>
            <a:ext cx="540167" cy="4971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43188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4"/>
          <p:cNvSpPr txBox="1">
            <a:spLocks/>
          </p:cNvSpPr>
          <p:nvPr/>
        </p:nvSpPr>
        <p:spPr>
          <a:xfrm>
            <a:off x="1011206" y="3071674"/>
            <a:ext cx="11302122" cy="1118586"/>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fr-FR" sz="8000" b="1" dirty="0" smtClean="0">
                <a:latin typeface="Tempus Sans ITC" panose="04020404030D07020202" pitchFamily="82" charset="0"/>
              </a:rPr>
              <a:t>METHODE </a:t>
            </a:r>
            <a:r>
              <a:rPr lang="fr-FR" sz="2600" b="1" dirty="0" smtClean="0">
                <a:latin typeface="Tempus Sans ITC" panose="04020404030D07020202" pitchFamily="82" charset="0"/>
              </a:rPr>
              <a:t>DE </a:t>
            </a:r>
            <a:r>
              <a:rPr lang="fr-FR" sz="8000" b="1" dirty="0" smtClean="0">
                <a:latin typeface="Tempus Sans ITC" panose="04020404030D07020202" pitchFamily="82" charset="0"/>
              </a:rPr>
              <a:t>TRAVAIL?</a:t>
            </a:r>
          </a:p>
        </p:txBody>
      </p:sp>
      <p:sp>
        <p:nvSpPr>
          <p:cNvPr id="7" name="Espace réservé de la date 6"/>
          <p:cNvSpPr>
            <a:spLocks noGrp="1"/>
          </p:cNvSpPr>
          <p:nvPr>
            <p:ph type="dt" sz="half" idx="10"/>
          </p:nvPr>
        </p:nvSpPr>
        <p:spPr/>
        <p:txBody>
          <a:bodyPr/>
          <a:lstStyle/>
          <a:p>
            <a:fld id="{BD4F833D-C715-4457-BFB1-D4E71EB3E7DD}" type="datetime1">
              <a:rPr lang="fr-FR" smtClean="0"/>
              <a:pPr/>
              <a:t>29/01/2021</a:t>
            </a:fld>
            <a:endParaRPr lang="en-US" dirty="0"/>
          </a:p>
        </p:txBody>
      </p:sp>
      <p:sp>
        <p:nvSpPr>
          <p:cNvPr id="9" name="Espace réservé du numéro de diapositive 8"/>
          <p:cNvSpPr>
            <a:spLocks noGrp="1"/>
          </p:cNvSpPr>
          <p:nvPr>
            <p:ph type="sldNum" sz="quarter" idx="12"/>
          </p:nvPr>
        </p:nvSpPr>
        <p:spPr/>
        <p:txBody>
          <a:bodyPr/>
          <a:lstStyle/>
          <a:p>
            <a:fld id="{D57F1E4F-1CFF-5643-939E-217C01CDF565}" type="slidenum">
              <a:rPr lang="en-US" smtClean="0"/>
              <a:pPr/>
              <a:t>3</a:t>
            </a:fld>
            <a:endParaRPr lang="en-US" dirty="0"/>
          </a:p>
        </p:txBody>
      </p:sp>
      <p:sp>
        <p:nvSpPr>
          <p:cNvPr id="10" name="Espace réservé du contenu 4"/>
          <p:cNvSpPr txBox="1">
            <a:spLocks/>
          </p:cNvSpPr>
          <p:nvPr/>
        </p:nvSpPr>
        <p:spPr>
          <a:xfrm rot="10800000" flipV="1">
            <a:off x="1216870" y="5141651"/>
            <a:ext cx="9027959" cy="45128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fr-FR" sz="2400" b="1" dirty="0" smtClean="0">
                <a:latin typeface="Tempus Sans ITC" panose="04020404030D07020202" pitchFamily="82" charset="0"/>
              </a:rPr>
              <a:t>GROUPE FACEBOOK:	</a:t>
            </a:r>
            <a:r>
              <a:rPr lang="fr-FR" sz="2400" b="1" dirty="0" smtClean="0">
                <a:solidFill>
                  <a:srgbClr val="FF0000"/>
                </a:solidFill>
                <a:latin typeface="Imprint MT Shadow" panose="04020605060303030202" pitchFamily="82" charset="0"/>
              </a:rPr>
              <a:t>TRADUCTION  UNIV OEB 2</a:t>
            </a:r>
          </a:p>
        </p:txBody>
      </p:sp>
    </p:spTree>
    <p:extLst>
      <p:ext uri="{BB962C8B-B14F-4D97-AF65-F5344CB8AC3E}">
        <p14:creationId xmlns:p14="http://schemas.microsoft.com/office/powerpoint/2010/main" val="533045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DÉVERBALISATION</a:t>
            </a:r>
            <a:endParaRPr lang="fr-FR" dirty="0"/>
          </a:p>
        </p:txBody>
      </p:sp>
      <p:sp>
        <p:nvSpPr>
          <p:cNvPr id="3" name="Espace réservé du contenu 2"/>
          <p:cNvSpPr>
            <a:spLocks noGrp="1"/>
          </p:cNvSpPr>
          <p:nvPr>
            <p:ph idx="1"/>
          </p:nvPr>
        </p:nvSpPr>
        <p:spPr>
          <a:xfrm>
            <a:off x="1701445" y="2128907"/>
            <a:ext cx="8915400" cy="3777622"/>
          </a:xfrm>
        </p:spPr>
        <p:txBody>
          <a:bodyPr>
            <a:normAutofit/>
          </a:bodyPr>
          <a:lstStyle/>
          <a:p>
            <a:pPr>
              <a:lnSpc>
                <a:spcPct val="150000"/>
              </a:lnSpc>
            </a:pPr>
            <a:r>
              <a:rPr lang="fr-FR" sz="4000" b="1" dirty="0" smtClean="0">
                <a:latin typeface="Candara Light" panose="020E0502030303020204" pitchFamily="34" charset="0"/>
              </a:rPr>
              <a:t>Consiste à oublier les mots, mais tout en en gardant le sens. Autrement dit, saisir le sens tout en se libérant du lexique.</a:t>
            </a:r>
            <a:endParaRPr lang="fr-FR" sz="4000" b="1" dirty="0">
              <a:latin typeface="Candara Light" panose="020E0502030303020204" pitchFamily="34" charset="0"/>
            </a:endParaRPr>
          </a:p>
        </p:txBody>
      </p:sp>
      <p:sp>
        <p:nvSpPr>
          <p:cNvPr id="4" name="Espace réservé de la date 3"/>
          <p:cNvSpPr>
            <a:spLocks noGrp="1"/>
          </p:cNvSpPr>
          <p:nvPr>
            <p:ph type="dt" sz="half" idx="10"/>
          </p:nvPr>
        </p:nvSpPr>
        <p:spPr/>
        <p:txBody>
          <a:bodyPr/>
          <a:lstStyle/>
          <a:p>
            <a:fld id="{A0F11A6D-B590-4927-BAA0-83C27B32DEA2}" type="datetime1">
              <a:rPr lang="fr-FR" smtClean="0"/>
              <a:pPr/>
              <a:t>29/01/2021</a:t>
            </a:fld>
            <a:endParaRPr lang="en-US" dirty="0"/>
          </a:p>
        </p:txBody>
      </p:sp>
    </p:spTree>
    <p:extLst>
      <p:ext uri="{BB962C8B-B14F-4D97-AF65-F5344CB8AC3E}">
        <p14:creationId xmlns:p14="http://schemas.microsoft.com/office/powerpoint/2010/main" val="20009723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DÉVERBALISATION</a:t>
            </a:r>
          </a:p>
        </p:txBody>
      </p:sp>
      <p:sp>
        <p:nvSpPr>
          <p:cNvPr id="3" name="Espace réservé du contenu 2"/>
          <p:cNvSpPr>
            <a:spLocks noGrp="1"/>
          </p:cNvSpPr>
          <p:nvPr>
            <p:ph idx="1"/>
          </p:nvPr>
        </p:nvSpPr>
        <p:spPr>
          <a:xfrm>
            <a:off x="1179034" y="1905000"/>
            <a:ext cx="9182578" cy="3996837"/>
          </a:xfrm>
        </p:spPr>
        <p:txBody>
          <a:bodyPr>
            <a:noAutofit/>
          </a:bodyPr>
          <a:lstStyle/>
          <a:p>
            <a:r>
              <a:rPr lang="fr-FR" dirty="0" smtClean="0"/>
              <a:t>Exemple:</a:t>
            </a:r>
          </a:p>
          <a:p>
            <a:endParaRPr lang="fr-FR" sz="3600" dirty="0"/>
          </a:p>
          <a:p>
            <a:r>
              <a:rPr lang="fr-FR" sz="3600" dirty="0" smtClean="0"/>
              <a:t>Tu m’as réchauffé le cœur!</a:t>
            </a:r>
          </a:p>
          <a:p>
            <a:pPr marL="0" indent="0" algn="r">
              <a:buNone/>
            </a:pPr>
            <a:r>
              <a:rPr lang="ar-SA" sz="3600" dirty="0" smtClean="0"/>
              <a:t>لقد سخنت قلبي.</a:t>
            </a:r>
          </a:p>
          <a:p>
            <a:pPr marL="0" indent="0" algn="r">
              <a:buNone/>
            </a:pPr>
            <a:endParaRPr lang="ar-SA" sz="3600" dirty="0"/>
          </a:p>
          <a:p>
            <a:pPr marL="0" indent="0" algn="r">
              <a:buNone/>
            </a:pPr>
            <a:r>
              <a:rPr lang="ar-SA" sz="3600" dirty="0" smtClean="0"/>
              <a:t>قد أثلجت صدري.</a:t>
            </a:r>
            <a:endParaRPr lang="fr-FR" sz="3600" dirty="0"/>
          </a:p>
        </p:txBody>
      </p:sp>
      <p:sp>
        <p:nvSpPr>
          <p:cNvPr id="4" name="Espace réservé de la date 3"/>
          <p:cNvSpPr>
            <a:spLocks noGrp="1"/>
          </p:cNvSpPr>
          <p:nvPr>
            <p:ph type="dt" sz="half" idx="10"/>
          </p:nvPr>
        </p:nvSpPr>
        <p:spPr/>
        <p:txBody>
          <a:bodyPr/>
          <a:lstStyle/>
          <a:p>
            <a:fld id="{A0F11A6D-B590-4927-BAA0-83C27B32DEA2}" type="datetime1">
              <a:rPr lang="fr-FR" smtClean="0"/>
              <a:pPr/>
              <a:t>29/01/2021</a:t>
            </a:fld>
            <a:endParaRPr lang="en-US" dirty="0"/>
          </a:p>
        </p:txBody>
      </p:sp>
      <p:sp>
        <p:nvSpPr>
          <p:cNvPr id="6" name="Flèche gauche 5"/>
          <p:cNvSpPr/>
          <p:nvPr/>
        </p:nvSpPr>
        <p:spPr>
          <a:xfrm>
            <a:off x="10472974" y="3769143"/>
            <a:ext cx="540167" cy="4971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gauche 6"/>
          <p:cNvSpPr/>
          <p:nvPr/>
        </p:nvSpPr>
        <p:spPr>
          <a:xfrm>
            <a:off x="10456165" y="5120880"/>
            <a:ext cx="540167" cy="497150"/>
          </a:xfrm>
          <a:prstGeom prst="lef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92843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791410" y="512462"/>
            <a:ext cx="8911687" cy="1280890"/>
          </a:xfrm>
        </p:spPr>
        <p:txBody>
          <a:bodyPr/>
          <a:lstStyle/>
          <a:p>
            <a:r>
              <a:rPr lang="fr-FR" dirty="0" smtClean="0"/>
              <a:t>LA RÉEXPRESSION</a:t>
            </a:r>
            <a:endParaRPr lang="fr-FR" dirty="0"/>
          </a:p>
        </p:txBody>
      </p:sp>
      <p:sp>
        <p:nvSpPr>
          <p:cNvPr id="3" name="Espace réservé du contenu 2"/>
          <p:cNvSpPr>
            <a:spLocks noGrp="1"/>
          </p:cNvSpPr>
          <p:nvPr>
            <p:ph idx="1"/>
          </p:nvPr>
        </p:nvSpPr>
        <p:spPr>
          <a:xfrm>
            <a:off x="1446212" y="1905000"/>
            <a:ext cx="9588732" cy="3777622"/>
          </a:xfrm>
        </p:spPr>
        <p:txBody>
          <a:bodyPr>
            <a:noAutofit/>
          </a:bodyPr>
          <a:lstStyle/>
          <a:p>
            <a:pPr>
              <a:lnSpc>
                <a:spcPct val="150000"/>
              </a:lnSpc>
            </a:pPr>
            <a:r>
              <a:rPr lang="fr-FR" sz="4000" b="1" dirty="0" smtClean="0">
                <a:latin typeface="Candara Light" panose="020E0502030303020204" pitchFamily="34" charset="0"/>
              </a:rPr>
              <a:t>C’est la dernière étape.</a:t>
            </a:r>
          </a:p>
          <a:p>
            <a:pPr>
              <a:lnSpc>
                <a:spcPct val="150000"/>
              </a:lnSpc>
            </a:pPr>
            <a:r>
              <a:rPr lang="fr-FR" sz="4000" b="1" dirty="0" smtClean="0">
                <a:latin typeface="Candara Light" panose="020E0502030303020204" pitchFamily="34" charset="0"/>
              </a:rPr>
              <a:t>Dans cette étape, le traducteur remplace l’auteur pour </a:t>
            </a:r>
            <a:r>
              <a:rPr lang="fr-FR" sz="4000" b="1" dirty="0" err="1" smtClean="0">
                <a:latin typeface="Candara Light" panose="020E0502030303020204" pitchFamily="34" charset="0"/>
              </a:rPr>
              <a:t>réexprimer</a:t>
            </a:r>
            <a:r>
              <a:rPr lang="fr-FR" sz="4000" b="1" dirty="0" smtClean="0">
                <a:latin typeface="Candara Light" panose="020E0502030303020204" pitchFamily="34" charset="0"/>
              </a:rPr>
              <a:t> ses idées, mais en respectant les conventions de la langue-cible.</a:t>
            </a:r>
          </a:p>
        </p:txBody>
      </p:sp>
      <p:sp>
        <p:nvSpPr>
          <p:cNvPr id="4" name="Espace réservé de la date 3"/>
          <p:cNvSpPr>
            <a:spLocks noGrp="1"/>
          </p:cNvSpPr>
          <p:nvPr>
            <p:ph type="dt" sz="half" idx="10"/>
          </p:nvPr>
        </p:nvSpPr>
        <p:spPr/>
        <p:txBody>
          <a:bodyPr/>
          <a:lstStyle/>
          <a:p>
            <a:fld id="{A0F11A6D-B590-4927-BAA0-83C27B32DEA2}" type="datetime1">
              <a:rPr lang="fr-FR" smtClean="0"/>
              <a:pPr/>
              <a:t>29/01/2021</a:t>
            </a:fld>
            <a:endParaRPr lang="en-US" dirty="0"/>
          </a:p>
        </p:txBody>
      </p:sp>
    </p:spTree>
    <p:extLst>
      <p:ext uri="{BB962C8B-B14F-4D97-AF65-F5344CB8AC3E}">
        <p14:creationId xmlns:p14="http://schemas.microsoft.com/office/powerpoint/2010/main" val="24718647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630316" y="1787371"/>
            <a:ext cx="9845336" cy="3777622"/>
          </a:xfrm>
        </p:spPr>
        <p:txBody>
          <a:bodyPr>
            <a:normAutofit/>
          </a:bodyPr>
          <a:lstStyle/>
          <a:p>
            <a:r>
              <a:rPr lang="fr-FR" sz="5400" b="1" dirty="0">
                <a:latin typeface="Tempus Sans ITC" panose="04020404030D07020202" pitchFamily="82" charset="0"/>
              </a:rPr>
              <a:t>Traduction </a:t>
            </a:r>
            <a:endParaRPr lang="fr-FR" sz="5400" b="1" dirty="0" smtClean="0">
              <a:latin typeface="Tempus Sans ITC" panose="04020404030D07020202" pitchFamily="82" charset="0"/>
            </a:endParaRPr>
          </a:p>
          <a:p>
            <a:pPr marL="0" indent="0">
              <a:buNone/>
            </a:pPr>
            <a:r>
              <a:rPr lang="fr-FR" sz="5400" b="1" dirty="0">
                <a:solidFill>
                  <a:srgbClr val="FF0000"/>
                </a:solidFill>
                <a:latin typeface="Tempus Sans ITC" panose="04020404030D07020202" pitchFamily="82" charset="0"/>
              </a:rPr>
              <a:t>	</a:t>
            </a:r>
            <a:r>
              <a:rPr lang="fr-FR" sz="5400" b="1" dirty="0" smtClean="0">
                <a:solidFill>
                  <a:srgbClr val="FF0000"/>
                </a:solidFill>
                <a:latin typeface="Tempus Sans ITC" panose="04020404030D07020202" pitchFamily="82" charset="0"/>
              </a:rPr>
              <a:t>				professionnelle</a:t>
            </a:r>
            <a:r>
              <a:rPr lang="fr-FR" sz="5400" b="1" dirty="0" smtClean="0">
                <a:latin typeface="Tempus Sans ITC" panose="04020404030D07020202" pitchFamily="82" charset="0"/>
              </a:rPr>
              <a:t> </a:t>
            </a:r>
          </a:p>
          <a:p>
            <a:pPr marL="0" indent="0">
              <a:buNone/>
            </a:pPr>
            <a:r>
              <a:rPr lang="fr-FR" sz="5400" b="1" dirty="0">
                <a:latin typeface="Tempus Sans ITC" panose="04020404030D07020202" pitchFamily="82" charset="0"/>
              </a:rPr>
              <a:t>	</a:t>
            </a:r>
            <a:r>
              <a:rPr lang="fr-FR" sz="5400" b="1" dirty="0" smtClean="0">
                <a:latin typeface="Tempus Sans ITC" panose="04020404030D07020202" pitchFamily="82" charset="0"/>
              </a:rPr>
              <a:t>									 ou </a:t>
            </a:r>
          </a:p>
          <a:p>
            <a:pPr marL="0" indent="0">
              <a:buNone/>
            </a:pPr>
            <a:r>
              <a:rPr lang="fr-FR" sz="5400" b="1" dirty="0">
                <a:solidFill>
                  <a:srgbClr val="FF0000"/>
                </a:solidFill>
                <a:latin typeface="Tempus Sans ITC" panose="04020404030D07020202" pitchFamily="82" charset="0"/>
              </a:rPr>
              <a:t>	</a:t>
            </a:r>
            <a:r>
              <a:rPr lang="fr-FR" sz="5400" b="1" dirty="0" smtClean="0">
                <a:solidFill>
                  <a:srgbClr val="FF0000"/>
                </a:solidFill>
                <a:latin typeface="Tempus Sans ITC" panose="04020404030D07020202" pitchFamily="82" charset="0"/>
              </a:rPr>
              <a:t>												didactique</a:t>
            </a:r>
            <a:r>
              <a:rPr lang="fr-FR" sz="5400" b="1" dirty="0">
                <a:latin typeface="Tempus Sans ITC" panose="04020404030D07020202" pitchFamily="82" charset="0"/>
              </a:rPr>
              <a:t>?</a:t>
            </a:r>
            <a:endParaRPr lang="fr-FR" sz="5400" dirty="0"/>
          </a:p>
        </p:txBody>
      </p:sp>
      <p:sp>
        <p:nvSpPr>
          <p:cNvPr id="2" name="Espace réservé de la date 1"/>
          <p:cNvSpPr>
            <a:spLocks noGrp="1"/>
          </p:cNvSpPr>
          <p:nvPr>
            <p:ph type="dt" sz="half" idx="10"/>
          </p:nvPr>
        </p:nvSpPr>
        <p:spPr/>
        <p:txBody>
          <a:bodyPr/>
          <a:lstStyle/>
          <a:p>
            <a:fld id="{3DA21ED1-23BB-489A-AA2F-7C28A4CFE512}" type="datetime1">
              <a:rPr lang="fr-FR" smtClean="0"/>
              <a:pPr/>
              <a:t>29/01/2021</a:t>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19112431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La traduction professionnelle:</a:t>
            </a:r>
            <a:endParaRPr lang="fr-FR" b="1" dirty="0"/>
          </a:p>
        </p:txBody>
      </p:sp>
      <p:sp>
        <p:nvSpPr>
          <p:cNvPr id="4" name="Espace réservé de la date 3"/>
          <p:cNvSpPr>
            <a:spLocks noGrp="1"/>
          </p:cNvSpPr>
          <p:nvPr>
            <p:ph type="dt" sz="half" idx="10"/>
          </p:nvPr>
        </p:nvSpPr>
        <p:spPr/>
        <p:txBody>
          <a:bodyPr/>
          <a:lstStyle/>
          <a:p>
            <a:fld id="{A0F11A6D-B590-4927-BAA0-83C27B32DEA2}" type="datetime1">
              <a:rPr lang="fr-FR" smtClean="0"/>
              <a:pPr/>
              <a:t>29/01/2021</a:t>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34</a:t>
            </a:fld>
            <a:endParaRPr lang="en-US" dirty="0"/>
          </a:p>
        </p:txBody>
      </p:sp>
      <p:sp>
        <p:nvSpPr>
          <p:cNvPr id="7" name="Espace réservé du contenu 6"/>
          <p:cNvSpPr>
            <a:spLocks noGrp="1"/>
          </p:cNvSpPr>
          <p:nvPr>
            <p:ph idx="1"/>
          </p:nvPr>
        </p:nvSpPr>
        <p:spPr>
          <a:xfrm>
            <a:off x="1311579" y="2133600"/>
            <a:ext cx="10193033" cy="3777622"/>
          </a:xfrm>
        </p:spPr>
        <p:txBody>
          <a:bodyPr>
            <a:normAutofit fontScale="85000" lnSpcReduction="10000"/>
          </a:bodyPr>
          <a:lstStyle/>
          <a:p>
            <a:pPr>
              <a:lnSpc>
                <a:spcPct val="150000"/>
              </a:lnSpc>
            </a:pPr>
            <a:r>
              <a:rPr lang="fr-FR" sz="4000" b="1" dirty="0">
                <a:latin typeface="Candara Light" panose="020E0502030303020204" pitchFamily="34" charset="0"/>
              </a:rPr>
              <a:t>Traduction conçue comme un acte de communication fondé sur l'interprétation et la production de discours </a:t>
            </a:r>
            <a:r>
              <a:rPr lang="fr-FR" sz="4000" b="1" dirty="0">
                <a:solidFill>
                  <a:srgbClr val="FF0000"/>
                </a:solidFill>
                <a:latin typeface="Candara Light" panose="020E0502030303020204" pitchFamily="34" charset="0"/>
              </a:rPr>
              <a:t>contextualisée</a:t>
            </a:r>
            <a:r>
              <a:rPr lang="fr-FR" sz="4000" b="1" dirty="0">
                <a:latin typeface="Candara Light" panose="020E0502030303020204" pitchFamily="34" charset="0"/>
              </a:rPr>
              <a:t> et qui fait l'objet d'un </a:t>
            </a:r>
            <a:r>
              <a:rPr lang="fr-FR" sz="4000" b="1" dirty="0">
                <a:solidFill>
                  <a:srgbClr val="FF0000"/>
                </a:solidFill>
                <a:latin typeface="Candara Light" panose="020E0502030303020204" pitchFamily="34" charset="0"/>
              </a:rPr>
              <a:t>enseignement</a:t>
            </a:r>
            <a:r>
              <a:rPr lang="fr-FR" sz="4000" b="1" dirty="0">
                <a:latin typeface="Candara Light" panose="020E0502030303020204" pitchFamily="34" charset="0"/>
              </a:rPr>
              <a:t> visant à faire acquérir à l'apprenti traducteur un savoir-faire et une compétence </a:t>
            </a:r>
            <a:r>
              <a:rPr lang="fr-FR" sz="4000" b="1" dirty="0">
                <a:solidFill>
                  <a:srgbClr val="FF0000"/>
                </a:solidFill>
                <a:latin typeface="Candara Light" panose="020E0502030303020204" pitchFamily="34" charset="0"/>
              </a:rPr>
              <a:t>professionnelle</a:t>
            </a:r>
            <a:r>
              <a:rPr lang="fr-FR" sz="4000" b="1" dirty="0">
                <a:latin typeface="Candara Light" panose="020E0502030303020204" pitchFamily="34" charset="0"/>
              </a:rPr>
              <a:t>.</a:t>
            </a:r>
          </a:p>
        </p:txBody>
      </p:sp>
      <p:sp>
        <p:nvSpPr>
          <p:cNvPr id="8" name="ZoneTexte 7"/>
          <p:cNvSpPr txBox="1"/>
          <p:nvPr/>
        </p:nvSpPr>
        <p:spPr>
          <a:xfrm>
            <a:off x="7066625" y="6485039"/>
            <a:ext cx="7838982" cy="369332"/>
          </a:xfrm>
          <a:prstGeom prst="rect">
            <a:avLst/>
          </a:prstGeom>
          <a:noFill/>
        </p:spPr>
        <p:txBody>
          <a:bodyPr wrap="square" rtlCol="0">
            <a:spAutoFit/>
          </a:bodyPr>
          <a:lstStyle/>
          <a:p>
            <a:r>
              <a:rPr lang="fr-FR" dirty="0" smtClean="0"/>
              <a:t>Delisle, Jean, </a:t>
            </a:r>
            <a:r>
              <a:rPr lang="fr-FR" b="1" dirty="0"/>
              <a:t>Terminologie de la </a:t>
            </a:r>
            <a:r>
              <a:rPr lang="fr-FR" b="1" dirty="0" smtClean="0"/>
              <a:t>traduction</a:t>
            </a:r>
            <a:endParaRPr lang="fr-FR" b="1" dirty="0"/>
          </a:p>
        </p:txBody>
      </p:sp>
    </p:spTree>
    <p:extLst>
      <p:ext uri="{BB962C8B-B14F-4D97-AF65-F5344CB8AC3E}">
        <p14:creationId xmlns:p14="http://schemas.microsoft.com/office/powerpoint/2010/main" val="5203607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gradFill>
          <a:gsLst>
            <a:gs pos="100000">
              <a:schemeClr val="accent1">
                <a:lumMod val="20000"/>
                <a:lumOff val="80000"/>
              </a:schemeClr>
            </a:gs>
            <a:gs pos="100000">
              <a:schemeClr val="bg2">
                <a:shade val="98000"/>
                <a:satMod val="120000"/>
                <a:lumMod val="98000"/>
              </a:schemeClr>
            </a:gs>
          </a:gsLst>
          <a:path path="circle">
            <a:fillToRect l="100000" t="100000"/>
          </a:path>
        </a:gradFill>
        <a:effectLst/>
      </p:bgPr>
    </p:bg>
    <p:spTree>
      <p:nvGrpSpPr>
        <p:cNvPr id="1" name=""/>
        <p:cNvGrpSpPr/>
        <p:nvPr/>
      </p:nvGrpSpPr>
      <p:grpSpPr>
        <a:xfrm>
          <a:off x="0" y="0"/>
          <a:ext cx="0" cy="0"/>
          <a:chOff x="0" y="0"/>
          <a:chExt cx="0" cy="0"/>
        </a:xfrm>
      </p:grpSpPr>
      <p:sp>
        <p:nvSpPr>
          <p:cNvPr id="5" name="ZoneTexte 4"/>
          <p:cNvSpPr txBox="1"/>
          <p:nvPr/>
        </p:nvSpPr>
        <p:spPr>
          <a:xfrm>
            <a:off x="8272509" y="6539420"/>
            <a:ext cx="7838982" cy="307777"/>
          </a:xfrm>
          <a:prstGeom prst="rect">
            <a:avLst/>
          </a:prstGeom>
          <a:noFill/>
        </p:spPr>
        <p:txBody>
          <a:bodyPr wrap="square" rtlCol="0">
            <a:spAutoFit/>
          </a:bodyPr>
          <a:lstStyle/>
          <a:p>
            <a:r>
              <a:rPr lang="fr-FR" sz="1400" dirty="0" smtClean="0"/>
              <a:t>Delisle, Jean, </a:t>
            </a:r>
            <a:r>
              <a:rPr lang="fr-FR" sz="1400" b="1" dirty="0"/>
              <a:t>Terminologie de la </a:t>
            </a:r>
            <a:r>
              <a:rPr lang="fr-FR" sz="1400" b="1" dirty="0" smtClean="0"/>
              <a:t>traduction</a:t>
            </a:r>
            <a:endParaRPr lang="fr-FR" sz="1400" b="1" dirty="0"/>
          </a:p>
        </p:txBody>
      </p:sp>
      <p:sp>
        <p:nvSpPr>
          <p:cNvPr id="2" name="Espace réservé de la date 1"/>
          <p:cNvSpPr>
            <a:spLocks noGrp="1"/>
          </p:cNvSpPr>
          <p:nvPr>
            <p:ph type="dt" sz="half" idx="10"/>
          </p:nvPr>
        </p:nvSpPr>
        <p:spPr/>
        <p:txBody>
          <a:bodyPr/>
          <a:lstStyle/>
          <a:p>
            <a:fld id="{1CC05049-6148-472E-B196-841E95A89984}" type="datetime1">
              <a:rPr lang="fr-FR" smtClean="0"/>
              <a:pPr/>
              <a:t>29/01/2021</a:t>
            </a:fld>
            <a:endParaRPr lang="en-US" dirty="0"/>
          </a:p>
        </p:txBody>
      </p:sp>
      <p:sp>
        <p:nvSpPr>
          <p:cNvPr id="8" name="Espace réservé du contenu 7"/>
          <p:cNvSpPr>
            <a:spLocks noGrp="1"/>
          </p:cNvSpPr>
          <p:nvPr>
            <p:ph idx="1"/>
          </p:nvPr>
        </p:nvSpPr>
        <p:spPr>
          <a:xfrm>
            <a:off x="744249" y="868390"/>
            <a:ext cx="11243093" cy="4977530"/>
          </a:xfrm>
        </p:spPr>
        <p:txBody>
          <a:bodyPr>
            <a:noAutofit/>
          </a:bodyPr>
          <a:lstStyle/>
          <a:p>
            <a:pPr lvl="0"/>
            <a:r>
              <a:rPr lang="fr-FR" sz="2800" b="1" dirty="0">
                <a:latin typeface="Candara Light" panose="020E0502030303020204" pitchFamily="34" charset="0"/>
              </a:rPr>
              <a:t>Traduction effectuée comme exercice dans le but d’apprendre une </a:t>
            </a:r>
            <a:r>
              <a:rPr lang="fr-FR" sz="2800" b="1" dirty="0">
                <a:solidFill>
                  <a:srgbClr val="FF0000"/>
                </a:solidFill>
                <a:latin typeface="Candara Light" panose="020E0502030303020204" pitchFamily="34" charset="0"/>
              </a:rPr>
              <a:t>langue</a:t>
            </a:r>
            <a:r>
              <a:rPr lang="fr-FR" sz="2800" b="1" dirty="0">
                <a:latin typeface="Candara Light" panose="020E0502030303020204" pitchFamily="34" charset="0"/>
              </a:rPr>
              <a:t> </a:t>
            </a:r>
            <a:r>
              <a:rPr lang="fr-FR" sz="2800" b="1" dirty="0">
                <a:solidFill>
                  <a:srgbClr val="FF0000"/>
                </a:solidFill>
                <a:latin typeface="Candara Light" panose="020E0502030303020204" pitchFamily="34" charset="0"/>
              </a:rPr>
              <a:t>étrangère</a:t>
            </a:r>
            <a:r>
              <a:rPr lang="fr-FR" sz="2800" b="1" dirty="0">
                <a:latin typeface="Candara Light" panose="020E0502030303020204" pitchFamily="34" charset="0"/>
              </a:rPr>
              <a:t>. </a:t>
            </a:r>
          </a:p>
          <a:p>
            <a:r>
              <a:rPr lang="fr-FR" sz="2800" b="1" dirty="0">
                <a:latin typeface="Candara Light" panose="020E0502030303020204" pitchFamily="34" charset="0"/>
              </a:rPr>
              <a:t>Note 1. _ En didactique des langues, cet exercice sert notamment à l’enrichissement du vocabulaire, à l'assimilation de nouvelles structures syntaxiques et à la vérification de la compréhension et des acquis.</a:t>
            </a:r>
          </a:p>
          <a:p>
            <a:r>
              <a:rPr lang="fr-FR" sz="2800" b="1" dirty="0">
                <a:latin typeface="Candara Light" panose="020E0502030303020204" pitchFamily="34" charset="0"/>
              </a:rPr>
              <a:t>Note 2. _ La traduction didactique se pratique indifféremment vers la « langue dominante » (« version ») et vers la langue étrangère (« thème </a:t>
            </a:r>
            <a:r>
              <a:rPr lang="fr-FR" sz="2800" b="1" dirty="0" smtClean="0">
                <a:latin typeface="Candara Light" panose="020E0502030303020204" pitchFamily="34" charset="0"/>
              </a:rPr>
              <a:t>») </a:t>
            </a:r>
            <a:r>
              <a:rPr lang="fr-FR" sz="2800" b="1" dirty="0">
                <a:latin typeface="Candara Light" panose="020E0502030303020204" pitchFamily="34" charset="0"/>
              </a:rPr>
              <a:t>des étudiants. La « stratégie de traduction » privilégiée est la traduction littérale de « phrases » </a:t>
            </a:r>
            <a:r>
              <a:rPr lang="fr-FR" sz="2800" b="1" dirty="0">
                <a:solidFill>
                  <a:srgbClr val="FF0000"/>
                </a:solidFill>
                <a:latin typeface="Candara Light" panose="020E0502030303020204" pitchFamily="34" charset="0"/>
              </a:rPr>
              <a:t>hors</a:t>
            </a:r>
            <a:r>
              <a:rPr lang="fr-FR" sz="2800" b="1" dirty="0">
                <a:latin typeface="Candara Light" panose="020E0502030303020204" pitchFamily="34" charset="0"/>
              </a:rPr>
              <a:t> </a:t>
            </a:r>
            <a:r>
              <a:rPr lang="fr-FR" sz="2800" b="1" dirty="0">
                <a:solidFill>
                  <a:srgbClr val="FF0000"/>
                </a:solidFill>
                <a:latin typeface="Candara Light" panose="020E0502030303020204" pitchFamily="34" charset="0"/>
              </a:rPr>
              <a:t>contexte</a:t>
            </a:r>
            <a:r>
              <a:rPr lang="fr-FR" sz="2800" b="1" dirty="0">
                <a:latin typeface="Candara Light" panose="020E0502030303020204" pitchFamily="34" charset="0"/>
              </a:rPr>
              <a:t> ou de fragments de « textes » (parfois </a:t>
            </a:r>
            <a:r>
              <a:rPr lang="fr-FR" sz="2800" b="1" dirty="0" smtClean="0">
                <a:latin typeface="Candara Light" panose="020E0502030303020204" pitchFamily="34" charset="0"/>
              </a:rPr>
              <a:t>fabriqués), </a:t>
            </a:r>
            <a:r>
              <a:rPr lang="fr-FR" sz="2800" b="1" dirty="0">
                <a:latin typeface="Candara Light" panose="020E0502030303020204" pitchFamily="34" charset="0"/>
              </a:rPr>
              <a:t>analysés d’un point de vue comparatif.</a:t>
            </a:r>
          </a:p>
          <a:p>
            <a:pPr lvl="0"/>
            <a:r>
              <a:rPr lang="fr-FR" sz="2800" b="1" dirty="0">
                <a:latin typeface="Candara Light" panose="020E0502030303020204" pitchFamily="34" charset="0"/>
              </a:rPr>
              <a:t>Résultat de cette manière de traduire.</a:t>
            </a:r>
          </a:p>
          <a:p>
            <a:r>
              <a:rPr lang="fr-FR" sz="2400" b="1" dirty="0">
                <a:solidFill>
                  <a:srgbClr val="0070C0"/>
                </a:solidFill>
                <a:latin typeface="Candara Light" panose="020E0502030303020204" pitchFamily="34" charset="0"/>
              </a:rPr>
              <a:t>Syn. Traduction pédagogique, traduction scolaire, traduction universitaire</a:t>
            </a:r>
          </a:p>
          <a:p>
            <a:endParaRPr lang="fr-FR" sz="1400" dirty="0"/>
          </a:p>
        </p:txBody>
      </p:sp>
      <p:sp>
        <p:nvSpPr>
          <p:cNvPr id="9" name="ZoneTexte 8"/>
          <p:cNvSpPr txBox="1"/>
          <p:nvPr/>
        </p:nvSpPr>
        <p:spPr>
          <a:xfrm>
            <a:off x="2294021" y="256674"/>
            <a:ext cx="7652084" cy="923330"/>
          </a:xfrm>
          <a:prstGeom prst="rect">
            <a:avLst/>
          </a:prstGeom>
          <a:noFill/>
        </p:spPr>
        <p:txBody>
          <a:bodyPr wrap="square" rtlCol="0">
            <a:spAutoFit/>
          </a:bodyPr>
          <a:lstStyle/>
          <a:p>
            <a:r>
              <a:rPr lang="fr-FR" sz="3600" b="1" dirty="0"/>
              <a:t>Traduction didactique</a:t>
            </a:r>
            <a:endParaRPr lang="fr-FR" sz="3600" dirty="0"/>
          </a:p>
          <a:p>
            <a:endParaRPr lang="fr-FR" dirty="0"/>
          </a:p>
        </p:txBody>
      </p:sp>
    </p:spTree>
    <p:extLst>
      <p:ext uri="{BB962C8B-B14F-4D97-AF65-F5344CB8AC3E}">
        <p14:creationId xmlns:p14="http://schemas.microsoft.com/office/powerpoint/2010/main" val="15836524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4158944409"/>
              </p:ext>
            </p:extLst>
          </p:nvPr>
        </p:nvGraphicFramePr>
        <p:xfrm>
          <a:off x="0" y="0"/>
          <a:ext cx="12192000" cy="7029796"/>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750910699"/>
                    </a:ext>
                  </a:extLst>
                </a:gridCol>
                <a:gridCol w="6096000">
                  <a:extLst>
                    <a:ext uri="{9D8B030D-6E8A-4147-A177-3AD203B41FA5}">
                      <a16:colId xmlns:a16="http://schemas.microsoft.com/office/drawing/2014/main" val="2121392608"/>
                    </a:ext>
                  </a:extLst>
                </a:gridCol>
              </a:tblGrid>
              <a:tr h="689956">
                <a:tc>
                  <a:txBody>
                    <a:bodyPr/>
                    <a:lstStyle/>
                    <a:p>
                      <a:pPr algn="ctr"/>
                      <a:r>
                        <a:rPr lang="fr-FR" sz="3600" dirty="0" smtClean="0"/>
                        <a:t>Professionnelle</a:t>
                      </a:r>
                      <a:endParaRPr lang="fr-FR" sz="3600" dirty="0"/>
                    </a:p>
                  </a:txBody>
                  <a:tcPr/>
                </a:tc>
                <a:tc>
                  <a:txBody>
                    <a:bodyPr/>
                    <a:lstStyle/>
                    <a:p>
                      <a:pPr algn="ctr"/>
                      <a:r>
                        <a:rPr lang="fr-FR" sz="3600" dirty="0" smtClean="0"/>
                        <a:t>didactique</a:t>
                      </a:r>
                      <a:endParaRPr lang="fr-FR" dirty="0"/>
                    </a:p>
                  </a:txBody>
                  <a:tcPr/>
                </a:tc>
                <a:extLst>
                  <a:ext uri="{0D108BD9-81ED-4DB2-BD59-A6C34878D82A}">
                    <a16:rowId xmlns:a16="http://schemas.microsoft.com/office/drawing/2014/main" val="2482004650"/>
                  </a:ext>
                </a:extLst>
              </a:tr>
              <a:tr h="563260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fr-FR" sz="3200" dirty="0" smtClean="0">
                        <a:latin typeface="Candara Light" panose="020E0502030303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fr-FR" sz="3600" b="1" dirty="0" smtClean="0">
                          <a:latin typeface="Candara Light" panose="020E0502030303020204" pitchFamily="34" charset="0"/>
                        </a:rPr>
                        <a:t>Traduction conçue comme un acte de communication fondé sur l'interprétation et la production de discours </a:t>
                      </a:r>
                      <a:r>
                        <a:rPr lang="fr-FR" sz="3600" b="1" dirty="0" smtClean="0">
                          <a:solidFill>
                            <a:srgbClr val="FF0000"/>
                          </a:solidFill>
                          <a:latin typeface="Candara Light" panose="020E0502030303020204" pitchFamily="34" charset="0"/>
                        </a:rPr>
                        <a:t>contextualisée</a:t>
                      </a:r>
                      <a:r>
                        <a:rPr lang="fr-FR" sz="3600" b="1" dirty="0" smtClean="0">
                          <a:latin typeface="Candara Light" panose="020E0502030303020204" pitchFamily="34" charset="0"/>
                        </a:rPr>
                        <a:t> et qui fait l'objet d'un </a:t>
                      </a:r>
                      <a:r>
                        <a:rPr lang="fr-FR" sz="3600" b="1" dirty="0" smtClean="0">
                          <a:solidFill>
                            <a:srgbClr val="FF0000"/>
                          </a:solidFill>
                          <a:latin typeface="Candara Light" panose="020E0502030303020204" pitchFamily="34" charset="0"/>
                        </a:rPr>
                        <a:t>enseignement</a:t>
                      </a:r>
                      <a:r>
                        <a:rPr lang="fr-FR" sz="3600" b="1" dirty="0" smtClean="0">
                          <a:latin typeface="Candara Light" panose="020E0502030303020204" pitchFamily="34" charset="0"/>
                        </a:rPr>
                        <a:t> visant à faire acquérir à l'apprenti traducteur un savoir-faire et une compétence </a:t>
                      </a:r>
                      <a:r>
                        <a:rPr lang="fr-FR" sz="3600" b="1" dirty="0" smtClean="0">
                          <a:solidFill>
                            <a:srgbClr val="FF0000"/>
                          </a:solidFill>
                          <a:latin typeface="Candara Light" panose="020E0502030303020204" pitchFamily="34" charset="0"/>
                        </a:rPr>
                        <a:t>professionnelle</a:t>
                      </a:r>
                      <a:r>
                        <a:rPr lang="fr-FR" sz="3600" b="1" dirty="0" smtClean="0">
                          <a:latin typeface="Candara Light" panose="020E0502030303020204" pitchFamily="34" charset="0"/>
                        </a:rPr>
                        <a:t>.</a:t>
                      </a:r>
                    </a:p>
                    <a:p>
                      <a:pPr algn="ctr"/>
                      <a:endParaRPr lang="fr-FR" dirty="0">
                        <a:latin typeface="Candara Light" panose="020E0502030303020204" pitchFamily="34" charset="0"/>
                      </a:endParaRPr>
                    </a:p>
                  </a:txBody>
                  <a:tcPr/>
                </a:tc>
                <a:tc>
                  <a:txBody>
                    <a:bodyPr/>
                    <a:lstStyle/>
                    <a:p>
                      <a:pPr lvl="0"/>
                      <a:endParaRPr lang="fr-FR" sz="2400" dirty="0" smtClean="0">
                        <a:latin typeface="Candara Light" panose="020E0502030303020204" pitchFamily="34" charset="0"/>
                      </a:endParaRPr>
                    </a:p>
                    <a:p>
                      <a:pPr lvl="0"/>
                      <a:r>
                        <a:rPr lang="fr-FR" sz="2800" b="1" dirty="0" smtClean="0">
                          <a:latin typeface="Candara Light" panose="020E0502030303020204" pitchFamily="34" charset="0"/>
                        </a:rPr>
                        <a:t>Traduction effectuée comme exercice dans le but d’apprendre une </a:t>
                      </a:r>
                      <a:r>
                        <a:rPr lang="fr-FR" sz="2800" b="1" dirty="0" smtClean="0">
                          <a:solidFill>
                            <a:srgbClr val="FF0000"/>
                          </a:solidFill>
                          <a:latin typeface="Candara Light" panose="020E0502030303020204" pitchFamily="34" charset="0"/>
                        </a:rPr>
                        <a:t>langue</a:t>
                      </a:r>
                      <a:r>
                        <a:rPr lang="fr-FR" sz="2800" b="1" dirty="0" smtClean="0">
                          <a:latin typeface="Candara Light" panose="020E0502030303020204" pitchFamily="34" charset="0"/>
                        </a:rPr>
                        <a:t> </a:t>
                      </a:r>
                      <a:r>
                        <a:rPr lang="fr-FR" sz="2800" b="1" dirty="0" smtClean="0">
                          <a:solidFill>
                            <a:srgbClr val="FF0000"/>
                          </a:solidFill>
                          <a:latin typeface="Candara Light" panose="020E0502030303020204" pitchFamily="34" charset="0"/>
                        </a:rPr>
                        <a:t>étrangère</a:t>
                      </a:r>
                      <a:r>
                        <a:rPr lang="fr-FR" sz="2800" b="1" dirty="0" smtClean="0">
                          <a:latin typeface="Candara Light" panose="020E0502030303020204" pitchFamily="34" charset="0"/>
                        </a:rPr>
                        <a:t>. Note 2. _ La traduction didactique se pratique indifféremment vers la « langue dominante » (« version ») et vers la langue étrangère (« thème ») des étudiants. La « stratégie de traduction » privilégiée est la traduction littérale de « phrases » </a:t>
                      </a:r>
                      <a:r>
                        <a:rPr lang="fr-FR" sz="2800" b="1" dirty="0" smtClean="0">
                          <a:solidFill>
                            <a:srgbClr val="FF0000"/>
                          </a:solidFill>
                          <a:latin typeface="Candara Light" panose="020E0502030303020204" pitchFamily="34" charset="0"/>
                        </a:rPr>
                        <a:t>hors</a:t>
                      </a:r>
                      <a:r>
                        <a:rPr lang="fr-FR" sz="2800" b="1" dirty="0" smtClean="0">
                          <a:latin typeface="Candara Light" panose="020E0502030303020204" pitchFamily="34" charset="0"/>
                        </a:rPr>
                        <a:t> </a:t>
                      </a:r>
                      <a:r>
                        <a:rPr lang="fr-FR" sz="2800" b="1" dirty="0" smtClean="0">
                          <a:solidFill>
                            <a:srgbClr val="FF0000"/>
                          </a:solidFill>
                          <a:latin typeface="Candara Light" panose="020E0502030303020204" pitchFamily="34" charset="0"/>
                        </a:rPr>
                        <a:t>contexte</a:t>
                      </a:r>
                      <a:r>
                        <a:rPr lang="fr-FR" sz="2800" b="1" dirty="0" smtClean="0">
                          <a:latin typeface="Candara Light" panose="020E0502030303020204" pitchFamily="34" charset="0"/>
                        </a:rPr>
                        <a:t> ou de fragments de « textes » (parfois fabriqués), analysés d’un point de vue comparatif.</a:t>
                      </a:r>
                    </a:p>
                    <a:p>
                      <a:pPr lvl="0"/>
                      <a:r>
                        <a:rPr lang="fr-FR" sz="2800" b="1" dirty="0" smtClean="0">
                          <a:latin typeface="Candara Light" panose="020E0502030303020204" pitchFamily="34" charset="0"/>
                        </a:rPr>
                        <a:t>Résultat de cette manière de traduire.</a:t>
                      </a:r>
                    </a:p>
                    <a:p>
                      <a:pPr algn="ctr"/>
                      <a:endParaRPr lang="fr-FR" sz="2000" dirty="0">
                        <a:latin typeface="Candara Light" panose="020E0502030303020204" pitchFamily="34" charset="0"/>
                      </a:endParaRPr>
                    </a:p>
                  </a:txBody>
                  <a:tcPr/>
                </a:tc>
                <a:extLst>
                  <a:ext uri="{0D108BD9-81ED-4DB2-BD59-A6C34878D82A}">
                    <a16:rowId xmlns:a16="http://schemas.microsoft.com/office/drawing/2014/main" val="425564086"/>
                  </a:ext>
                </a:extLst>
              </a:tr>
            </a:tbl>
          </a:graphicData>
        </a:graphic>
      </p:graphicFrame>
      <p:sp>
        <p:nvSpPr>
          <p:cNvPr id="4" name="Espace réservé de la date 3"/>
          <p:cNvSpPr>
            <a:spLocks noGrp="1"/>
          </p:cNvSpPr>
          <p:nvPr>
            <p:ph type="dt" sz="half" idx="10"/>
          </p:nvPr>
        </p:nvSpPr>
        <p:spPr/>
        <p:txBody>
          <a:bodyPr/>
          <a:lstStyle/>
          <a:p>
            <a:fld id="{A0F11A6D-B590-4927-BAA0-83C27B32DEA2}" type="datetime1">
              <a:rPr lang="fr-FR" smtClean="0"/>
              <a:pPr/>
              <a:t>29/01/2021</a:t>
            </a:fld>
            <a:endParaRPr lang="en-US" dirty="0"/>
          </a:p>
        </p:txBody>
      </p:sp>
    </p:spTree>
    <p:extLst>
      <p:ext uri="{BB962C8B-B14F-4D97-AF65-F5344CB8AC3E}">
        <p14:creationId xmlns:p14="http://schemas.microsoft.com/office/powerpoint/2010/main" val="1705334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6208" y="241724"/>
            <a:ext cx="8911687" cy="1280890"/>
          </a:xfrm>
        </p:spPr>
        <p:txBody>
          <a:bodyPr/>
          <a:lstStyle/>
          <a:p>
            <a:r>
              <a:rPr lang="fr-FR" dirty="0" smtClean="0"/>
              <a:t>Groupe Facebook</a:t>
            </a:r>
            <a:endParaRPr lang="fr-FR" dirty="0"/>
          </a:p>
        </p:txBody>
      </p:sp>
      <p:pic>
        <p:nvPicPr>
          <p:cNvPr id="6" name="Espace réservé du conten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19499" y="1227966"/>
            <a:ext cx="7847214" cy="5087669"/>
          </a:xfrm>
        </p:spPr>
      </p:pic>
      <p:sp>
        <p:nvSpPr>
          <p:cNvPr id="4" name="Espace réservé de la date 3"/>
          <p:cNvSpPr>
            <a:spLocks noGrp="1"/>
          </p:cNvSpPr>
          <p:nvPr>
            <p:ph type="dt" sz="half" idx="10"/>
          </p:nvPr>
        </p:nvSpPr>
        <p:spPr/>
        <p:txBody>
          <a:bodyPr/>
          <a:lstStyle/>
          <a:p>
            <a:fld id="{A0F11A6D-B590-4927-BAA0-83C27B32DEA2}" type="datetime1">
              <a:rPr lang="fr-FR" smtClean="0"/>
              <a:pPr/>
              <a:t>29/01/2021</a:t>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724045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225099"/>
            <a:ext cx="8911687" cy="1280890"/>
          </a:xfrm>
        </p:spPr>
        <p:txBody>
          <a:bodyPr/>
          <a:lstStyle/>
          <a:p>
            <a:r>
              <a:rPr lang="fr-FR" b="1" i="1" dirty="0" smtClean="0">
                <a:solidFill>
                  <a:srgbClr val="0070C0"/>
                </a:solidFill>
              </a:rPr>
              <a:t>Méthode de travail</a:t>
            </a:r>
            <a:endParaRPr lang="fr-FR" b="1" i="1" dirty="0">
              <a:solidFill>
                <a:srgbClr val="0070C0"/>
              </a:solidFill>
            </a:endParaRPr>
          </a:p>
        </p:txBody>
      </p:sp>
      <p:sp>
        <p:nvSpPr>
          <p:cNvPr id="3" name="Espace réservé du contenu 2"/>
          <p:cNvSpPr>
            <a:spLocks noGrp="1"/>
          </p:cNvSpPr>
          <p:nvPr>
            <p:ph idx="1"/>
          </p:nvPr>
        </p:nvSpPr>
        <p:spPr>
          <a:xfrm>
            <a:off x="1064029" y="2133600"/>
            <a:ext cx="10764982" cy="3777622"/>
          </a:xfrm>
        </p:spPr>
        <p:txBody>
          <a:bodyPr>
            <a:normAutofit/>
          </a:bodyPr>
          <a:lstStyle/>
          <a:p>
            <a:r>
              <a:rPr lang="fr-FR" sz="2800" dirty="0" smtClean="0"/>
              <a:t>Traduction de texte (court)</a:t>
            </a:r>
          </a:p>
          <a:p>
            <a:r>
              <a:rPr lang="fr-FR" sz="2800" dirty="0" smtClean="0"/>
              <a:t>Thème (90%) – Version (10%)</a:t>
            </a:r>
          </a:p>
          <a:p>
            <a:r>
              <a:rPr lang="fr-FR" sz="2800" dirty="0" smtClean="0"/>
              <a:t>Individuellement ou en groupe de 2 ou 3 étudiants</a:t>
            </a:r>
          </a:p>
          <a:p>
            <a:r>
              <a:rPr lang="fr-FR" sz="2800" dirty="0" smtClean="0"/>
              <a:t>Remise via Moodle ou Gmail : </a:t>
            </a:r>
            <a:r>
              <a:rPr lang="fr-FR" sz="2800" b="1" dirty="0" smtClean="0">
                <a:solidFill>
                  <a:srgbClr val="0070C0"/>
                </a:solidFill>
                <a:hlinkClick r:id="rId2"/>
              </a:rPr>
              <a:t>traduction.OEB@gmail.com</a:t>
            </a:r>
            <a:endParaRPr lang="fr-FR" sz="2800" b="1" dirty="0" smtClean="0">
              <a:solidFill>
                <a:srgbClr val="0070C0"/>
              </a:solidFill>
            </a:endParaRPr>
          </a:p>
          <a:p>
            <a:r>
              <a:rPr lang="fr-FR" sz="2800" b="1" dirty="0" smtClean="0">
                <a:solidFill>
                  <a:srgbClr val="0070C0"/>
                </a:solidFill>
              </a:rPr>
              <a:t>Format PDF </a:t>
            </a:r>
          </a:p>
          <a:p>
            <a:endParaRPr lang="fr-FR" b="1" dirty="0" smtClean="0">
              <a:solidFill>
                <a:srgbClr val="0070C0"/>
              </a:solidFill>
            </a:endParaRPr>
          </a:p>
          <a:p>
            <a:endParaRPr lang="fr-FR" dirty="0" smtClean="0"/>
          </a:p>
        </p:txBody>
      </p:sp>
      <p:sp>
        <p:nvSpPr>
          <p:cNvPr id="4" name="Espace réservé de la date 3"/>
          <p:cNvSpPr>
            <a:spLocks noGrp="1"/>
          </p:cNvSpPr>
          <p:nvPr>
            <p:ph type="dt" sz="half" idx="10"/>
          </p:nvPr>
        </p:nvSpPr>
        <p:spPr/>
        <p:txBody>
          <a:bodyPr/>
          <a:lstStyle/>
          <a:p>
            <a:fld id="{A0F11A6D-B590-4927-BAA0-83C27B32DEA2}" type="datetime1">
              <a:rPr lang="fr-FR" smtClean="0"/>
              <a:pPr/>
              <a:t>29/01/2021</a:t>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486243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94656" y="71418"/>
            <a:ext cx="8911687" cy="1280890"/>
          </a:xfrm>
        </p:spPr>
        <p:txBody>
          <a:bodyPr/>
          <a:lstStyle/>
          <a:p>
            <a:pPr algn="ctr"/>
            <a:endParaRPr lang="fr-FR" dirty="0"/>
          </a:p>
        </p:txBody>
      </p:sp>
      <p:sp>
        <p:nvSpPr>
          <p:cNvPr id="4" name="Espace réservé de la date 3"/>
          <p:cNvSpPr>
            <a:spLocks noGrp="1"/>
          </p:cNvSpPr>
          <p:nvPr>
            <p:ph type="dt" sz="half" idx="10"/>
          </p:nvPr>
        </p:nvSpPr>
        <p:spPr/>
        <p:txBody>
          <a:bodyPr/>
          <a:lstStyle/>
          <a:p>
            <a:fld id="{A0F11A6D-B590-4927-BAA0-83C27B32DEA2}" type="datetime1">
              <a:rPr lang="fr-FR" smtClean="0"/>
              <a:pPr/>
              <a:t>29/01/2021</a:t>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6" name="Espace réservé du conten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4291423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2148396" y="3003612"/>
            <a:ext cx="9196418" cy="2456155"/>
          </a:xfrm>
        </p:spPr>
        <p:txBody>
          <a:bodyPr>
            <a:normAutofit/>
          </a:bodyPr>
          <a:lstStyle/>
          <a:p>
            <a:pPr marL="0" indent="0">
              <a:buNone/>
            </a:pPr>
            <a:r>
              <a:rPr lang="fr-FR" sz="7200" b="1" dirty="0" smtClean="0">
                <a:latin typeface="Tempus Sans ITC" panose="04020404030D07020202" pitchFamily="82" charset="0"/>
              </a:rPr>
              <a:t>Unité de </a:t>
            </a:r>
            <a:r>
              <a:rPr lang="fr-FR" sz="7200" b="1" dirty="0" smtClean="0">
                <a:solidFill>
                  <a:srgbClr val="FF0000"/>
                </a:solidFill>
                <a:latin typeface="Tempus Sans ITC" panose="04020404030D07020202" pitchFamily="82" charset="0"/>
              </a:rPr>
              <a:t>découverte</a:t>
            </a:r>
            <a:r>
              <a:rPr lang="fr-FR" sz="7200" b="1" dirty="0" smtClean="0">
                <a:latin typeface="Tempus Sans ITC" panose="04020404030D07020202" pitchFamily="82" charset="0"/>
              </a:rPr>
              <a:t>?</a:t>
            </a:r>
            <a:endParaRPr lang="fr-FR" sz="7200" dirty="0"/>
          </a:p>
        </p:txBody>
      </p:sp>
      <p:sp>
        <p:nvSpPr>
          <p:cNvPr id="2" name="Espace réservé de la date 1"/>
          <p:cNvSpPr>
            <a:spLocks noGrp="1"/>
          </p:cNvSpPr>
          <p:nvPr>
            <p:ph type="dt" sz="half" idx="10"/>
          </p:nvPr>
        </p:nvSpPr>
        <p:spPr/>
        <p:txBody>
          <a:bodyPr/>
          <a:lstStyle/>
          <a:p>
            <a:fld id="{A1ED98C3-1340-4503-8A72-9BC26C56830D}" type="datetime1">
              <a:rPr lang="fr-FR" smtClean="0"/>
              <a:pPr/>
              <a:t>29/01/2021</a:t>
            </a:fld>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675989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92968" y="747128"/>
            <a:ext cx="426128" cy="400110"/>
          </a:xfrm>
          <a:prstGeom prst="rect">
            <a:avLst/>
          </a:prstGeom>
          <a:noFill/>
        </p:spPr>
        <p:txBody>
          <a:bodyPr wrap="square" rtlCol="0">
            <a:spAutoFit/>
          </a:bodyPr>
          <a:lstStyle/>
          <a:p>
            <a:r>
              <a:rPr lang="fr-FR" sz="2000" b="1" dirty="0" smtClean="0"/>
              <a:t>6</a:t>
            </a:r>
            <a:endParaRPr lang="fr-FR" b="1" dirty="0"/>
          </a:p>
        </p:txBody>
      </p:sp>
      <p:sp>
        <p:nvSpPr>
          <p:cNvPr id="2" name="Espace réservé de la date 1"/>
          <p:cNvSpPr>
            <a:spLocks noGrp="1"/>
          </p:cNvSpPr>
          <p:nvPr>
            <p:ph type="dt" sz="half" idx="10"/>
          </p:nvPr>
        </p:nvSpPr>
        <p:spPr/>
        <p:txBody>
          <a:bodyPr/>
          <a:lstStyle/>
          <a:p>
            <a:fld id="{FE213DF9-BF94-4DE6-8E0B-DF1E534C7227}" type="datetime1">
              <a:rPr lang="fr-FR" smtClean="0"/>
              <a:pPr/>
              <a:t>29/01/2021</a:t>
            </a:fld>
            <a:endParaRPr lang="en-US" dirty="0"/>
          </a:p>
        </p:txBody>
      </p:sp>
      <p:pic>
        <p:nvPicPr>
          <p:cNvPr id="7" name="Espace réservé du contenu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9097" y="0"/>
            <a:ext cx="11572904" cy="6858000"/>
          </a:xfrm>
        </p:spPr>
      </p:pic>
    </p:spTree>
    <p:extLst>
      <p:ext uri="{BB962C8B-B14F-4D97-AF65-F5344CB8AC3E}">
        <p14:creationId xmlns:p14="http://schemas.microsoft.com/office/powerpoint/2010/main" val="2372606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73189" y="624110"/>
            <a:ext cx="9631424" cy="911727"/>
          </a:xfrm>
        </p:spPr>
        <p:txBody>
          <a:bodyPr>
            <a:noAutofit/>
          </a:bodyPr>
          <a:lstStyle/>
          <a:p>
            <a:r>
              <a:rPr lang="fr-FR" sz="5400" b="1" dirty="0" smtClean="0">
                <a:latin typeface="Tempus Sans ITC" panose="04020404030D07020202" pitchFamily="82" charset="0"/>
              </a:rPr>
              <a:t>Qu’est-ce que et pourquoi « </a:t>
            </a:r>
            <a:r>
              <a:rPr lang="fr-FR" sz="5400" b="1" dirty="0" smtClean="0">
                <a:solidFill>
                  <a:srgbClr val="FF0000"/>
                </a:solidFill>
                <a:latin typeface="Tempus Sans ITC" panose="04020404030D07020202" pitchFamily="82" charset="0"/>
              </a:rPr>
              <a:t>initiation</a:t>
            </a:r>
            <a:r>
              <a:rPr lang="fr-FR" sz="5400" b="1" dirty="0" smtClean="0">
                <a:latin typeface="Tempus Sans ITC" panose="04020404030D07020202" pitchFamily="82" charset="0"/>
              </a:rPr>
              <a:t> »?</a:t>
            </a:r>
            <a:endParaRPr lang="fr-FR" sz="5400" b="1" dirty="0">
              <a:latin typeface="Tempus Sans ITC" panose="04020404030D07020202" pitchFamily="82" charset="0"/>
            </a:endParaRPr>
          </a:p>
        </p:txBody>
      </p:sp>
      <p:sp>
        <p:nvSpPr>
          <p:cNvPr id="5" name="Espace réservé du contenu 4"/>
          <p:cNvSpPr>
            <a:spLocks noGrp="1"/>
          </p:cNvSpPr>
          <p:nvPr>
            <p:ph idx="1"/>
          </p:nvPr>
        </p:nvSpPr>
        <p:spPr>
          <a:xfrm>
            <a:off x="2148396" y="3003612"/>
            <a:ext cx="9196418" cy="2456155"/>
          </a:xfrm>
        </p:spPr>
        <p:txBody>
          <a:bodyPr>
            <a:normAutofit/>
          </a:bodyPr>
          <a:lstStyle/>
          <a:p>
            <a:pPr marL="0" indent="0">
              <a:buNone/>
            </a:pPr>
            <a:r>
              <a:rPr lang="fr-FR" sz="4800" dirty="0" smtClean="0"/>
              <a:t>Introduction </a:t>
            </a:r>
            <a:r>
              <a:rPr lang="fr-FR" sz="4800" dirty="0"/>
              <a:t>à la connaissance d’un savoir peu répandu, secret, caché.</a:t>
            </a:r>
          </a:p>
        </p:txBody>
      </p:sp>
      <p:sp>
        <p:nvSpPr>
          <p:cNvPr id="4" name="Espace réservé de la date 3"/>
          <p:cNvSpPr>
            <a:spLocks noGrp="1"/>
          </p:cNvSpPr>
          <p:nvPr>
            <p:ph type="dt" sz="half" idx="10"/>
          </p:nvPr>
        </p:nvSpPr>
        <p:spPr/>
        <p:txBody>
          <a:bodyPr/>
          <a:lstStyle/>
          <a:p>
            <a:fld id="{AC3315CF-E909-4A53-AA82-4C9A59F03AF3}" type="datetime1">
              <a:rPr lang="fr-FR" smtClean="0"/>
              <a:pPr/>
              <a:t>29/01/2021</a:t>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67196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wipe(down)">
                                      <p:cBhvr>
                                        <p:cTn id="14" dur="580">
                                          <p:stCondLst>
                                            <p:cond delay="0"/>
                                          </p:stCondLst>
                                        </p:cTn>
                                        <p:tgtEl>
                                          <p:spTgt spid="5">
                                            <p:txEl>
                                              <p:pRg st="0" end="0"/>
                                            </p:txEl>
                                          </p:spTgt>
                                        </p:tgtEl>
                                      </p:cBhvr>
                                    </p:animEffect>
                                    <p:anim calcmode="lin" valueType="num">
                                      <p:cBhvr>
                                        <p:cTn id="15"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xEl>
                                              <p:pRg st="0" end="0"/>
                                            </p:txEl>
                                          </p:spTgt>
                                        </p:tgtEl>
                                      </p:cBhvr>
                                      <p:to x="100000" y="60000"/>
                                    </p:animScale>
                                    <p:animScale>
                                      <p:cBhvr>
                                        <p:cTn id="21" dur="166" decel="50000">
                                          <p:stCondLst>
                                            <p:cond delay="676"/>
                                          </p:stCondLst>
                                        </p:cTn>
                                        <p:tgtEl>
                                          <p:spTgt spid="5">
                                            <p:txEl>
                                              <p:pRg st="0" end="0"/>
                                            </p:txEl>
                                          </p:spTgt>
                                        </p:tgtEl>
                                      </p:cBhvr>
                                      <p:to x="100000" y="100000"/>
                                    </p:animScale>
                                    <p:animScale>
                                      <p:cBhvr>
                                        <p:cTn id="22" dur="26">
                                          <p:stCondLst>
                                            <p:cond delay="1312"/>
                                          </p:stCondLst>
                                        </p:cTn>
                                        <p:tgtEl>
                                          <p:spTgt spid="5">
                                            <p:txEl>
                                              <p:pRg st="0" end="0"/>
                                            </p:txEl>
                                          </p:spTgt>
                                        </p:tgtEl>
                                      </p:cBhvr>
                                      <p:to x="100000" y="80000"/>
                                    </p:animScale>
                                    <p:animScale>
                                      <p:cBhvr>
                                        <p:cTn id="23" dur="166" decel="50000">
                                          <p:stCondLst>
                                            <p:cond delay="1338"/>
                                          </p:stCondLst>
                                        </p:cTn>
                                        <p:tgtEl>
                                          <p:spTgt spid="5">
                                            <p:txEl>
                                              <p:pRg st="0" end="0"/>
                                            </p:txEl>
                                          </p:spTgt>
                                        </p:tgtEl>
                                      </p:cBhvr>
                                      <p:to x="100000" y="100000"/>
                                    </p:animScale>
                                    <p:animScale>
                                      <p:cBhvr>
                                        <p:cTn id="24" dur="26">
                                          <p:stCondLst>
                                            <p:cond delay="1642"/>
                                          </p:stCondLst>
                                        </p:cTn>
                                        <p:tgtEl>
                                          <p:spTgt spid="5">
                                            <p:txEl>
                                              <p:pRg st="0" end="0"/>
                                            </p:txEl>
                                          </p:spTgt>
                                        </p:tgtEl>
                                      </p:cBhvr>
                                      <p:to x="100000" y="90000"/>
                                    </p:animScale>
                                    <p:animScale>
                                      <p:cBhvr>
                                        <p:cTn id="25" dur="166" decel="50000">
                                          <p:stCondLst>
                                            <p:cond delay="1668"/>
                                          </p:stCondLst>
                                        </p:cTn>
                                        <p:tgtEl>
                                          <p:spTgt spid="5">
                                            <p:txEl>
                                              <p:pRg st="0" end="0"/>
                                            </p:txEl>
                                          </p:spTgt>
                                        </p:tgtEl>
                                      </p:cBhvr>
                                      <p:to x="100000" y="100000"/>
                                    </p:animScale>
                                    <p:animScale>
                                      <p:cBhvr>
                                        <p:cTn id="26" dur="26">
                                          <p:stCondLst>
                                            <p:cond delay="1808"/>
                                          </p:stCondLst>
                                        </p:cTn>
                                        <p:tgtEl>
                                          <p:spTgt spid="5">
                                            <p:txEl>
                                              <p:pRg st="0" end="0"/>
                                            </p:txEl>
                                          </p:spTgt>
                                        </p:tgtEl>
                                      </p:cBhvr>
                                      <p:to x="100000" y="95000"/>
                                    </p:animScale>
                                    <p:animScale>
                                      <p:cBhvr>
                                        <p:cTn id="27" dur="166" decel="50000">
                                          <p:stCondLst>
                                            <p:cond delay="1834"/>
                                          </p:stCondLst>
                                        </p:cTn>
                                        <p:tgtEl>
                                          <p:spTgt spid="5">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1329</TotalTime>
  <Words>1051</Words>
  <Application>Microsoft Office PowerPoint</Application>
  <PresentationFormat>Grand écran</PresentationFormat>
  <Paragraphs>181</Paragraphs>
  <Slides>36</Slides>
  <Notes>2</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36</vt:i4>
      </vt:variant>
    </vt:vector>
  </HeadingPairs>
  <TitlesOfParts>
    <vt:vector size="46" baseType="lpstr">
      <vt:lpstr>Arial</vt:lpstr>
      <vt:lpstr>Calibri</vt:lpstr>
      <vt:lpstr>Candara Light</vt:lpstr>
      <vt:lpstr>Century Gothic</vt:lpstr>
      <vt:lpstr>Imprint MT Shadow</vt:lpstr>
      <vt:lpstr>Tahoma</vt:lpstr>
      <vt:lpstr>Tempus Sans ITC</vt:lpstr>
      <vt:lpstr>Times New Roman</vt:lpstr>
      <vt:lpstr>Wingdings 3</vt:lpstr>
      <vt:lpstr>Brin</vt:lpstr>
      <vt:lpstr>Présentation PowerPoint</vt:lpstr>
      <vt:lpstr>Présentation PowerPoint</vt:lpstr>
      <vt:lpstr>Présentation PowerPoint</vt:lpstr>
      <vt:lpstr>Groupe Facebook</vt:lpstr>
      <vt:lpstr>Méthode de travail</vt:lpstr>
      <vt:lpstr>Présentation PowerPoint</vt:lpstr>
      <vt:lpstr>Présentation PowerPoint</vt:lpstr>
      <vt:lpstr>Présentation PowerPoint</vt:lpstr>
      <vt:lpstr>Qu’est-ce que et pourquoi « initiation »?</vt:lpstr>
      <vt:lpstr>Présentation PowerPoint</vt:lpstr>
      <vt:lpstr>Présentation PowerPoint</vt:lpstr>
      <vt:lpstr>Présentation PowerPoint</vt:lpstr>
      <vt:lpstr>Evaluation continue (TD)</vt:lpstr>
      <vt:lpstr>Terminologie </vt:lpstr>
      <vt:lpstr>TRADUCTION: classification Jakobsonienne  </vt:lpstr>
      <vt:lpstr>1- TRADUCTION INTRALINGUALE:</vt:lpstr>
      <vt:lpstr>2- TRADUCTION INTERLINGUALE: </vt:lpstr>
      <vt:lpstr>3- TRADUCTION INTERSÉMIOTIQUE:</vt:lpstr>
      <vt:lpstr>Traduction </vt:lpstr>
      <vt:lpstr>énonciation = contexte </vt:lpstr>
      <vt:lpstr>Présentation PowerPoint</vt:lpstr>
      <vt:lpstr>énonciation = contexte </vt:lpstr>
      <vt:lpstr>Présentation PowerPoint</vt:lpstr>
      <vt:lpstr>Traduction </vt:lpstr>
      <vt:lpstr>Équivalences sémantiques</vt:lpstr>
      <vt:lpstr>Équivalences stylistiques</vt:lpstr>
      <vt:lpstr>Le processus de traduction</vt:lpstr>
      <vt:lpstr>LA COMPRÉHENSION</vt:lpstr>
      <vt:lpstr>LA COMPRÉHENSION</vt:lpstr>
      <vt:lpstr>LA DÉVERBALISATION</vt:lpstr>
      <vt:lpstr>LA DÉVERBALISATION</vt:lpstr>
      <vt:lpstr>LA RÉEXPRESSION</vt:lpstr>
      <vt:lpstr>Présentation PowerPoint</vt:lpstr>
      <vt:lpstr>La traduction professionnelle: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Amir</dc:creator>
  <cp:lastModifiedBy>micro 2016</cp:lastModifiedBy>
  <cp:revision>43</cp:revision>
  <dcterms:created xsi:type="dcterms:W3CDTF">2018-10-02T18:24:20Z</dcterms:created>
  <dcterms:modified xsi:type="dcterms:W3CDTF">2021-01-29T17:58:13Z</dcterms:modified>
</cp:coreProperties>
</file>