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3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43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60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97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96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98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80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27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33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45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53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5092-D541-47F7-9BAD-EB1C6283C271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3793-4D24-4EA8-BE9A-7283F317A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50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Gestion de la sécurité des SI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Toufik </a:t>
            </a:r>
            <a:r>
              <a:rPr lang="fr-FR" dirty="0" err="1" smtClean="0"/>
              <a:t>Marir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784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sécurité n’est pas juste une juxtaposition de technologie, elle exige aussi une dimension managerielle  </a:t>
            </a:r>
          </a:p>
          <a:p>
            <a:r>
              <a:rPr lang="fr-FR" dirty="0" smtClean="0"/>
              <a:t>Exemples: </a:t>
            </a:r>
          </a:p>
          <a:p>
            <a:pPr marL="514350" indent="15875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Un serveur avec des moyens de contrôle d’accès avancés, est-il sécurisé s’il est placé dans une salle mal contrôlée?</a:t>
            </a:r>
          </a:p>
          <a:p>
            <a:pPr marL="514350" indent="15875">
              <a:buFont typeface="+mj-lt"/>
              <a:buAutoNum type="arabicPeriod"/>
            </a:pPr>
            <a:r>
              <a:rPr lang="fr-FR" dirty="0" smtClean="0"/>
              <a:t>Le réseau est-il sécurisé si un ex-employé possède encore des mots de passe d’accès?</a:t>
            </a:r>
          </a:p>
          <a:p>
            <a:pPr marL="51435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662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dimension managerielle permet d’optimiser les ressources pour assurer l’efficacité.</a:t>
            </a:r>
          </a:p>
          <a:p>
            <a:r>
              <a:rPr lang="fr-FR" dirty="0" smtClean="0"/>
              <a:t>Cette dimension est assurée par</a:t>
            </a:r>
            <a:r>
              <a:rPr lang="fr-FR" b="1" dirty="0" smtClean="0"/>
              <a:t> la gestion de la sécurité des SI </a:t>
            </a:r>
          </a:p>
          <a:p>
            <a:r>
              <a:rPr lang="fr-FR" dirty="0" smtClean="0"/>
              <a:t>La gestion de la sécurité doit être effectué dans les différent niveaux de gestion de SI (et de l’entreprise): </a:t>
            </a:r>
            <a:r>
              <a:rPr lang="fr-FR" b="1" dirty="0" smtClean="0"/>
              <a:t>stratégique, tactique et opérationnel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7078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Vision stratégique:</a:t>
            </a:r>
          </a:p>
          <a:p>
            <a:pPr marL="811213" indent="-457200">
              <a:buFont typeface="Wingdings" panose="05000000000000000000" pitchFamily="2" charset="2"/>
              <a:buChar char="§"/>
            </a:pPr>
            <a:r>
              <a:rPr lang="fr-FR" dirty="0" smtClean="0"/>
              <a:t>Il faut connaître les valeurs à protéger.</a:t>
            </a:r>
          </a:p>
          <a:p>
            <a:pPr marL="811213" indent="-457200">
              <a:buFont typeface="Wingdings" panose="05000000000000000000" pitchFamily="2" charset="2"/>
              <a:buChar char="§"/>
            </a:pPr>
            <a:r>
              <a:rPr lang="fr-FR" dirty="0" smtClean="0"/>
              <a:t>Il faut exprimer les besoins en terme de critères de sécurité.</a:t>
            </a:r>
          </a:p>
          <a:p>
            <a:pPr marL="811213" indent="-457200">
              <a:buFont typeface="Wingdings" panose="05000000000000000000" pitchFamily="2" charset="2"/>
              <a:buChar char="§"/>
            </a:pPr>
            <a:r>
              <a:rPr lang="fr-FR" dirty="0" smtClean="0"/>
              <a:t>Exemples: </a:t>
            </a:r>
          </a:p>
          <a:p>
            <a:pPr marL="811213" indent="442913">
              <a:buFont typeface="Wingdings" panose="05000000000000000000" pitchFamily="2" charset="2"/>
              <a:buChar char="§"/>
            </a:pPr>
            <a:r>
              <a:rPr lang="fr-FR" dirty="0" smtClean="0"/>
              <a:t>L’information X est confidentielle.</a:t>
            </a:r>
          </a:p>
          <a:p>
            <a:pPr marL="811213" indent="442913">
              <a:buFont typeface="Wingdings" panose="05000000000000000000" pitchFamily="2" charset="2"/>
              <a:buChar char="§"/>
            </a:pPr>
            <a:r>
              <a:rPr lang="fr-FR" dirty="0" smtClean="0"/>
              <a:t>Il faut assurer la disponibilité de service Y</a:t>
            </a:r>
          </a:p>
          <a:p>
            <a:pPr marL="811213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418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Principe de base de la vision stratégique:</a:t>
            </a:r>
          </a:p>
          <a:p>
            <a:pPr marL="514350" indent="207963">
              <a:buFont typeface="+mj-lt"/>
              <a:buAutoNum type="arabicPeriod"/>
            </a:pPr>
            <a:r>
              <a:rPr lang="fr-FR" dirty="0"/>
              <a:t> </a:t>
            </a:r>
            <a:r>
              <a:rPr lang="fr-FR" b="1" dirty="0" smtClean="0"/>
              <a:t>Le principe de vocabulaire</a:t>
            </a:r>
            <a:r>
              <a:rPr lang="fr-FR" dirty="0" smtClean="0"/>
              <a:t>: on doit exprimer les besoins de la sécurité en termes clairs et sans ambiguïtés</a:t>
            </a:r>
          </a:p>
          <a:p>
            <a:pPr marL="514350" indent="0">
              <a:buNone/>
            </a:pPr>
            <a:r>
              <a:rPr lang="fr-FR" dirty="0" smtClean="0"/>
              <a:t>Exemples:</a:t>
            </a:r>
          </a:p>
          <a:p>
            <a:pPr marL="1028700" indent="-514350"/>
            <a:r>
              <a:rPr lang="fr-FR" dirty="0" smtClean="0"/>
              <a:t>Sauf quelques personnes peuvent accéder à l’information X </a:t>
            </a:r>
            <a:r>
              <a:rPr lang="fr-FR" dirty="0" smtClean="0">
                <a:sym typeface="Wingdings" panose="05000000000000000000" pitchFamily="2" charset="2"/>
              </a:rPr>
              <a:t> c’est faux (ambiguïté: c’est qui ces personnes).</a:t>
            </a:r>
          </a:p>
          <a:p>
            <a:pPr marL="1028700" indent="-514350"/>
            <a:r>
              <a:rPr lang="fr-FR" dirty="0" smtClean="0">
                <a:sym typeface="Wingdings" panose="05000000000000000000" pitchFamily="2" charset="2"/>
              </a:rPr>
              <a:t>Sauf le chef de service X peut accéder à l’information Y</a:t>
            </a:r>
          </a:p>
          <a:p>
            <a:pPr marL="1028700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01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Principe de base de la vision stratégique:</a:t>
            </a:r>
          </a:p>
          <a:p>
            <a:pPr marL="1028700" indent="-514350">
              <a:buFont typeface="+mj-lt"/>
              <a:buAutoNum type="arabicPeriod" startAt="2"/>
            </a:pPr>
            <a:r>
              <a:rPr lang="fr-FR" dirty="0"/>
              <a:t> </a:t>
            </a:r>
            <a:r>
              <a:rPr lang="fr-FR" b="1" dirty="0" smtClean="0"/>
              <a:t>Le principe de volonté directoriale</a:t>
            </a:r>
            <a:r>
              <a:rPr lang="fr-FR" dirty="0" smtClean="0"/>
              <a:t>: la sécurité est un besoin stratégique </a:t>
            </a:r>
          </a:p>
          <a:p>
            <a:pPr marL="1028700" indent="-514350">
              <a:buFont typeface="+mj-lt"/>
              <a:buAutoNum type="arabicPeriod" startAt="2"/>
            </a:pPr>
            <a:r>
              <a:rPr lang="fr-FR" b="1" dirty="0" smtClean="0"/>
              <a:t>Le principe financière: </a:t>
            </a:r>
            <a:r>
              <a:rPr lang="fr-FR" dirty="0" smtClean="0"/>
              <a:t>La sécurité n’est pas gratuite (il faut penser au coûts).</a:t>
            </a:r>
          </a:p>
          <a:p>
            <a:pPr marL="1028700" indent="-514350">
              <a:buFont typeface="+mj-lt"/>
              <a:buAutoNum type="arabicPeriod" startAt="2"/>
            </a:pPr>
            <a:r>
              <a:rPr lang="fr-FR" b="1" dirty="0" smtClean="0"/>
              <a:t>Le principe de la cohérence: </a:t>
            </a:r>
            <a:r>
              <a:rPr lang="fr-FR" dirty="0" smtClean="0"/>
              <a:t>les besoins doivent être cohérents </a:t>
            </a:r>
          </a:p>
          <a:p>
            <a:pPr marL="514350" indent="0">
              <a:buNone/>
            </a:pPr>
            <a:r>
              <a:rPr lang="fr-FR" dirty="0"/>
              <a:t> </a:t>
            </a:r>
            <a:r>
              <a:rPr lang="fr-FR" dirty="0" smtClean="0"/>
              <a:t>      </a:t>
            </a:r>
            <a:r>
              <a:rPr lang="fr-FR" b="1" dirty="0" smtClean="0"/>
              <a:t>Exemple:</a:t>
            </a:r>
            <a:r>
              <a:rPr lang="fr-FR" dirty="0" smtClean="0"/>
              <a:t> </a:t>
            </a:r>
          </a:p>
          <a:p>
            <a:pPr marL="971550" indent="-457200"/>
            <a:r>
              <a:rPr lang="fr-FR" dirty="0" smtClean="0"/>
              <a:t>Les réseaux informatiques ont une valeur stratégique pour l’entreprise </a:t>
            </a:r>
            <a:r>
              <a:rPr lang="fr-FR" dirty="0" smtClean="0">
                <a:sym typeface="Wingdings" panose="05000000000000000000" pitchFamily="2" charset="2"/>
              </a:rPr>
              <a:t> nos agences doivent reliées par un réseau</a:t>
            </a:r>
          </a:p>
          <a:p>
            <a:pPr marL="971550" indent="-457200"/>
            <a:r>
              <a:rPr lang="fr-FR" dirty="0" smtClean="0">
                <a:sym typeface="Wingdings" panose="05000000000000000000" pitchFamily="2" charset="2"/>
              </a:rPr>
              <a:t>Nos informations sont confidentielles  on ne doit pas les envoyer sur réseau</a:t>
            </a:r>
            <a:endParaRPr lang="fr-FR" dirty="0" smtClean="0"/>
          </a:p>
          <a:p>
            <a:pPr marL="1430338" indent="-354013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456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Principe de base de la vision stratégique:</a:t>
            </a:r>
          </a:p>
          <a:p>
            <a:pPr marL="1028700" indent="-514350">
              <a:buFont typeface="+mj-lt"/>
              <a:buAutoNum type="arabicPeriod" startAt="5"/>
            </a:pPr>
            <a:r>
              <a:rPr lang="fr-FR" b="1" dirty="0" smtClean="0"/>
              <a:t>Le principe de simplicité</a:t>
            </a:r>
            <a:r>
              <a:rPr lang="fr-FR" dirty="0" smtClean="0"/>
              <a:t>: le niveau pilotage de l’entreprise n’est pas un expert en informatique </a:t>
            </a:r>
          </a:p>
          <a:p>
            <a:pPr marL="1028700" indent="-514350">
              <a:buFont typeface="+mj-lt"/>
              <a:buAutoNum type="arabicPeriod" startAt="5"/>
            </a:pPr>
            <a:r>
              <a:rPr lang="fr-FR" b="1" dirty="0" smtClean="0"/>
              <a:t>Le principe de </a:t>
            </a:r>
            <a:r>
              <a:rPr lang="fr-FR" b="1" dirty="0" err="1" smtClean="0"/>
              <a:t>dynamicité</a:t>
            </a:r>
            <a:r>
              <a:rPr lang="fr-FR" b="1" dirty="0" smtClean="0"/>
              <a:t>: </a:t>
            </a:r>
            <a:r>
              <a:rPr lang="fr-FR" dirty="0" smtClean="0"/>
              <a:t>la vision stratégique est une vision à long terme.</a:t>
            </a:r>
          </a:p>
          <a:p>
            <a:pPr marL="354013" indent="-354013"/>
            <a:r>
              <a:rPr lang="fr-FR" dirty="0" smtClean="0"/>
              <a:t>La vision stratégique est exprimé et concrétiser par une </a:t>
            </a:r>
            <a:r>
              <a:rPr lang="fr-FR" b="1" dirty="0" smtClean="0"/>
              <a:t>politique de sécurité</a:t>
            </a:r>
          </a:p>
          <a:p>
            <a:pPr marL="354013" indent="-354013"/>
            <a:r>
              <a:rPr lang="fr-FR" b="1" dirty="0" smtClean="0"/>
              <a:t>Une politique de sécurité: </a:t>
            </a:r>
            <a:r>
              <a:rPr lang="fr-FR" dirty="0" smtClean="0"/>
              <a:t>est une expression de très haut niveau de besoins (objectifs) de l’organisation en terme de sécurité, mais elle ne spécifie pas comment peut-on atteindre ces objectifs.</a:t>
            </a:r>
          </a:p>
          <a:p>
            <a:pPr marL="354013" indent="279400"/>
            <a:r>
              <a:rPr lang="fr-FR" dirty="0" smtClean="0"/>
              <a:t>Exemple</a:t>
            </a:r>
          </a:p>
          <a:p>
            <a:pPr marL="811213" indent="176213"/>
            <a:r>
              <a:rPr lang="fr-FR" dirty="0" smtClean="0"/>
              <a:t> chaque utilisateur doit créer son mot de passe, et il doit le modifier régulièrement </a:t>
            </a:r>
            <a:r>
              <a:rPr lang="fr-FR" dirty="0" smtClean="0">
                <a:sym typeface="Wingdings" panose="05000000000000000000" pitchFamily="2" charset="2"/>
              </a:rPr>
              <a:t> cette expression n’a pas spécifie comment peut on créer les mots de passe ni comment et quand peut-on les modifier.</a:t>
            </a:r>
            <a:endParaRPr lang="fr-FR" dirty="0" smtClean="0"/>
          </a:p>
          <a:p>
            <a:pPr marL="811213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Une politique de sécurité doit être:</a:t>
            </a:r>
          </a:p>
          <a:p>
            <a:pPr marL="514350" indent="15875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simple et compréhensible </a:t>
            </a:r>
          </a:p>
          <a:p>
            <a:pPr marL="514350" indent="15875">
              <a:buFont typeface="+mj-lt"/>
              <a:buAutoNum type="arabicPeriod"/>
            </a:pPr>
            <a:r>
              <a:rPr lang="fr-FR" dirty="0" smtClean="0"/>
              <a:t>Réalisable</a:t>
            </a:r>
          </a:p>
          <a:p>
            <a:pPr marL="514350" indent="15875">
              <a:buFont typeface="+mj-lt"/>
              <a:buAutoNum type="arabicPeriod"/>
            </a:pPr>
            <a:r>
              <a:rPr lang="fr-FR" dirty="0" smtClean="0"/>
              <a:t>Facile à la maintenance</a:t>
            </a:r>
          </a:p>
          <a:p>
            <a:pPr marL="514350" indent="15875">
              <a:buFont typeface="+mj-lt"/>
              <a:buAutoNum type="arabicPeriod"/>
            </a:pPr>
            <a:r>
              <a:rPr lang="fr-FR" dirty="0" smtClean="0"/>
              <a:t>Contrôlable</a:t>
            </a:r>
          </a:p>
          <a:p>
            <a:pPr marL="514350" indent="15875">
              <a:buFont typeface="+mj-lt"/>
              <a:buAutoNum type="arabicPeriod"/>
            </a:pPr>
            <a:r>
              <a:rPr lang="fr-FR" dirty="0" smtClean="0"/>
              <a:t>Adaptable</a:t>
            </a:r>
          </a:p>
          <a:p>
            <a:pPr marL="354013" indent="-354013"/>
            <a:r>
              <a:rPr lang="fr-FR" dirty="0" smtClean="0"/>
              <a:t>Une politique se traduit par la réalisation des procédures de sécurité.</a:t>
            </a:r>
          </a:p>
          <a:p>
            <a:pPr marL="354013" indent="-354013"/>
            <a:r>
              <a:rPr lang="fr-FR" b="1" dirty="0" smtClean="0"/>
              <a:t>Une procédure</a:t>
            </a:r>
            <a:r>
              <a:rPr lang="fr-FR" dirty="0" smtClean="0"/>
              <a:t> est un ensemble d’instructions détaillées qui spécifient comment, quant et par qui un tâche doit être réalisée.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940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/>
              <a:t>Exemple</a:t>
            </a:r>
          </a:p>
          <a:p>
            <a:pPr marL="800100" indent="-457200"/>
            <a:r>
              <a:rPr lang="fr-FR" dirty="0" smtClean="0"/>
              <a:t>Prenant l’exemple précédent de la politique de gestion de mots de passe. Elle peut être se traduit à un ensemble d’instruction:</a:t>
            </a:r>
          </a:p>
          <a:p>
            <a:pPr marL="857250" indent="-327025">
              <a:buFont typeface="+mj-lt"/>
              <a:buAutoNum type="arabicPeriod"/>
            </a:pPr>
            <a:r>
              <a:rPr lang="fr-FR" dirty="0" smtClean="0"/>
              <a:t> le système génère automatiquement un mot de passe temporaire qui va être envoyé pas SMS à l’utilisateur.</a:t>
            </a:r>
          </a:p>
          <a:p>
            <a:pPr marL="857250" indent="-327025">
              <a:buFont typeface="+mj-lt"/>
              <a:buAutoNum type="arabicPeriod"/>
            </a:pPr>
            <a:r>
              <a:rPr lang="fr-FR" dirty="0" smtClean="0"/>
              <a:t>L’utilisateur doit modifier le mot de passe temporaire dès son premier accès au système.</a:t>
            </a:r>
          </a:p>
          <a:p>
            <a:pPr marL="857250" indent="-327025">
              <a:buFont typeface="+mj-lt"/>
              <a:buAutoNum type="arabicPeriod"/>
            </a:pPr>
            <a:r>
              <a:rPr lang="fr-FR" dirty="0" smtClean="0"/>
              <a:t>L’utilisateur doit changer le mot de passe chaque 6 mois.</a:t>
            </a:r>
          </a:p>
          <a:p>
            <a:pPr marL="857250" indent="-327025">
              <a:buFont typeface="+mj-lt"/>
              <a:buAutoNum type="arabicPeriod"/>
            </a:pPr>
            <a:r>
              <a:rPr lang="fr-FR" dirty="0" smtClean="0"/>
              <a:t>Si une tentative malveillante d’accès au compte de l’utilisateur a été détecté, le compte doit être bloqué par l’administrateur, et un SMS doit être envoyé à l’utilisateur pour récupérer un nouveau mot de passe </a:t>
            </a:r>
            <a:r>
              <a:rPr lang="fr-FR" smtClean="0"/>
              <a:t>(l’étape 1).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745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14514</TotalTime>
  <Words>577</Words>
  <Application>Microsoft Office PowerPoint</Application>
  <PresentationFormat>Affichage à l'écran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Gestion de la sécurité des SI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Acer</dc:creator>
  <cp:lastModifiedBy>Acer</cp:lastModifiedBy>
  <cp:revision>10</cp:revision>
  <dcterms:created xsi:type="dcterms:W3CDTF">2020-04-26T01:54:20Z</dcterms:created>
  <dcterms:modified xsi:type="dcterms:W3CDTF">2020-05-06T03:48:24Z</dcterms:modified>
</cp:coreProperties>
</file>