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2" r:id="rId6"/>
    <p:sldId id="274" r:id="rId7"/>
    <p:sldId id="275" r:id="rId8"/>
    <p:sldId id="279" r:id="rId9"/>
    <p:sldId id="276" r:id="rId10"/>
    <p:sldId id="280" r:id="rId11"/>
    <p:sldId id="284" r:id="rId12"/>
    <p:sldId id="278" r:id="rId13"/>
    <p:sldId id="281" r:id="rId14"/>
    <p:sldId id="260" r:id="rId15"/>
    <p:sldId id="263" r:id="rId16"/>
    <p:sldId id="264" r:id="rId17"/>
    <p:sldId id="296" r:id="rId18"/>
    <p:sldId id="285" r:id="rId19"/>
    <p:sldId id="294" r:id="rId20"/>
    <p:sldId id="297" r:id="rId21"/>
    <p:sldId id="295" r:id="rId22"/>
    <p:sldId id="282" r:id="rId23"/>
    <p:sldId id="290" r:id="rId24"/>
    <p:sldId id="298" r:id="rId25"/>
    <p:sldId id="299" r:id="rId26"/>
    <p:sldId id="286" r:id="rId27"/>
    <p:sldId id="287" r:id="rId28"/>
    <p:sldId id="288" r:id="rId29"/>
    <p:sldId id="289" r:id="rId30"/>
    <p:sldId id="292" r:id="rId31"/>
    <p:sldId id="293" r:id="rId32"/>
    <p:sldId id="291" r:id="rId33"/>
    <p:sldId id="265" r:id="rId34"/>
    <p:sldId id="273" r:id="rId35"/>
    <p:sldId id="266" r:id="rId36"/>
    <p:sldId id="283" r:id="rId37"/>
    <p:sldId id="268" r:id="rId38"/>
    <p:sldId id="269" r:id="rId39"/>
    <p:sldId id="270" r:id="rId40"/>
    <p:sldId id="271" r:id="rId41"/>
    <p:sldId id="267"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115B63-D211-4593-9836-FC9E0330755B}"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fr-FR"/>
        </a:p>
      </dgm:t>
    </dgm:pt>
    <dgm:pt modelId="{FF059A00-C7C9-4698-909C-75C30C13130A}">
      <dgm:prSet custT="1"/>
      <dgm:spPr/>
      <dgm:t>
        <a:bodyPr/>
        <a:lstStyle/>
        <a:p>
          <a:r>
            <a:rPr lang="en-US" sz="2000" dirty="0" smtClean="0">
              <a:solidFill>
                <a:schemeClr val="bg1"/>
              </a:solidFill>
              <a:latin typeface="Times New Roman" pitchFamily="18" charset="0"/>
              <a:cs typeface="Times New Roman" pitchFamily="18" charset="0"/>
            </a:rPr>
            <a:t>The frequency with which the morphemes occur in parents’ speech</a:t>
          </a:r>
          <a:endParaRPr lang="fr-FR" sz="2000" dirty="0">
            <a:solidFill>
              <a:schemeClr val="bg1"/>
            </a:solidFill>
            <a:latin typeface="Times New Roman" pitchFamily="18" charset="0"/>
            <a:cs typeface="Times New Roman" pitchFamily="18" charset="0"/>
          </a:endParaRPr>
        </a:p>
      </dgm:t>
    </dgm:pt>
    <dgm:pt modelId="{115BD5DA-48E8-4DAD-9BD2-AA97F612BB96}" type="parTrans" cxnId="{D27A7F67-11F1-4764-AEDA-499051ADDDA8}">
      <dgm:prSet/>
      <dgm:spPr/>
      <dgm:t>
        <a:bodyPr/>
        <a:lstStyle/>
        <a:p>
          <a:endParaRPr lang="fr-FR"/>
        </a:p>
      </dgm:t>
    </dgm:pt>
    <dgm:pt modelId="{B54109D1-12B2-4BA4-B28C-BFF7F4E279CD}" type="sibTrans" cxnId="{D27A7F67-11F1-4764-AEDA-499051ADDDA8}">
      <dgm:prSet/>
      <dgm:spPr/>
      <dgm:t>
        <a:bodyPr/>
        <a:lstStyle/>
        <a:p>
          <a:endParaRPr lang="fr-FR"/>
        </a:p>
      </dgm:t>
    </dgm:pt>
    <dgm:pt modelId="{007388EB-FE67-4095-80CC-93AC12B2A89B}">
      <dgm:prSet/>
      <dgm:spPr/>
      <dgm:t>
        <a:bodyPr/>
        <a:lstStyle/>
        <a:p>
          <a:r>
            <a:rPr lang="en-US" dirty="0" smtClean="0">
              <a:solidFill>
                <a:schemeClr val="bg1"/>
              </a:solidFill>
              <a:latin typeface="Times New Roman" pitchFamily="18" charset="0"/>
              <a:cs typeface="Times New Roman" pitchFamily="18" charset="0"/>
            </a:rPr>
            <a:t>The cognitive complexity of the meanings represented by each morpheme</a:t>
          </a:r>
          <a:endParaRPr lang="fr-FR" dirty="0">
            <a:solidFill>
              <a:schemeClr val="bg1"/>
            </a:solidFill>
            <a:latin typeface="Times New Roman" pitchFamily="18" charset="0"/>
            <a:cs typeface="Times New Roman" pitchFamily="18" charset="0"/>
          </a:endParaRPr>
        </a:p>
      </dgm:t>
    </dgm:pt>
    <dgm:pt modelId="{9DD2E011-8693-4A99-A55E-6A96B0FCA053}" type="parTrans" cxnId="{0D447DA0-9213-4A00-BCA6-F3623905DB6D}">
      <dgm:prSet/>
      <dgm:spPr/>
      <dgm:t>
        <a:bodyPr/>
        <a:lstStyle/>
        <a:p>
          <a:endParaRPr lang="fr-FR"/>
        </a:p>
      </dgm:t>
    </dgm:pt>
    <dgm:pt modelId="{0D9895FB-F59C-4800-A423-A2AA46ED4744}" type="sibTrans" cxnId="{0D447DA0-9213-4A00-BCA6-F3623905DB6D}">
      <dgm:prSet/>
      <dgm:spPr/>
      <dgm:t>
        <a:bodyPr/>
        <a:lstStyle/>
        <a:p>
          <a:endParaRPr lang="fr-FR"/>
        </a:p>
      </dgm:t>
    </dgm:pt>
    <dgm:pt modelId="{C1C736F2-CAE1-4B0C-834B-9D5A627BF1B3}">
      <dgm:prSet/>
      <dgm:spPr/>
      <dgm:t>
        <a:bodyPr/>
        <a:lstStyle/>
        <a:p>
          <a:r>
            <a:rPr lang="en-US" dirty="0" smtClean="0">
              <a:solidFill>
                <a:schemeClr val="bg1"/>
              </a:solidFill>
              <a:latin typeface="Times New Roman" pitchFamily="18" charset="0"/>
              <a:cs typeface="Times New Roman" pitchFamily="18" charset="0"/>
            </a:rPr>
            <a:t>The difficulty of perceiving or pronouncing them</a:t>
          </a:r>
          <a:endParaRPr lang="fr-FR" dirty="0">
            <a:solidFill>
              <a:schemeClr val="bg1"/>
            </a:solidFill>
            <a:latin typeface="Times New Roman" pitchFamily="18" charset="0"/>
            <a:cs typeface="Times New Roman" pitchFamily="18" charset="0"/>
          </a:endParaRPr>
        </a:p>
      </dgm:t>
    </dgm:pt>
    <dgm:pt modelId="{B7CD4EE6-34B0-49A1-B72E-D7D8C1BD99F7}" type="parTrans" cxnId="{1E0019EA-C29F-4783-AB03-D839DACC8B7F}">
      <dgm:prSet/>
      <dgm:spPr/>
      <dgm:t>
        <a:bodyPr/>
        <a:lstStyle/>
        <a:p>
          <a:endParaRPr lang="fr-FR"/>
        </a:p>
      </dgm:t>
    </dgm:pt>
    <dgm:pt modelId="{CD3A152B-AC9A-4ACE-98C4-AC084FC7361E}" type="sibTrans" cxnId="{1E0019EA-C29F-4783-AB03-D839DACC8B7F}">
      <dgm:prSet/>
      <dgm:spPr/>
      <dgm:t>
        <a:bodyPr/>
        <a:lstStyle/>
        <a:p>
          <a:endParaRPr lang="fr-FR"/>
        </a:p>
      </dgm:t>
    </dgm:pt>
    <dgm:pt modelId="{43AC1392-DAB9-4BBE-9DC8-CA2DD0B0C04D}" type="pres">
      <dgm:prSet presAssocID="{30115B63-D211-4593-9836-FC9E0330755B}" presName="arrowDiagram" presStyleCnt="0">
        <dgm:presLayoutVars>
          <dgm:chMax val="5"/>
          <dgm:dir/>
          <dgm:resizeHandles val="exact"/>
        </dgm:presLayoutVars>
      </dgm:prSet>
      <dgm:spPr/>
      <dgm:t>
        <a:bodyPr/>
        <a:lstStyle/>
        <a:p>
          <a:endParaRPr lang="fr-FR"/>
        </a:p>
      </dgm:t>
    </dgm:pt>
    <dgm:pt modelId="{C38EA050-6C61-4110-AA82-14A4412E3966}" type="pres">
      <dgm:prSet presAssocID="{30115B63-D211-4593-9836-FC9E0330755B}" presName="arrow" presStyleLbl="bgShp" presStyleIdx="0" presStyleCnt="1"/>
      <dgm:spPr/>
    </dgm:pt>
    <dgm:pt modelId="{565256A2-7EEC-4667-B587-4836A5E10A78}" type="pres">
      <dgm:prSet presAssocID="{30115B63-D211-4593-9836-FC9E0330755B}" presName="arrowDiagram3" presStyleCnt="0"/>
      <dgm:spPr/>
    </dgm:pt>
    <dgm:pt modelId="{0A3F3DCD-62A8-4E7F-81A2-8544526BC489}" type="pres">
      <dgm:prSet presAssocID="{FF059A00-C7C9-4698-909C-75C30C13130A}" presName="bullet3a" presStyleLbl="node1" presStyleIdx="0" presStyleCnt="3"/>
      <dgm:spPr/>
    </dgm:pt>
    <dgm:pt modelId="{FDB2EBDE-0763-40BE-8B89-C2098D6622AF}" type="pres">
      <dgm:prSet presAssocID="{FF059A00-C7C9-4698-909C-75C30C13130A}" presName="textBox3a" presStyleLbl="revTx" presStyleIdx="0" presStyleCnt="3">
        <dgm:presLayoutVars>
          <dgm:bulletEnabled val="1"/>
        </dgm:presLayoutVars>
      </dgm:prSet>
      <dgm:spPr/>
      <dgm:t>
        <a:bodyPr/>
        <a:lstStyle/>
        <a:p>
          <a:endParaRPr lang="fr-FR"/>
        </a:p>
      </dgm:t>
    </dgm:pt>
    <dgm:pt modelId="{7F8FBE00-F427-4A3E-BD25-12C845FFD5D1}" type="pres">
      <dgm:prSet presAssocID="{007388EB-FE67-4095-80CC-93AC12B2A89B}" presName="bullet3b" presStyleLbl="node1" presStyleIdx="1" presStyleCnt="3"/>
      <dgm:spPr/>
    </dgm:pt>
    <dgm:pt modelId="{03E46674-01D8-4E96-95C6-63F4E0676D42}" type="pres">
      <dgm:prSet presAssocID="{007388EB-FE67-4095-80CC-93AC12B2A89B}" presName="textBox3b" presStyleLbl="revTx" presStyleIdx="1" presStyleCnt="3">
        <dgm:presLayoutVars>
          <dgm:bulletEnabled val="1"/>
        </dgm:presLayoutVars>
      </dgm:prSet>
      <dgm:spPr/>
      <dgm:t>
        <a:bodyPr/>
        <a:lstStyle/>
        <a:p>
          <a:endParaRPr lang="fr-FR"/>
        </a:p>
      </dgm:t>
    </dgm:pt>
    <dgm:pt modelId="{77EF3B68-FFC9-489E-83AB-A6E72DD76300}" type="pres">
      <dgm:prSet presAssocID="{C1C736F2-CAE1-4B0C-834B-9D5A627BF1B3}" presName="bullet3c" presStyleLbl="node1" presStyleIdx="2" presStyleCnt="3"/>
      <dgm:spPr/>
    </dgm:pt>
    <dgm:pt modelId="{6C92EBFB-4CD5-4D24-8C7B-B3E46A08B70E}" type="pres">
      <dgm:prSet presAssocID="{C1C736F2-CAE1-4B0C-834B-9D5A627BF1B3}" presName="textBox3c" presStyleLbl="revTx" presStyleIdx="2" presStyleCnt="3">
        <dgm:presLayoutVars>
          <dgm:bulletEnabled val="1"/>
        </dgm:presLayoutVars>
      </dgm:prSet>
      <dgm:spPr/>
      <dgm:t>
        <a:bodyPr/>
        <a:lstStyle/>
        <a:p>
          <a:endParaRPr lang="fr-FR"/>
        </a:p>
      </dgm:t>
    </dgm:pt>
  </dgm:ptLst>
  <dgm:cxnLst>
    <dgm:cxn modelId="{8E51792C-6122-4655-BDFA-186C76FAA9E2}" type="presOf" srcId="{FF059A00-C7C9-4698-909C-75C30C13130A}" destId="{FDB2EBDE-0763-40BE-8B89-C2098D6622AF}" srcOrd="0" destOrd="0" presId="urn:microsoft.com/office/officeart/2005/8/layout/arrow2"/>
    <dgm:cxn modelId="{0D447DA0-9213-4A00-BCA6-F3623905DB6D}" srcId="{30115B63-D211-4593-9836-FC9E0330755B}" destId="{007388EB-FE67-4095-80CC-93AC12B2A89B}" srcOrd="1" destOrd="0" parTransId="{9DD2E011-8693-4A99-A55E-6A96B0FCA053}" sibTransId="{0D9895FB-F59C-4800-A423-A2AA46ED4744}"/>
    <dgm:cxn modelId="{FC0E84C7-97B0-4D35-BACD-2A1788169DBF}" type="presOf" srcId="{30115B63-D211-4593-9836-FC9E0330755B}" destId="{43AC1392-DAB9-4BBE-9DC8-CA2DD0B0C04D}" srcOrd="0" destOrd="0" presId="urn:microsoft.com/office/officeart/2005/8/layout/arrow2"/>
    <dgm:cxn modelId="{D27A7F67-11F1-4764-AEDA-499051ADDDA8}" srcId="{30115B63-D211-4593-9836-FC9E0330755B}" destId="{FF059A00-C7C9-4698-909C-75C30C13130A}" srcOrd="0" destOrd="0" parTransId="{115BD5DA-48E8-4DAD-9BD2-AA97F612BB96}" sibTransId="{B54109D1-12B2-4BA4-B28C-BFF7F4E279CD}"/>
    <dgm:cxn modelId="{C429ACB5-3915-4C51-BC61-04A78D98057F}" type="presOf" srcId="{C1C736F2-CAE1-4B0C-834B-9D5A627BF1B3}" destId="{6C92EBFB-4CD5-4D24-8C7B-B3E46A08B70E}" srcOrd="0" destOrd="0" presId="urn:microsoft.com/office/officeart/2005/8/layout/arrow2"/>
    <dgm:cxn modelId="{7CBFBEAD-E523-4763-8777-7B2A0DF6339E}" type="presOf" srcId="{007388EB-FE67-4095-80CC-93AC12B2A89B}" destId="{03E46674-01D8-4E96-95C6-63F4E0676D42}" srcOrd="0" destOrd="0" presId="urn:microsoft.com/office/officeart/2005/8/layout/arrow2"/>
    <dgm:cxn modelId="{1E0019EA-C29F-4783-AB03-D839DACC8B7F}" srcId="{30115B63-D211-4593-9836-FC9E0330755B}" destId="{C1C736F2-CAE1-4B0C-834B-9D5A627BF1B3}" srcOrd="2" destOrd="0" parTransId="{B7CD4EE6-34B0-49A1-B72E-D7D8C1BD99F7}" sibTransId="{CD3A152B-AC9A-4ACE-98C4-AC084FC7361E}"/>
    <dgm:cxn modelId="{2E5EB16B-C88A-445C-AEE9-2AB3176631A2}" type="presParOf" srcId="{43AC1392-DAB9-4BBE-9DC8-CA2DD0B0C04D}" destId="{C38EA050-6C61-4110-AA82-14A4412E3966}" srcOrd="0" destOrd="0" presId="urn:microsoft.com/office/officeart/2005/8/layout/arrow2"/>
    <dgm:cxn modelId="{3CD7CB4F-2DBE-455D-8E08-42243E66D8BF}" type="presParOf" srcId="{43AC1392-DAB9-4BBE-9DC8-CA2DD0B0C04D}" destId="{565256A2-7EEC-4667-B587-4836A5E10A78}" srcOrd="1" destOrd="0" presId="urn:microsoft.com/office/officeart/2005/8/layout/arrow2"/>
    <dgm:cxn modelId="{BD0CA9E9-E385-4055-B247-F2FC6D04D049}" type="presParOf" srcId="{565256A2-7EEC-4667-B587-4836A5E10A78}" destId="{0A3F3DCD-62A8-4E7F-81A2-8544526BC489}" srcOrd="0" destOrd="0" presId="urn:microsoft.com/office/officeart/2005/8/layout/arrow2"/>
    <dgm:cxn modelId="{241AC617-06F5-4AE3-A293-6E3A3C493B08}" type="presParOf" srcId="{565256A2-7EEC-4667-B587-4836A5E10A78}" destId="{FDB2EBDE-0763-40BE-8B89-C2098D6622AF}" srcOrd="1" destOrd="0" presId="urn:microsoft.com/office/officeart/2005/8/layout/arrow2"/>
    <dgm:cxn modelId="{EFC3D67D-C104-48D9-AAE3-06219C8F943E}" type="presParOf" srcId="{565256A2-7EEC-4667-B587-4836A5E10A78}" destId="{7F8FBE00-F427-4A3E-BD25-12C845FFD5D1}" srcOrd="2" destOrd="0" presId="urn:microsoft.com/office/officeart/2005/8/layout/arrow2"/>
    <dgm:cxn modelId="{3808B39E-B269-49DE-8052-89CABC5554B5}" type="presParOf" srcId="{565256A2-7EEC-4667-B587-4836A5E10A78}" destId="{03E46674-01D8-4E96-95C6-63F4E0676D42}" srcOrd="3" destOrd="0" presId="urn:microsoft.com/office/officeart/2005/8/layout/arrow2"/>
    <dgm:cxn modelId="{6929C0DC-A704-4A75-9B20-FA17476AD74F}" type="presParOf" srcId="{565256A2-7EEC-4667-B587-4836A5E10A78}" destId="{77EF3B68-FFC9-489E-83AB-A6E72DD76300}" srcOrd="4" destOrd="0" presId="urn:microsoft.com/office/officeart/2005/8/layout/arrow2"/>
    <dgm:cxn modelId="{8A60B656-3824-4090-A345-D4D2F29F4044}" type="presParOf" srcId="{565256A2-7EEC-4667-B587-4836A5E10A78}" destId="{6C92EBFB-4CD5-4D24-8C7B-B3E46A08B70E}" srcOrd="5"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AA309A6D-C09C-4548-B29A-6CF363A7E532}" type="datetimeFigureOut">
              <a:rPr lang="fr-FR" smtClean="0"/>
              <a:pPr/>
              <a:t>22/10/2023</a:t>
            </a:fld>
            <a:endParaRPr lang="fr-BE"/>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BE"/>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AA309A6D-C09C-4548-B29A-6CF363A7E532}" type="datetimeFigureOut">
              <a:rPr lang="fr-FR" smtClean="0"/>
              <a:pPr/>
              <a:t>22/10/2023</a:t>
            </a:fld>
            <a:endParaRPr lang="fr-BE"/>
          </a:p>
        </p:txBody>
      </p:sp>
      <p:sp>
        <p:nvSpPr>
          <p:cNvPr id="5" name="Espace réservé du pied de page 4"/>
          <p:cNvSpPr>
            <a:spLocks noGrp="1"/>
          </p:cNvSpPr>
          <p:nvPr>
            <p:ph type="ftr" sz="quarter" idx="11"/>
          </p:nvPr>
        </p:nvSpPr>
        <p:spPr>
          <a:xfrm>
            <a:off x="457200" y="6480969"/>
            <a:ext cx="4260056" cy="300831"/>
          </a:xfrm>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AA309A6D-C09C-4548-B29A-6CF363A7E532}" type="datetimeFigureOut">
              <a:rPr lang="fr-FR" smtClean="0"/>
              <a:pPr/>
              <a:t>22/10/2023</a:t>
            </a:fld>
            <a:endParaRPr lang="fr-BE"/>
          </a:p>
        </p:txBody>
      </p:sp>
      <p:sp>
        <p:nvSpPr>
          <p:cNvPr id="5" name="Espace réservé du pied de page 4"/>
          <p:cNvSpPr>
            <a:spLocks noGrp="1"/>
          </p:cNvSpPr>
          <p:nvPr>
            <p:ph type="ftr" sz="quarter" idx="11"/>
          </p:nvPr>
        </p:nvSpPr>
        <p:spPr>
          <a:xfrm>
            <a:off x="2619376" y="6480969"/>
            <a:ext cx="4260056" cy="300831"/>
          </a:xfrm>
        </p:spPr>
        <p:txBody>
          <a:bodyPr/>
          <a:lstStyle/>
          <a:p>
            <a:endParaRPr lang="fr-BE"/>
          </a:p>
        </p:txBody>
      </p:sp>
      <p:sp>
        <p:nvSpPr>
          <p:cNvPr id="6" name="Espace réservé du numéro de diapositive 5"/>
          <p:cNvSpPr>
            <a:spLocks noGrp="1"/>
          </p:cNvSpPr>
          <p:nvPr>
            <p:ph type="sldNum" sz="quarter" idx="12"/>
          </p:nvPr>
        </p:nvSpPr>
        <p:spPr>
          <a:xfrm>
            <a:off x="8451056" y="809624"/>
            <a:ext cx="502920" cy="300831"/>
          </a:xfrm>
        </p:spPr>
        <p:txBody>
          <a:bodyPr/>
          <a:lstStyle/>
          <a:p>
            <a:fld id="{CF4668DC-857F-487D-BFFA-8C0CA5037977}" type="slidenum">
              <a:rPr lang="fr-BE" smtClean="0"/>
              <a:pPr/>
              <a:t>‹N°›</a:t>
            </a:fld>
            <a:endParaRPr lang="fr-BE"/>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AA309A6D-C09C-4548-B29A-6CF363A7E532}" type="datetimeFigureOut">
              <a:rPr lang="fr-FR" smtClean="0"/>
              <a:pPr/>
              <a:t>22/10/2023</a:t>
            </a:fld>
            <a:endParaRPr lang="fr-BE"/>
          </a:p>
        </p:txBody>
      </p:sp>
      <p:sp>
        <p:nvSpPr>
          <p:cNvPr id="6" name="Espace réservé du pied de page 5"/>
          <p:cNvSpPr>
            <a:spLocks noGrp="1"/>
          </p:cNvSpPr>
          <p:nvPr>
            <p:ph type="ftr" sz="quarter" idx="11"/>
          </p:nvPr>
        </p:nvSpPr>
        <p:spPr>
          <a:xfrm>
            <a:off x="457200" y="6480969"/>
            <a:ext cx="4260056" cy="301752"/>
          </a:xfrm>
        </p:spPr>
        <p:txBody>
          <a:bodyPr/>
          <a:lstStyle/>
          <a:p>
            <a:endParaRPr lang="fr-BE"/>
          </a:p>
        </p:txBody>
      </p:sp>
      <p:sp>
        <p:nvSpPr>
          <p:cNvPr id="7" name="Espace réservé du numéro de diapositive 6"/>
          <p:cNvSpPr>
            <a:spLocks noGrp="1"/>
          </p:cNvSpPr>
          <p:nvPr>
            <p:ph type="sldNum" sz="quarter" idx="12"/>
          </p:nvPr>
        </p:nvSpPr>
        <p:spPr>
          <a:xfrm>
            <a:off x="7589520" y="6480969"/>
            <a:ext cx="502920" cy="301752"/>
          </a:xfrm>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AA309A6D-C09C-4548-B29A-6CF363A7E532}" type="datetimeFigureOut">
              <a:rPr lang="fr-FR" smtClean="0"/>
              <a:pPr/>
              <a:t>22/10/2023</a:t>
            </a:fld>
            <a:endParaRPr lang="fr-BE"/>
          </a:p>
        </p:txBody>
      </p:sp>
      <p:sp>
        <p:nvSpPr>
          <p:cNvPr id="8" name="Espace réservé du pied de page 7"/>
          <p:cNvSpPr>
            <a:spLocks noGrp="1"/>
          </p:cNvSpPr>
          <p:nvPr>
            <p:ph type="ftr" sz="quarter" idx="11"/>
          </p:nvPr>
        </p:nvSpPr>
        <p:spPr>
          <a:xfrm>
            <a:off x="457200" y="6480969"/>
            <a:ext cx="4261104" cy="301752"/>
          </a:xfrm>
        </p:spPr>
        <p:txBody>
          <a:bodyPr/>
          <a:lstStyle/>
          <a:p>
            <a:endParaRPr lang="fr-BE"/>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22/10/2023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AA309A6D-C09C-4548-B29A-6CF363A7E532}" type="datetimeFigureOut">
              <a:rPr lang="fr-FR" smtClean="0"/>
              <a:pPr/>
              <a:t>22/10/2023</a:t>
            </a:fld>
            <a:endParaRPr lang="fr-BE"/>
          </a:p>
        </p:txBody>
      </p:sp>
      <p:sp>
        <p:nvSpPr>
          <p:cNvPr id="3" name="Espace réservé du pied de page 2"/>
          <p:cNvSpPr>
            <a:spLocks noGrp="1"/>
          </p:cNvSpPr>
          <p:nvPr>
            <p:ph type="ftr" sz="quarter" idx="11"/>
          </p:nvPr>
        </p:nvSpPr>
        <p:spPr>
          <a:xfrm>
            <a:off x="457200" y="6481890"/>
            <a:ext cx="4260056" cy="300831"/>
          </a:xfrm>
        </p:spPr>
        <p:txBody>
          <a:bodyPr/>
          <a:lstStyle/>
          <a:p>
            <a:endParaRPr lang="fr-BE"/>
          </a:p>
        </p:txBody>
      </p:sp>
      <p:sp>
        <p:nvSpPr>
          <p:cNvPr id="4" name="Espace réservé du numéro de diapositive 3"/>
          <p:cNvSpPr>
            <a:spLocks noGrp="1"/>
          </p:cNvSpPr>
          <p:nvPr>
            <p:ph type="sldNum" sz="quarter" idx="12"/>
          </p:nvPr>
        </p:nvSpPr>
        <p:spPr>
          <a:xfrm>
            <a:off x="7589520" y="6480969"/>
            <a:ext cx="502920" cy="301752"/>
          </a:xfrm>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AA309A6D-C09C-4548-B29A-6CF363A7E532}" type="datetimeFigureOut">
              <a:rPr lang="fr-FR" smtClean="0"/>
              <a:pPr/>
              <a:t>22/10/2023</a:t>
            </a:fld>
            <a:endParaRPr lang="fr-BE"/>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BE"/>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AA309A6D-C09C-4548-B29A-6CF363A7E532}" type="datetimeFigureOut">
              <a:rPr lang="fr-FR" smtClean="0"/>
              <a:pPr/>
              <a:t>22/10/2023</a:t>
            </a:fld>
            <a:endParaRPr lang="fr-BE"/>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BE"/>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A309A6D-C09C-4548-B29A-6CF363A7E532}" type="datetimeFigureOut">
              <a:rPr lang="fr-FR" smtClean="0"/>
              <a:pPr/>
              <a:t>22/10/2023</a:t>
            </a:fld>
            <a:endParaRPr lang="fr-BE"/>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BE"/>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F4668DC-857F-487D-BFFA-8C0CA5037977}"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E:\Contents%20of%20Desktop\Language%20Acquisition\Videos\How%20to%20pronounce%20Zulu%20clicks%20with%20Sakhile%20Dube.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D:\SLA\EA\PP%20Presentations%20M1\R.wm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E:\Contents%20of%20Desktop\Language%20Acquisition\Videos\How%20to%20pronounce%20Japanese%20R%20sound%20&#127471;&#127477;%23shorts.mp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6857999"/>
          </a:xfrm>
        </p:spPr>
        <p:txBody>
          <a:bodyPr>
            <a:normAutofit/>
          </a:bodyPr>
          <a:lstStyle/>
          <a:p>
            <a:r>
              <a:rPr lang="fr-FR" sz="7200" dirty="0" smtClean="0">
                <a:solidFill>
                  <a:schemeClr val="tx1"/>
                </a:solidFill>
              </a:rPr>
              <a:t>LANGUAGE LEARNING IN</a:t>
            </a:r>
            <a:br>
              <a:rPr lang="fr-FR" sz="7200" dirty="0" smtClean="0">
                <a:solidFill>
                  <a:schemeClr val="tx1"/>
                </a:solidFill>
              </a:rPr>
            </a:br>
            <a:r>
              <a:rPr lang="fr-FR" sz="7200" dirty="0" smtClean="0">
                <a:solidFill>
                  <a:schemeClr val="tx1"/>
                </a:solidFill>
              </a:rPr>
              <a:t>EARLY CHILDHOOD</a:t>
            </a:r>
            <a:endParaRPr lang="fr-FR" sz="7200" dirty="0">
              <a:solidFill>
                <a:schemeClr val="tx1"/>
              </a:solidFill>
            </a:endParaRPr>
          </a:p>
        </p:txBody>
      </p:sp>
      <p:sp>
        <p:nvSpPr>
          <p:cNvPr id="3" name="Sous-titre 2"/>
          <p:cNvSpPr>
            <a:spLocks noGrp="1"/>
          </p:cNvSpPr>
          <p:nvPr>
            <p:ph type="subTitle" idx="1"/>
          </p:nvPr>
        </p:nvSpPr>
        <p:spPr>
          <a:xfrm>
            <a:off x="1000100" y="6800848"/>
            <a:ext cx="6400800" cy="114304"/>
          </a:xfrm>
        </p:spPr>
        <p:txBody>
          <a:bodyPr>
            <a:normAutofit fontScale="25000" lnSpcReduction="20000"/>
          </a:bodyPr>
          <a:lstStyle/>
          <a:p>
            <a:r>
              <a:rPr lang="fr-FR" dirty="0" smtClean="0"/>
              <a:t> </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1026" name="Picture 2"/>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71546"/>
          </a:xfrm>
        </p:spPr>
        <p:txBody>
          <a:bodyPr>
            <a:noAutofit/>
          </a:bodyPr>
          <a:lstStyle/>
          <a:p>
            <a:r>
              <a:rPr lang="fr-FR" sz="4000" b="1" dirty="0" err="1" smtClean="0">
                <a:solidFill>
                  <a:schemeClr val="tx1"/>
                </a:solidFill>
                <a:latin typeface="Times New Roman" pitchFamily="18" charset="0"/>
                <a:cs typeface="Times New Roman" pitchFamily="18" charset="0"/>
              </a:rPr>
              <a:t>Diary</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Studies</a:t>
            </a:r>
            <a:r>
              <a:rPr lang="fr-FR" sz="4000" b="1" dirty="0" smtClean="0">
                <a:solidFill>
                  <a:schemeClr val="tx1"/>
                </a:solidFill>
                <a:latin typeface="Times New Roman" pitchFamily="18" charset="0"/>
                <a:cs typeface="Times New Roman" pitchFamily="18" charset="0"/>
              </a:rPr>
              <a:t> vs Large </a:t>
            </a:r>
            <a:r>
              <a:rPr lang="fr-FR" sz="4000" b="1" dirty="0" err="1" smtClean="0">
                <a:solidFill>
                  <a:schemeClr val="tx1"/>
                </a:solidFill>
                <a:latin typeface="Times New Roman" pitchFamily="18" charset="0"/>
                <a:cs typeface="Times New Roman" pitchFamily="18" charset="0"/>
              </a:rPr>
              <a:t>Sample</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Studies</a:t>
            </a:r>
            <a:endParaRPr lang="fr-FR" sz="4000" b="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357298"/>
            <a:ext cx="9144000" cy="5500702"/>
          </a:xfrm>
        </p:spPr>
        <p:txBody>
          <a:bodyPr/>
          <a:lstStyle/>
          <a:p>
            <a:pPr>
              <a:lnSpc>
                <a:spcPct val="250000"/>
              </a:lnSpc>
              <a:buFont typeface="Wingdings" pitchFamily="2" charset="2"/>
              <a:buChar char="Ø"/>
            </a:pPr>
            <a:r>
              <a:rPr lang="fr-FR" sz="3600" dirty="0" smtClean="0">
                <a:latin typeface="Times New Roman" pitchFamily="18" charset="0"/>
                <a:cs typeface="Times New Roman" pitchFamily="18" charset="0"/>
              </a:rPr>
              <a:t>Longitudinal vs Cross-</a:t>
            </a:r>
            <a:r>
              <a:rPr lang="fr-FR" sz="3600" dirty="0" err="1" smtClean="0">
                <a:latin typeface="Times New Roman" pitchFamily="18" charset="0"/>
                <a:cs typeface="Times New Roman" pitchFamily="18" charset="0"/>
              </a:rPr>
              <a:t>sectional</a:t>
            </a:r>
            <a:endParaRPr lang="fr-FR" sz="3600" dirty="0" smtClean="0">
              <a:latin typeface="Times New Roman" pitchFamily="18" charset="0"/>
              <a:cs typeface="Times New Roman" pitchFamily="18" charset="0"/>
            </a:endParaRPr>
          </a:p>
          <a:p>
            <a:pPr>
              <a:lnSpc>
                <a:spcPct val="250000"/>
              </a:lnSpc>
              <a:buFont typeface="Wingdings" pitchFamily="2" charset="2"/>
              <a:buChar char="Ø"/>
            </a:pPr>
            <a:r>
              <a:rPr lang="en-US" sz="3600" dirty="0" smtClean="0">
                <a:latin typeface="Times New Roman" pitchFamily="18" charset="0"/>
                <a:cs typeface="Times New Roman" pitchFamily="18" charset="0"/>
              </a:rPr>
              <a:t>Unsystematic </a:t>
            </a:r>
            <a:r>
              <a:rPr lang="en-US" sz="3600" dirty="0" err="1" smtClean="0">
                <a:latin typeface="Times New Roman" pitchFamily="18" charset="0"/>
                <a:cs typeface="Times New Roman" pitchFamily="18" charset="0"/>
              </a:rPr>
              <a:t>vs</a:t>
            </a:r>
            <a:r>
              <a:rPr lang="en-US" sz="3600" dirty="0" smtClean="0">
                <a:latin typeface="Times New Roman" pitchFamily="18" charset="0"/>
                <a:cs typeface="Times New Roman" pitchFamily="18" charset="0"/>
              </a:rPr>
              <a:t> Systematic</a:t>
            </a:r>
          </a:p>
          <a:p>
            <a:pPr>
              <a:lnSpc>
                <a:spcPct val="250000"/>
              </a:lnSpc>
              <a:buFont typeface="Wingdings" pitchFamily="2" charset="2"/>
              <a:buChar char="Ø"/>
            </a:pPr>
            <a:r>
              <a:rPr lang="en-US" sz="3600" dirty="0" smtClean="0">
                <a:latin typeface="Times New Roman" pitchFamily="18" charset="0"/>
                <a:cs typeface="Times New Roman" pitchFamily="18" charset="0"/>
              </a:rPr>
              <a:t>Measurement and data analysis</a:t>
            </a:r>
          </a:p>
          <a:p>
            <a:pPr>
              <a:buNone/>
            </a:pPr>
            <a:endParaRPr lang="fr-FR" dirty="0" smtClean="0"/>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71546"/>
          </a:xfrm>
        </p:spPr>
        <p:txBody>
          <a:bodyPr>
            <a:normAutofit/>
          </a:bodyPr>
          <a:lstStyle/>
          <a:p>
            <a:pPr marL="1341882" indent="-857250">
              <a:buFont typeface="+mj-lt"/>
              <a:buAutoNum type="romanUcPeriod" startAt="3"/>
            </a:pPr>
            <a:r>
              <a:rPr lang="en-US" sz="3200" b="1" dirty="0" smtClean="0">
                <a:solidFill>
                  <a:schemeClr val="tx1"/>
                </a:solidFill>
                <a:latin typeface="Times New Roman" pitchFamily="18" charset="0"/>
                <a:cs typeface="Times New Roman" pitchFamily="18" charset="0"/>
              </a:rPr>
              <a:t>The period of longitudinal language sampling (1957 to present)</a:t>
            </a:r>
            <a:endParaRPr lang="fr-FR" sz="3200"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142984"/>
            <a:ext cx="9144000" cy="5715016"/>
          </a:xfrm>
        </p:spPr>
        <p:txBody>
          <a:bodyPr/>
          <a:lstStyle/>
          <a:p>
            <a:pPr algn="just">
              <a:lnSpc>
                <a:spcPct val="150000"/>
              </a:lnSpc>
            </a:pPr>
            <a:r>
              <a:rPr lang="en-US" dirty="0" smtClean="0">
                <a:latin typeface="Times New Roman" pitchFamily="18" charset="0"/>
                <a:cs typeface="Times New Roman" pitchFamily="18" charset="0"/>
              </a:rPr>
              <a:t>In longitudinal language sampling, the child is visited at predetermined intervals for a reasonable length of time with the purpose of collecting a representative sample.</a:t>
            </a:r>
          </a:p>
          <a:p>
            <a:pPr algn="just">
              <a:lnSpc>
                <a:spcPct val="150000"/>
              </a:lnSpc>
            </a:pPr>
            <a:r>
              <a:rPr lang="en-US" dirty="0" smtClean="0">
                <a:latin typeface="Times New Roman" pitchFamily="18" charset="0"/>
                <a:cs typeface="Times New Roman" pitchFamily="18" charset="0"/>
              </a:rPr>
              <a:t>All sessions are tape-recorded for later transcription.</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p:cNvPicPr>
            <a:picLocks noGrp="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2984"/>
          </a:xfrm>
        </p:spPr>
        <p:txBody>
          <a:bodyPr>
            <a:normAutofit fontScale="90000"/>
          </a:bodyPr>
          <a:lstStyle/>
          <a:p>
            <a:r>
              <a:rPr lang="en-US" b="1" dirty="0" smtClean="0">
                <a:solidFill>
                  <a:schemeClr val="tx1"/>
                </a:solidFill>
              </a:rPr>
              <a:t>The first three years: Milestones and</a:t>
            </a:r>
            <a:br>
              <a:rPr lang="en-US" b="1" dirty="0" smtClean="0">
                <a:solidFill>
                  <a:schemeClr val="tx1"/>
                </a:solidFill>
              </a:rPr>
            </a:br>
            <a:r>
              <a:rPr lang="fr-FR" b="1" dirty="0" err="1" smtClean="0">
                <a:solidFill>
                  <a:schemeClr val="tx1"/>
                </a:solidFill>
              </a:rPr>
              <a:t>developmental</a:t>
            </a:r>
            <a:r>
              <a:rPr lang="fr-FR" b="1" dirty="0" smtClean="0">
                <a:solidFill>
                  <a:schemeClr val="tx1"/>
                </a:solidFill>
              </a:rPr>
              <a:t> </a:t>
            </a:r>
            <a:r>
              <a:rPr lang="fr-FR" b="1" dirty="0" err="1" smtClean="0">
                <a:solidFill>
                  <a:schemeClr val="tx1"/>
                </a:solidFill>
              </a:rPr>
              <a:t>sequences</a:t>
            </a:r>
            <a:endParaRPr lang="fr-FR" b="1" dirty="0">
              <a:solidFill>
                <a:schemeClr val="tx1"/>
              </a:solidFill>
            </a:endParaRPr>
          </a:p>
        </p:txBody>
      </p:sp>
      <p:sp>
        <p:nvSpPr>
          <p:cNvPr id="3" name="Espace réservé du contenu 2"/>
          <p:cNvSpPr>
            <a:spLocks noGrp="1"/>
          </p:cNvSpPr>
          <p:nvPr>
            <p:ph idx="1"/>
          </p:nvPr>
        </p:nvSpPr>
        <p:spPr>
          <a:xfrm>
            <a:off x="0" y="1214422"/>
            <a:ext cx="9144000" cy="5643578"/>
          </a:xfrm>
        </p:spPr>
        <p:txBody>
          <a:bodyPr/>
          <a:lstStyle/>
          <a:p>
            <a:endParaRPr lang="en-US" dirty="0" smtClean="0"/>
          </a:p>
          <a:p>
            <a:pPr algn="just"/>
            <a:r>
              <a:rPr lang="en-US" dirty="0" smtClean="0"/>
              <a:t>One remarkable thing about </a:t>
            </a:r>
            <a:r>
              <a:rPr lang="en-US" b="1" u="sng" dirty="0" smtClean="0">
                <a:solidFill>
                  <a:srgbClr val="00B050"/>
                </a:solidFill>
              </a:rPr>
              <a:t>FIRST LANGUAGE</a:t>
            </a:r>
            <a:r>
              <a:rPr lang="en-US" dirty="0" smtClean="0"/>
              <a:t> acquisition is the high </a:t>
            </a:r>
            <a:r>
              <a:rPr lang="fr-FR" dirty="0" err="1" smtClean="0"/>
              <a:t>degree</a:t>
            </a:r>
            <a:r>
              <a:rPr lang="fr-FR" dirty="0" smtClean="0"/>
              <a:t> of </a:t>
            </a:r>
            <a:r>
              <a:rPr lang="fr-FR" dirty="0" err="1" smtClean="0"/>
              <a:t>similarity</a:t>
            </a:r>
            <a:r>
              <a:rPr lang="fr-FR" dirty="0" smtClean="0"/>
              <a:t> in the </a:t>
            </a:r>
            <a:r>
              <a:rPr lang="fr-FR" dirty="0" err="1" smtClean="0"/>
              <a:t>early</a:t>
            </a:r>
            <a:r>
              <a:rPr lang="fr-FR" dirty="0" smtClean="0"/>
              <a:t> </a:t>
            </a:r>
            <a:r>
              <a:rPr lang="fr-FR" dirty="0" err="1" smtClean="0"/>
              <a:t>language</a:t>
            </a:r>
            <a:r>
              <a:rPr lang="fr-FR" dirty="0" smtClean="0"/>
              <a:t> of </a:t>
            </a:r>
            <a:r>
              <a:rPr lang="fr-FR" dirty="0" err="1" smtClean="0"/>
              <a:t>children</a:t>
            </a:r>
            <a:r>
              <a:rPr lang="fr-FR" dirty="0" smtClean="0"/>
              <a:t> all over the world. </a:t>
            </a:r>
          </a:p>
          <a:p>
            <a:endParaRPr lang="fr-FR" dirty="0" smtClean="0"/>
          </a:p>
          <a:p>
            <a:r>
              <a:rPr lang="en-US" dirty="0" smtClean="0"/>
              <a:t>Researchers have described </a:t>
            </a:r>
            <a:r>
              <a:rPr lang="en-US" sz="2800" b="1" dirty="0" smtClean="0">
                <a:solidFill>
                  <a:schemeClr val="accent5">
                    <a:lumMod val="60000"/>
                    <a:lumOff val="40000"/>
                  </a:schemeClr>
                </a:solidFill>
              </a:rPr>
              <a:t>DEVELOPMENTAL SEQUENCES</a:t>
            </a:r>
            <a:r>
              <a:rPr lang="en-US" dirty="0" smtClean="0"/>
              <a:t> for </a:t>
            </a:r>
            <a:r>
              <a:rPr lang="en-US" u="sng" dirty="0" smtClean="0"/>
              <a:t>many aspects</a:t>
            </a:r>
            <a:r>
              <a:rPr lang="en-US" dirty="0" smtClean="0"/>
              <a:t> of first language acquisition: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checkerboard(across)">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algn="just">
              <a:buFont typeface="Wingdings" pitchFamily="2" charset="2"/>
              <a:buChar char="Ø"/>
            </a:pP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The earliest vocalizations are simply the </a:t>
            </a:r>
            <a:r>
              <a:rPr lang="en-US" u="sng" dirty="0" smtClean="0">
                <a:solidFill>
                  <a:srgbClr val="00B050"/>
                </a:solidFill>
              </a:rPr>
              <a:t>involuntary</a:t>
            </a:r>
            <a:r>
              <a:rPr lang="en-US" dirty="0" smtClean="0"/>
              <a:t> crying that babies do when they are hungry or uncomfortable.</a:t>
            </a:r>
          </a:p>
          <a:p>
            <a:pPr algn="just">
              <a:buFont typeface="Wingdings" pitchFamily="2" charset="2"/>
              <a:buChar char="Ø"/>
            </a:pPr>
            <a:endParaRPr lang="en-US" dirty="0" smtClean="0"/>
          </a:p>
          <a:p>
            <a:pPr algn="just">
              <a:buFont typeface="Wingdings" pitchFamily="2" charset="2"/>
              <a:buChar char="Ø"/>
            </a:pP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Soon, however, infants are able to hear very </a:t>
            </a:r>
            <a:r>
              <a:rPr lang="en-US" u="sng" dirty="0" smtClean="0"/>
              <a:t>subtle differences between the sounds of human languages</a:t>
            </a:r>
            <a:r>
              <a:rPr lang="en-US"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slide(fromBottom)">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algn="just">
              <a:lnSpc>
                <a:spcPct val="150000"/>
              </a:lnSpc>
              <a:buFont typeface="Wingdings" pitchFamily="2" charset="2"/>
              <a:buChar char="Ø"/>
            </a:pPr>
            <a:r>
              <a:rPr lang="en-US" dirty="0" smtClean="0"/>
              <a:t>Peter </a:t>
            </a:r>
            <a:r>
              <a:rPr lang="en-US" dirty="0" err="1" smtClean="0"/>
              <a:t>Eimas</a:t>
            </a:r>
            <a:r>
              <a:rPr lang="en-US" dirty="0" smtClean="0"/>
              <a:t> et al.(1971) demonstrated that tiny babies can hear the difference between “pa” and “</a:t>
            </a:r>
            <a:r>
              <a:rPr lang="en-US" dirty="0" err="1" smtClean="0"/>
              <a:t>ba</a:t>
            </a:r>
            <a:r>
              <a:rPr lang="en-US" dirty="0" smtClean="0"/>
              <a:t>”, for example. And yet, it may be many months before their own vocalizations (babbling) begin to reflect the characteristics of the language or languages they hear.</a:t>
            </a:r>
          </a:p>
          <a:p>
            <a:pPr>
              <a:buFont typeface="Wingdings" pitchFamily="2" charset="2"/>
              <a:buChar char="Ø"/>
            </a:pPr>
            <a:endParaRPr lang="en-US" dirty="0" smtClean="0"/>
          </a:p>
          <a:p>
            <a:pPr>
              <a:buFont typeface="Wingdings" pitchFamily="2" charset="2"/>
              <a:buChar char="Ø"/>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a:bodyPr>
          <a:lstStyle/>
          <a:p>
            <a:pPr indent="0" algn="just">
              <a:lnSpc>
                <a:spcPct val="150000"/>
              </a:lnSpc>
              <a:buNone/>
            </a:pPr>
            <a:r>
              <a:rPr lang="en-US" sz="3200" dirty="0" smtClean="0">
                <a:latin typeface="Times New Roman" pitchFamily="18" charset="0"/>
                <a:cs typeface="Times New Roman" pitchFamily="18" charset="0"/>
              </a:rPr>
              <a:t>	Babies start out knowing much more about language than we would ever have thought. Newborn babies already go well beyond the actual physical sounds they hear, dividing them into more abstract categories. And they can make all the distinctions that are used in all the world’s languages. Babies are </a:t>
            </a:r>
            <a:r>
              <a:rPr lang="fr-FR" sz="3200" dirty="0" smtClean="0">
                <a:latin typeface="Times New Roman" pitchFamily="18" charset="0"/>
                <a:cs typeface="Times New Roman" pitchFamily="18" charset="0"/>
              </a:rPr>
              <a:t>“</a:t>
            </a:r>
            <a:r>
              <a:rPr lang="fr-FR" sz="3200" b="1" dirty="0" err="1" smtClean="0">
                <a:latin typeface="Times New Roman" pitchFamily="18" charset="0"/>
                <a:cs typeface="Times New Roman" pitchFamily="18" charset="0"/>
              </a:rPr>
              <a:t>citizens</a:t>
            </a:r>
            <a:r>
              <a:rPr lang="fr-FR" sz="3200" b="1" dirty="0" smtClean="0">
                <a:latin typeface="Times New Roman" pitchFamily="18" charset="0"/>
                <a:cs typeface="Times New Roman" pitchFamily="18" charset="0"/>
              </a:rPr>
              <a:t> of the world</a:t>
            </a:r>
            <a:r>
              <a:rPr lang="fr-FR" sz="3200" dirty="0" smtClean="0">
                <a:latin typeface="Times New Roman" pitchFamily="18" charset="0"/>
                <a:cs typeface="Times New Roman" pitchFamily="18" charset="0"/>
              </a:rPr>
              <a:t>”.</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descr="Sound Recognition Critical Period.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How to pronounce Zulu clicks with Sakhile Dube.mp4">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7999"/>
          </a:xfrm>
        </p:spPr>
        <p:txBody>
          <a:bodyPr>
            <a:normAutofit/>
          </a:bodyPr>
          <a:lstStyle/>
          <a:p>
            <a:pPr>
              <a:buFont typeface="Wingdings" pitchFamily="2" charset="2"/>
              <a:buChar char="q"/>
            </a:pPr>
            <a:r>
              <a:rPr lang="fr-FR" dirty="0" err="1"/>
              <a:t>Indeed</a:t>
            </a:r>
            <a:r>
              <a:rPr lang="fr-FR" dirty="0"/>
              <a:t>, </a:t>
            </a:r>
            <a:r>
              <a:rPr lang="fr-FR" dirty="0" err="1"/>
              <a:t>learning</a:t>
            </a:r>
            <a:r>
              <a:rPr lang="fr-FR" dirty="0"/>
              <a:t> </a:t>
            </a:r>
            <a:r>
              <a:rPr lang="fr-FR" dirty="0" smtClean="0"/>
              <a:t>a </a:t>
            </a:r>
            <a:r>
              <a:rPr lang="en-US" dirty="0" smtClean="0"/>
              <a:t>language </a:t>
            </a:r>
            <a:r>
              <a:rPr lang="en-US" dirty="0"/>
              <a:t>is an </a:t>
            </a:r>
            <a:r>
              <a:rPr lang="en-US" dirty="0" smtClean="0"/>
              <a:t>amazing feat-one </a:t>
            </a:r>
            <a:r>
              <a:rPr lang="en-US" dirty="0"/>
              <a:t>that has attracted the attention of </a:t>
            </a:r>
            <a:r>
              <a:rPr lang="en-US" dirty="0" smtClean="0"/>
              <a:t>linguists </a:t>
            </a:r>
            <a:r>
              <a:rPr lang="fr-FR" dirty="0" smtClean="0"/>
              <a:t>and </a:t>
            </a:r>
            <a:r>
              <a:rPr lang="fr-FR" dirty="0" err="1" smtClean="0"/>
              <a:t>psychologists</a:t>
            </a:r>
            <a:r>
              <a:rPr lang="fr-FR" dirty="0" smtClean="0"/>
              <a:t> </a:t>
            </a:r>
            <a:r>
              <a:rPr lang="fr-FR" dirty="0"/>
              <a:t>for </a:t>
            </a:r>
            <a:r>
              <a:rPr lang="fr-FR" dirty="0" err="1"/>
              <a:t>generations</a:t>
            </a:r>
            <a:r>
              <a:rPr lang="fr-FR" dirty="0" smtClean="0"/>
              <a:t>.</a:t>
            </a:r>
          </a:p>
          <a:p>
            <a:endParaRPr lang="en-US" dirty="0" smtClean="0"/>
          </a:p>
          <a:p>
            <a:r>
              <a:rPr lang="en-US" dirty="0" smtClean="0"/>
              <a:t>How </a:t>
            </a:r>
            <a:r>
              <a:rPr lang="en-US" dirty="0"/>
              <a:t>do children accomplish </a:t>
            </a:r>
            <a:r>
              <a:rPr lang="en-US" dirty="0" smtClean="0"/>
              <a:t>this </a:t>
            </a:r>
            <a:r>
              <a:rPr lang="fr-FR" dirty="0" smtClean="0"/>
              <a:t>?</a:t>
            </a:r>
            <a:r>
              <a:rPr lang="en-US" dirty="0" smtClean="0"/>
              <a:t> </a:t>
            </a:r>
          </a:p>
          <a:p>
            <a:endParaRPr lang="en-US" dirty="0" smtClean="0"/>
          </a:p>
          <a:p>
            <a:endParaRPr lang="en-US" dirty="0"/>
          </a:p>
          <a:p>
            <a:r>
              <a:rPr lang="en-US" dirty="0" smtClean="0"/>
              <a:t>What enables </a:t>
            </a:r>
            <a:r>
              <a:rPr lang="en-US" dirty="0"/>
              <a:t>a child not only to learn words, but to put them together </a:t>
            </a:r>
            <a:r>
              <a:rPr lang="en-US" dirty="0" smtClean="0"/>
              <a:t>in meaningful </a:t>
            </a:r>
            <a:r>
              <a:rPr lang="en-US" dirty="0"/>
              <a:t>sentences?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indent="0" algn="just">
              <a:buNone/>
            </a:pPr>
            <a:r>
              <a:rPr lang="en-US" dirty="0" smtClean="0">
                <a:latin typeface="Times New Roman" pitchFamily="18" charset="0"/>
                <a:cs typeface="Times New Roman" pitchFamily="18" charset="0"/>
              </a:rPr>
              <a:t>	</a:t>
            </a:r>
          </a:p>
          <a:p>
            <a:pPr indent="0">
              <a:buNone/>
            </a:pPr>
            <a:r>
              <a:rPr lang="en-US" dirty="0" smtClean="0">
                <a:latin typeface="Times New Roman" pitchFamily="18" charset="0"/>
                <a:cs typeface="Times New Roman" pitchFamily="18" charset="0"/>
              </a:rPr>
              <a:t>	The way we categorically perceive speech is unique to each </a:t>
            </a:r>
            <a:r>
              <a:rPr lang="fr-FR" dirty="0" err="1" smtClean="0">
                <a:latin typeface="Times New Roman" pitchFamily="18" charset="0"/>
                <a:cs typeface="Times New Roman" pitchFamily="18" charset="0"/>
              </a:rPr>
              <a:t>language</a:t>
            </a:r>
            <a:r>
              <a:rPr lang="fr-FR"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indent="0" algn="just">
              <a:buNone/>
            </a:pPr>
            <a:r>
              <a:rPr lang="en-US" dirty="0" smtClean="0">
                <a:latin typeface="Times New Roman" pitchFamily="18" charset="0"/>
                <a:cs typeface="Times New Roman" pitchFamily="18" charset="0"/>
              </a:rPr>
              <a:t>	</a:t>
            </a:r>
          </a:p>
          <a:p>
            <a:pPr indent="0" algn="just">
              <a:buNone/>
            </a:pPr>
            <a:r>
              <a:rPr lang="en-US" dirty="0" smtClean="0">
                <a:latin typeface="Times New Roman" pitchFamily="18" charset="0"/>
                <a:cs typeface="Times New Roman" pitchFamily="18" charset="0"/>
              </a:rPr>
              <a:t>	Part of what makes learning language difficult is that languages carve up sounds and different languages carve them up differently. A wide variety of different sounds, with very different spectrograms, will all seem like the same sound to us, and, in turn, that sound will seem sharply different from other sounds that are actually quite </a:t>
            </a:r>
            <a:r>
              <a:rPr lang="fr-FR" dirty="0" err="1" smtClean="0">
                <a:latin typeface="Times New Roman" pitchFamily="18" charset="0"/>
                <a:cs typeface="Times New Roman" pitchFamily="18" charset="0"/>
              </a:rPr>
              <a:t>similar</a:t>
            </a:r>
            <a:r>
              <a:rPr lang="fr-FR" dirty="0" smtClean="0">
                <a:latin typeface="Times New Roman" pitchFamily="18" charset="0"/>
                <a:cs typeface="Times New Roman" pitchFamily="18" charset="0"/>
              </a:rPr>
              <a:t> to </a:t>
            </a:r>
            <a:r>
              <a:rPr lang="fr-FR" dirty="0" err="1" smtClean="0">
                <a:latin typeface="Times New Roman" pitchFamily="18" charset="0"/>
                <a:cs typeface="Times New Roman" pitchFamily="18" charset="0"/>
              </a:rPr>
              <a:t>it</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physically</a:t>
            </a:r>
            <a:r>
              <a:rPr lang="fr-FR" dirty="0" smtClean="0">
                <a:latin typeface="Times New Roman" pitchFamily="18" charset="0"/>
                <a:cs typeface="Times New Roman" pitchFamily="18" charset="0"/>
              </a:rPr>
              <a:t>.</a:t>
            </a:r>
          </a:p>
          <a:p>
            <a:pPr indent="0" algn="just">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checkerboard(across)">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R.wmv">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142852"/>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r>
              <a:rPr lang="fr-FR" dirty="0" smtClean="0"/>
              <a:t>A </a:t>
            </a:r>
            <a:r>
              <a:rPr lang="fr-FR" dirty="0" err="1" smtClean="0"/>
              <a:t>testimony</a:t>
            </a:r>
            <a:r>
              <a:rPr lang="fr-FR" dirty="0" smtClean="0"/>
              <a:t> </a:t>
            </a:r>
            <a:r>
              <a:rPr lang="en-US" dirty="0" smtClean="0"/>
              <a:t>from someone raised in America whose husband was raised in Japan:</a:t>
            </a:r>
          </a:p>
          <a:p>
            <a:endParaRPr lang="fr-FR" dirty="0"/>
          </a:p>
        </p:txBody>
      </p:sp>
      <p:sp>
        <p:nvSpPr>
          <p:cNvPr id="5" name="Bulle ronde 4"/>
          <p:cNvSpPr/>
          <p:nvPr/>
        </p:nvSpPr>
        <p:spPr>
          <a:xfrm>
            <a:off x="0" y="1071546"/>
            <a:ext cx="9144000" cy="4929222"/>
          </a:xfrm>
          <a:prstGeom prst="wedgeEllipseCallout">
            <a:avLst/>
          </a:prstGeom>
          <a:ln>
            <a:noFill/>
          </a:ln>
          <a:effectLst>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Times New Roman" pitchFamily="18" charset="0"/>
                <a:cs typeface="Times New Roman" pitchFamily="18" charset="0"/>
              </a:rPr>
              <a:t>"Yeah - they use "R" when they write those syllables in Roman alphabet.  I've learned though that my pronunciation is somewhat less comical to the listener if I pronounce it closer to the English "l" sound.  As best I can make out, the tongue position makes it something of a cross between our "r", "l", and "d". I believe there is research showing that a newborn is able to "hear" most any of the sounds you can make, but by the time you are 3 or 5 (or somewhere in there) your brain has specialized for the sounds you normally hear.  My husband simply cannot hear the difference between the spoken "l" and "r", because there just aren't those distinct sounds in spoken Japanese. "</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How to pronounce Japanese R sound 🇯🇵#shorts.mp4">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fontScale="92500" lnSpcReduction="10000"/>
          </a:bodyPr>
          <a:lstStyle/>
          <a:p>
            <a:pPr indent="0" algn="just">
              <a:buNone/>
            </a:pPr>
            <a:r>
              <a:rPr lang="en-US" dirty="0" smtClean="0">
                <a:latin typeface="Times New Roman" pitchFamily="18" charset="0"/>
                <a:cs typeface="Times New Roman" pitchFamily="18" charset="0"/>
              </a:rPr>
              <a:t>	Pat was in Japan to test Japanese adults and their babies on the </a:t>
            </a:r>
            <a:r>
              <a:rPr lang="en-US" i="1" dirty="0" smtClean="0">
                <a:latin typeface="Times New Roman" pitchFamily="18" charset="0"/>
                <a:cs typeface="Times New Roman" pitchFamily="18" charset="0"/>
              </a:rPr>
              <a:t>r-l distinction. She had </a:t>
            </a:r>
            <a:r>
              <a:rPr lang="en-US" dirty="0" smtClean="0">
                <a:latin typeface="Times New Roman" pitchFamily="18" charset="0"/>
                <a:cs typeface="Times New Roman" pitchFamily="18" charset="0"/>
              </a:rPr>
              <a:t>carefully carried the computer disk with the </a:t>
            </a:r>
            <a:r>
              <a:rPr lang="en-US" i="1" dirty="0" smtClean="0">
                <a:latin typeface="Times New Roman" pitchFamily="18" charset="0"/>
                <a:cs typeface="Times New Roman" pitchFamily="18" charset="0"/>
              </a:rPr>
              <a:t>r and l sounds to </a:t>
            </a:r>
            <a:r>
              <a:rPr lang="en-US" dirty="0" smtClean="0">
                <a:latin typeface="Times New Roman" pitchFamily="18" charset="0"/>
                <a:cs typeface="Times New Roman" pitchFamily="18" charset="0"/>
              </a:rPr>
              <a:t>Japan, and when she arrived in the laboratory in Tokyo, she played them on an expensive Yamaha loudspeaker. She thought that such clearly produced sounds would surely be distinguished by her Japanese colleagues, who were quite good English speakers as well as being professional speech scientists. As the words </a:t>
            </a:r>
            <a:r>
              <a:rPr lang="en-US" i="1" dirty="0" smtClean="0">
                <a:latin typeface="Times New Roman" pitchFamily="18" charset="0"/>
                <a:cs typeface="Times New Roman" pitchFamily="18" charset="0"/>
              </a:rPr>
              <a:t>rake, rake, rake began to play out of the loudspeaker, </a:t>
            </a:r>
            <a:r>
              <a:rPr lang="en-US" dirty="0" smtClean="0">
                <a:latin typeface="Times New Roman" pitchFamily="18" charset="0"/>
                <a:cs typeface="Times New Roman" pitchFamily="18" charset="0"/>
              </a:rPr>
              <a:t>Pat was relieved to know that the disk worked and the sound was perfect. Then the train of words changed to an equally clear </a:t>
            </a:r>
            <a:r>
              <a:rPr lang="en-US" i="1" dirty="0" smtClean="0">
                <a:latin typeface="Times New Roman" pitchFamily="18" charset="0"/>
                <a:cs typeface="Times New Roman" pitchFamily="18" charset="0"/>
              </a:rPr>
              <a:t>lake, lake, lake, and Pat and her American assistant </a:t>
            </a:r>
            <a:r>
              <a:rPr lang="en-US" dirty="0" smtClean="0">
                <a:latin typeface="Times New Roman" pitchFamily="18" charset="0"/>
                <a:cs typeface="Times New Roman" pitchFamily="18" charset="0"/>
              </a:rPr>
              <a:t>smiled, looking expectantly at her Japanese colleagues. They were still anxiously straining to hear when the sound would change. The shift from </a:t>
            </a:r>
            <a:r>
              <a:rPr lang="en-US" i="1" dirty="0" smtClean="0">
                <a:latin typeface="Times New Roman" pitchFamily="18" charset="0"/>
                <a:cs typeface="Times New Roman" pitchFamily="18" charset="0"/>
              </a:rPr>
              <a:t>rake to lake had completely passed them </a:t>
            </a:r>
            <a:r>
              <a:rPr lang="en-US" dirty="0" smtClean="0">
                <a:latin typeface="Times New Roman" pitchFamily="18" charset="0"/>
                <a:cs typeface="Times New Roman" pitchFamily="18" charset="0"/>
              </a:rPr>
              <a:t>by. Pat tried it over and over again, to no avail.</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indent="0" algn="just">
              <a:lnSpc>
                <a:spcPct val="200000"/>
              </a:lnSpc>
            </a:pPr>
            <a:r>
              <a:rPr lang="en-US" dirty="0" smtClean="0">
                <a:latin typeface="Times New Roman" pitchFamily="18" charset="0"/>
                <a:cs typeface="Times New Roman" pitchFamily="18" charset="0"/>
              </a:rPr>
              <a:t>Scientists anticipated that these tests would show that very young babies initially can’t hear the subtle differences between speech sounds and only slowly learn to distinguish those that are important in their particular language, such as </a:t>
            </a:r>
            <a:r>
              <a:rPr lang="en-US" i="1" dirty="0" smtClean="0">
                <a:latin typeface="Times New Roman" pitchFamily="18" charset="0"/>
                <a:cs typeface="Times New Roman" pitchFamily="18" charset="0"/>
              </a:rPr>
              <a:t>r and l in </a:t>
            </a:r>
            <a:r>
              <a:rPr lang="en-US" dirty="0" smtClean="0">
                <a:latin typeface="Times New Roman" pitchFamily="18" charset="0"/>
                <a:cs typeface="Times New Roman" pitchFamily="18" charset="0"/>
              </a:rPr>
              <a:t>English. In fact, the results were just the reverse.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descr="Performance on English r-l sounds.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descr="Children Take Statistics.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8" name="Espace réservé du contenu 7" descr="Performance on Mandarin Sounds2.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descr="Performance on Mandarin Sounds3.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a:bodyPr>
          <a:lstStyle/>
          <a:p>
            <a:endParaRPr lang="en-US" dirty="0" smtClean="0"/>
          </a:p>
          <a:p>
            <a:pPr>
              <a:lnSpc>
                <a:spcPct val="150000"/>
              </a:lnSpc>
              <a:buNone/>
            </a:pPr>
            <a:endParaRPr lang="en-US" dirty="0" smtClean="0"/>
          </a:p>
          <a:p>
            <a:pPr>
              <a:lnSpc>
                <a:spcPct val="150000"/>
              </a:lnSpc>
            </a:pPr>
            <a:r>
              <a:rPr lang="en-US" dirty="0" smtClean="0"/>
              <a:t>Does child language develop similarly around the world?</a:t>
            </a:r>
          </a:p>
          <a:p>
            <a:pPr>
              <a:lnSpc>
                <a:spcPct val="150000"/>
              </a:lnSpc>
              <a:buNone/>
            </a:pPr>
            <a:endParaRPr lang="en-US" dirty="0" smtClean="0"/>
          </a:p>
          <a:p>
            <a:pPr>
              <a:lnSpc>
                <a:spcPct val="150000"/>
              </a:lnSpc>
            </a:pPr>
            <a:r>
              <a:rPr lang="en-US" dirty="0" smtClean="0"/>
              <a:t>How do bilingual children acquire more than one language?</a:t>
            </a: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descr="MEG.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descr="Baby in MEG.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pic>
        <p:nvPicPr>
          <p:cNvPr id="4" name="Espace réservé du contenu 3" descr="MEG Baby brain on language.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a:bodyPr>
          <a:lstStyle/>
          <a:p>
            <a:pPr>
              <a:buFont typeface="Wingdings" pitchFamily="2" charset="2"/>
              <a:buChar char="Ø"/>
            </a:pPr>
            <a:endParaRPr lang="en-US" dirty="0" smtClean="0"/>
          </a:p>
          <a:p>
            <a:pPr algn="just">
              <a:buFont typeface="Wingdings" pitchFamily="2" charset="2"/>
              <a:buChar char="Ø"/>
            </a:pPr>
            <a:r>
              <a:rPr lang="en-US" dirty="0" smtClean="0"/>
              <a:t>By the end of their </a:t>
            </a:r>
            <a:r>
              <a:rPr lang="en-US" b="1" dirty="0" smtClean="0">
                <a:solidFill>
                  <a:srgbClr val="FF0000"/>
                </a:solidFill>
              </a:rPr>
              <a:t>first year</a:t>
            </a:r>
            <a:r>
              <a:rPr lang="en-US" dirty="0" smtClean="0"/>
              <a:t>, most babies </a:t>
            </a:r>
            <a:r>
              <a:rPr lang="en-US" b="1" u="sng" dirty="0" smtClean="0">
                <a:solidFill>
                  <a:srgbClr val="00B050"/>
                </a:solidFill>
              </a:rPr>
              <a:t>understand</a:t>
            </a:r>
            <a:r>
              <a:rPr lang="en-US" dirty="0" smtClean="0"/>
              <a:t> quite a few </a:t>
            </a:r>
            <a:r>
              <a:rPr lang="en-US" b="1" u="sng" dirty="0" smtClean="0"/>
              <a:t>frequently</a:t>
            </a:r>
            <a:r>
              <a:rPr lang="en-US" dirty="0" smtClean="0"/>
              <a:t> repeated words. </a:t>
            </a:r>
          </a:p>
          <a:p>
            <a:pPr algn="just">
              <a:buFont typeface="Wingdings" pitchFamily="2" charset="2"/>
              <a:buChar char="Ø"/>
            </a:pPr>
            <a:endParaRPr lang="en-US" dirty="0" smtClean="0"/>
          </a:p>
          <a:p>
            <a:pPr algn="just">
              <a:buFont typeface="Wingdings" pitchFamily="2" charset="2"/>
              <a:buChar char="Ø"/>
            </a:pPr>
            <a:r>
              <a:rPr lang="en-US" dirty="0" smtClean="0"/>
              <a:t>At </a:t>
            </a:r>
            <a:r>
              <a:rPr lang="en-US" b="1" dirty="0" smtClean="0">
                <a:solidFill>
                  <a:srgbClr val="FF0000"/>
                </a:solidFill>
              </a:rPr>
              <a:t>twelve months</a:t>
            </a:r>
            <a:r>
              <a:rPr lang="en-US" dirty="0" smtClean="0"/>
              <a:t>, most babies will have begun to produce a word or two that everyone recognizes.</a:t>
            </a:r>
          </a:p>
          <a:p>
            <a:pPr>
              <a:buFont typeface="Wingdings" pitchFamily="2" charset="2"/>
              <a:buChar char="Ø"/>
            </a:pPr>
            <a:endParaRPr lang="en-US" dirty="0" smtClean="0"/>
          </a:p>
          <a:p>
            <a:pPr>
              <a:buFont typeface="Wingdings" pitchFamily="2" charset="2"/>
              <a:buChar char="Ø"/>
            </a:pPr>
            <a:endParaRPr lang="en-US" dirty="0" smtClean="0"/>
          </a:p>
          <a:p>
            <a:pPr algn="just">
              <a:buFont typeface="Wingdings" pitchFamily="2" charset="2"/>
              <a:buChar char="Ø"/>
            </a:pPr>
            <a:r>
              <a:rPr lang="en-US" dirty="0" smtClean="0"/>
              <a:t>By </a:t>
            </a:r>
            <a:r>
              <a:rPr lang="en-US" b="1" dirty="0" smtClean="0">
                <a:solidFill>
                  <a:srgbClr val="FF0000"/>
                </a:solidFill>
              </a:rPr>
              <a:t>the age of two</a:t>
            </a:r>
            <a:r>
              <a:rPr lang="en-US" dirty="0" smtClean="0"/>
              <a:t>, most children reliably </a:t>
            </a:r>
            <a:r>
              <a:rPr lang="en-US" u="sng" dirty="0" smtClean="0"/>
              <a:t>produce</a:t>
            </a:r>
            <a:r>
              <a:rPr lang="en-US" dirty="0" smtClean="0"/>
              <a:t> at least </a:t>
            </a:r>
            <a:r>
              <a:rPr lang="en-US" b="1" dirty="0" smtClean="0">
                <a:solidFill>
                  <a:schemeClr val="bg1"/>
                </a:solidFill>
              </a:rPr>
              <a:t>fifty different words</a:t>
            </a:r>
            <a:r>
              <a:rPr lang="en-US" dirty="0" smtClean="0"/>
              <a:t> and some produce many more.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slide(fromBottom)">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en-US" sz="4800" dirty="0" smtClean="0"/>
          </a:p>
          <a:p>
            <a:r>
              <a:rPr lang="en-US" sz="4800" dirty="0" smtClean="0"/>
              <a:t>'Mommy juice' </a:t>
            </a:r>
          </a:p>
          <a:p>
            <a:endParaRPr lang="en-US" sz="4800" dirty="0" smtClean="0"/>
          </a:p>
          <a:p>
            <a:endParaRPr lang="en-US" sz="4800" dirty="0" smtClean="0"/>
          </a:p>
          <a:p>
            <a:r>
              <a:rPr lang="en-US" sz="4800" dirty="0" smtClean="0"/>
              <a:t>‘Baby fall down’</a:t>
            </a:r>
            <a:endParaRPr lang="fr-FR"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algn="ctr">
              <a:buNone/>
            </a:pPr>
            <a:r>
              <a:rPr lang="en-US" dirty="0" smtClean="0"/>
              <a:t>These sentences are sometimes called “</a:t>
            </a:r>
            <a:r>
              <a:rPr lang="en-US" b="1" dirty="0" smtClean="0">
                <a:solidFill>
                  <a:srgbClr val="00B050"/>
                </a:solidFill>
              </a:rPr>
              <a:t>TELEGRAPHIC</a:t>
            </a:r>
            <a:r>
              <a:rPr lang="en-US" dirty="0" smtClean="0"/>
              <a:t>”</a:t>
            </a:r>
          </a:p>
          <a:p>
            <a:pPr algn="ctr">
              <a:buNone/>
            </a:pPr>
            <a:r>
              <a:rPr lang="en-US" dirty="0" smtClean="0"/>
              <a:t>They leave out:</a:t>
            </a:r>
            <a:endParaRPr lang="fr-FR" dirty="0"/>
          </a:p>
        </p:txBody>
      </p:sp>
      <p:cxnSp>
        <p:nvCxnSpPr>
          <p:cNvPr id="5" name="Connecteur droit avec flèche 4"/>
          <p:cNvCxnSpPr/>
          <p:nvPr/>
        </p:nvCxnSpPr>
        <p:spPr>
          <a:xfrm>
            <a:off x="4572000" y="1500174"/>
            <a:ext cx="2321735" cy="178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10800000" flipV="1">
            <a:off x="2643174" y="1500174"/>
            <a:ext cx="1928826" cy="178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214282" y="3357562"/>
            <a:ext cx="3929090" cy="141446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smtClean="0"/>
              <a:t>FUNCTION WORDS</a:t>
            </a:r>
            <a:endParaRPr lang="fr-FR" sz="3200" dirty="0"/>
          </a:p>
        </p:txBody>
      </p:sp>
      <p:sp>
        <p:nvSpPr>
          <p:cNvPr id="14" name="Ellipse 13"/>
          <p:cNvSpPr/>
          <p:nvPr/>
        </p:nvSpPr>
        <p:spPr>
          <a:xfrm>
            <a:off x="5072066" y="3357562"/>
            <a:ext cx="3929090" cy="148590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700" dirty="0" smtClean="0"/>
              <a:t>GRAMMATICAL MORPHEMES</a:t>
            </a:r>
            <a:endParaRPr lang="fr-FR"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Bottom)">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Bottom)">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en-US" sz="4800" dirty="0" smtClean="0"/>
          </a:p>
          <a:p>
            <a:endParaRPr lang="en-US" sz="4800" dirty="0" smtClean="0"/>
          </a:p>
          <a:p>
            <a:endParaRPr lang="en-US" sz="4800" dirty="0" smtClean="0"/>
          </a:p>
          <a:p>
            <a:r>
              <a:rPr lang="en-US" sz="4800" dirty="0" smtClean="0"/>
              <a:t>‘More outside' </a:t>
            </a:r>
          </a:p>
          <a:p>
            <a:endParaRPr lang="en-US" sz="4800" dirty="0" smtClean="0"/>
          </a:p>
          <a:p>
            <a:pPr>
              <a:buNone/>
            </a:pPr>
            <a:endParaRPr lang="en-US" sz="4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2984"/>
          </a:xfrm>
        </p:spPr>
        <p:txBody>
          <a:bodyPr>
            <a:normAutofit/>
          </a:bodyPr>
          <a:lstStyle/>
          <a:p>
            <a:r>
              <a:rPr lang="en-US" b="1" u="sng" dirty="0" smtClean="0">
                <a:latin typeface="Times New Roman" pitchFamily="18" charset="0"/>
                <a:cs typeface="Times New Roman" pitchFamily="18" charset="0"/>
              </a:rPr>
              <a:t>Grammatical morphemes</a:t>
            </a:r>
            <a:r>
              <a:rPr lang="en-US" b="1"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285860"/>
            <a:ext cx="9144000" cy="5572140"/>
          </a:xfrm>
        </p:spPr>
        <p:txBody>
          <a:bodyPr/>
          <a:lstStyle/>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Brown (1973)  reported a study that focused on how children acquire grammatical morphemes in English.</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list below shows some of the morphemes they studied.</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lnSpcReduction="10000"/>
          </a:bodyPr>
          <a:lstStyle/>
          <a:p>
            <a:pPr>
              <a:lnSpc>
                <a:spcPct val="150000"/>
              </a:lnSpc>
            </a:pPr>
            <a:r>
              <a:rPr lang="en-US" dirty="0" smtClean="0">
                <a:latin typeface="Times New Roman" pitchFamily="18" charset="0"/>
                <a:cs typeface="Times New Roman" pitchFamily="18" charset="0"/>
              </a:rPr>
              <a:t>present progressive - </a:t>
            </a:r>
            <a:r>
              <a:rPr lang="en-US" dirty="0" err="1" smtClean="0">
                <a:solidFill>
                  <a:srgbClr val="00B0F0"/>
                </a:solidFill>
                <a:latin typeface="Times New Roman" pitchFamily="18" charset="0"/>
                <a:cs typeface="Times New Roman" pitchFamily="18" charset="0"/>
              </a:rPr>
              <a:t>ing</a:t>
            </a:r>
            <a:r>
              <a:rPr lang="en-US" dirty="0" smtClean="0">
                <a:latin typeface="Times New Roman" pitchFamily="18" charset="0"/>
                <a:cs typeface="Times New Roman" pitchFamily="18" charset="0"/>
              </a:rPr>
              <a:t> (Mommy runn</a:t>
            </a:r>
            <a:r>
              <a:rPr lang="en-US" dirty="0" smtClean="0">
                <a:solidFill>
                  <a:srgbClr val="00B0F0"/>
                </a:solidFill>
                <a:latin typeface="Times New Roman" pitchFamily="18" charset="0"/>
                <a:cs typeface="Times New Roman" pitchFamily="18" charset="0"/>
              </a:rPr>
              <a:t>ing</a:t>
            </a:r>
            <a:r>
              <a:rPr lang="en-US"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plural -</a:t>
            </a:r>
            <a:r>
              <a:rPr lang="en-US" dirty="0" smtClean="0">
                <a:solidFill>
                  <a:srgbClr val="00B0F0"/>
                </a:solidFill>
                <a:latin typeface="Times New Roman" pitchFamily="18" charset="0"/>
                <a:cs typeface="Times New Roman" pitchFamily="18" charset="0"/>
              </a:rPr>
              <a:t>s</a:t>
            </a:r>
            <a:r>
              <a:rPr lang="en-US" dirty="0" smtClean="0">
                <a:latin typeface="Times New Roman" pitchFamily="18" charset="0"/>
                <a:cs typeface="Times New Roman" pitchFamily="18" charset="0"/>
              </a:rPr>
              <a:t> (Two book</a:t>
            </a:r>
            <a:r>
              <a:rPr lang="en-US" dirty="0" smtClean="0">
                <a:solidFill>
                  <a:srgbClr val="00B0F0"/>
                </a:solidFill>
                <a:latin typeface="Times New Roman" pitchFamily="18" charset="0"/>
                <a:cs typeface="Times New Roman" pitchFamily="18" charset="0"/>
              </a:rPr>
              <a:t>s</a:t>
            </a:r>
            <a:r>
              <a:rPr lang="en-US"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irregular past forms (Baby </a:t>
            </a:r>
            <a:r>
              <a:rPr lang="en-US" dirty="0" smtClean="0">
                <a:solidFill>
                  <a:srgbClr val="00B0F0"/>
                </a:solidFill>
                <a:latin typeface="Times New Roman" pitchFamily="18" charset="0"/>
                <a:cs typeface="Times New Roman" pitchFamily="18" charset="0"/>
              </a:rPr>
              <a:t>went</a:t>
            </a:r>
            <a:r>
              <a:rPr lang="en-US"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possessive </a:t>
            </a:r>
            <a:r>
              <a:rPr lang="en-US" dirty="0" smtClean="0">
                <a:solidFill>
                  <a:srgbClr val="00B0F0"/>
                </a:solidFill>
                <a:latin typeface="Times New Roman" pitchFamily="18" charset="0"/>
                <a:cs typeface="Times New Roman" pitchFamily="18" charset="0"/>
              </a:rPr>
              <a:t>'s</a:t>
            </a:r>
            <a:r>
              <a:rPr lang="en-US" dirty="0" smtClean="0">
                <a:latin typeface="Times New Roman" pitchFamily="18" charset="0"/>
                <a:cs typeface="Times New Roman" pitchFamily="18" charset="0"/>
              </a:rPr>
              <a:t> (Daddy</a:t>
            </a:r>
            <a:r>
              <a:rPr lang="en-US" dirty="0" smtClean="0">
                <a:solidFill>
                  <a:srgbClr val="00B0F0"/>
                </a:solidFill>
                <a:latin typeface="Times New Roman" pitchFamily="18" charset="0"/>
                <a:cs typeface="Times New Roman" pitchFamily="18" charset="0"/>
              </a:rPr>
              <a:t>'s</a:t>
            </a:r>
            <a:r>
              <a:rPr lang="en-US" dirty="0" smtClean="0">
                <a:latin typeface="Times New Roman" pitchFamily="18" charset="0"/>
                <a:cs typeface="Times New Roman" pitchFamily="18" charset="0"/>
              </a:rPr>
              <a:t> hat)</a:t>
            </a:r>
            <a:endParaRPr lang="fr-FR"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copula (Annie </a:t>
            </a:r>
            <a:r>
              <a:rPr lang="en-US" dirty="0" smtClean="0">
                <a:solidFill>
                  <a:srgbClr val="00B0F0"/>
                </a:solidFill>
                <a:latin typeface="Times New Roman" pitchFamily="18" charset="0"/>
                <a:cs typeface="Times New Roman" pitchFamily="18" charset="0"/>
              </a:rPr>
              <a:t>is</a:t>
            </a:r>
            <a:r>
              <a:rPr lang="en-US" dirty="0" smtClean="0">
                <a:latin typeface="Times New Roman" pitchFamily="18" charset="0"/>
                <a:cs typeface="Times New Roman" pitchFamily="18" charset="0"/>
              </a:rPr>
              <a:t> happy)</a:t>
            </a:r>
            <a:endParaRPr lang="fr-FR"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articles “</a:t>
            </a:r>
            <a:r>
              <a:rPr lang="en-US" dirty="0" smtClean="0">
                <a:solidFill>
                  <a:srgbClr val="00B0F0"/>
                </a:solidFill>
                <a:latin typeface="Times New Roman" pitchFamily="18" charset="0"/>
                <a:cs typeface="Times New Roman" pitchFamily="18" charset="0"/>
              </a:rPr>
              <a:t>the</a:t>
            </a:r>
            <a:r>
              <a:rPr lang="en-US" dirty="0" smtClean="0">
                <a:latin typeface="Times New Roman" pitchFamily="18" charset="0"/>
                <a:cs typeface="Times New Roman" pitchFamily="18" charset="0"/>
              </a:rPr>
              <a:t>” and “</a:t>
            </a:r>
            <a:r>
              <a:rPr lang="en-US" dirty="0" smtClean="0">
                <a:solidFill>
                  <a:srgbClr val="00B0F0"/>
                </a:solidFill>
                <a:latin typeface="Times New Roman" pitchFamily="18" charset="0"/>
                <a:cs typeface="Times New Roman" pitchFamily="18" charset="0"/>
              </a:rPr>
              <a:t>a</a:t>
            </a:r>
            <a:r>
              <a:rPr lang="en-US"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regular past –</a:t>
            </a:r>
            <a:r>
              <a:rPr lang="en-US" dirty="0" err="1" smtClean="0">
                <a:solidFill>
                  <a:srgbClr val="00B0F0"/>
                </a:solidFill>
                <a:latin typeface="Times New Roman" pitchFamily="18" charset="0"/>
                <a:cs typeface="Times New Roman" pitchFamily="18" charset="0"/>
              </a:rPr>
              <a:t>ed</a:t>
            </a:r>
            <a:r>
              <a:rPr lang="en-US" dirty="0" smtClean="0">
                <a:solidFill>
                  <a:srgbClr val="00B0F0"/>
                </a:solidFill>
                <a:latin typeface="Times New Roman" pitchFamily="18" charset="0"/>
                <a:cs typeface="Times New Roman" pitchFamily="18" charset="0"/>
              </a:rPr>
              <a:t> </a:t>
            </a:r>
            <a:r>
              <a:rPr lang="en-US" dirty="0" smtClean="0">
                <a:latin typeface="Times New Roman" pitchFamily="18" charset="0"/>
                <a:cs typeface="Times New Roman" pitchFamily="18" charset="0"/>
              </a:rPr>
              <a:t>(She walk</a:t>
            </a:r>
            <a:r>
              <a:rPr lang="en-US" dirty="0" smtClean="0">
                <a:solidFill>
                  <a:srgbClr val="00B0F0"/>
                </a:solidFill>
                <a:latin typeface="Times New Roman" pitchFamily="18" charset="0"/>
                <a:cs typeface="Times New Roman" pitchFamily="18" charset="0"/>
              </a:rPr>
              <a:t>ed</a:t>
            </a:r>
            <a:r>
              <a:rPr lang="en-US"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third person singular simple present -</a:t>
            </a:r>
            <a:r>
              <a:rPr lang="en-US" dirty="0" smtClean="0">
                <a:solidFill>
                  <a:srgbClr val="00B0F0"/>
                </a:solidFill>
                <a:latin typeface="Times New Roman" pitchFamily="18" charset="0"/>
                <a:cs typeface="Times New Roman" pitchFamily="18" charset="0"/>
              </a:rPr>
              <a:t>s</a:t>
            </a:r>
            <a:r>
              <a:rPr lang="en-US" dirty="0" smtClean="0">
                <a:latin typeface="Times New Roman" pitchFamily="18" charset="0"/>
                <a:cs typeface="Times New Roman" pitchFamily="18" charset="0"/>
              </a:rPr>
              <a:t> (She run</a:t>
            </a:r>
            <a:r>
              <a:rPr lang="en-US" dirty="0" smtClean="0">
                <a:solidFill>
                  <a:srgbClr val="00B0F0"/>
                </a:solidFill>
                <a:latin typeface="Times New Roman" pitchFamily="18" charset="0"/>
                <a:cs typeface="Times New Roman" pitchFamily="18" charset="0"/>
              </a:rPr>
              <a:t>s</a:t>
            </a:r>
            <a:r>
              <a:rPr lang="en-US"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auxiliary be (He </a:t>
            </a:r>
            <a:r>
              <a:rPr lang="en-US" dirty="0" smtClean="0">
                <a:solidFill>
                  <a:srgbClr val="00B0F0"/>
                </a:solidFill>
                <a:latin typeface="Times New Roman" pitchFamily="18" charset="0"/>
                <a:cs typeface="Times New Roman" pitchFamily="18" charset="0"/>
              </a:rPr>
              <a:t>is</a:t>
            </a:r>
            <a:r>
              <a:rPr lang="en-US" dirty="0" smtClean="0">
                <a:latin typeface="Times New Roman" pitchFamily="18" charset="0"/>
                <a:cs typeface="Times New Roman" pitchFamily="18" charset="0"/>
              </a:rPr>
              <a:t> coming)</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a:bodyPr>
          <a:lstStyle/>
          <a:p>
            <a:pPr algn="just">
              <a:buFont typeface="Wingdings" pitchFamily="2" charset="2"/>
              <a:buChar char="Ø"/>
            </a:pPr>
            <a:endParaRPr lang="en-US" sz="2800" dirty="0" smtClean="0"/>
          </a:p>
          <a:p>
            <a:pPr algn="just">
              <a:buFont typeface="Wingdings" pitchFamily="2" charset="2"/>
              <a:buChar char="Ø"/>
            </a:pPr>
            <a:r>
              <a:rPr lang="en-US" sz="2800" dirty="0" smtClean="0"/>
              <a:t>Brown and his colleagues found that a child who had mastered the grammatical morphemes at the bottom of the list was sure to have mastered those at the top, but the reverse was not true.</a:t>
            </a:r>
          </a:p>
          <a:p>
            <a:pPr algn="just">
              <a:buFont typeface="Wingdings" pitchFamily="2" charset="2"/>
              <a:buChar char="Ø"/>
            </a:pPr>
            <a:endParaRPr lang="en-US" sz="2800" dirty="0" smtClean="0"/>
          </a:p>
          <a:p>
            <a:pPr algn="just">
              <a:buFont typeface="Wingdings" pitchFamily="2" charset="2"/>
              <a:buChar char="Ø"/>
            </a:pPr>
            <a:endParaRPr lang="en-US" sz="2800" smtClean="0"/>
          </a:p>
          <a:p>
            <a:pPr algn="just">
              <a:buFont typeface="Wingdings" pitchFamily="2" charset="2"/>
              <a:buChar char="Ø"/>
            </a:pPr>
            <a:r>
              <a:rPr lang="en-US" sz="2800" smtClean="0"/>
              <a:t>Brown's </a:t>
            </a:r>
            <a:r>
              <a:rPr lang="en-US" sz="2800" dirty="0" smtClean="0"/>
              <a:t>longitudinal work was confirmed in a CROSS-SECTIONAL study of twenty-one </a:t>
            </a:r>
            <a:r>
              <a:rPr lang="en-US" sz="2800" smtClean="0"/>
              <a:t>children.</a:t>
            </a:r>
            <a:endParaRPr lang="fr-FR"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chor="ctr">
            <a:normAutofit/>
          </a:bodyPr>
          <a:lstStyle/>
          <a:p>
            <a:pPr algn="just">
              <a:buFont typeface="Wingdings" pitchFamily="2" charset="2"/>
              <a:buChar char="Ø"/>
            </a:pPr>
            <a:r>
              <a:rPr lang="en-US" dirty="0" smtClean="0"/>
              <a:t>We will look briefly at some of the characteristics of the language of young children. </a:t>
            </a:r>
          </a:p>
          <a:p>
            <a:pPr algn="just">
              <a:buFont typeface="Wingdings" pitchFamily="2" charset="2"/>
              <a:buChar char="Ø"/>
            </a:pPr>
            <a:r>
              <a:rPr lang="en-US" dirty="0" smtClean="0"/>
              <a:t>We will then consider several theories that have been offered as </a:t>
            </a:r>
            <a:r>
              <a:rPr lang="en-US" b="1" u="sng" dirty="0" smtClean="0">
                <a:solidFill>
                  <a:srgbClr val="FF0000"/>
                </a:solidFill>
              </a:rPr>
              <a:t>explanations</a:t>
            </a:r>
            <a:r>
              <a:rPr lang="en-US" dirty="0" smtClean="0"/>
              <a:t> for how language is learned. </a:t>
            </a:r>
          </a:p>
          <a:p>
            <a:pPr algn="just">
              <a:buNone/>
            </a:pPr>
            <a:r>
              <a:rPr lang="en-US" dirty="0" smtClean="0"/>
              <a:t>There is an immense body of research on child language. Although much research has been done in middle-class </a:t>
            </a:r>
            <a:r>
              <a:rPr lang="en-US" b="1" dirty="0" smtClean="0">
                <a:solidFill>
                  <a:srgbClr val="00B050"/>
                </a:solidFill>
              </a:rPr>
              <a:t>North American</a:t>
            </a:r>
            <a:r>
              <a:rPr lang="en-US" dirty="0" smtClean="0"/>
              <a:t> and </a:t>
            </a:r>
            <a:r>
              <a:rPr lang="en-US" b="1" dirty="0" smtClean="0">
                <a:solidFill>
                  <a:srgbClr val="00B050"/>
                </a:solidFill>
              </a:rPr>
              <a:t>European</a:t>
            </a:r>
            <a:r>
              <a:rPr lang="en-US" dirty="0" smtClean="0"/>
              <a:t> families, there is a rich body of cross-linguistic and cross-cultural research as well. Researchers have travelled all over the world to observe, record, and study children's early language development.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r>
              <a:rPr lang="en-US" dirty="0" smtClean="0"/>
              <a:t>Many hypotheses have been advanced to explain why these grammatical morphemes are acquired in the observed order. Researchers have studied:</a:t>
            </a:r>
          </a:p>
          <a:p>
            <a:endParaRPr lang="fr-FR" dirty="0"/>
          </a:p>
        </p:txBody>
      </p:sp>
      <p:graphicFrame>
        <p:nvGraphicFramePr>
          <p:cNvPr id="4" name="Diagramme 3"/>
          <p:cNvGraphicFramePr/>
          <p:nvPr/>
        </p:nvGraphicFramePr>
        <p:xfrm>
          <a:off x="0" y="1928802"/>
          <a:ext cx="9144000" cy="4929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38EA050-6C61-4110-AA82-14A4412E3966}"/>
                                            </p:graphicEl>
                                          </p:spTgt>
                                        </p:tgtEl>
                                        <p:attrNameLst>
                                          <p:attrName>style.visibility</p:attrName>
                                        </p:attrNameLst>
                                      </p:cBhvr>
                                      <p:to>
                                        <p:strVal val="visible"/>
                                      </p:to>
                                    </p:set>
                                    <p:animEffect transition="in" filter="fade">
                                      <p:cBhvr>
                                        <p:cTn id="7" dur="2000"/>
                                        <p:tgtEl>
                                          <p:spTgt spid="4">
                                            <p:graphicEl>
                                              <a:dgm id="{C38EA050-6C61-4110-AA82-14A4412E396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0A3F3DCD-62A8-4E7F-81A2-8544526BC489}"/>
                                            </p:graphicEl>
                                          </p:spTgt>
                                        </p:tgtEl>
                                        <p:attrNameLst>
                                          <p:attrName>style.visibility</p:attrName>
                                        </p:attrNameLst>
                                      </p:cBhvr>
                                      <p:to>
                                        <p:strVal val="visible"/>
                                      </p:to>
                                    </p:set>
                                    <p:animEffect transition="in" filter="fade">
                                      <p:cBhvr>
                                        <p:cTn id="12" dur="2000"/>
                                        <p:tgtEl>
                                          <p:spTgt spid="4">
                                            <p:graphicEl>
                                              <a:dgm id="{0A3F3DCD-62A8-4E7F-81A2-8544526BC48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FDB2EBDE-0763-40BE-8B89-C2098D6622AF}"/>
                                            </p:graphicEl>
                                          </p:spTgt>
                                        </p:tgtEl>
                                        <p:attrNameLst>
                                          <p:attrName>style.visibility</p:attrName>
                                        </p:attrNameLst>
                                      </p:cBhvr>
                                      <p:to>
                                        <p:strVal val="visible"/>
                                      </p:to>
                                    </p:set>
                                    <p:animEffect transition="in" filter="fade">
                                      <p:cBhvr>
                                        <p:cTn id="15" dur="2000"/>
                                        <p:tgtEl>
                                          <p:spTgt spid="4">
                                            <p:graphicEl>
                                              <a:dgm id="{FDB2EBDE-0763-40BE-8B89-C2098D6622A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7F8FBE00-F427-4A3E-BD25-12C845FFD5D1}"/>
                                            </p:graphicEl>
                                          </p:spTgt>
                                        </p:tgtEl>
                                        <p:attrNameLst>
                                          <p:attrName>style.visibility</p:attrName>
                                        </p:attrNameLst>
                                      </p:cBhvr>
                                      <p:to>
                                        <p:strVal val="visible"/>
                                      </p:to>
                                    </p:set>
                                    <p:animEffect transition="in" filter="fade">
                                      <p:cBhvr>
                                        <p:cTn id="20" dur="2000"/>
                                        <p:tgtEl>
                                          <p:spTgt spid="4">
                                            <p:graphicEl>
                                              <a:dgm id="{7F8FBE00-F427-4A3E-BD25-12C845FFD5D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03E46674-01D8-4E96-95C6-63F4E0676D42}"/>
                                            </p:graphicEl>
                                          </p:spTgt>
                                        </p:tgtEl>
                                        <p:attrNameLst>
                                          <p:attrName>style.visibility</p:attrName>
                                        </p:attrNameLst>
                                      </p:cBhvr>
                                      <p:to>
                                        <p:strVal val="visible"/>
                                      </p:to>
                                    </p:set>
                                    <p:animEffect transition="in" filter="fade">
                                      <p:cBhvr>
                                        <p:cTn id="23" dur="2000"/>
                                        <p:tgtEl>
                                          <p:spTgt spid="4">
                                            <p:graphicEl>
                                              <a:dgm id="{03E46674-01D8-4E96-95C6-63F4E0676D4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77EF3B68-FFC9-489E-83AB-A6E72DD76300}"/>
                                            </p:graphicEl>
                                          </p:spTgt>
                                        </p:tgtEl>
                                        <p:attrNameLst>
                                          <p:attrName>style.visibility</p:attrName>
                                        </p:attrNameLst>
                                      </p:cBhvr>
                                      <p:to>
                                        <p:strVal val="visible"/>
                                      </p:to>
                                    </p:set>
                                    <p:animEffect transition="in" filter="fade">
                                      <p:cBhvr>
                                        <p:cTn id="28" dur="2000"/>
                                        <p:tgtEl>
                                          <p:spTgt spid="4">
                                            <p:graphicEl>
                                              <a:dgm id="{77EF3B68-FFC9-489E-83AB-A6E72DD76300}"/>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6C92EBFB-4CD5-4D24-8C7B-B3E46A08B70E}"/>
                                            </p:graphicEl>
                                          </p:spTgt>
                                        </p:tgtEl>
                                        <p:attrNameLst>
                                          <p:attrName>style.visibility</p:attrName>
                                        </p:attrNameLst>
                                      </p:cBhvr>
                                      <p:to>
                                        <p:strVal val="visible"/>
                                      </p:to>
                                    </p:set>
                                    <p:animEffect transition="in" filter="fade">
                                      <p:cBhvr>
                                        <p:cTn id="31" dur="2000"/>
                                        <p:tgtEl>
                                          <p:spTgt spid="4">
                                            <p:graphicEl>
                                              <a:dgm id="{6C92EBFB-4CD5-4D24-8C7B-B3E46A08B70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a:buNone/>
            </a:pPr>
            <a:r>
              <a:rPr lang="fr-FR" dirty="0" smtClean="0"/>
              <a:t> </a:t>
            </a:r>
            <a:endParaRPr lang="fr-FR" dirty="0"/>
          </a:p>
        </p:txBody>
      </p:sp>
      <p:sp>
        <p:nvSpPr>
          <p:cNvPr id="4" name="Rectangle à coins arrondis 3"/>
          <p:cNvSpPr/>
          <p:nvPr/>
        </p:nvSpPr>
        <p:spPr>
          <a:xfrm>
            <a:off x="928662" y="357166"/>
            <a:ext cx="7215238" cy="1714512"/>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smtClean="0">
                <a:solidFill>
                  <a:schemeClr val="bg1"/>
                </a:solidFill>
                <a:latin typeface="Times New Roman" pitchFamily="18" charset="0"/>
                <a:cs typeface="Times New Roman" pitchFamily="18" charset="0"/>
              </a:rPr>
              <a:t>Developmental sequences of acquiring some language </a:t>
            </a:r>
            <a:r>
              <a:rPr lang="en-US" sz="3200" b="1" smtClean="0">
                <a:solidFill>
                  <a:schemeClr val="bg1"/>
                </a:solidFill>
                <a:latin typeface="Times New Roman" pitchFamily="18" charset="0"/>
                <a:cs typeface="Times New Roman" pitchFamily="18" charset="0"/>
              </a:rPr>
              <a:t>features are mainly </a:t>
            </a:r>
            <a:r>
              <a:rPr lang="en-US" sz="3200" b="1" dirty="0" smtClean="0">
                <a:solidFill>
                  <a:schemeClr val="bg1"/>
                </a:solidFill>
                <a:latin typeface="Times New Roman" pitchFamily="18" charset="0"/>
                <a:cs typeface="Times New Roman" pitchFamily="18" charset="0"/>
              </a:rPr>
              <a:t>related to:</a:t>
            </a:r>
            <a:endParaRPr lang="fr-FR" sz="3200" b="1" dirty="0">
              <a:solidFill>
                <a:schemeClr val="bg1"/>
              </a:solidFill>
            </a:endParaRPr>
          </a:p>
        </p:txBody>
      </p:sp>
      <p:sp>
        <p:nvSpPr>
          <p:cNvPr id="6" name="Flèche vers le bas 5"/>
          <p:cNvSpPr/>
          <p:nvPr/>
        </p:nvSpPr>
        <p:spPr>
          <a:xfrm rot="2486956">
            <a:off x="2941709" y="2122118"/>
            <a:ext cx="484632" cy="2479833"/>
          </a:xfrm>
          <a:prstGeom prst="downArrow">
            <a:avLst/>
          </a:prstGeom>
          <a:scene3d>
            <a:camera prst="orthographicFront"/>
            <a:lightRig rig="sunset" dir="t"/>
          </a:scene3d>
          <a:sp3d extrusionH="76200" prstMaterial="dkEdge">
            <a:bevelT/>
            <a:bevelB prst="relaxedInse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rot="19188578">
            <a:off x="4887307" y="2144310"/>
            <a:ext cx="484632" cy="2378517"/>
          </a:xfrm>
          <a:prstGeom prst="downArrow">
            <a:avLst/>
          </a:prstGeom>
          <a:scene3d>
            <a:camera prst="orthographicFront"/>
            <a:lightRig rig="sunset" dir="t"/>
          </a:scene3d>
          <a:sp3d extrusionH="76200" prstMaterial="dkEdge">
            <a:bevelT/>
            <a:bevelB prst="relaxedInse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428596" y="4429132"/>
            <a:ext cx="2928958" cy="1643074"/>
          </a:xfrm>
          <a:prstGeom prst="roundRect">
            <a:avLst/>
          </a:prstGeom>
          <a:scene3d>
            <a:camera prst="orthographicFront"/>
            <a:lightRig rig="sunset" dir="t"/>
          </a:scene3d>
          <a:sp3d prstMaterial="dkEdge">
            <a:bevel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smtClean="0"/>
              <a:t>Children’s cognitive development</a:t>
            </a:r>
            <a:endParaRPr lang="fr-FR" sz="2800" b="1" dirty="0" smtClean="0"/>
          </a:p>
          <a:p>
            <a:pPr algn="ctr"/>
            <a:endParaRPr lang="fr-FR" dirty="0"/>
          </a:p>
        </p:txBody>
      </p:sp>
      <p:sp>
        <p:nvSpPr>
          <p:cNvPr id="9" name="Rectangle à coins arrondis 8"/>
          <p:cNvSpPr/>
          <p:nvPr/>
        </p:nvSpPr>
        <p:spPr>
          <a:xfrm>
            <a:off x="5143504" y="4429132"/>
            <a:ext cx="3271854" cy="1571636"/>
          </a:xfrm>
          <a:prstGeom prst="roundRect">
            <a:avLst/>
          </a:prstGeom>
          <a:scene3d>
            <a:camera prst="orthographicFront"/>
            <a:lightRig rig="sunset" dir="t"/>
          </a:scene3d>
          <a:sp3d prstMaterial="dkEdge">
            <a:bevel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700" b="1" dirty="0" smtClean="0"/>
              <a:t>Grammatical </a:t>
            </a:r>
            <a:r>
              <a:rPr lang="fr-FR" sz="2700" b="1" dirty="0" err="1" smtClean="0"/>
              <a:t>complexity</a:t>
            </a:r>
            <a:r>
              <a:rPr lang="fr-FR" sz="2700" b="1" dirty="0" smtClean="0"/>
              <a:t> of </a:t>
            </a:r>
            <a:r>
              <a:rPr lang="fr-FR" sz="2700" b="1" dirty="0" err="1" smtClean="0"/>
              <a:t>liguistic</a:t>
            </a:r>
            <a:r>
              <a:rPr lang="fr-FR" sz="2700" b="1" dirty="0" smtClean="0"/>
              <a:t> structures</a:t>
            </a:r>
            <a:endParaRPr lang="fr-FR" sz="27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par>
                                <p:cTn id="13" presetID="26"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Horizontal)">
                                      <p:cBhvr>
                                        <p:cTn id="33" dur="500"/>
                                        <p:tgtEl>
                                          <p:spTgt spid="7"/>
                                        </p:tgtEl>
                                      </p:cBhvr>
                                    </p:animEffect>
                                  </p:childTnLst>
                                </p:cTn>
                              </p:par>
                              <p:par>
                                <p:cTn id="34" presetID="26"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80">
                                          <p:stCondLst>
                                            <p:cond delay="0"/>
                                          </p:stCondLst>
                                        </p:cTn>
                                        <p:tgtEl>
                                          <p:spTgt spid="9"/>
                                        </p:tgtEl>
                                      </p:cBhvr>
                                    </p:animEffect>
                                    <p:anim calcmode="lin" valueType="num">
                                      <p:cBhvr>
                                        <p:cTn id="3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2" dur="26">
                                          <p:stCondLst>
                                            <p:cond delay="650"/>
                                          </p:stCondLst>
                                        </p:cTn>
                                        <p:tgtEl>
                                          <p:spTgt spid="9"/>
                                        </p:tgtEl>
                                      </p:cBhvr>
                                      <p:to x="100000" y="60000"/>
                                    </p:animScale>
                                    <p:animScale>
                                      <p:cBhvr>
                                        <p:cTn id="43" dur="166" decel="50000">
                                          <p:stCondLst>
                                            <p:cond delay="676"/>
                                          </p:stCondLst>
                                        </p:cTn>
                                        <p:tgtEl>
                                          <p:spTgt spid="9"/>
                                        </p:tgtEl>
                                      </p:cBhvr>
                                      <p:to x="100000" y="100000"/>
                                    </p:animScale>
                                    <p:animScale>
                                      <p:cBhvr>
                                        <p:cTn id="44" dur="26">
                                          <p:stCondLst>
                                            <p:cond delay="1312"/>
                                          </p:stCondLst>
                                        </p:cTn>
                                        <p:tgtEl>
                                          <p:spTgt spid="9"/>
                                        </p:tgtEl>
                                      </p:cBhvr>
                                      <p:to x="100000" y="80000"/>
                                    </p:animScale>
                                    <p:animScale>
                                      <p:cBhvr>
                                        <p:cTn id="45" dur="166" decel="50000">
                                          <p:stCondLst>
                                            <p:cond delay="1338"/>
                                          </p:stCondLst>
                                        </p:cTn>
                                        <p:tgtEl>
                                          <p:spTgt spid="9"/>
                                        </p:tgtEl>
                                      </p:cBhvr>
                                      <p:to x="100000" y="100000"/>
                                    </p:animScale>
                                    <p:animScale>
                                      <p:cBhvr>
                                        <p:cTn id="46" dur="26">
                                          <p:stCondLst>
                                            <p:cond delay="1642"/>
                                          </p:stCondLst>
                                        </p:cTn>
                                        <p:tgtEl>
                                          <p:spTgt spid="9"/>
                                        </p:tgtEl>
                                      </p:cBhvr>
                                      <p:to x="100000" y="90000"/>
                                    </p:animScale>
                                    <p:animScale>
                                      <p:cBhvr>
                                        <p:cTn id="47" dur="166" decel="50000">
                                          <p:stCondLst>
                                            <p:cond delay="1668"/>
                                          </p:stCondLst>
                                        </p:cTn>
                                        <p:tgtEl>
                                          <p:spTgt spid="9"/>
                                        </p:tgtEl>
                                      </p:cBhvr>
                                      <p:to x="100000" y="100000"/>
                                    </p:animScale>
                                    <p:animScale>
                                      <p:cBhvr>
                                        <p:cTn id="48" dur="26">
                                          <p:stCondLst>
                                            <p:cond delay="1808"/>
                                          </p:stCondLst>
                                        </p:cTn>
                                        <p:tgtEl>
                                          <p:spTgt spid="9"/>
                                        </p:tgtEl>
                                      </p:cBhvr>
                                      <p:to x="100000" y="95000"/>
                                    </p:animScale>
                                    <p:animScale>
                                      <p:cBhvr>
                                        <p:cTn id="4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en-US" dirty="0" smtClean="0"/>
          </a:p>
          <a:p>
            <a:endParaRPr lang="en-US" dirty="0" smtClean="0"/>
          </a:p>
          <a:p>
            <a:endParaRPr lang="en-US" dirty="0" smtClean="0"/>
          </a:p>
          <a:p>
            <a:pPr algn="just"/>
            <a:r>
              <a:rPr lang="en-US" dirty="0" smtClean="0"/>
              <a:t>Our purpose ,here, is to touch on a few main points in this research, primarily as a preparation for the discussion of SECOND LANGUAGE acquisition, which is the focus of this module.</a:t>
            </a: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p:spPr>
        <p:txBody>
          <a:bodyPr>
            <a:normAutofit/>
          </a:bodyPr>
          <a:lstStyle/>
          <a:p>
            <a:pPr algn="ctr"/>
            <a:r>
              <a:rPr lang="en-US" dirty="0" smtClean="0">
                <a:latin typeface="Times New Roman" pitchFamily="18" charset="0"/>
                <a:cs typeface="Times New Roman" pitchFamily="18" charset="0"/>
              </a:rPr>
              <a:t>The History of Child Language Studies</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357298"/>
            <a:ext cx="9144000" cy="5500702"/>
          </a:xfrm>
        </p:spPr>
        <p:txBody>
          <a:bodyPr/>
          <a:lstStyle/>
          <a:p>
            <a:pPr>
              <a:lnSpc>
                <a:spcPct val="200000"/>
              </a:lnSpc>
            </a:pPr>
            <a:r>
              <a:rPr lang="fr-FR" dirty="0" smtClean="0">
                <a:latin typeface="Times New Roman" pitchFamily="18" charset="0"/>
                <a:cs typeface="Times New Roman" pitchFamily="18" charset="0"/>
              </a:rPr>
              <a:t>Child </a:t>
            </a:r>
            <a:r>
              <a:rPr lang="fr-FR" dirty="0" err="1" smtClean="0">
                <a:latin typeface="Times New Roman" pitchFamily="18" charset="0"/>
                <a:cs typeface="Times New Roman" pitchFamily="18" charset="0"/>
              </a:rPr>
              <a:t>language</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studies</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went</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through</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three</a:t>
            </a:r>
            <a:r>
              <a:rPr lang="fr-FR" dirty="0" smtClean="0">
                <a:latin typeface="Times New Roman" pitchFamily="18" charset="0"/>
                <a:cs typeface="Times New Roman" pitchFamily="18" charset="0"/>
              </a:rPr>
              <a:t> major phases:</a:t>
            </a:r>
          </a:p>
          <a:p>
            <a:pPr marL="578358" lvl="0" indent="-514350">
              <a:lnSpc>
                <a:spcPct val="200000"/>
              </a:lnSpc>
              <a:buFont typeface="+mj-lt"/>
              <a:buAutoNum type="arabicPeriod"/>
            </a:pPr>
            <a:r>
              <a:rPr lang="en-US" dirty="0" smtClean="0">
                <a:latin typeface="Times New Roman" pitchFamily="18" charset="0"/>
                <a:cs typeface="Times New Roman" pitchFamily="18" charset="0"/>
              </a:rPr>
              <a:t>The period of diary studies (1876-1926)</a:t>
            </a:r>
            <a:endParaRPr lang="fr-FR" dirty="0" smtClean="0">
              <a:latin typeface="Times New Roman" pitchFamily="18" charset="0"/>
              <a:cs typeface="Times New Roman" pitchFamily="18" charset="0"/>
            </a:endParaRPr>
          </a:p>
          <a:p>
            <a:pPr marL="578358" lvl="0" indent="-514350">
              <a:lnSpc>
                <a:spcPct val="200000"/>
              </a:lnSpc>
              <a:buFont typeface="+mj-lt"/>
              <a:buAutoNum type="arabicPeriod"/>
            </a:pPr>
            <a:r>
              <a:rPr lang="en-US" dirty="0" smtClean="0">
                <a:latin typeface="Times New Roman" pitchFamily="18" charset="0"/>
                <a:cs typeface="Times New Roman" pitchFamily="18" charset="0"/>
              </a:rPr>
              <a:t>The period of large sample studies (1926-1957)</a:t>
            </a:r>
            <a:endParaRPr lang="fr-FR" dirty="0" smtClean="0">
              <a:latin typeface="Times New Roman" pitchFamily="18" charset="0"/>
              <a:cs typeface="Times New Roman" pitchFamily="18" charset="0"/>
            </a:endParaRPr>
          </a:p>
          <a:p>
            <a:pPr marL="578358" lvl="0" indent="-514350">
              <a:lnSpc>
                <a:spcPct val="200000"/>
              </a:lnSpc>
              <a:buFont typeface="+mj-lt"/>
              <a:buAutoNum type="arabicPeriod"/>
            </a:pPr>
            <a:r>
              <a:rPr lang="en-US" dirty="0" smtClean="0">
                <a:latin typeface="Times New Roman" pitchFamily="18" charset="0"/>
                <a:cs typeface="Times New Roman" pitchFamily="18" charset="0"/>
              </a:rPr>
              <a:t>The period of longitudinal studies (1957-present)</a:t>
            </a:r>
            <a:endParaRPr lang="fr-FR" dirty="0" smtClean="0">
              <a:latin typeface="Times New Roman" pitchFamily="18" charset="0"/>
              <a:cs typeface="Times New Roman" pitchFamily="18" charset="0"/>
            </a:endParaRPr>
          </a:p>
          <a:p>
            <a:pPr>
              <a:buNone/>
            </a:pP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57232"/>
          </a:xfrm>
          <a:ln>
            <a:solidFill>
              <a:schemeClr val="tx1"/>
            </a:solidFill>
          </a:ln>
        </p:spPr>
        <p:txBody>
          <a:bodyPr>
            <a:normAutofit/>
          </a:bodyPr>
          <a:lstStyle/>
          <a:p>
            <a:pPr marL="1341882" indent="-857250">
              <a:buFont typeface="+mj-lt"/>
              <a:buAutoNum type="romanUcPeriod"/>
            </a:pPr>
            <a:r>
              <a:rPr lang="en-US" sz="3200" b="1" dirty="0" smtClean="0">
                <a:solidFill>
                  <a:schemeClr val="tx1"/>
                </a:solidFill>
                <a:latin typeface="Times New Roman" pitchFamily="18" charset="0"/>
                <a:cs typeface="Times New Roman" pitchFamily="18" charset="0"/>
              </a:rPr>
              <a:t>The period of diary studies (1876-1926)</a:t>
            </a:r>
            <a:endParaRPr lang="fr-FR" sz="3200"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000108"/>
            <a:ext cx="9144000" cy="5857892"/>
          </a:xfrm>
        </p:spPr>
        <p:txBody>
          <a:bodyPr/>
          <a:lstStyle/>
          <a:p>
            <a:pPr indent="0" algn="just">
              <a:lnSpc>
                <a:spcPct val="150000"/>
              </a:lnSpc>
              <a:buNone/>
            </a:pPr>
            <a:r>
              <a:rPr lang="en-US" sz="2800" dirty="0" smtClean="0">
                <a:latin typeface="Times New Roman" pitchFamily="18" charset="0"/>
                <a:cs typeface="Times New Roman" pitchFamily="18" charset="0"/>
              </a:rPr>
              <a:t>The method selected for this enterprise was that of the </a:t>
            </a:r>
            <a:r>
              <a:rPr lang="en-US" sz="2800" b="1" i="1" dirty="0" smtClean="0">
                <a:latin typeface="Times New Roman" pitchFamily="18" charset="0"/>
                <a:cs typeface="Times New Roman" pitchFamily="18" charset="0"/>
              </a:rPr>
              <a:t>parental diary.</a:t>
            </a:r>
          </a:p>
          <a:p>
            <a:pPr indent="0" algn="just">
              <a:lnSpc>
                <a:spcPct val="150000"/>
              </a:lnSpc>
              <a:buNone/>
            </a:pPr>
            <a:r>
              <a:rPr lang="en-US" sz="2800" dirty="0" smtClean="0">
                <a:latin typeface="Times New Roman" pitchFamily="18" charset="0"/>
                <a:cs typeface="Times New Roman" pitchFamily="18" charset="0"/>
              </a:rPr>
              <a:t>	The linguist or psychologist parent would keep a diary of his/her child’s</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learning over some period of time. These observations could be specifically</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on language, but often they were more generally on everything from motor</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development to musical awareness.</a:t>
            </a:r>
            <a:endParaRPr lang="en-US" sz="2800" b="1" i="1" dirty="0" smtClean="0">
              <a:latin typeface="Times New Roman" pitchFamily="18" charset="0"/>
              <a:cs typeface="Times New Roman" pitchFamily="18" charset="0"/>
            </a:endParaRPr>
          </a:p>
          <a:p>
            <a:pPr indent="0">
              <a:buNone/>
            </a:pPr>
            <a:endParaRPr lang="en-US" b="1" i="1" dirty="0" smtClean="0"/>
          </a:p>
          <a:p>
            <a:pPr indent="0">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71546"/>
          </a:xfrm>
        </p:spPr>
        <p:txBody>
          <a:bodyPr>
            <a:normAutofit/>
          </a:bodyPr>
          <a:lstStyle/>
          <a:p>
            <a:pPr marL="1341882" indent="-857250">
              <a:buFont typeface="+mj-lt"/>
              <a:buAutoNum type="romanUcPeriod" startAt="2"/>
            </a:pPr>
            <a:r>
              <a:rPr lang="en-US" sz="3200" b="1" dirty="0" smtClean="0">
                <a:solidFill>
                  <a:schemeClr val="tx1"/>
                </a:solidFill>
                <a:latin typeface="Times New Roman" pitchFamily="18" charset="0"/>
                <a:cs typeface="Times New Roman" pitchFamily="18" charset="0"/>
              </a:rPr>
              <a:t>The period of large sample studies (1926-1957)</a:t>
            </a:r>
            <a:endParaRPr lang="fr-FR" sz="3200"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142984"/>
            <a:ext cx="9144000" cy="5715016"/>
          </a:xfrm>
        </p:spPr>
        <p:txBody>
          <a:bodyPr/>
          <a:lstStyle/>
          <a:p>
            <a:pPr>
              <a:lnSpc>
                <a:spcPct val="150000"/>
              </a:lnSpc>
            </a:pPr>
            <a:r>
              <a:rPr lang="en-US" dirty="0" smtClean="0">
                <a:latin typeface="Times New Roman" pitchFamily="18" charset="0"/>
                <a:cs typeface="Times New Roman" pitchFamily="18" charset="0"/>
              </a:rPr>
              <a:t>It was the result of the emerging form of psychology that has come to be known as ‘behaviorism’</a:t>
            </a:r>
          </a:p>
          <a:p>
            <a:pPr>
              <a:lnSpc>
                <a:spcPct val="150000"/>
              </a:lnSpc>
              <a:buNone/>
            </a:pPr>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Behaviorism differed from the previous observations of behavior regarding </a:t>
            </a:r>
            <a:r>
              <a:rPr lang="en-US" u="sng" dirty="0" smtClean="0">
                <a:latin typeface="Times New Roman" pitchFamily="18" charset="0"/>
                <a:cs typeface="Times New Roman" pitchFamily="18" charset="0"/>
              </a:rPr>
              <a:t>the role of the child</a:t>
            </a:r>
            <a:r>
              <a:rPr lang="en-US" dirty="0" smtClean="0">
                <a:latin typeface="Times New Roman" pitchFamily="18" charset="0"/>
                <a:cs typeface="Times New Roman" pitchFamily="18" charset="0"/>
              </a:rPr>
              <a:t> in the learning of language.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1440</TotalTime>
  <Words>928</Words>
  <PresentationFormat>Affichage à l'écran (4:3)</PresentationFormat>
  <Paragraphs>142</Paragraphs>
  <Slides>41</Slides>
  <Notes>0</Notes>
  <HiddenSlides>0</HiddenSlides>
  <MMClips>3</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Verve</vt:lpstr>
      <vt:lpstr>LANGUAGE LEARNING IN EARLY CHILDHOOD</vt:lpstr>
      <vt:lpstr> </vt:lpstr>
      <vt:lpstr> </vt:lpstr>
      <vt:lpstr> </vt:lpstr>
      <vt:lpstr> </vt:lpstr>
      <vt:lpstr>The History of Child Language Studies</vt:lpstr>
      <vt:lpstr>The period of diary studies (1876-1926)</vt:lpstr>
      <vt:lpstr> </vt:lpstr>
      <vt:lpstr>The period of large sample studies (1926-1957)</vt:lpstr>
      <vt:lpstr> </vt:lpstr>
      <vt:lpstr>Diary Studies vs Large Sample Studies</vt:lpstr>
      <vt:lpstr>The period of longitudinal language sampling (1957 to present)</vt:lpstr>
      <vt:lpstr> </vt:lpstr>
      <vt:lpstr>The first three years: Milestones and developmental sequences</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Grammatical morphemes:</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Abd Jalal</dc:creator>
  <cp:lastModifiedBy>Lenovo</cp:lastModifiedBy>
  <cp:revision>138</cp:revision>
  <dcterms:created xsi:type="dcterms:W3CDTF">2013-08-11T08:08:52Z</dcterms:created>
  <dcterms:modified xsi:type="dcterms:W3CDTF">2023-10-22T18:08:55Z</dcterms:modified>
</cp:coreProperties>
</file>