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2" r:id="rId3"/>
    <p:sldId id="309" r:id="rId4"/>
    <p:sldId id="310" r:id="rId5"/>
    <p:sldId id="270" r:id="rId6"/>
    <p:sldId id="271" r:id="rId7"/>
    <p:sldId id="258" r:id="rId8"/>
    <p:sldId id="259" r:id="rId9"/>
    <p:sldId id="260" r:id="rId10"/>
    <p:sldId id="261" r:id="rId11"/>
    <p:sldId id="262" r:id="rId12"/>
    <p:sldId id="263" r:id="rId13"/>
    <p:sldId id="264" r:id="rId14"/>
    <p:sldId id="266" r:id="rId15"/>
    <p:sldId id="335" r:id="rId16"/>
    <p:sldId id="267" r:id="rId17"/>
    <p:sldId id="334" r:id="rId18"/>
    <p:sldId id="268" r:id="rId1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p:cViewPr>
        <p:scale>
          <a:sx n="77" d="100"/>
          <a:sy n="77" d="100"/>
        </p:scale>
        <p:origin x="-894" y="1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B3104C64-F0EF-4D95-A8A7-5E3510F42A2B}" type="datetimeFigureOut">
              <a:rPr lang="fr-FR" smtClean="0"/>
              <a:pPr/>
              <a:t>05/01/2026</a:t>
            </a:fld>
            <a:endParaRPr lang="fr-FR"/>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fr-FR"/>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F348D20C-E3A0-4071-B778-DAFF357A70DE}" type="slidenum">
              <a:rPr lang="fr-FR" smtClean="0"/>
              <a:pPr/>
              <a:t>‹#›</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3104C64-F0EF-4D95-A8A7-5E3510F42A2B}" type="datetimeFigureOut">
              <a:rPr lang="fr-FR" smtClean="0"/>
              <a:pPr/>
              <a:t>05/01/2026</a:t>
            </a:fld>
            <a:endParaRPr lang="fr-FR"/>
          </a:p>
        </p:txBody>
      </p:sp>
      <p:sp>
        <p:nvSpPr>
          <p:cNvPr id="5" name="Footer Placeholder 4"/>
          <p:cNvSpPr>
            <a:spLocks noGrp="1"/>
          </p:cNvSpPr>
          <p:nvPr>
            <p:ph type="ftr" sz="quarter" idx="11"/>
          </p:nvPr>
        </p:nvSpPr>
        <p:spPr/>
        <p:txBody>
          <a:bodyPr/>
          <a:lstStyle>
            <a:extLst/>
          </a:lstStyle>
          <a:p>
            <a:endParaRPr lang="fr-FR"/>
          </a:p>
        </p:txBody>
      </p:sp>
      <p:sp>
        <p:nvSpPr>
          <p:cNvPr id="6" name="Slide Number Placeholder 5"/>
          <p:cNvSpPr>
            <a:spLocks noGrp="1"/>
          </p:cNvSpPr>
          <p:nvPr>
            <p:ph type="sldNum" sz="quarter" idx="12"/>
          </p:nvPr>
        </p:nvSpPr>
        <p:spPr/>
        <p:txBody>
          <a:bodyPr/>
          <a:lstStyle>
            <a:extLst/>
          </a:lstStyle>
          <a:p>
            <a:fld id="{F348D20C-E3A0-4071-B778-DAFF357A70DE}" type="slidenum">
              <a:rPr lang="fr-FR" smtClean="0"/>
              <a:pPr/>
              <a:t>‹#›</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fld id="{B3104C64-F0EF-4D95-A8A7-5E3510F42A2B}" type="datetimeFigureOut">
              <a:rPr lang="fr-FR" smtClean="0"/>
              <a:pPr/>
              <a:t>05/01/2026</a:t>
            </a:fld>
            <a:endParaRPr lang="fr-FR"/>
          </a:p>
        </p:txBody>
      </p:sp>
      <p:sp>
        <p:nvSpPr>
          <p:cNvPr id="5" name="Footer Placeholder 4"/>
          <p:cNvSpPr>
            <a:spLocks noGrp="1"/>
          </p:cNvSpPr>
          <p:nvPr>
            <p:ph type="ftr" sz="quarter" idx="11"/>
          </p:nvPr>
        </p:nvSpPr>
        <p:spPr>
          <a:xfrm>
            <a:off x="457200" y="6556248"/>
            <a:ext cx="3657600" cy="228600"/>
          </a:xfrm>
        </p:spPr>
        <p:txBody>
          <a:bodyPr/>
          <a:lstStyle>
            <a:extLst/>
          </a:lstStyle>
          <a:p>
            <a:endParaRPr lang="fr-FR"/>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F348D20C-E3A0-4071-B778-DAFF357A70DE}" type="slidenum">
              <a:rPr lang="fr-FR" smtClean="0"/>
              <a:pPr/>
              <a:t>‹#›</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3104C64-F0EF-4D95-A8A7-5E3510F42A2B}" type="datetimeFigureOut">
              <a:rPr lang="fr-FR" smtClean="0"/>
              <a:pPr/>
              <a:t>05/01/2026</a:t>
            </a:fld>
            <a:endParaRPr lang="fr-FR"/>
          </a:p>
        </p:txBody>
      </p:sp>
      <p:sp>
        <p:nvSpPr>
          <p:cNvPr id="5" name="Footer Placeholder 4"/>
          <p:cNvSpPr>
            <a:spLocks noGrp="1"/>
          </p:cNvSpPr>
          <p:nvPr>
            <p:ph type="ftr" sz="quarter" idx="11"/>
          </p:nvPr>
        </p:nvSpPr>
        <p:spPr/>
        <p:txBody>
          <a:bodyPr/>
          <a:lstStyle>
            <a:extLst/>
          </a:lstStyle>
          <a:p>
            <a:endParaRPr lang="fr-FR"/>
          </a:p>
        </p:txBody>
      </p:sp>
      <p:sp>
        <p:nvSpPr>
          <p:cNvPr id="6" name="Slide Number Placeholder 5"/>
          <p:cNvSpPr>
            <a:spLocks noGrp="1"/>
          </p:cNvSpPr>
          <p:nvPr>
            <p:ph type="sldNum" sz="quarter" idx="12"/>
          </p:nvPr>
        </p:nvSpPr>
        <p:spPr/>
        <p:txBody>
          <a:bodyPr/>
          <a:lstStyle>
            <a:extLst/>
          </a:lstStyle>
          <a:p>
            <a:fld id="{F348D20C-E3A0-4071-B778-DAFF357A70DE}" type="slidenum">
              <a:rPr lang="fr-FR" smtClean="0"/>
              <a:pPr/>
              <a:t>‹#›</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B3104C64-F0EF-4D95-A8A7-5E3510F42A2B}" type="datetimeFigureOut">
              <a:rPr lang="fr-FR" smtClean="0"/>
              <a:pPr/>
              <a:t>05/01/2026</a:t>
            </a:fld>
            <a:endParaRPr lang="fr-FR"/>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fr-FR"/>
          </a:p>
        </p:txBody>
      </p:sp>
      <p:sp>
        <p:nvSpPr>
          <p:cNvPr id="6" name="Slide Number Placeholder 5"/>
          <p:cNvSpPr>
            <a:spLocks noGrp="1"/>
          </p:cNvSpPr>
          <p:nvPr>
            <p:ph type="sldNum" sz="quarter" idx="12"/>
          </p:nvPr>
        </p:nvSpPr>
        <p:spPr>
          <a:xfrm>
            <a:off x="6733952" y="6555112"/>
            <a:ext cx="588336" cy="228600"/>
          </a:xfrm>
        </p:spPr>
        <p:txBody>
          <a:bodyPr/>
          <a:lstStyle>
            <a:extLst/>
          </a:lstStyle>
          <a:p>
            <a:fld id="{F348D20C-E3A0-4071-B778-DAFF357A70DE}" type="slidenum">
              <a:rPr lang="fr-FR" smtClean="0"/>
              <a:pPr/>
              <a:t>‹#›</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B3104C64-F0EF-4D95-A8A7-5E3510F42A2B}" type="datetimeFigureOut">
              <a:rPr lang="fr-FR" smtClean="0"/>
              <a:pPr/>
              <a:t>05/01/2026</a:t>
            </a:fld>
            <a:endParaRPr lang="fr-FR"/>
          </a:p>
        </p:txBody>
      </p:sp>
      <p:sp>
        <p:nvSpPr>
          <p:cNvPr id="6" name="Footer Placeholder 5"/>
          <p:cNvSpPr>
            <a:spLocks noGrp="1"/>
          </p:cNvSpPr>
          <p:nvPr>
            <p:ph type="ftr" sz="quarter" idx="11"/>
          </p:nvPr>
        </p:nvSpPr>
        <p:spPr/>
        <p:txBody>
          <a:bodyPr/>
          <a:lstStyle>
            <a:extLst/>
          </a:lstStyle>
          <a:p>
            <a:endParaRPr lang="fr-FR"/>
          </a:p>
        </p:txBody>
      </p:sp>
      <p:sp>
        <p:nvSpPr>
          <p:cNvPr id="7" name="Slide Number Placeholder 6"/>
          <p:cNvSpPr>
            <a:spLocks noGrp="1"/>
          </p:cNvSpPr>
          <p:nvPr>
            <p:ph type="sldNum" sz="quarter" idx="12"/>
          </p:nvPr>
        </p:nvSpPr>
        <p:spPr/>
        <p:txBody>
          <a:bodyPr/>
          <a:lstStyle>
            <a:extLst/>
          </a:lstStyle>
          <a:p>
            <a:fld id="{F348D20C-E3A0-4071-B778-DAFF357A70DE}" type="slidenum">
              <a:rPr lang="fr-FR" smtClean="0"/>
              <a:pPr/>
              <a:t>‹#›</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B3104C64-F0EF-4D95-A8A7-5E3510F42A2B}" type="datetimeFigureOut">
              <a:rPr lang="fr-FR" smtClean="0"/>
              <a:pPr/>
              <a:t>05/01/2026</a:t>
            </a:fld>
            <a:endParaRPr lang="fr-FR"/>
          </a:p>
        </p:txBody>
      </p:sp>
      <p:sp>
        <p:nvSpPr>
          <p:cNvPr id="8" name="Footer Placeholder 7"/>
          <p:cNvSpPr>
            <a:spLocks noGrp="1"/>
          </p:cNvSpPr>
          <p:nvPr>
            <p:ph type="ftr" sz="quarter" idx="11"/>
          </p:nvPr>
        </p:nvSpPr>
        <p:spPr/>
        <p:txBody>
          <a:bodyPr/>
          <a:lstStyle>
            <a:extLst/>
          </a:lstStyle>
          <a:p>
            <a:endParaRPr lang="fr-FR"/>
          </a:p>
        </p:txBody>
      </p:sp>
      <p:sp>
        <p:nvSpPr>
          <p:cNvPr id="9" name="Slide Number Placeholder 8"/>
          <p:cNvSpPr>
            <a:spLocks noGrp="1"/>
          </p:cNvSpPr>
          <p:nvPr>
            <p:ph type="sldNum" sz="quarter" idx="12"/>
          </p:nvPr>
        </p:nvSpPr>
        <p:spPr/>
        <p:txBody>
          <a:bodyPr/>
          <a:lstStyle>
            <a:extLst/>
          </a:lstStyle>
          <a:p>
            <a:fld id="{F348D20C-E3A0-4071-B778-DAFF357A70DE}" type="slidenum">
              <a:rPr lang="fr-FR" smtClean="0"/>
              <a:pPr/>
              <a:t>‹#›</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B3104C64-F0EF-4D95-A8A7-5E3510F42A2B}" type="datetimeFigureOut">
              <a:rPr lang="fr-FR" smtClean="0"/>
              <a:pPr/>
              <a:t>05/01/2026</a:t>
            </a:fld>
            <a:endParaRPr lang="fr-FR"/>
          </a:p>
        </p:txBody>
      </p:sp>
      <p:sp>
        <p:nvSpPr>
          <p:cNvPr id="4" name="Footer Placeholder 3"/>
          <p:cNvSpPr>
            <a:spLocks noGrp="1"/>
          </p:cNvSpPr>
          <p:nvPr>
            <p:ph type="ftr" sz="quarter" idx="11"/>
          </p:nvPr>
        </p:nvSpPr>
        <p:spPr/>
        <p:txBody>
          <a:bodyPr/>
          <a:lstStyle>
            <a:extLst/>
          </a:lstStyle>
          <a:p>
            <a:endParaRPr lang="fr-FR"/>
          </a:p>
        </p:txBody>
      </p:sp>
      <p:sp>
        <p:nvSpPr>
          <p:cNvPr id="5" name="Slide Number Placeholder 4"/>
          <p:cNvSpPr>
            <a:spLocks noGrp="1"/>
          </p:cNvSpPr>
          <p:nvPr>
            <p:ph type="sldNum" sz="quarter" idx="12"/>
          </p:nvPr>
        </p:nvSpPr>
        <p:spPr/>
        <p:txBody>
          <a:bodyPr/>
          <a:lstStyle>
            <a:extLst/>
          </a:lstStyle>
          <a:p>
            <a:fld id="{F348D20C-E3A0-4071-B778-DAFF357A70DE}" type="slidenum">
              <a:rPr lang="fr-FR" smtClean="0"/>
              <a:pPr/>
              <a:t>‹#›</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B3104C64-F0EF-4D95-A8A7-5E3510F42A2B}" type="datetimeFigureOut">
              <a:rPr lang="fr-FR" smtClean="0"/>
              <a:pPr/>
              <a:t>05/01/2026</a:t>
            </a:fld>
            <a:endParaRPr lang="fr-FR"/>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fr-FR"/>
          </a:p>
        </p:txBody>
      </p:sp>
      <p:sp>
        <p:nvSpPr>
          <p:cNvPr id="4" name="Slide Number Placeholder 3"/>
          <p:cNvSpPr>
            <a:spLocks noGrp="1"/>
          </p:cNvSpPr>
          <p:nvPr>
            <p:ph type="sldNum" sz="quarter" idx="12"/>
          </p:nvPr>
        </p:nvSpPr>
        <p:spPr/>
        <p:txBody>
          <a:bodyPr/>
          <a:lstStyle>
            <a:extLst/>
          </a:lstStyle>
          <a:p>
            <a:fld id="{F348D20C-E3A0-4071-B778-DAFF357A70DE}" type="slidenum">
              <a:rPr lang="fr-FR" smtClean="0"/>
              <a:pPr/>
              <a:t>‹#›</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B3104C64-F0EF-4D95-A8A7-5E3510F42A2B}" type="datetimeFigureOut">
              <a:rPr lang="fr-FR" smtClean="0"/>
              <a:pPr/>
              <a:t>05/01/2026</a:t>
            </a:fld>
            <a:endParaRPr lang="fr-FR"/>
          </a:p>
        </p:txBody>
      </p:sp>
      <p:sp>
        <p:nvSpPr>
          <p:cNvPr id="6" name="Footer Placeholder 5"/>
          <p:cNvSpPr>
            <a:spLocks noGrp="1"/>
          </p:cNvSpPr>
          <p:nvPr>
            <p:ph type="ftr" sz="quarter" idx="11"/>
          </p:nvPr>
        </p:nvSpPr>
        <p:spPr/>
        <p:txBody>
          <a:bodyPr/>
          <a:lstStyle>
            <a:extLst/>
          </a:lstStyle>
          <a:p>
            <a:endParaRPr lang="fr-FR"/>
          </a:p>
        </p:txBody>
      </p:sp>
      <p:sp>
        <p:nvSpPr>
          <p:cNvPr id="7" name="Slide Number Placeholder 6"/>
          <p:cNvSpPr>
            <a:spLocks noGrp="1"/>
          </p:cNvSpPr>
          <p:nvPr>
            <p:ph type="sldNum" sz="quarter" idx="12"/>
          </p:nvPr>
        </p:nvSpPr>
        <p:spPr/>
        <p:txBody>
          <a:bodyPr/>
          <a:lstStyle>
            <a:extLst/>
          </a:lstStyle>
          <a:p>
            <a:fld id="{F348D20C-E3A0-4071-B778-DAFF357A70DE}" type="slidenum">
              <a:rPr lang="fr-FR" smtClean="0"/>
              <a:pPr/>
              <a:t>‹#›</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B3104C64-F0EF-4D95-A8A7-5E3510F42A2B}" type="datetimeFigureOut">
              <a:rPr lang="fr-FR" smtClean="0"/>
              <a:pPr/>
              <a:t>05/01/2026</a:t>
            </a:fld>
            <a:endParaRPr lang="fr-FR"/>
          </a:p>
        </p:txBody>
      </p:sp>
      <p:sp>
        <p:nvSpPr>
          <p:cNvPr id="6" name="Footer Placeholder 5"/>
          <p:cNvSpPr>
            <a:spLocks noGrp="1"/>
          </p:cNvSpPr>
          <p:nvPr>
            <p:ph type="ftr" sz="quarter" idx="11"/>
          </p:nvPr>
        </p:nvSpPr>
        <p:spPr/>
        <p:txBody>
          <a:bodyPr/>
          <a:lstStyle>
            <a:extLst/>
          </a:lstStyle>
          <a:p>
            <a:endParaRPr lang="fr-FR"/>
          </a:p>
        </p:txBody>
      </p:sp>
      <p:sp>
        <p:nvSpPr>
          <p:cNvPr id="7" name="Slide Number Placeholder 6"/>
          <p:cNvSpPr>
            <a:spLocks noGrp="1"/>
          </p:cNvSpPr>
          <p:nvPr>
            <p:ph type="sldNum" sz="quarter" idx="12"/>
          </p:nvPr>
        </p:nvSpPr>
        <p:spPr/>
        <p:txBody>
          <a:bodyPr/>
          <a:lstStyle>
            <a:extLst/>
          </a:lstStyle>
          <a:p>
            <a:fld id="{F348D20C-E3A0-4071-B778-DAFF357A70DE}" type="slidenum">
              <a:rPr lang="fr-FR" smtClean="0"/>
              <a:pPr/>
              <a:t>‹#›</a:t>
            </a:fld>
            <a:endParaRPr lang="fr-FR"/>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B3104C64-F0EF-4D95-A8A7-5E3510F42A2B}" type="datetimeFigureOut">
              <a:rPr lang="fr-FR" smtClean="0"/>
              <a:pPr/>
              <a:t>05/01/2026</a:t>
            </a:fld>
            <a:endParaRPr lang="fr-FR"/>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fr-FR"/>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F348D20C-E3A0-4071-B778-DAFF357A70DE}" type="slidenum">
              <a:rPr lang="fr-FR" smtClean="0"/>
              <a:pPr/>
              <a:t>‹#›</a:t>
            </a:fld>
            <a:endParaRPr lang="fr-F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99792" y="0"/>
            <a:ext cx="6444208" cy="6858000"/>
          </a:xfrm>
        </p:spPr>
        <p:txBody>
          <a:bodyPr/>
          <a:lstStyle/>
          <a:p>
            <a:pPr algn="ctr" rtl="1"/>
            <a:r>
              <a:rPr lang="ar-DZ" sz="6600" dirty="0" smtClean="0">
                <a:latin typeface="Sakkal Majalla" pitchFamily="2" charset="-78"/>
                <a:cs typeface="Sakkal Majalla" pitchFamily="2" charset="-78"/>
              </a:rPr>
              <a:t/>
            </a:r>
            <a:br>
              <a:rPr lang="ar-DZ" sz="6600" dirty="0" smtClean="0">
                <a:latin typeface="Sakkal Majalla" pitchFamily="2" charset="-78"/>
                <a:cs typeface="Sakkal Majalla" pitchFamily="2" charset="-78"/>
              </a:rPr>
            </a:br>
            <a:r>
              <a:rPr lang="ar-DZ" sz="6600" dirty="0" smtClean="0">
                <a:latin typeface="Sakkal Majalla" pitchFamily="2" charset="-78"/>
                <a:cs typeface="Sakkal Majalla" pitchFamily="2" charset="-78"/>
              </a:rPr>
              <a:t/>
            </a:r>
            <a:br>
              <a:rPr lang="ar-DZ" sz="6600" dirty="0" smtClean="0">
                <a:latin typeface="Sakkal Majalla" pitchFamily="2" charset="-78"/>
                <a:cs typeface="Sakkal Majalla" pitchFamily="2" charset="-78"/>
              </a:rPr>
            </a:br>
            <a:r>
              <a:rPr lang="ar-DZ" sz="6600" dirty="0" smtClean="0">
                <a:latin typeface="Sakkal Majalla" pitchFamily="2" charset="-78"/>
                <a:cs typeface="Sakkal Majalla" pitchFamily="2" charset="-78"/>
              </a:rPr>
              <a:t/>
            </a:r>
            <a:br>
              <a:rPr lang="ar-DZ" sz="6600" dirty="0" smtClean="0">
                <a:latin typeface="Sakkal Majalla" pitchFamily="2" charset="-78"/>
                <a:cs typeface="Sakkal Majalla" pitchFamily="2" charset="-78"/>
              </a:rPr>
            </a:br>
            <a:r>
              <a:rPr lang="ar-DZ" sz="6600" dirty="0" smtClean="0">
                <a:latin typeface="Sakkal Majalla" pitchFamily="2" charset="-78"/>
                <a:cs typeface="Sakkal Majalla" pitchFamily="2" charset="-78"/>
              </a:rPr>
              <a:t/>
            </a:r>
            <a:br>
              <a:rPr lang="ar-DZ" sz="6600" dirty="0" smtClean="0">
                <a:latin typeface="Sakkal Majalla" pitchFamily="2" charset="-78"/>
                <a:cs typeface="Sakkal Majalla" pitchFamily="2" charset="-78"/>
              </a:rPr>
            </a:br>
            <a:r>
              <a:rPr lang="ar-DZ" sz="6600" dirty="0" smtClean="0">
                <a:latin typeface="Sakkal Majalla" pitchFamily="2" charset="-78"/>
                <a:cs typeface="Sakkal Majalla" pitchFamily="2" charset="-78"/>
              </a:rPr>
              <a:t/>
            </a:r>
            <a:br>
              <a:rPr lang="ar-DZ" sz="6600" dirty="0" smtClean="0">
                <a:latin typeface="Sakkal Majalla" pitchFamily="2" charset="-78"/>
                <a:cs typeface="Sakkal Majalla" pitchFamily="2" charset="-78"/>
              </a:rPr>
            </a:br>
            <a:r>
              <a:rPr lang="ar-DZ" sz="6600" dirty="0" smtClean="0">
                <a:latin typeface="Sakkal Majalla" pitchFamily="2" charset="-78"/>
                <a:cs typeface="Sakkal Majalla" pitchFamily="2" charset="-78"/>
              </a:rPr>
              <a:t/>
            </a:r>
            <a:br>
              <a:rPr lang="ar-DZ" sz="6600" dirty="0" smtClean="0">
                <a:latin typeface="Sakkal Majalla" pitchFamily="2" charset="-78"/>
                <a:cs typeface="Sakkal Majalla" pitchFamily="2" charset="-78"/>
              </a:rPr>
            </a:br>
            <a:r>
              <a:rPr lang="ar-DZ" sz="6600" dirty="0" smtClean="0">
                <a:latin typeface="Sakkal Majalla" pitchFamily="2" charset="-78"/>
                <a:cs typeface="Sakkal Majalla" pitchFamily="2" charset="-78"/>
              </a:rPr>
              <a:t/>
            </a:r>
            <a:br>
              <a:rPr lang="ar-DZ" sz="6600" dirty="0" smtClean="0">
                <a:latin typeface="Sakkal Majalla" pitchFamily="2" charset="-78"/>
                <a:cs typeface="Sakkal Majalla" pitchFamily="2" charset="-78"/>
              </a:rPr>
            </a:br>
            <a:r>
              <a:rPr lang="ar-DZ" sz="6600" dirty="0" smtClean="0">
                <a:latin typeface="Sakkal Majalla" pitchFamily="2" charset="-78"/>
                <a:cs typeface="Sakkal Majalla" pitchFamily="2" charset="-78"/>
              </a:rPr>
              <a:t/>
            </a:r>
            <a:br>
              <a:rPr lang="ar-DZ" sz="6600" dirty="0" smtClean="0">
                <a:latin typeface="Sakkal Majalla" pitchFamily="2" charset="-78"/>
                <a:cs typeface="Sakkal Majalla" pitchFamily="2" charset="-78"/>
              </a:rPr>
            </a:br>
            <a:r>
              <a:rPr lang="ar-DZ" sz="6600" dirty="0" smtClean="0">
                <a:latin typeface="Sakkal Majalla" pitchFamily="2" charset="-78"/>
                <a:cs typeface="Sakkal Majalla" pitchFamily="2" charset="-78"/>
              </a:rPr>
              <a:t/>
            </a:r>
            <a:br>
              <a:rPr lang="ar-DZ" sz="6600" dirty="0" smtClean="0">
                <a:latin typeface="Sakkal Majalla" pitchFamily="2" charset="-78"/>
                <a:cs typeface="Sakkal Majalla" pitchFamily="2" charset="-78"/>
              </a:rPr>
            </a:br>
            <a:r>
              <a:rPr lang="ar-DZ" sz="6600" dirty="0" smtClean="0">
                <a:latin typeface="Sakkal Majalla" pitchFamily="2" charset="-78"/>
                <a:cs typeface="Sakkal Majalla" pitchFamily="2" charset="-78"/>
              </a:rPr>
              <a:t/>
            </a:r>
            <a:br>
              <a:rPr lang="ar-DZ" sz="6600" dirty="0" smtClean="0">
                <a:latin typeface="Sakkal Majalla" pitchFamily="2" charset="-78"/>
                <a:cs typeface="Sakkal Majalla" pitchFamily="2" charset="-78"/>
              </a:rPr>
            </a:br>
            <a:r>
              <a:rPr lang="ar-DZ" sz="6600" dirty="0" smtClean="0">
                <a:latin typeface="Sakkal Majalla" pitchFamily="2" charset="-78"/>
                <a:cs typeface="Sakkal Majalla" pitchFamily="2" charset="-78"/>
              </a:rPr>
              <a:t/>
            </a:r>
            <a:br>
              <a:rPr lang="ar-DZ" sz="6600" dirty="0" smtClean="0">
                <a:latin typeface="Sakkal Majalla" pitchFamily="2" charset="-78"/>
                <a:cs typeface="Sakkal Majalla" pitchFamily="2" charset="-78"/>
              </a:rPr>
            </a:br>
            <a:r>
              <a:rPr lang="ar-DZ" sz="6600" dirty="0" smtClean="0">
                <a:latin typeface="Sakkal Majalla" pitchFamily="2" charset="-78"/>
                <a:cs typeface="Sakkal Majalla" pitchFamily="2" charset="-78"/>
              </a:rPr>
              <a:t/>
            </a:r>
            <a:br>
              <a:rPr lang="ar-DZ" sz="6600" dirty="0" smtClean="0">
                <a:latin typeface="Sakkal Majalla" pitchFamily="2" charset="-78"/>
                <a:cs typeface="Sakkal Majalla" pitchFamily="2" charset="-78"/>
              </a:rPr>
            </a:br>
            <a:r>
              <a:rPr lang="ar-DZ" sz="6600" dirty="0" smtClean="0">
                <a:latin typeface="Sakkal Majalla" pitchFamily="2" charset="-78"/>
                <a:cs typeface="Sakkal Majalla" pitchFamily="2" charset="-78"/>
              </a:rPr>
              <a:t/>
            </a:r>
            <a:br>
              <a:rPr lang="ar-DZ" sz="6600" dirty="0" smtClean="0">
                <a:latin typeface="Sakkal Majalla" pitchFamily="2" charset="-78"/>
                <a:cs typeface="Sakkal Majalla" pitchFamily="2" charset="-78"/>
              </a:rPr>
            </a:br>
            <a:r>
              <a:rPr lang="ar-DZ" sz="6600" dirty="0" smtClean="0">
                <a:latin typeface="Sakkal Majalla" pitchFamily="2" charset="-78"/>
                <a:cs typeface="Sakkal Majalla" pitchFamily="2" charset="-78"/>
              </a:rPr>
              <a:t/>
            </a:r>
            <a:br>
              <a:rPr lang="ar-DZ" sz="6600" dirty="0" smtClean="0">
                <a:latin typeface="Sakkal Majalla" pitchFamily="2" charset="-78"/>
                <a:cs typeface="Sakkal Majalla" pitchFamily="2" charset="-78"/>
              </a:rPr>
            </a:br>
            <a:r>
              <a:rPr lang="ar-DZ" sz="6600" dirty="0" smtClean="0"/>
              <a:t> </a:t>
            </a:r>
            <a:br>
              <a:rPr lang="ar-DZ" sz="6600" dirty="0" smtClean="0"/>
            </a:br>
            <a:r>
              <a:rPr lang="fr-FR" sz="6600" dirty="0" smtClean="0"/>
              <a:t/>
            </a:r>
            <a:br>
              <a:rPr lang="fr-FR" sz="6600" dirty="0" smtClean="0"/>
            </a:br>
            <a:r>
              <a:rPr lang="ar-DZ" sz="6600" dirty="0" smtClean="0">
                <a:latin typeface="Sakkal Majalla" pitchFamily="2" charset="-78"/>
                <a:cs typeface="Sakkal Majalla" pitchFamily="2" charset="-78"/>
              </a:rPr>
              <a:t/>
            </a:r>
            <a:br>
              <a:rPr lang="ar-DZ" sz="6600" dirty="0" smtClean="0">
                <a:latin typeface="Sakkal Majalla" pitchFamily="2" charset="-78"/>
                <a:cs typeface="Sakkal Majalla" pitchFamily="2" charset="-78"/>
              </a:rPr>
            </a:br>
            <a:r>
              <a:rPr lang="ar-DZ" sz="6600" dirty="0" smtClean="0">
                <a:latin typeface="Sakkal Majalla" pitchFamily="2" charset="-78"/>
                <a:cs typeface="Sakkal Majalla" pitchFamily="2" charset="-78"/>
              </a:rPr>
              <a:t/>
            </a:r>
            <a:br>
              <a:rPr lang="ar-DZ" sz="6600" dirty="0" smtClean="0">
                <a:latin typeface="Sakkal Majalla" pitchFamily="2" charset="-78"/>
                <a:cs typeface="Sakkal Majalla" pitchFamily="2" charset="-78"/>
              </a:rPr>
            </a:br>
            <a:r>
              <a:rPr lang="ar-DZ" sz="6600" dirty="0" smtClean="0">
                <a:latin typeface="Sakkal Majalla" pitchFamily="2" charset="-78"/>
                <a:cs typeface="Sakkal Majalla" pitchFamily="2" charset="-78"/>
              </a:rPr>
              <a:t/>
            </a:r>
            <a:br>
              <a:rPr lang="ar-DZ" sz="6600" dirty="0" smtClean="0">
                <a:latin typeface="Sakkal Majalla" pitchFamily="2" charset="-78"/>
                <a:cs typeface="Sakkal Majalla" pitchFamily="2" charset="-78"/>
              </a:rPr>
            </a:br>
            <a:r>
              <a:rPr lang="ar-DZ" sz="6600" dirty="0" smtClean="0">
                <a:latin typeface="Sakkal Majalla" pitchFamily="2" charset="-78"/>
                <a:cs typeface="Sakkal Majalla" pitchFamily="2" charset="-78"/>
              </a:rPr>
              <a:t/>
            </a:r>
            <a:br>
              <a:rPr lang="ar-DZ" sz="6600" dirty="0" smtClean="0">
                <a:latin typeface="Sakkal Majalla" pitchFamily="2" charset="-78"/>
                <a:cs typeface="Sakkal Majalla" pitchFamily="2" charset="-78"/>
              </a:rPr>
            </a:br>
            <a:r>
              <a:rPr lang="ar-DZ" sz="6600" dirty="0" smtClean="0"/>
              <a:t> </a:t>
            </a:r>
            <a:r>
              <a:rPr lang="ar-DZ" sz="8000" dirty="0" smtClean="0">
                <a:solidFill>
                  <a:schemeClr val="bg1"/>
                </a:solidFill>
                <a:latin typeface="Sakkal Majalla" pitchFamily="2" charset="-78"/>
                <a:cs typeface="Sakkal Majalla" pitchFamily="2" charset="-78"/>
              </a:rPr>
              <a:t>التكنـــــولــوجيــا المــــــــاليــة في المؤسسات المالية الإسلامية</a:t>
            </a:r>
            <a:r>
              <a:rPr lang="fr-FR" sz="6600" dirty="0" smtClean="0"/>
              <a:t/>
            </a:r>
            <a:br>
              <a:rPr lang="fr-FR" sz="6600" dirty="0" smtClean="0"/>
            </a:br>
            <a:r>
              <a:rPr lang="fr-FR" sz="6600" dirty="0" smtClean="0">
                <a:latin typeface="Sakkal Majalla" pitchFamily="2" charset="-78"/>
                <a:cs typeface="Sakkal Majalla" pitchFamily="2" charset="-78"/>
              </a:rPr>
              <a:t/>
            </a:r>
            <a:br>
              <a:rPr lang="fr-FR" sz="6600" dirty="0" smtClean="0">
                <a:latin typeface="Sakkal Majalla" pitchFamily="2" charset="-78"/>
                <a:cs typeface="Sakkal Majalla" pitchFamily="2" charset="-78"/>
              </a:rPr>
            </a:br>
            <a:endParaRPr lang="fr-FR" sz="6600" dirty="0">
              <a:latin typeface="Sakkal Majalla" pitchFamily="2" charset="-78"/>
              <a:cs typeface="Sakkal Majalla" pitchFamily="2" charset="-78"/>
            </a:endParaRPr>
          </a:p>
        </p:txBody>
      </p:sp>
      <p:sp>
        <p:nvSpPr>
          <p:cNvPr id="3" name="Subtitle 2"/>
          <p:cNvSpPr>
            <a:spLocks noGrp="1"/>
          </p:cNvSpPr>
          <p:nvPr>
            <p:ph type="subTitle" idx="1"/>
          </p:nvPr>
        </p:nvSpPr>
        <p:spPr>
          <a:xfrm rot="16200000">
            <a:off x="-2122800" y="2878376"/>
            <a:ext cx="6858000" cy="1101248"/>
          </a:xfrm>
        </p:spPr>
        <p:txBody>
          <a:bodyPr>
            <a:normAutofit/>
          </a:bodyPr>
          <a:lstStyle/>
          <a:p>
            <a:pPr algn="ctr" rtl="1"/>
            <a:r>
              <a:rPr lang="ar-DZ" sz="7200" b="1" dirty="0" smtClean="0">
                <a:solidFill>
                  <a:schemeClr val="tx1"/>
                </a:solidFill>
                <a:latin typeface="Sakkal Majalla" pitchFamily="2" charset="-78"/>
                <a:cs typeface="Sakkal Majalla" pitchFamily="2" charset="-78"/>
              </a:rPr>
              <a:t>المحـــور الخامس</a:t>
            </a:r>
            <a:endParaRPr lang="fr-FR" sz="7200" b="1" dirty="0">
              <a:solidFill>
                <a:schemeClr val="tx1"/>
              </a:solidFill>
              <a:latin typeface="Sakkal Majalla" pitchFamily="2" charset="-78"/>
              <a:cs typeface="Sakkal Majalla" pitchFamily="2" charset="-78"/>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1268760"/>
            <a:ext cx="8172400" cy="3785652"/>
          </a:xfrm>
          <a:prstGeom prst="rect">
            <a:avLst/>
          </a:prstGeom>
        </p:spPr>
        <p:txBody>
          <a:bodyPr wrap="square">
            <a:spAutoFit/>
          </a:bodyPr>
          <a:lstStyle/>
          <a:p>
            <a:pPr algn="just" rtl="1"/>
            <a:r>
              <a:rPr lang="ar-DZ" sz="4000" dirty="0" smtClean="0">
                <a:latin typeface="Sakkal Majalla" pitchFamily="2" charset="-78"/>
                <a:cs typeface="Sakkal Majalla" pitchFamily="2" charset="-78"/>
              </a:rPr>
              <a:t>سيكون بحوزة المستثمر (المؤسسي أو الفرد) صك ذكي مقابل المبلغ الذي دفعه، ويحصل على مستحقاته من الأرباح وعوائد المشروعات بشكل آلي من خلال منظومة سلسلة الكتل، وذلك وفقا للعقد الذكي الذي تم بينه وبين وجود وسطاء (مصارف أو مؤسسات وساطة مالية) على نحو ما هو متعارف عليه في الممارسات الحالية.</a:t>
            </a:r>
            <a:endParaRPr lang="fr-FR" sz="4000" dirty="0">
              <a:latin typeface="Sakkal Majalla" pitchFamily="2" charset="-78"/>
              <a:cs typeface="Sakkal Majalla" pitchFamily="2" charset="-78"/>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1"/>
          <p:cNvSpPr>
            <a:spLocks noChangeArrowheads="1"/>
          </p:cNvSpPr>
          <p:nvPr/>
        </p:nvSpPr>
        <p:spPr bwMode="auto">
          <a:xfrm>
            <a:off x="0" y="1484784"/>
            <a:ext cx="8172400" cy="37856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DZ" sz="1200" b="0"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a:t>
            </a:r>
            <a:r>
              <a:rPr kumimoji="0" lang="ar-DZ" sz="4000" b="0" i="0" u="none" strike="noStrike" cap="none" normalizeH="0" baseline="0" dirty="0" smtClean="0">
                <a:ln>
                  <a:noFill/>
                </a:ln>
                <a:solidFill>
                  <a:schemeClr val="tx1"/>
                </a:solidFill>
                <a:effectLst/>
                <a:latin typeface="Sakkal Majalla" pitchFamily="2" charset="-78"/>
                <a:ea typeface="Times New Roman" pitchFamily="18" charset="0"/>
                <a:cs typeface="Sakkal Majalla" pitchFamily="2" charset="-78"/>
              </a:rPr>
              <a:t>تستخدم المؤسسات المالية الإسلامية البيانات الضخمة على نطاق واسع لتقييم مخاطر الائتمان والسوق، وتتمتع بميزة تحديد المخاطر المحتملة من حيث الاستثمارات غير الجيدة، في حين أنها لا يمكنها منع هذه المخاطر تماما، إلا أنها تستطيع تحديدها في المراحل المبكرة ومنع المزيد من التطورات في مساراتها.</a:t>
            </a:r>
            <a:endParaRPr kumimoji="0" lang="ar-DZ" sz="4000" b="0" i="0" u="none" strike="noStrike" cap="none" normalizeH="0" baseline="0" dirty="0" smtClean="0">
              <a:ln>
                <a:noFill/>
              </a:ln>
              <a:solidFill>
                <a:schemeClr val="tx1"/>
              </a:solidFill>
              <a:effectLst/>
              <a:latin typeface="Sakkal Majalla" pitchFamily="2" charset="-78"/>
              <a:cs typeface="Sakkal Majalla" pitchFamily="2" charset="-78"/>
            </a:endParaRPr>
          </a:p>
        </p:txBody>
      </p:sp>
      <p:sp>
        <p:nvSpPr>
          <p:cNvPr id="4" name="Title 1"/>
          <p:cNvSpPr>
            <a:spLocks noGrp="1"/>
          </p:cNvSpPr>
          <p:nvPr>
            <p:ph type="title"/>
          </p:nvPr>
        </p:nvSpPr>
        <p:spPr>
          <a:xfrm>
            <a:off x="0" y="0"/>
            <a:ext cx="8172400" cy="764704"/>
          </a:xfrm>
        </p:spPr>
        <p:txBody>
          <a:bodyPr>
            <a:normAutofit fontScale="90000"/>
          </a:bodyPr>
          <a:lstStyle/>
          <a:p>
            <a:pPr algn="ctr" rtl="1"/>
            <a:r>
              <a:rPr lang="ar-DZ" sz="5400" dirty="0" smtClean="0">
                <a:latin typeface="Sakkal Majalla" pitchFamily="2" charset="-78"/>
                <a:cs typeface="Sakkal Majalla" pitchFamily="2" charset="-78"/>
              </a:rPr>
              <a:t>3. البيانات الضخمة:</a:t>
            </a:r>
            <a:endParaRPr lang="fr-FR" sz="5400" dirty="0">
              <a:latin typeface="Sakkal Majalla" pitchFamily="2" charset="-78"/>
              <a:cs typeface="Sakkal Majalla" pitchFamily="2" charset="-78"/>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Rectangle 1"/>
          <p:cNvSpPr>
            <a:spLocks noChangeArrowheads="1"/>
          </p:cNvSpPr>
          <p:nvPr/>
        </p:nvSpPr>
        <p:spPr bwMode="auto">
          <a:xfrm>
            <a:off x="0" y="612845"/>
            <a:ext cx="8172400"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DZ" sz="4000" b="0" i="0" u="none" strike="noStrike" cap="none" normalizeH="0" baseline="0" dirty="0" smtClean="0">
                <a:ln>
                  <a:noFill/>
                </a:ln>
                <a:solidFill>
                  <a:schemeClr val="tx1"/>
                </a:solidFill>
                <a:effectLst/>
                <a:latin typeface="Sakkal Majalla" pitchFamily="2" charset="-78"/>
                <a:ea typeface="Times New Roman" pitchFamily="18" charset="0"/>
                <a:cs typeface="Sakkal Majalla" pitchFamily="2" charset="-78"/>
              </a:rPr>
              <a:t>  يمكن أن تساعد البيانات الضخمة على تصميم برامج واستراتيجيات من شأنها تقييم المخاطر المحتملة وتقليلها، ولا تساعد على فهم عادات الإنفاق لكل عميل بشكل أفضل فحسب، بل تساعد أيضا على اكتشاف الاحتيال والجرائم المالية في الأنظمة، ففي هذه الحالة عندما يكتشف النظام نشاطا غير عادي، يمكن بسهولة الاتصال بصاحب الحساب وإبلاغه بكل معاملة تبدو مشبوهة، وبالتالي يكون الكشف المبكر عن الاحتيال ممكنا لمنع المزيد من الخسائر للعملاء.</a:t>
            </a:r>
            <a:endParaRPr kumimoji="0" lang="ar-DZ" sz="4000" b="0" i="0" u="none" strike="noStrike" cap="none" normalizeH="0" baseline="0" dirty="0" smtClean="0">
              <a:ln>
                <a:noFill/>
              </a:ln>
              <a:solidFill>
                <a:schemeClr val="tx1"/>
              </a:solidFill>
              <a:effectLst/>
              <a:latin typeface="Sakkal Majalla" pitchFamily="2" charset="-78"/>
              <a:cs typeface="Sakkal Majalla" pitchFamily="2" charset="-78"/>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noGrp="1"/>
          </p:cNvSpPr>
          <p:nvPr>
            <p:ph type="title"/>
          </p:nvPr>
        </p:nvSpPr>
        <p:spPr>
          <a:xfrm>
            <a:off x="0" y="0"/>
            <a:ext cx="8172400" cy="764704"/>
          </a:xfrm>
        </p:spPr>
        <p:txBody>
          <a:bodyPr>
            <a:normAutofit fontScale="90000"/>
          </a:bodyPr>
          <a:lstStyle/>
          <a:p>
            <a:pPr algn="ctr" rtl="1"/>
            <a:r>
              <a:rPr lang="ar-DZ" sz="5400" dirty="0" smtClean="0">
                <a:latin typeface="Sakkal Majalla" pitchFamily="2" charset="-78"/>
                <a:cs typeface="Sakkal Majalla" pitchFamily="2" charset="-78"/>
              </a:rPr>
              <a:t>4. التمويل الجماعي:</a:t>
            </a:r>
            <a:endParaRPr lang="fr-FR" sz="5400" dirty="0">
              <a:latin typeface="Sakkal Majalla" pitchFamily="2" charset="-78"/>
              <a:cs typeface="Sakkal Majalla" pitchFamily="2" charset="-78"/>
            </a:endParaRPr>
          </a:p>
        </p:txBody>
      </p:sp>
      <p:sp>
        <p:nvSpPr>
          <p:cNvPr id="4" name="Rectangle 3"/>
          <p:cNvSpPr/>
          <p:nvPr/>
        </p:nvSpPr>
        <p:spPr>
          <a:xfrm>
            <a:off x="0" y="764704"/>
            <a:ext cx="8172400" cy="1261884"/>
          </a:xfrm>
          <a:prstGeom prst="rect">
            <a:avLst/>
          </a:prstGeom>
        </p:spPr>
        <p:txBody>
          <a:bodyPr wrap="square">
            <a:spAutoFit/>
          </a:bodyPr>
          <a:lstStyle/>
          <a:p>
            <a:pPr algn="just" rtl="1"/>
            <a:r>
              <a:rPr lang="ar-DZ" dirty="0" smtClean="0"/>
              <a:t>         </a:t>
            </a:r>
            <a:r>
              <a:rPr lang="en-US" dirty="0" smtClean="0"/>
              <a:t> </a:t>
            </a:r>
            <a:r>
              <a:rPr lang="ar-DZ" sz="3800" dirty="0" smtClean="0">
                <a:latin typeface="Sakkal Majalla" pitchFamily="2" charset="-78"/>
                <a:cs typeface="Sakkal Majalla" pitchFamily="2" charset="-78"/>
              </a:rPr>
              <a:t>توجد عدة نماذج مختلفة للتمويل الجماعي المتوافق مع الشريعة الإسلامية ومقاصدها منها:</a:t>
            </a:r>
            <a:endParaRPr lang="fr-FR" sz="3800" dirty="0">
              <a:latin typeface="Sakkal Majalla" pitchFamily="2" charset="-78"/>
              <a:cs typeface="Sakkal Majalla" pitchFamily="2" charset="-78"/>
            </a:endParaRPr>
          </a:p>
        </p:txBody>
      </p:sp>
      <p:sp>
        <p:nvSpPr>
          <p:cNvPr id="5" name="Title 1"/>
          <p:cNvSpPr txBox="1">
            <a:spLocks/>
          </p:cNvSpPr>
          <p:nvPr/>
        </p:nvSpPr>
        <p:spPr>
          <a:xfrm>
            <a:off x="0" y="1988840"/>
            <a:ext cx="8172400" cy="764704"/>
          </a:xfrm>
          <a:prstGeom prst="rect">
            <a:avLst/>
          </a:prstGeom>
        </p:spPr>
        <p:txBody>
          <a:bodyPr vert="horz" lIns="45720" tIns="0" rIns="45720" bIns="0" anchor="b" anchorCtr="0">
            <a:normAutofit fontScale="97500"/>
          </a:bodyPr>
          <a:lstStyle/>
          <a:p>
            <a:pPr marL="0" marR="0" lvl="0" indent="0" algn="just" defTabSz="914400" rtl="1" eaLnBrk="1" fontAlgn="auto" latinLnBrk="0" hangingPunct="1">
              <a:lnSpc>
                <a:spcPct val="100000"/>
              </a:lnSpc>
              <a:spcBef>
                <a:spcPct val="0"/>
              </a:spcBef>
              <a:spcAft>
                <a:spcPts val="0"/>
              </a:spcAft>
              <a:buClrTx/>
              <a:buSzTx/>
              <a:buFontTx/>
              <a:buNone/>
              <a:tabLst/>
              <a:defRPr/>
            </a:pPr>
            <a:r>
              <a:rPr kumimoji="0" lang="ar-DZ" sz="4400" b="1" i="0" u="none" strike="noStrike" kern="1200" cap="all" spc="0" normalizeH="0" baseline="0" noProof="0"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uLnTx/>
                <a:uFillTx/>
                <a:latin typeface="Sakkal Majalla" pitchFamily="2" charset="-78"/>
                <a:ea typeface="+mj-ea"/>
                <a:cs typeface="Sakkal Majalla" pitchFamily="2" charset="-78"/>
              </a:rPr>
              <a:t>1.4. المنصات القائمة على التبرع:</a:t>
            </a:r>
            <a:endParaRPr kumimoji="0" lang="fr-FR" sz="4400" b="1" i="0" u="none" strike="noStrike" kern="1200" cap="all" spc="0" normalizeH="0" baseline="0" noProof="0" dirty="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uLnTx/>
              <a:uFillTx/>
              <a:latin typeface="Sakkal Majalla" pitchFamily="2" charset="-78"/>
              <a:ea typeface="+mj-ea"/>
              <a:cs typeface="Sakkal Majalla" pitchFamily="2" charset="-78"/>
            </a:endParaRPr>
          </a:p>
        </p:txBody>
      </p:sp>
      <p:sp>
        <p:nvSpPr>
          <p:cNvPr id="57345" name="Rectangle 1"/>
          <p:cNvSpPr>
            <a:spLocks noChangeArrowheads="1"/>
          </p:cNvSpPr>
          <p:nvPr/>
        </p:nvSpPr>
        <p:spPr bwMode="auto">
          <a:xfrm>
            <a:off x="0" y="2708920"/>
            <a:ext cx="8172400" cy="175432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sz="3600" b="0" i="0" u="none" strike="noStrike" cap="none" normalizeH="0" baseline="0" dirty="0" smtClean="0">
                <a:ln>
                  <a:noFill/>
                </a:ln>
                <a:solidFill>
                  <a:schemeClr val="tx1"/>
                </a:solidFill>
                <a:effectLst/>
                <a:latin typeface="Sakkal Majalla" pitchFamily="2" charset="-78"/>
                <a:ea typeface="Times New Roman" pitchFamily="18" charset="0"/>
                <a:cs typeface="Sakkal Majalla" pitchFamily="2" charset="-78"/>
              </a:rPr>
              <a:t>     هذه المنصات عادة ما تخدم القضايا الخيرية أو الاجتماعية وفي المقابل لا يحصل الممولون على أي مكافأة أو خدمة مادية.</a:t>
            </a:r>
          </a:p>
          <a:p>
            <a:pPr marL="0" marR="0" lvl="0" indent="0" algn="just" defTabSz="914400" rtl="1" eaLnBrk="1" fontAlgn="base" latinLnBrk="0" hangingPunct="1">
              <a:lnSpc>
                <a:spcPct val="100000"/>
              </a:lnSpc>
              <a:spcBef>
                <a:spcPct val="0"/>
              </a:spcBef>
              <a:spcAft>
                <a:spcPct val="0"/>
              </a:spcAft>
              <a:buClrTx/>
              <a:buSzTx/>
              <a:buFontTx/>
              <a:buNone/>
              <a:tabLst/>
            </a:pPr>
            <a:endParaRPr kumimoji="0" lang="ar-DZ" sz="3600" b="0" i="0" u="none" strike="noStrike" cap="none" normalizeH="0" baseline="0" dirty="0" smtClean="0">
              <a:ln>
                <a:noFill/>
              </a:ln>
              <a:solidFill>
                <a:schemeClr val="tx1"/>
              </a:solidFill>
              <a:effectLst/>
              <a:latin typeface="Sakkal Majalla" pitchFamily="2" charset="-78"/>
              <a:cs typeface="Sakkal Majalla" pitchFamily="2" charset="-78"/>
            </a:endParaRPr>
          </a:p>
        </p:txBody>
      </p:sp>
      <p:sp>
        <p:nvSpPr>
          <p:cNvPr id="7" name="Rectangle 6"/>
          <p:cNvSpPr/>
          <p:nvPr/>
        </p:nvSpPr>
        <p:spPr>
          <a:xfrm>
            <a:off x="0" y="4005064"/>
            <a:ext cx="8172400" cy="2308324"/>
          </a:xfrm>
          <a:prstGeom prst="rect">
            <a:avLst/>
          </a:prstGeom>
        </p:spPr>
        <p:txBody>
          <a:bodyPr wrap="square">
            <a:spAutoFit/>
          </a:bodyPr>
          <a:lstStyle/>
          <a:p>
            <a:pPr algn="just" rtl="1"/>
            <a:r>
              <a:rPr lang="ar-DZ" sz="3600" dirty="0" smtClean="0">
                <a:latin typeface="Sakkal Majalla" pitchFamily="2" charset="-78"/>
                <a:cs typeface="Sakkal Majalla" pitchFamily="2" charset="-78"/>
              </a:rPr>
              <a:t>      </a:t>
            </a:r>
            <a:r>
              <a:rPr lang="ar-SA" sz="3600" dirty="0" smtClean="0">
                <a:latin typeface="Sakkal Majalla" pitchFamily="2" charset="-78"/>
                <a:cs typeface="Sakkal Majalla" pitchFamily="2" charset="-78"/>
              </a:rPr>
              <a:t>في دولة الإمارات العربية المتحدة، أخذت منصات مثل </a:t>
            </a:r>
            <a:r>
              <a:rPr lang="ar-SA" sz="3600" b="1" dirty="0" smtClean="0">
                <a:latin typeface="Sakkal Majalla" pitchFamily="2" charset="-78"/>
                <a:cs typeface="Sakkal Majalla" pitchFamily="2" charset="-78"/>
              </a:rPr>
              <a:t>YallaGive</a:t>
            </a:r>
            <a:r>
              <a:rPr lang="ar-SA" sz="3600" dirty="0" smtClean="0">
                <a:latin typeface="Sakkal Majalla" pitchFamily="2" charset="-78"/>
                <a:cs typeface="Sakkal Majalla" pitchFamily="2" charset="-78"/>
              </a:rPr>
              <a:t> زمام المبادرة في التمويل الجماعي القائم على التبرعات.</a:t>
            </a:r>
            <a:r>
              <a:rPr lang="ar-DZ" sz="3600" dirty="0" smtClean="0">
                <a:latin typeface="Sakkal Majalla" pitchFamily="2" charset="-78"/>
                <a:cs typeface="Sakkal Majalla" pitchFamily="2" charset="-78"/>
              </a:rPr>
              <a:t> وفي </a:t>
            </a:r>
            <a:r>
              <a:rPr lang="ar-SA" sz="3600" dirty="0" smtClean="0">
                <a:latin typeface="Sakkal Majalla" pitchFamily="2" charset="-78"/>
                <a:cs typeface="Sakkal Majalla" pitchFamily="2" charset="-78"/>
              </a:rPr>
              <a:t>المملكة العربية السعودية </a:t>
            </a:r>
            <a:r>
              <a:rPr lang="ar-DZ" sz="3600" dirty="0" smtClean="0">
                <a:latin typeface="Sakkal Majalla" pitchFamily="2" charset="-78"/>
                <a:cs typeface="Sakkal Majalla" pitchFamily="2" charset="-78"/>
              </a:rPr>
              <a:t>نجد </a:t>
            </a:r>
            <a:r>
              <a:rPr lang="ar-SA" sz="3600" dirty="0" smtClean="0">
                <a:latin typeface="Sakkal Majalla" pitchFamily="2" charset="-78"/>
                <a:cs typeface="Sakkal Majalla" pitchFamily="2" charset="-78"/>
              </a:rPr>
              <a:t>إحسان</a:t>
            </a:r>
            <a:r>
              <a:rPr lang="ar-DZ" sz="3600" dirty="0" smtClean="0">
                <a:latin typeface="Sakkal Majalla" pitchFamily="2" charset="-78"/>
                <a:cs typeface="Sakkal Majalla" pitchFamily="2" charset="-78"/>
              </a:rPr>
              <a:t> </a:t>
            </a:r>
            <a:r>
              <a:rPr lang="ar-DZ" sz="3600" b="1" dirty="0" smtClean="0">
                <a:latin typeface="Sakkal Majalla" pitchFamily="2" charset="-78"/>
                <a:cs typeface="Sakkal Majalla" pitchFamily="2" charset="-78"/>
              </a:rPr>
              <a:t>(</a:t>
            </a:r>
            <a:r>
              <a:rPr lang="ar-SA" sz="3600" b="1" dirty="0" smtClean="0">
                <a:latin typeface="Sakkal Majalla" pitchFamily="2" charset="-78"/>
                <a:cs typeface="Sakkal Majalla" pitchFamily="2" charset="-78"/>
              </a:rPr>
              <a:t>Ehsan</a:t>
            </a:r>
            <a:r>
              <a:rPr lang="ar-DZ" sz="3600" b="1" dirty="0" smtClean="0">
                <a:latin typeface="Sakkal Majalla" pitchFamily="2" charset="-78"/>
                <a:cs typeface="Sakkal Majalla" pitchFamily="2" charset="-78"/>
              </a:rPr>
              <a:t>)، </a:t>
            </a:r>
            <a:r>
              <a:rPr lang="ar-DZ" sz="3600" dirty="0" smtClean="0">
                <a:latin typeface="Sakkal Majalla" pitchFamily="2" charset="-78"/>
                <a:cs typeface="Sakkal Majalla" pitchFamily="2" charset="-78"/>
              </a:rPr>
              <a:t>و</a:t>
            </a:r>
            <a:r>
              <a:rPr lang="ar-SA" sz="3600" dirty="0" smtClean="0">
                <a:latin typeface="Sakkal Majalla" pitchFamily="2" charset="-78"/>
                <a:cs typeface="Sakkal Majalla" pitchFamily="2" charset="-78"/>
              </a:rPr>
              <a:t>لانش جود </a:t>
            </a:r>
            <a:r>
              <a:rPr lang="ar-SA" sz="3600" b="1" dirty="0" smtClean="0">
                <a:latin typeface="Sakkal Majalla" pitchFamily="2" charset="-78"/>
                <a:cs typeface="Sakkal Majalla" pitchFamily="2" charset="-78"/>
              </a:rPr>
              <a:t>LaunchGood</a:t>
            </a:r>
            <a:r>
              <a:rPr lang="ar-DZ" sz="3600" b="1" dirty="0" smtClean="0">
                <a:latin typeface="Sakkal Majalla" pitchFamily="2" charset="-78"/>
                <a:cs typeface="Sakkal Majalla" pitchFamily="2" charset="-78"/>
              </a:rPr>
              <a:t> .</a:t>
            </a:r>
            <a:endParaRPr lang="fr-FR" sz="3600" b="1" dirty="0" smtClean="0">
              <a:latin typeface="Sakkal Majalla" pitchFamily="2" charset="-78"/>
              <a:cs typeface="Sakkal Majalla" pitchFamily="2" charset="-78"/>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0" y="0"/>
            <a:ext cx="8172400" cy="764704"/>
          </a:xfrm>
          <a:prstGeom prst="rect">
            <a:avLst/>
          </a:prstGeom>
        </p:spPr>
        <p:txBody>
          <a:bodyPr vert="horz" lIns="45720" tIns="0" rIns="45720" bIns="0" anchor="b" anchorCtr="0">
            <a:normAutofit fontScale="97500"/>
          </a:bodyPr>
          <a:lstStyle/>
          <a:p>
            <a:pPr marL="0" marR="0" lvl="0" indent="0" algn="just" defTabSz="914400" rtl="1" eaLnBrk="1" fontAlgn="auto" latinLnBrk="0" hangingPunct="1">
              <a:lnSpc>
                <a:spcPct val="100000"/>
              </a:lnSpc>
              <a:spcBef>
                <a:spcPct val="0"/>
              </a:spcBef>
              <a:spcAft>
                <a:spcPts val="0"/>
              </a:spcAft>
              <a:buClrTx/>
              <a:buSzTx/>
              <a:buFontTx/>
              <a:buNone/>
              <a:tabLst/>
              <a:defRPr/>
            </a:pPr>
            <a:r>
              <a:rPr kumimoji="0" lang="ar-DZ" sz="4400" b="1" i="0" u="none" strike="noStrike" kern="1200" cap="all" spc="0" normalizeH="0" baseline="0" noProof="0"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uLnTx/>
                <a:uFillTx/>
                <a:latin typeface="Sakkal Majalla" pitchFamily="2" charset="-78"/>
                <a:ea typeface="+mj-ea"/>
                <a:cs typeface="Sakkal Majalla" pitchFamily="2" charset="-78"/>
              </a:rPr>
              <a:t>3.4. المنصات القائمة على الإقراض:</a:t>
            </a:r>
            <a:endParaRPr kumimoji="0" lang="fr-FR" sz="4400" b="1" i="0" u="none" strike="noStrike" kern="1200" cap="all" spc="0" normalizeH="0" baseline="0" noProof="0" dirty="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uLnTx/>
              <a:uFillTx/>
              <a:latin typeface="Sakkal Majalla" pitchFamily="2" charset="-78"/>
              <a:ea typeface="+mj-ea"/>
              <a:cs typeface="Sakkal Majalla" pitchFamily="2" charset="-78"/>
            </a:endParaRPr>
          </a:p>
        </p:txBody>
      </p:sp>
      <p:sp>
        <p:nvSpPr>
          <p:cNvPr id="5" name="Rectangle 4"/>
          <p:cNvSpPr/>
          <p:nvPr/>
        </p:nvSpPr>
        <p:spPr>
          <a:xfrm>
            <a:off x="0" y="836712"/>
            <a:ext cx="8172400" cy="4524315"/>
          </a:xfrm>
          <a:prstGeom prst="rect">
            <a:avLst/>
          </a:prstGeom>
        </p:spPr>
        <p:txBody>
          <a:bodyPr wrap="square">
            <a:spAutoFit/>
          </a:bodyPr>
          <a:lstStyle/>
          <a:p>
            <a:pPr algn="just" rtl="1"/>
            <a:r>
              <a:rPr lang="ar-DZ" sz="3600" dirty="0" smtClean="0">
                <a:latin typeface="Sakkal Majalla" pitchFamily="2" charset="-78"/>
                <a:cs typeface="Sakkal Majalla" pitchFamily="2" charset="-78"/>
              </a:rPr>
              <a:t>	</a:t>
            </a:r>
            <a:r>
              <a:rPr lang="ar-SA" sz="3600" dirty="0" smtClean="0">
                <a:latin typeface="Sakkal Majalla" pitchFamily="2" charset="-78"/>
                <a:cs typeface="Sakkal Majalla" pitchFamily="2" charset="-78"/>
              </a:rPr>
              <a:t>يتمحور التمويل الجماعي للديون في التمويل الإسلامي حول </a:t>
            </a:r>
            <a:r>
              <a:rPr lang="ar-SA" sz="3600" b="1" dirty="0" smtClean="0">
                <a:latin typeface="Sakkal Majalla" pitchFamily="2" charset="-78"/>
                <a:cs typeface="Sakkal Majalla" pitchFamily="2" charset="-78"/>
              </a:rPr>
              <a:t>عقد المرابحة</a:t>
            </a:r>
            <a:r>
              <a:rPr lang="ar-SA" sz="3600" dirty="0" smtClean="0">
                <a:latin typeface="Sakkal Majalla" pitchFamily="2" charset="-78"/>
                <a:cs typeface="Sakkal Majalla" pitchFamily="2" charset="-78"/>
              </a:rPr>
              <a:t>، ما يربط الشركات التي تسعى للحصول على التمويل مع المستثمرين الباحثين عن فرص مربحة، كل ذلك دون الحاجة إلى قروض.</a:t>
            </a:r>
            <a:r>
              <a:rPr lang="ar-DZ" sz="3600" dirty="0" smtClean="0">
                <a:latin typeface="Sakkal Majalla" pitchFamily="2" charset="-78"/>
                <a:cs typeface="Sakkal Majalla" pitchFamily="2" charset="-78"/>
              </a:rPr>
              <a:t> </a:t>
            </a:r>
            <a:r>
              <a:rPr lang="ar-SA" sz="3600" dirty="0" smtClean="0">
                <a:latin typeface="Sakkal Majalla" pitchFamily="2" charset="-78"/>
                <a:cs typeface="Sakkal Majalla" pitchFamily="2" charset="-78"/>
              </a:rPr>
              <a:t>يتضمن هذا الترتيب ثلاثة أطراف رئيسية: الجمهور، والمنصة، والشركات الصغيرة والمتوسطة.</a:t>
            </a:r>
            <a:br>
              <a:rPr lang="ar-SA" sz="3600" dirty="0" smtClean="0">
                <a:latin typeface="Sakkal Majalla" pitchFamily="2" charset="-78"/>
                <a:cs typeface="Sakkal Majalla" pitchFamily="2" charset="-78"/>
              </a:rPr>
            </a:br>
            <a:r>
              <a:rPr lang="ar-DZ" sz="3600" dirty="0" smtClean="0">
                <a:latin typeface="Sakkal Majalla" pitchFamily="2" charset="-78"/>
                <a:cs typeface="Sakkal Majalla" pitchFamily="2" charset="-78"/>
              </a:rPr>
              <a:t>	</a:t>
            </a:r>
            <a:r>
              <a:rPr lang="ar-SA" sz="3600" dirty="0" smtClean="0">
                <a:latin typeface="Sakkal Majalla" pitchFamily="2" charset="-78"/>
                <a:cs typeface="Sakkal Majalla" pitchFamily="2" charset="-78"/>
              </a:rPr>
              <a:t>في التمويل الإسلامي، لا يُسمح بالممارسة التقليدية المتمثلة في الإقراض بفائدة، ما يؤدي إلى استخدام عقد المرابحة لتلبية احتياجات التمويل المختلفة</a:t>
            </a:r>
            <a:r>
              <a:rPr lang="ar-DZ" sz="3600" dirty="0" smtClean="0">
                <a:latin typeface="Sakkal Majalla" pitchFamily="2" charset="-78"/>
                <a:cs typeface="Sakkal Majalla" pitchFamily="2" charset="-78"/>
              </a:rPr>
              <a:t>.</a:t>
            </a:r>
            <a:endParaRPr lang="ar-SA" sz="3600" dirty="0">
              <a:latin typeface="Sakkal Majalla" pitchFamily="2" charset="-78"/>
              <a:cs typeface="Sakkal Majalla" pitchFamily="2" charset="-78"/>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 y="764704"/>
            <a:ext cx="8172400" cy="2862322"/>
          </a:xfrm>
          <a:prstGeom prst="rect">
            <a:avLst/>
          </a:prstGeom>
        </p:spPr>
        <p:txBody>
          <a:bodyPr wrap="square">
            <a:spAutoFit/>
          </a:bodyPr>
          <a:lstStyle/>
          <a:p>
            <a:pPr algn="just" rtl="1"/>
            <a:r>
              <a:rPr lang="ar-DZ" sz="3600" dirty="0" smtClean="0">
                <a:latin typeface="Sakkal Majalla" pitchFamily="2" charset="-78"/>
                <a:cs typeface="Sakkal Majalla" pitchFamily="2" charset="-78"/>
              </a:rPr>
              <a:t>نجد </a:t>
            </a:r>
            <a:r>
              <a:rPr lang="ar-DZ" sz="3600" b="1" dirty="0" smtClean="0">
                <a:latin typeface="Sakkal Majalla" pitchFamily="2" charset="-78"/>
                <a:cs typeface="Sakkal Majalla" pitchFamily="2" charset="-78"/>
              </a:rPr>
              <a:t>منصة </a:t>
            </a:r>
            <a:r>
              <a:rPr lang="ar-SA" sz="3600" b="1" dirty="0" smtClean="0">
                <a:latin typeface="Sakkal Majalla" pitchFamily="2" charset="-78"/>
                <a:cs typeface="Sakkal Majalla" pitchFamily="2" charset="-78"/>
              </a:rPr>
              <a:t>فنديق سوق</a:t>
            </a:r>
            <a:r>
              <a:rPr lang="ar-SA" sz="3600" dirty="0" smtClean="0">
                <a:latin typeface="Sakkal Majalla" pitchFamily="2" charset="-78"/>
                <a:cs typeface="Sakkal Majalla" pitchFamily="2" charset="-78"/>
              </a:rPr>
              <a:t> </a:t>
            </a:r>
            <a:r>
              <a:rPr lang="ar-DZ" sz="3600" dirty="0" smtClean="0">
                <a:latin typeface="Sakkal Majalla" pitchFamily="2" charset="-78"/>
                <a:cs typeface="Sakkal Majalla" pitchFamily="2" charset="-78"/>
              </a:rPr>
              <a:t>لل</a:t>
            </a:r>
            <a:r>
              <a:rPr lang="ar-SA" sz="3600" dirty="0" smtClean="0">
                <a:latin typeface="Sakkal Majalla" pitchFamily="2" charset="-78"/>
                <a:cs typeface="Sakkal Majalla" pitchFamily="2" charset="-78"/>
              </a:rPr>
              <a:t>تمويل </a:t>
            </a:r>
            <a:r>
              <a:rPr lang="ar-DZ" sz="3600" dirty="0" smtClean="0">
                <a:latin typeface="Sakkal Majalla" pitchFamily="2" charset="-78"/>
                <a:cs typeface="Sakkal Majalla" pitchFamily="2" charset="-78"/>
              </a:rPr>
              <a:t>ال</a:t>
            </a:r>
            <a:r>
              <a:rPr lang="ar-SA" sz="3600" dirty="0" smtClean="0">
                <a:latin typeface="Sakkal Majalla" pitchFamily="2" charset="-78"/>
                <a:cs typeface="Sakkal Majalla" pitchFamily="2" charset="-78"/>
              </a:rPr>
              <a:t>جماعي للديون المتوافقة مع أحكام الشريعة الإسلامية</a:t>
            </a:r>
            <a:r>
              <a:rPr lang="ar-SA" sz="3600" dirty="0" smtClean="0"/>
              <a:t> </a:t>
            </a:r>
            <a:r>
              <a:rPr lang="ar-DZ" sz="3600" dirty="0" smtClean="0">
                <a:latin typeface="Sakkal Majalla" pitchFamily="2" charset="-78"/>
                <a:cs typeface="Sakkal Majalla" pitchFamily="2" charset="-78"/>
              </a:rPr>
              <a:t>المتواجدة </a:t>
            </a:r>
            <a:r>
              <a:rPr lang="ar-SA" sz="3600" dirty="0" smtClean="0">
                <a:latin typeface="Sakkal Majalla" pitchFamily="2" charset="-78"/>
                <a:cs typeface="Sakkal Majalla" pitchFamily="2" charset="-78"/>
              </a:rPr>
              <a:t>في دولة الإمارات العربية المتحدة والمملكة العربية السعودية</a:t>
            </a:r>
            <a:r>
              <a:rPr lang="ar-DZ" sz="3600" dirty="0" smtClean="0">
                <a:latin typeface="Sakkal Majalla" pitchFamily="2" charset="-78"/>
                <a:cs typeface="Sakkal Majalla" pitchFamily="2" charset="-78"/>
              </a:rPr>
              <a:t>.</a:t>
            </a:r>
          </a:p>
          <a:p>
            <a:pPr algn="just" rtl="1"/>
            <a:r>
              <a:rPr lang="ar-SA" sz="3600" dirty="0" smtClean="0">
                <a:latin typeface="Sakkal Majalla" pitchFamily="2" charset="-78"/>
                <a:cs typeface="Sakkal Majalla" pitchFamily="2" charset="-78"/>
              </a:rPr>
              <a:t> </a:t>
            </a:r>
            <a:r>
              <a:rPr lang="ar-DZ" sz="3600" dirty="0" smtClean="0">
                <a:latin typeface="Sakkal Majalla" pitchFamily="2" charset="-78"/>
                <a:cs typeface="Sakkal Majalla" pitchFamily="2" charset="-78"/>
              </a:rPr>
              <a:t>و</a:t>
            </a:r>
            <a:r>
              <a:rPr lang="ar-DZ" sz="3600" b="1" dirty="0" smtClean="0">
                <a:latin typeface="Sakkal Majalla" pitchFamily="2" charset="-78"/>
                <a:cs typeface="Sakkal Majalla" pitchFamily="2" charset="-78"/>
              </a:rPr>
              <a:t>منصـــة</a:t>
            </a:r>
            <a:r>
              <a:rPr lang="ar-DZ" sz="3600" dirty="0" smtClean="0">
                <a:latin typeface="Sakkal Majalla" pitchFamily="2" charset="-78"/>
                <a:cs typeface="Sakkal Majalla" pitchFamily="2" charset="-78"/>
              </a:rPr>
              <a:t> </a:t>
            </a:r>
            <a:r>
              <a:rPr lang="ar-DZ" sz="3600" b="1" dirty="0" smtClean="0">
                <a:latin typeface="Sakkal Majalla" pitchFamily="2" charset="-78"/>
                <a:cs typeface="Sakkal Majalla" pitchFamily="2" charset="-78"/>
              </a:rPr>
              <a:t>الإبتكـــــار لــــوا </a:t>
            </a:r>
            <a:r>
              <a:rPr lang="en-US" sz="3600" b="1" dirty="0" smtClean="0">
                <a:latin typeface="Sakkal Majalla" pitchFamily="2" charset="-78"/>
                <a:cs typeface="Sakkal Majalla" pitchFamily="2" charset="-78"/>
              </a:rPr>
              <a:t>LIWWA</a:t>
            </a:r>
            <a:r>
              <a:rPr lang="ar-DZ" sz="3600" b="1" dirty="0" smtClean="0">
                <a:latin typeface="Sakkal Majalla" pitchFamily="2" charset="-78"/>
                <a:cs typeface="Sakkal Majalla" pitchFamily="2" charset="-78"/>
              </a:rPr>
              <a:t>:</a:t>
            </a:r>
            <a:r>
              <a:rPr lang="ar-DZ" sz="3600" dirty="0" smtClean="0"/>
              <a:t> </a:t>
            </a:r>
            <a:r>
              <a:rPr lang="ar-DZ" sz="3600" dirty="0" smtClean="0">
                <a:latin typeface="Sakkal Majalla" pitchFamily="2" charset="-78"/>
                <a:cs typeface="Sakkal Majalla" pitchFamily="2" charset="-78"/>
              </a:rPr>
              <a:t>حيث بدأت في المملكة الأردنية الهاشمية وامتد عملها لاحقا إلى جمهورية مصر العربية.</a:t>
            </a:r>
            <a:endParaRPr lang="fr-FR" sz="3600" dirty="0" smtClean="0">
              <a:latin typeface="Sakkal Majalla" pitchFamily="2" charset="-78"/>
              <a:cs typeface="Sakkal Majalla" pitchFamily="2" charset="-78"/>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0" y="0"/>
            <a:ext cx="8172400" cy="764704"/>
          </a:xfrm>
          <a:prstGeom prst="rect">
            <a:avLst/>
          </a:prstGeom>
        </p:spPr>
        <p:txBody>
          <a:bodyPr vert="horz" lIns="45720" tIns="0" rIns="45720" bIns="0" anchor="b" anchorCtr="0">
            <a:normAutofit fontScale="97500"/>
          </a:bodyPr>
          <a:lstStyle/>
          <a:p>
            <a:pPr marL="0" marR="0" lvl="0" indent="0" algn="just" defTabSz="914400" rtl="1" eaLnBrk="1" fontAlgn="auto" latinLnBrk="0" hangingPunct="1">
              <a:lnSpc>
                <a:spcPct val="100000"/>
              </a:lnSpc>
              <a:spcBef>
                <a:spcPct val="0"/>
              </a:spcBef>
              <a:spcAft>
                <a:spcPts val="0"/>
              </a:spcAft>
              <a:buClrTx/>
              <a:buSzTx/>
              <a:buFontTx/>
              <a:buNone/>
              <a:tabLst/>
              <a:defRPr/>
            </a:pPr>
            <a:r>
              <a:rPr kumimoji="0" lang="ar-DZ" sz="4400" b="1" i="0" u="none" strike="noStrike" kern="1200" cap="all" spc="0" normalizeH="0" baseline="0" noProof="0"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uLnTx/>
                <a:uFillTx/>
                <a:latin typeface="Sakkal Majalla" pitchFamily="2" charset="-78"/>
                <a:ea typeface="+mj-ea"/>
                <a:cs typeface="Sakkal Majalla" pitchFamily="2" charset="-78"/>
              </a:rPr>
              <a:t>4.4. المنصات القائمة على المساهمة:</a:t>
            </a:r>
            <a:endParaRPr kumimoji="0" lang="fr-FR" sz="4400" b="1" i="0" u="none" strike="noStrike" kern="1200" cap="all" spc="0" normalizeH="0" baseline="0" noProof="0" dirty="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uLnTx/>
              <a:uFillTx/>
              <a:latin typeface="Sakkal Majalla" pitchFamily="2" charset="-78"/>
              <a:ea typeface="+mj-ea"/>
              <a:cs typeface="Sakkal Majalla" pitchFamily="2" charset="-78"/>
            </a:endParaRPr>
          </a:p>
        </p:txBody>
      </p:sp>
      <p:sp>
        <p:nvSpPr>
          <p:cNvPr id="5" name="Rectangle 4"/>
          <p:cNvSpPr/>
          <p:nvPr/>
        </p:nvSpPr>
        <p:spPr>
          <a:xfrm>
            <a:off x="0" y="764704"/>
            <a:ext cx="8172400" cy="1200329"/>
          </a:xfrm>
          <a:prstGeom prst="rect">
            <a:avLst/>
          </a:prstGeom>
        </p:spPr>
        <p:txBody>
          <a:bodyPr wrap="square">
            <a:spAutoFit/>
          </a:bodyPr>
          <a:lstStyle/>
          <a:p>
            <a:pPr algn="just" rtl="1"/>
            <a:r>
              <a:rPr lang="ar-DZ" sz="3600" dirty="0" smtClean="0">
                <a:latin typeface="Sakkal Majalla" pitchFamily="2" charset="-78"/>
                <a:cs typeface="Sakkal Majalla" pitchFamily="2" charset="-78"/>
              </a:rPr>
              <a:t>	</a:t>
            </a:r>
            <a:r>
              <a:rPr lang="ar-SA" sz="3600" dirty="0" smtClean="0">
                <a:latin typeface="Sakkal Majalla" pitchFamily="2" charset="-78"/>
                <a:cs typeface="Sakkal Majalla" pitchFamily="2" charset="-78"/>
              </a:rPr>
              <a:t>يعتمد التمويل الجماعي للأسهم المتوافق مع الشريعة الإسلامية بشكل كبير على </a:t>
            </a:r>
            <a:r>
              <a:rPr lang="ar-SA" sz="3600" b="1" dirty="0" smtClean="0">
                <a:latin typeface="Sakkal Majalla" pitchFamily="2" charset="-78"/>
                <a:cs typeface="Sakkal Majalla" pitchFamily="2" charset="-78"/>
              </a:rPr>
              <a:t>عقد المشاركة</a:t>
            </a:r>
            <a:r>
              <a:rPr lang="ar-DZ" sz="3600" dirty="0" smtClean="0">
                <a:latin typeface="Sakkal Majalla" pitchFamily="2" charset="-78"/>
                <a:cs typeface="Sakkal Majalla" pitchFamily="2" charset="-78"/>
              </a:rPr>
              <a:t>.</a:t>
            </a:r>
            <a:endParaRPr lang="fr-FR" sz="3600" dirty="0">
              <a:latin typeface="Sakkal Majalla" pitchFamily="2" charset="-78"/>
              <a:cs typeface="Sakkal Majalla" pitchFamily="2" charset="-78"/>
            </a:endParaRPr>
          </a:p>
        </p:txBody>
      </p:sp>
      <p:sp>
        <p:nvSpPr>
          <p:cNvPr id="6" name="Rectangle 5"/>
          <p:cNvSpPr/>
          <p:nvPr/>
        </p:nvSpPr>
        <p:spPr>
          <a:xfrm>
            <a:off x="0" y="2132856"/>
            <a:ext cx="8172400" cy="2862322"/>
          </a:xfrm>
          <a:prstGeom prst="rect">
            <a:avLst/>
          </a:prstGeom>
        </p:spPr>
        <p:txBody>
          <a:bodyPr wrap="square">
            <a:spAutoFit/>
          </a:bodyPr>
          <a:lstStyle/>
          <a:p>
            <a:pPr algn="just" rtl="1"/>
            <a:r>
              <a:rPr lang="ar-DZ" sz="3600" dirty="0" smtClean="0">
                <a:latin typeface="Sakkal Majalla" pitchFamily="2" charset="-78"/>
                <a:cs typeface="Sakkal Majalla" pitchFamily="2" charset="-78"/>
              </a:rPr>
              <a:t>	ف</a:t>
            </a:r>
            <a:r>
              <a:rPr lang="ar-SA" sz="3600" dirty="0" smtClean="0">
                <a:latin typeface="Sakkal Majalla" pitchFamily="2" charset="-78"/>
                <a:cs typeface="Sakkal Majalla" pitchFamily="2" charset="-78"/>
              </a:rPr>
              <a:t>من منظور التمويل الإسلامي، يجسد التمويل الجماعي القائم على الأسهم خصائص رئيسية، بما في ذلك تقاسم الأرباح والخسائر، وتعزيز إمكانية الوصول للمستثمرين الصغار والمتوسطين، والحد من المخاطر من خلال الاستثمارات المتنوعة عبر الشركات والمشروعات.</a:t>
            </a:r>
            <a:endParaRPr lang="fr-FR" sz="3600" dirty="0">
              <a:latin typeface="Sakkal Majalla" pitchFamily="2" charset="-78"/>
              <a:cs typeface="Sakkal Majalla" pitchFamily="2" charset="-78"/>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0" y="1052736"/>
            <a:ext cx="8172400" cy="28623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DZ" sz="3600" b="0" i="0" u="none" strike="noStrike" cap="none" normalizeH="0" baseline="0" dirty="0" smtClean="0">
                <a:ln>
                  <a:noFill/>
                </a:ln>
                <a:solidFill>
                  <a:schemeClr val="tx1"/>
                </a:solidFill>
                <a:effectLst/>
                <a:latin typeface="Sakkal Majalla" pitchFamily="2" charset="-78"/>
                <a:ea typeface="Times New Roman" pitchFamily="18" charset="0"/>
                <a:cs typeface="Sakkal Majalla" pitchFamily="2" charset="-78"/>
              </a:rPr>
              <a:t>في هذه المنصات يحصل الممولين على تعويض في شكل حصة من رأس المال في المشروع، هنا يقرر جامعو التبرعات حجم المساهمات التي يرغبون في زيادتها مقابل نسبة محددة من حقوق الملكية، وهي عادة أسهم عادية للشركة بناء على مبلغ مساهمتهم.</a:t>
            </a:r>
            <a:endParaRPr kumimoji="0" lang="ar-DZ" sz="3600" b="0" i="0" u="none" strike="noStrike" cap="none" normalizeH="0" baseline="0" dirty="0" smtClean="0">
              <a:ln>
                <a:noFill/>
              </a:ln>
              <a:solidFill>
                <a:schemeClr val="tx1"/>
              </a:solidFill>
              <a:effectLst/>
              <a:latin typeface="Sakkal Majalla" pitchFamily="2" charset="-78"/>
              <a:cs typeface="Sakkal Majalla" pitchFamily="2" charset="-78"/>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noGrp="1"/>
          </p:cNvSpPr>
          <p:nvPr>
            <p:ph type="title"/>
          </p:nvPr>
        </p:nvSpPr>
        <p:spPr>
          <a:xfrm>
            <a:off x="0" y="0"/>
            <a:ext cx="8172400" cy="764704"/>
          </a:xfrm>
        </p:spPr>
        <p:txBody>
          <a:bodyPr>
            <a:normAutofit fontScale="90000"/>
          </a:bodyPr>
          <a:lstStyle/>
          <a:p>
            <a:pPr algn="ctr" rtl="1"/>
            <a:r>
              <a:rPr lang="ar-DZ" sz="5400" dirty="0" smtClean="0">
                <a:latin typeface="Sakkal Majalla" pitchFamily="2" charset="-78"/>
                <a:cs typeface="Sakkal Majalla" pitchFamily="2" charset="-78"/>
              </a:rPr>
              <a:t>5. التمويل من النظير إلى النظير:</a:t>
            </a:r>
            <a:endParaRPr lang="fr-FR" sz="5400" dirty="0">
              <a:latin typeface="Sakkal Majalla" pitchFamily="2" charset="-78"/>
              <a:cs typeface="Sakkal Majalla" pitchFamily="2" charset="-78"/>
            </a:endParaRPr>
          </a:p>
        </p:txBody>
      </p:sp>
      <p:sp>
        <p:nvSpPr>
          <p:cNvPr id="4" name="Rectangle 3"/>
          <p:cNvSpPr/>
          <p:nvPr/>
        </p:nvSpPr>
        <p:spPr>
          <a:xfrm>
            <a:off x="0" y="836712"/>
            <a:ext cx="8172400" cy="5940088"/>
          </a:xfrm>
          <a:prstGeom prst="rect">
            <a:avLst/>
          </a:prstGeom>
        </p:spPr>
        <p:txBody>
          <a:bodyPr wrap="square">
            <a:spAutoFit/>
          </a:bodyPr>
          <a:lstStyle/>
          <a:p>
            <a:pPr algn="just" rtl="1"/>
            <a:r>
              <a:rPr lang="ar-DZ" sz="3800" dirty="0" smtClean="0">
                <a:latin typeface="Sakkal Majalla" pitchFamily="2" charset="-78"/>
                <a:cs typeface="Sakkal Majalla" pitchFamily="2" charset="-78"/>
              </a:rPr>
              <a:t>من الناحية الإسلامية تعتمد منصة </a:t>
            </a:r>
            <a:r>
              <a:rPr lang="en-US" sz="3800" dirty="0" smtClean="0">
                <a:latin typeface="Sakkal Majalla" pitchFamily="2" charset="-78"/>
                <a:cs typeface="Sakkal Majalla" pitchFamily="2" charset="-78"/>
              </a:rPr>
              <a:t>P2P  </a:t>
            </a:r>
            <a:r>
              <a:rPr lang="ar-DZ" sz="3800" dirty="0" smtClean="0">
                <a:latin typeface="Sakkal Majalla" pitchFamily="2" charset="-78"/>
                <a:cs typeface="Sakkal Majalla" pitchFamily="2" charset="-78"/>
              </a:rPr>
              <a:t> على تقاسم المخاطر وليس نقلها، وهو ما يتوافق مع أحكام الشريعة الإسلامية، كتعديل على النظام المصرفي التقليدي، حيث يقوم بمطابقة المقترضين الذين يسعون للحصول على تمويل مع المستثمرين الذين يحصلون على إيرادات من حصة رسوم الخدمة التي يدفعها المقترضون للتمويل، تعمل المنصات من خلال المساعدة في جمع وتسجيل وتوزيع المؤهلات الائتمانية للمقترضين المحتملين، والابلاغ عن العطاءات في الوقت الفعلي على المشاريع، وتوفير الخدمات عبر الإنترنت ومراقبة القروض.</a:t>
            </a:r>
            <a:r>
              <a:rPr lang="en-US" sz="3800" dirty="0" smtClean="0">
                <a:latin typeface="Sakkal Majalla" pitchFamily="2" charset="-78"/>
                <a:cs typeface="Sakkal Majalla" pitchFamily="2" charset="-78"/>
              </a:rPr>
              <a:t>(</a:t>
            </a:r>
            <a:endParaRPr lang="fr-FR" sz="3800" dirty="0">
              <a:latin typeface="Sakkal Majalla" pitchFamily="2" charset="-78"/>
              <a:cs typeface="Sakkal Majalla" pitchFamily="2" charset="-7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483768" y="0"/>
            <a:ext cx="6660232" cy="6858000"/>
          </a:xfrm>
        </p:spPr>
        <p:txBody>
          <a:bodyPr/>
          <a:lstStyle/>
          <a:p>
            <a:pPr algn="ctr" rtl="1"/>
            <a:r>
              <a:rPr lang="ar-DZ" sz="6600" dirty="0" smtClean="0">
                <a:latin typeface="Sakkal Majalla" pitchFamily="2" charset="-78"/>
                <a:cs typeface="Sakkal Majalla" pitchFamily="2" charset="-78"/>
              </a:rPr>
              <a:t/>
            </a:r>
            <a:br>
              <a:rPr lang="ar-DZ" sz="6600" dirty="0" smtClean="0">
                <a:latin typeface="Sakkal Majalla" pitchFamily="2" charset="-78"/>
                <a:cs typeface="Sakkal Majalla" pitchFamily="2" charset="-78"/>
              </a:rPr>
            </a:br>
            <a:r>
              <a:rPr lang="ar-DZ" sz="6600" dirty="0" smtClean="0">
                <a:latin typeface="Sakkal Majalla" pitchFamily="2" charset="-78"/>
                <a:cs typeface="Sakkal Majalla" pitchFamily="2" charset="-78"/>
              </a:rPr>
              <a:t/>
            </a:r>
            <a:br>
              <a:rPr lang="ar-DZ" sz="6600" dirty="0" smtClean="0">
                <a:latin typeface="Sakkal Majalla" pitchFamily="2" charset="-78"/>
                <a:cs typeface="Sakkal Majalla" pitchFamily="2" charset="-78"/>
              </a:rPr>
            </a:br>
            <a:r>
              <a:rPr lang="ar-DZ" sz="6600" dirty="0" smtClean="0">
                <a:latin typeface="Sakkal Majalla" pitchFamily="2" charset="-78"/>
                <a:cs typeface="Sakkal Majalla" pitchFamily="2" charset="-78"/>
              </a:rPr>
              <a:t/>
            </a:r>
            <a:br>
              <a:rPr lang="ar-DZ" sz="6600" dirty="0" smtClean="0">
                <a:latin typeface="Sakkal Majalla" pitchFamily="2" charset="-78"/>
                <a:cs typeface="Sakkal Majalla" pitchFamily="2" charset="-78"/>
              </a:rPr>
            </a:br>
            <a:r>
              <a:rPr lang="ar-DZ" sz="6600" dirty="0" smtClean="0">
                <a:latin typeface="Sakkal Majalla" pitchFamily="2" charset="-78"/>
                <a:cs typeface="Sakkal Majalla" pitchFamily="2" charset="-78"/>
              </a:rPr>
              <a:t/>
            </a:r>
            <a:br>
              <a:rPr lang="ar-DZ" sz="6600" dirty="0" smtClean="0">
                <a:latin typeface="Sakkal Majalla" pitchFamily="2" charset="-78"/>
                <a:cs typeface="Sakkal Majalla" pitchFamily="2" charset="-78"/>
              </a:rPr>
            </a:br>
            <a:r>
              <a:rPr lang="ar-DZ" sz="6600" dirty="0" smtClean="0">
                <a:latin typeface="Sakkal Majalla" pitchFamily="2" charset="-78"/>
                <a:cs typeface="Sakkal Majalla" pitchFamily="2" charset="-78"/>
              </a:rPr>
              <a:t/>
            </a:r>
            <a:br>
              <a:rPr lang="ar-DZ" sz="6600" dirty="0" smtClean="0">
                <a:latin typeface="Sakkal Majalla" pitchFamily="2" charset="-78"/>
                <a:cs typeface="Sakkal Majalla" pitchFamily="2" charset="-78"/>
              </a:rPr>
            </a:br>
            <a:r>
              <a:rPr lang="ar-DZ" sz="6600" dirty="0" smtClean="0">
                <a:latin typeface="Sakkal Majalla" pitchFamily="2" charset="-78"/>
                <a:cs typeface="Sakkal Majalla" pitchFamily="2" charset="-78"/>
              </a:rPr>
              <a:t/>
            </a:r>
            <a:br>
              <a:rPr lang="ar-DZ" sz="6600" dirty="0" smtClean="0">
                <a:latin typeface="Sakkal Majalla" pitchFamily="2" charset="-78"/>
                <a:cs typeface="Sakkal Majalla" pitchFamily="2" charset="-78"/>
              </a:rPr>
            </a:br>
            <a:r>
              <a:rPr lang="ar-DZ" sz="6600" dirty="0" smtClean="0">
                <a:latin typeface="Sakkal Majalla" pitchFamily="2" charset="-78"/>
                <a:cs typeface="Sakkal Majalla" pitchFamily="2" charset="-78"/>
              </a:rPr>
              <a:t/>
            </a:r>
            <a:br>
              <a:rPr lang="ar-DZ" sz="6600" dirty="0" smtClean="0">
                <a:latin typeface="Sakkal Majalla" pitchFamily="2" charset="-78"/>
                <a:cs typeface="Sakkal Majalla" pitchFamily="2" charset="-78"/>
              </a:rPr>
            </a:br>
            <a:r>
              <a:rPr lang="ar-DZ" sz="6600" dirty="0" smtClean="0">
                <a:latin typeface="Sakkal Majalla" pitchFamily="2" charset="-78"/>
                <a:cs typeface="Sakkal Majalla" pitchFamily="2" charset="-78"/>
              </a:rPr>
              <a:t/>
            </a:r>
            <a:br>
              <a:rPr lang="ar-DZ" sz="6600" dirty="0" smtClean="0">
                <a:latin typeface="Sakkal Majalla" pitchFamily="2" charset="-78"/>
                <a:cs typeface="Sakkal Majalla" pitchFamily="2" charset="-78"/>
              </a:rPr>
            </a:br>
            <a:r>
              <a:rPr lang="ar-DZ" sz="6600" dirty="0" smtClean="0">
                <a:latin typeface="Sakkal Majalla" pitchFamily="2" charset="-78"/>
                <a:cs typeface="Sakkal Majalla" pitchFamily="2" charset="-78"/>
              </a:rPr>
              <a:t/>
            </a:r>
            <a:br>
              <a:rPr lang="ar-DZ" sz="6600" dirty="0" smtClean="0">
                <a:latin typeface="Sakkal Majalla" pitchFamily="2" charset="-78"/>
                <a:cs typeface="Sakkal Majalla" pitchFamily="2" charset="-78"/>
              </a:rPr>
            </a:br>
            <a:r>
              <a:rPr lang="ar-DZ" sz="6600" dirty="0" smtClean="0">
                <a:latin typeface="Sakkal Majalla" pitchFamily="2" charset="-78"/>
                <a:cs typeface="Sakkal Majalla" pitchFamily="2" charset="-78"/>
              </a:rPr>
              <a:t/>
            </a:r>
            <a:br>
              <a:rPr lang="ar-DZ" sz="6600" dirty="0" smtClean="0">
                <a:latin typeface="Sakkal Majalla" pitchFamily="2" charset="-78"/>
                <a:cs typeface="Sakkal Majalla" pitchFamily="2" charset="-78"/>
              </a:rPr>
            </a:br>
            <a:r>
              <a:rPr lang="ar-DZ" sz="6600" dirty="0" smtClean="0">
                <a:latin typeface="Sakkal Majalla" pitchFamily="2" charset="-78"/>
                <a:cs typeface="Sakkal Majalla" pitchFamily="2" charset="-78"/>
              </a:rPr>
              <a:t/>
            </a:r>
            <a:br>
              <a:rPr lang="ar-DZ" sz="6600" dirty="0" smtClean="0">
                <a:latin typeface="Sakkal Majalla" pitchFamily="2" charset="-78"/>
                <a:cs typeface="Sakkal Majalla" pitchFamily="2" charset="-78"/>
              </a:rPr>
            </a:br>
            <a:r>
              <a:rPr lang="ar-DZ" sz="6600" dirty="0" smtClean="0">
                <a:latin typeface="Sakkal Majalla" pitchFamily="2" charset="-78"/>
                <a:cs typeface="Sakkal Majalla" pitchFamily="2" charset="-78"/>
              </a:rPr>
              <a:t/>
            </a:r>
            <a:br>
              <a:rPr lang="ar-DZ" sz="6600" dirty="0" smtClean="0">
                <a:latin typeface="Sakkal Majalla" pitchFamily="2" charset="-78"/>
                <a:cs typeface="Sakkal Majalla" pitchFamily="2" charset="-78"/>
              </a:rPr>
            </a:br>
            <a:r>
              <a:rPr lang="ar-DZ" sz="6600" dirty="0" smtClean="0">
                <a:latin typeface="Sakkal Majalla" pitchFamily="2" charset="-78"/>
                <a:cs typeface="Sakkal Majalla" pitchFamily="2" charset="-78"/>
              </a:rPr>
              <a:t/>
            </a:r>
            <a:br>
              <a:rPr lang="ar-DZ" sz="6600" dirty="0" smtClean="0">
                <a:latin typeface="Sakkal Majalla" pitchFamily="2" charset="-78"/>
                <a:cs typeface="Sakkal Majalla" pitchFamily="2" charset="-78"/>
              </a:rPr>
            </a:br>
            <a:r>
              <a:rPr lang="ar-DZ" sz="6600" dirty="0" smtClean="0">
                <a:latin typeface="Sakkal Majalla" pitchFamily="2" charset="-78"/>
                <a:cs typeface="Sakkal Majalla" pitchFamily="2" charset="-78"/>
              </a:rPr>
              <a:t/>
            </a:r>
            <a:br>
              <a:rPr lang="ar-DZ" sz="6600" dirty="0" smtClean="0">
                <a:latin typeface="Sakkal Majalla" pitchFamily="2" charset="-78"/>
                <a:cs typeface="Sakkal Majalla" pitchFamily="2" charset="-78"/>
              </a:rPr>
            </a:br>
            <a:r>
              <a:rPr lang="ar-DZ" sz="6600" dirty="0" smtClean="0"/>
              <a:t> </a:t>
            </a:r>
            <a:br>
              <a:rPr lang="ar-DZ" sz="6600" dirty="0" smtClean="0"/>
            </a:br>
            <a:r>
              <a:rPr lang="fr-FR" sz="6600" dirty="0" smtClean="0"/>
              <a:t/>
            </a:r>
            <a:br>
              <a:rPr lang="fr-FR" sz="6600" dirty="0" smtClean="0"/>
            </a:br>
            <a:r>
              <a:rPr lang="ar-DZ" sz="6600" dirty="0" smtClean="0">
                <a:latin typeface="Sakkal Majalla" pitchFamily="2" charset="-78"/>
                <a:cs typeface="Sakkal Majalla" pitchFamily="2" charset="-78"/>
              </a:rPr>
              <a:t/>
            </a:r>
            <a:br>
              <a:rPr lang="ar-DZ" sz="6600" dirty="0" smtClean="0">
                <a:latin typeface="Sakkal Majalla" pitchFamily="2" charset="-78"/>
                <a:cs typeface="Sakkal Majalla" pitchFamily="2" charset="-78"/>
              </a:rPr>
            </a:br>
            <a:r>
              <a:rPr lang="ar-DZ" sz="6600" dirty="0" smtClean="0">
                <a:latin typeface="Sakkal Majalla" pitchFamily="2" charset="-78"/>
                <a:cs typeface="Sakkal Majalla" pitchFamily="2" charset="-78"/>
              </a:rPr>
              <a:t/>
            </a:r>
            <a:br>
              <a:rPr lang="ar-DZ" sz="6600" dirty="0" smtClean="0">
                <a:latin typeface="Sakkal Majalla" pitchFamily="2" charset="-78"/>
                <a:cs typeface="Sakkal Majalla" pitchFamily="2" charset="-78"/>
              </a:rPr>
            </a:br>
            <a:r>
              <a:rPr lang="ar-DZ" sz="6600" dirty="0" smtClean="0">
                <a:latin typeface="Sakkal Majalla" pitchFamily="2" charset="-78"/>
                <a:cs typeface="Sakkal Majalla" pitchFamily="2" charset="-78"/>
              </a:rPr>
              <a:t/>
            </a:r>
            <a:br>
              <a:rPr lang="ar-DZ" sz="6600" dirty="0" smtClean="0">
                <a:latin typeface="Sakkal Majalla" pitchFamily="2" charset="-78"/>
                <a:cs typeface="Sakkal Majalla" pitchFamily="2" charset="-78"/>
              </a:rPr>
            </a:br>
            <a:r>
              <a:rPr lang="ar-DZ" sz="6600" dirty="0" smtClean="0">
                <a:latin typeface="Sakkal Majalla" pitchFamily="2" charset="-78"/>
                <a:cs typeface="Sakkal Majalla" pitchFamily="2" charset="-78"/>
              </a:rPr>
              <a:t/>
            </a:r>
            <a:br>
              <a:rPr lang="ar-DZ" sz="6600" dirty="0" smtClean="0">
                <a:latin typeface="Sakkal Majalla" pitchFamily="2" charset="-78"/>
                <a:cs typeface="Sakkal Majalla" pitchFamily="2" charset="-78"/>
              </a:rPr>
            </a:br>
            <a:r>
              <a:rPr lang="ar-DZ" sz="6600" dirty="0" smtClean="0"/>
              <a:t> </a:t>
            </a:r>
            <a:br>
              <a:rPr lang="ar-DZ" sz="6600" dirty="0" smtClean="0"/>
            </a:br>
            <a:r>
              <a:rPr lang="ar-DZ" sz="300" dirty="0" smtClean="0"/>
              <a:t/>
            </a:r>
            <a:br>
              <a:rPr lang="ar-DZ" sz="300" dirty="0" smtClean="0"/>
            </a:br>
            <a:r>
              <a:rPr lang="ar-DZ" sz="300" dirty="0" smtClean="0"/>
              <a:t/>
            </a:r>
            <a:br>
              <a:rPr lang="ar-DZ" sz="300" dirty="0" smtClean="0"/>
            </a:br>
            <a:r>
              <a:rPr lang="ar-DZ" sz="300" dirty="0" smtClean="0"/>
              <a:t/>
            </a:r>
            <a:br>
              <a:rPr lang="ar-DZ" sz="300" dirty="0" smtClean="0"/>
            </a:br>
            <a:r>
              <a:rPr lang="ar-DZ" sz="300" dirty="0" smtClean="0"/>
              <a:t/>
            </a:r>
            <a:br>
              <a:rPr lang="ar-DZ" sz="300" dirty="0" smtClean="0"/>
            </a:br>
            <a:r>
              <a:rPr lang="ar-DZ" sz="300" dirty="0" smtClean="0"/>
              <a:t/>
            </a:r>
            <a:br>
              <a:rPr lang="ar-DZ" sz="300" dirty="0" smtClean="0"/>
            </a:br>
            <a:r>
              <a:rPr lang="ar-DZ" sz="300" dirty="0" smtClean="0"/>
              <a:t/>
            </a:r>
            <a:br>
              <a:rPr lang="ar-DZ" sz="300" dirty="0" smtClean="0"/>
            </a:br>
            <a:r>
              <a:rPr lang="ar-DZ" sz="300" dirty="0" smtClean="0"/>
              <a:t/>
            </a:r>
            <a:br>
              <a:rPr lang="ar-DZ" sz="300" dirty="0" smtClean="0"/>
            </a:br>
            <a:r>
              <a:rPr lang="ar-DZ" sz="300" dirty="0" smtClean="0"/>
              <a:t/>
            </a:r>
            <a:br>
              <a:rPr lang="ar-DZ" sz="300" dirty="0" smtClean="0"/>
            </a:br>
            <a:r>
              <a:rPr lang="ar-DZ" sz="300" dirty="0" smtClean="0"/>
              <a:t/>
            </a:r>
            <a:br>
              <a:rPr lang="ar-DZ" sz="300" dirty="0" smtClean="0"/>
            </a:br>
            <a:r>
              <a:rPr lang="ar-DZ" sz="300" dirty="0" smtClean="0"/>
              <a:t/>
            </a:r>
            <a:br>
              <a:rPr lang="ar-DZ" sz="300" dirty="0" smtClean="0"/>
            </a:br>
            <a:r>
              <a:rPr lang="ar-DZ" sz="300" dirty="0" smtClean="0"/>
              <a:t/>
            </a:r>
            <a:br>
              <a:rPr lang="ar-DZ" sz="300" dirty="0" smtClean="0"/>
            </a:br>
            <a:r>
              <a:rPr lang="ar-DZ" sz="300" dirty="0" smtClean="0"/>
              <a:t/>
            </a:r>
            <a:br>
              <a:rPr lang="ar-DZ" sz="300" dirty="0" smtClean="0"/>
            </a:br>
            <a:r>
              <a:rPr lang="ar-DZ" sz="300" dirty="0" smtClean="0"/>
              <a:t/>
            </a:r>
            <a:br>
              <a:rPr lang="ar-DZ" sz="300" dirty="0" smtClean="0"/>
            </a:br>
            <a:r>
              <a:rPr lang="ar-DZ" sz="300" dirty="0" smtClean="0"/>
              <a:t/>
            </a:r>
            <a:br>
              <a:rPr lang="ar-DZ" sz="300" dirty="0" smtClean="0"/>
            </a:br>
            <a:r>
              <a:rPr lang="ar-DZ" sz="300" dirty="0" smtClean="0"/>
              <a:t/>
            </a:r>
            <a:br>
              <a:rPr lang="ar-DZ" sz="300" dirty="0" smtClean="0"/>
            </a:br>
            <a:r>
              <a:rPr lang="ar-DZ" sz="300" dirty="0" smtClean="0"/>
              <a:t/>
            </a:r>
            <a:br>
              <a:rPr lang="ar-DZ" sz="300" dirty="0" smtClean="0"/>
            </a:br>
            <a:r>
              <a:rPr lang="ar-DZ" sz="300" dirty="0" smtClean="0"/>
              <a:t/>
            </a:r>
            <a:br>
              <a:rPr lang="ar-DZ" sz="300" dirty="0" smtClean="0"/>
            </a:br>
            <a:r>
              <a:rPr lang="ar-DZ" sz="300" dirty="0" smtClean="0"/>
              <a:t/>
            </a:r>
            <a:br>
              <a:rPr lang="ar-DZ" sz="300" dirty="0" smtClean="0"/>
            </a:br>
            <a:r>
              <a:rPr lang="ar-DZ" sz="300" dirty="0" smtClean="0"/>
              <a:t/>
            </a:r>
            <a:br>
              <a:rPr lang="ar-DZ" sz="300" dirty="0" smtClean="0"/>
            </a:br>
            <a:r>
              <a:rPr lang="ar-DZ" sz="300" dirty="0" smtClean="0"/>
              <a:t/>
            </a:r>
            <a:br>
              <a:rPr lang="ar-DZ" sz="300" dirty="0" smtClean="0"/>
            </a:br>
            <a:r>
              <a:rPr lang="ar-DZ" sz="300" dirty="0" smtClean="0"/>
              <a:t/>
            </a:r>
            <a:br>
              <a:rPr lang="ar-DZ" sz="300" dirty="0" smtClean="0"/>
            </a:br>
            <a:r>
              <a:rPr lang="ar-DZ" sz="300" dirty="0" smtClean="0"/>
              <a:t/>
            </a:r>
            <a:br>
              <a:rPr lang="ar-DZ" sz="300" dirty="0" smtClean="0"/>
            </a:br>
            <a:r>
              <a:rPr lang="ar-DZ" sz="300" dirty="0" smtClean="0"/>
              <a:t/>
            </a:r>
            <a:br>
              <a:rPr lang="ar-DZ" sz="300" dirty="0" smtClean="0"/>
            </a:br>
            <a:r>
              <a:rPr lang="ar-DZ" sz="300" dirty="0" smtClean="0"/>
              <a:t/>
            </a:r>
            <a:br>
              <a:rPr lang="ar-DZ" sz="300" dirty="0" smtClean="0"/>
            </a:br>
            <a:r>
              <a:rPr lang="ar-DZ" sz="300" dirty="0" smtClean="0"/>
              <a:t/>
            </a:r>
            <a:br>
              <a:rPr lang="ar-DZ" sz="300" dirty="0" smtClean="0"/>
            </a:br>
            <a:r>
              <a:rPr lang="ar-DZ" sz="300" dirty="0" smtClean="0"/>
              <a:t/>
            </a:r>
            <a:br>
              <a:rPr lang="ar-DZ" sz="300" dirty="0" smtClean="0"/>
            </a:br>
            <a:r>
              <a:rPr lang="ar-DZ" sz="300" dirty="0" smtClean="0"/>
              <a:t/>
            </a:r>
            <a:br>
              <a:rPr lang="ar-DZ" sz="300" dirty="0" smtClean="0"/>
            </a:br>
            <a:r>
              <a:rPr lang="ar-DZ" sz="300" dirty="0" smtClean="0"/>
              <a:t/>
            </a:r>
            <a:br>
              <a:rPr lang="ar-DZ" sz="300" dirty="0" smtClean="0"/>
            </a:br>
            <a:r>
              <a:rPr lang="ar-DZ" sz="300" dirty="0" smtClean="0"/>
              <a:t/>
            </a:r>
            <a:br>
              <a:rPr lang="ar-DZ" sz="300" dirty="0" smtClean="0"/>
            </a:br>
            <a:r>
              <a:rPr lang="ar-DZ" sz="300" dirty="0" smtClean="0"/>
              <a:t/>
            </a:r>
            <a:br>
              <a:rPr lang="ar-DZ" sz="300" dirty="0" smtClean="0"/>
            </a:br>
            <a:r>
              <a:rPr lang="ar-DZ" sz="300" dirty="0" smtClean="0"/>
              <a:t/>
            </a:r>
            <a:br>
              <a:rPr lang="ar-DZ" sz="300" dirty="0" smtClean="0"/>
            </a:br>
            <a:r>
              <a:rPr lang="ar-DZ" sz="300" dirty="0" smtClean="0"/>
              <a:t/>
            </a:r>
            <a:br>
              <a:rPr lang="ar-DZ" sz="300" dirty="0" smtClean="0"/>
            </a:br>
            <a:r>
              <a:rPr lang="ar-DZ" sz="300" dirty="0" smtClean="0"/>
              <a:t/>
            </a:r>
            <a:br>
              <a:rPr lang="ar-DZ" sz="300" dirty="0" smtClean="0"/>
            </a:br>
            <a:r>
              <a:rPr lang="ar-DZ" sz="300" dirty="0" smtClean="0"/>
              <a:t/>
            </a:r>
            <a:br>
              <a:rPr lang="ar-DZ" sz="300" dirty="0" smtClean="0"/>
            </a:br>
            <a:r>
              <a:rPr lang="ar-DZ" sz="300" dirty="0" smtClean="0"/>
              <a:t/>
            </a:r>
            <a:br>
              <a:rPr lang="ar-DZ" sz="300" dirty="0" smtClean="0"/>
            </a:br>
            <a:r>
              <a:rPr lang="ar-DZ" sz="300" dirty="0" smtClean="0"/>
              <a:t/>
            </a:r>
            <a:br>
              <a:rPr lang="ar-DZ" sz="300" dirty="0" smtClean="0"/>
            </a:br>
            <a:r>
              <a:rPr lang="ar-DZ" sz="300" dirty="0" smtClean="0"/>
              <a:t/>
            </a:r>
            <a:br>
              <a:rPr lang="ar-DZ" sz="300" dirty="0" smtClean="0"/>
            </a:br>
            <a:r>
              <a:rPr lang="ar-DZ" sz="300" dirty="0" smtClean="0"/>
              <a:t/>
            </a:r>
            <a:br>
              <a:rPr lang="ar-DZ" sz="300" dirty="0" smtClean="0"/>
            </a:br>
            <a:r>
              <a:rPr lang="ar-DZ" sz="300" dirty="0" smtClean="0"/>
              <a:t/>
            </a:r>
            <a:br>
              <a:rPr lang="ar-DZ" sz="300" dirty="0" smtClean="0"/>
            </a:br>
            <a:r>
              <a:rPr lang="ar-DZ" sz="300" dirty="0" smtClean="0"/>
              <a:t/>
            </a:r>
            <a:br>
              <a:rPr lang="ar-DZ" sz="300" dirty="0" smtClean="0"/>
            </a:br>
            <a:r>
              <a:rPr lang="ar-DZ" sz="300" dirty="0" smtClean="0"/>
              <a:t/>
            </a:r>
            <a:br>
              <a:rPr lang="ar-DZ" sz="300" dirty="0" smtClean="0"/>
            </a:br>
            <a:r>
              <a:rPr lang="ar-DZ" sz="300" dirty="0" smtClean="0"/>
              <a:t/>
            </a:r>
            <a:br>
              <a:rPr lang="ar-DZ" sz="300" dirty="0" smtClean="0"/>
            </a:br>
            <a:r>
              <a:rPr lang="ar-DZ" sz="300" dirty="0" smtClean="0"/>
              <a:t/>
            </a:r>
            <a:br>
              <a:rPr lang="ar-DZ" sz="300" dirty="0" smtClean="0"/>
            </a:br>
            <a:r>
              <a:rPr lang="ar-DZ" sz="300" dirty="0" smtClean="0"/>
              <a:t/>
            </a:r>
            <a:br>
              <a:rPr lang="ar-DZ" sz="300" dirty="0" smtClean="0"/>
            </a:br>
            <a:r>
              <a:rPr lang="ar-DZ" sz="300" dirty="0" smtClean="0"/>
              <a:t/>
            </a:r>
            <a:br>
              <a:rPr lang="ar-DZ" sz="300" dirty="0" smtClean="0"/>
            </a:br>
            <a:r>
              <a:rPr lang="ar-DZ" sz="300" dirty="0" smtClean="0"/>
              <a:t/>
            </a:r>
            <a:br>
              <a:rPr lang="ar-DZ" sz="300" dirty="0" smtClean="0"/>
            </a:br>
            <a:r>
              <a:rPr lang="ar-DZ" sz="300" dirty="0" smtClean="0"/>
              <a:t/>
            </a:r>
            <a:br>
              <a:rPr lang="ar-DZ" sz="300" dirty="0" smtClean="0"/>
            </a:br>
            <a:r>
              <a:rPr lang="ar-DZ" sz="300" dirty="0" smtClean="0"/>
              <a:t/>
            </a:r>
            <a:br>
              <a:rPr lang="ar-DZ" sz="300" dirty="0" smtClean="0"/>
            </a:br>
            <a:r>
              <a:rPr lang="ar-DZ" sz="300" dirty="0" smtClean="0"/>
              <a:t/>
            </a:r>
            <a:br>
              <a:rPr lang="ar-DZ" sz="300" dirty="0" smtClean="0"/>
            </a:br>
            <a:r>
              <a:rPr lang="ar-DZ" sz="300" dirty="0" smtClean="0"/>
              <a:t/>
            </a:r>
            <a:br>
              <a:rPr lang="ar-DZ" sz="300" dirty="0" smtClean="0"/>
            </a:br>
            <a:r>
              <a:rPr lang="ar-DZ" sz="300" dirty="0" smtClean="0"/>
              <a:t/>
            </a:r>
            <a:br>
              <a:rPr lang="ar-DZ" sz="300" dirty="0" smtClean="0"/>
            </a:br>
            <a:r>
              <a:rPr lang="ar-DZ" sz="300" dirty="0" smtClean="0"/>
              <a:t/>
            </a:r>
            <a:br>
              <a:rPr lang="ar-DZ" sz="300" dirty="0" smtClean="0"/>
            </a:br>
            <a:r>
              <a:rPr lang="ar-DZ" sz="300" dirty="0" smtClean="0"/>
              <a:t/>
            </a:r>
            <a:br>
              <a:rPr lang="ar-DZ" sz="300" dirty="0" smtClean="0"/>
            </a:br>
            <a:r>
              <a:rPr lang="ar-DZ" sz="300" dirty="0" smtClean="0"/>
              <a:t/>
            </a:r>
            <a:br>
              <a:rPr lang="ar-DZ" sz="300" dirty="0" smtClean="0"/>
            </a:br>
            <a:r>
              <a:rPr lang="ar-DZ" sz="300" dirty="0" smtClean="0"/>
              <a:t/>
            </a:r>
            <a:br>
              <a:rPr lang="ar-DZ" sz="300" dirty="0" smtClean="0"/>
            </a:br>
            <a:r>
              <a:rPr lang="ar-DZ" sz="300" dirty="0" smtClean="0"/>
              <a:t/>
            </a:r>
            <a:br>
              <a:rPr lang="ar-DZ" sz="300" dirty="0" smtClean="0"/>
            </a:br>
            <a:r>
              <a:rPr lang="ar-DZ" sz="300" dirty="0" smtClean="0"/>
              <a:t/>
            </a:r>
            <a:br>
              <a:rPr lang="ar-DZ" sz="300" dirty="0" smtClean="0"/>
            </a:br>
            <a:r>
              <a:rPr lang="ar-DZ" sz="1200" dirty="0" smtClean="0"/>
              <a:t/>
            </a:r>
            <a:br>
              <a:rPr lang="ar-DZ" sz="1200" dirty="0" smtClean="0"/>
            </a:br>
            <a:r>
              <a:rPr lang="ar-DZ" sz="1200" dirty="0" smtClean="0"/>
              <a:t/>
            </a:r>
            <a:br>
              <a:rPr lang="ar-DZ" sz="1200" dirty="0" smtClean="0"/>
            </a:br>
            <a:r>
              <a:rPr lang="ar-DZ" sz="1200" dirty="0" smtClean="0"/>
              <a:t/>
            </a:r>
            <a:br>
              <a:rPr lang="ar-DZ" sz="1200" dirty="0" smtClean="0"/>
            </a:br>
            <a:r>
              <a:rPr lang="ar-DZ" sz="1200" dirty="0" smtClean="0"/>
              <a:t/>
            </a:r>
            <a:br>
              <a:rPr lang="ar-DZ" sz="1200" dirty="0" smtClean="0"/>
            </a:br>
            <a:r>
              <a:rPr lang="ar-DZ" sz="1200" dirty="0" smtClean="0"/>
              <a:t/>
            </a:r>
            <a:br>
              <a:rPr lang="ar-DZ" sz="1200" dirty="0" smtClean="0"/>
            </a:br>
            <a:r>
              <a:rPr lang="ar-DZ" sz="1200" dirty="0" smtClean="0"/>
              <a:t/>
            </a:r>
            <a:br>
              <a:rPr lang="ar-DZ" sz="1200" dirty="0" smtClean="0"/>
            </a:br>
            <a:r>
              <a:rPr lang="ar-DZ" sz="1200" dirty="0" smtClean="0"/>
              <a:t/>
            </a:r>
            <a:br>
              <a:rPr lang="ar-DZ" sz="1200" dirty="0" smtClean="0"/>
            </a:br>
            <a:r>
              <a:rPr lang="ar-DZ" sz="1200" dirty="0" smtClean="0"/>
              <a:t/>
            </a:r>
            <a:br>
              <a:rPr lang="ar-DZ" sz="1200" dirty="0" smtClean="0"/>
            </a:br>
            <a:r>
              <a:rPr lang="ar-DZ" sz="1200" dirty="0" smtClean="0"/>
              <a:t/>
            </a:r>
            <a:br>
              <a:rPr lang="ar-DZ" sz="1200" dirty="0" smtClean="0"/>
            </a:br>
            <a:r>
              <a:rPr lang="ar-DZ" sz="1200" dirty="0" smtClean="0"/>
              <a:t/>
            </a:r>
            <a:br>
              <a:rPr lang="ar-DZ" sz="1200" dirty="0" smtClean="0"/>
            </a:br>
            <a:r>
              <a:rPr lang="ar-DZ" sz="1200" dirty="0" smtClean="0"/>
              <a:t/>
            </a:r>
            <a:br>
              <a:rPr lang="ar-DZ" sz="1200" dirty="0" smtClean="0"/>
            </a:br>
            <a:r>
              <a:rPr lang="ar-DZ" sz="8000" dirty="0" smtClean="0">
                <a:solidFill>
                  <a:schemeClr val="bg1"/>
                </a:solidFill>
                <a:latin typeface="Sakkal Majalla" pitchFamily="2" charset="-78"/>
                <a:cs typeface="Sakkal Majalla" pitchFamily="2" charset="-78"/>
              </a:rPr>
              <a:t>تطبيقــــــات المصـــــارف الإســـــــلاميــــــة في مجــــــــال التكنـــولوجيــا المــــــاليـــة </a:t>
            </a:r>
            <a:r>
              <a:rPr lang="fr-FR" sz="6600" dirty="0" smtClean="0"/>
              <a:t/>
            </a:r>
            <a:br>
              <a:rPr lang="fr-FR" sz="6600" dirty="0" smtClean="0"/>
            </a:br>
            <a:r>
              <a:rPr lang="fr-FR" sz="6600" dirty="0" smtClean="0">
                <a:latin typeface="Sakkal Majalla" pitchFamily="2" charset="-78"/>
                <a:cs typeface="Sakkal Majalla" pitchFamily="2" charset="-78"/>
              </a:rPr>
              <a:t/>
            </a:r>
            <a:br>
              <a:rPr lang="fr-FR" sz="6600" dirty="0" smtClean="0">
                <a:latin typeface="Sakkal Majalla" pitchFamily="2" charset="-78"/>
                <a:cs typeface="Sakkal Majalla" pitchFamily="2" charset="-78"/>
              </a:rPr>
            </a:br>
            <a:endParaRPr lang="fr-FR" sz="6600" dirty="0">
              <a:latin typeface="Sakkal Majalla" pitchFamily="2" charset="-78"/>
              <a:cs typeface="Sakkal Majalla" pitchFamily="2" charset="-78"/>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0" y="1052736"/>
            <a:ext cx="8100392" cy="5403000"/>
          </a:xfrm>
        </p:spPr>
        <p:txBody>
          <a:bodyPr>
            <a:normAutofit/>
          </a:bodyPr>
          <a:lstStyle/>
          <a:p>
            <a:pPr algn="just" rtl="1">
              <a:buNone/>
            </a:pPr>
            <a:r>
              <a:rPr lang="ar-DZ" sz="4400" dirty="0" smtClean="0">
                <a:latin typeface="Sakkal Majalla" pitchFamily="2" charset="-78"/>
                <a:cs typeface="Sakkal Majalla" pitchFamily="2" charset="-78"/>
              </a:rPr>
              <a:t>         أصبح تبني المصارف الإسلامية للتكنولوجيا المالية ضرورة حتمية، وهذا من أجل تحسين أدائها ولتقديم خدمات مصرفية جديدة ومبتكرة تحقق الجودة المطلوبة، وهذا من خلال استغلال التقنيات والتطبيقات التي تقدمها التكنولوجيا المالية، والتي يمكن إبرازها فيما يلي:</a:t>
            </a:r>
            <a:endParaRPr lang="fr-FR" sz="4400" dirty="0" smtClean="0">
              <a:latin typeface="Sakkal Majalla" pitchFamily="2" charset="-78"/>
              <a:cs typeface="Sakkal Majalla" pitchFamily="2" charset="-78"/>
            </a:endParaRPr>
          </a:p>
          <a:p>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172400" cy="908720"/>
          </a:xfrm>
        </p:spPr>
        <p:txBody>
          <a:bodyPr>
            <a:normAutofit/>
          </a:bodyPr>
          <a:lstStyle/>
          <a:p>
            <a:pPr algn="ctr" rtl="1"/>
            <a:r>
              <a:rPr lang="ar-DZ" sz="5400" dirty="0" smtClean="0">
                <a:latin typeface="Sakkal Majalla" pitchFamily="2" charset="-78"/>
                <a:cs typeface="Sakkal Majalla" pitchFamily="2" charset="-78"/>
              </a:rPr>
              <a:t>1. البلــــــوكتشيــــــــن:</a:t>
            </a:r>
            <a:endParaRPr lang="fr-FR" sz="5400" dirty="0">
              <a:latin typeface="Sakkal Majalla" pitchFamily="2" charset="-78"/>
              <a:cs typeface="Sakkal Majalla" pitchFamily="2" charset="-78"/>
            </a:endParaRPr>
          </a:p>
        </p:txBody>
      </p:sp>
      <p:sp>
        <p:nvSpPr>
          <p:cNvPr id="4" name="Content Placeholder 3"/>
          <p:cNvSpPr>
            <a:spLocks noGrp="1"/>
          </p:cNvSpPr>
          <p:nvPr>
            <p:ph idx="1"/>
          </p:nvPr>
        </p:nvSpPr>
        <p:spPr>
          <a:xfrm>
            <a:off x="0" y="908720"/>
            <a:ext cx="8138592" cy="5949280"/>
          </a:xfrm>
        </p:spPr>
        <p:txBody>
          <a:bodyPr>
            <a:normAutofit fontScale="92500" lnSpcReduction="20000"/>
          </a:bodyPr>
          <a:lstStyle/>
          <a:p>
            <a:pPr algn="just" rtl="1">
              <a:buNone/>
            </a:pPr>
            <a:endParaRPr lang="ar-DZ" dirty="0" smtClean="0">
              <a:latin typeface="Sakkal Majalla" pitchFamily="2" charset="-78"/>
              <a:cs typeface="Sakkal Majalla" pitchFamily="2" charset="-78"/>
            </a:endParaRPr>
          </a:p>
          <a:p>
            <a:pPr algn="just" rtl="1">
              <a:buNone/>
            </a:pPr>
            <a:r>
              <a:rPr lang="ar-DZ" dirty="0" smtClean="0">
                <a:latin typeface="Sakkal Majalla" pitchFamily="2" charset="-78"/>
                <a:cs typeface="Sakkal Majalla" pitchFamily="2" charset="-78"/>
              </a:rPr>
              <a:t>		</a:t>
            </a:r>
            <a:r>
              <a:rPr lang="ar-DZ" sz="4000" dirty="0" smtClean="0">
                <a:latin typeface="Sakkal Majalla" pitchFamily="2" charset="-78"/>
                <a:cs typeface="Sakkal Majalla" pitchFamily="2" charset="-78"/>
              </a:rPr>
              <a:t>إن تقنية البلوكتشين تمكن مختلف القطاعات من مؤسسات وأفراد من إجراء معاملات أكثر شفافية، وتنفذ صفقات تكاد تخلو من الغش والاحتيال، بالإضافة إلى كفاءة وسرعة المقاصة والتسويات، التي يمكن أن تتم في دقائق مقارنة بالطرق التقليدية التي تحتاج أيام، ومن المتوقع فإن هذه التقنية ستكون المحرك الرئيسي المحتمل لخدمات الصناعة المالية، فإذا تم تبني هذه التقنية فسوف تمكن المصارف من معالجة المدفوعات بشكل أسرع وأكثر دقة مع التقليل من تكاليف معالجة المعاملات، بناء على ما تقدم  يمكن إبراز تطبيقات البلوكتشين التي يمكن أن يستفاد منها القطاع المالي الإسلامي، والتي تتمثل في عدة تطبيقات منها: </a:t>
            </a:r>
            <a:endParaRPr lang="fr-FR" sz="4000" dirty="0">
              <a:latin typeface="Sakkal Majalla" pitchFamily="2" charset="-78"/>
              <a:cs typeface="Sakkal Majalla" pitchFamily="2" charset="-78"/>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Rectangle 1"/>
          <p:cNvSpPr>
            <a:spLocks noChangeArrowheads="1"/>
          </p:cNvSpPr>
          <p:nvPr/>
        </p:nvSpPr>
        <p:spPr bwMode="auto">
          <a:xfrm>
            <a:off x="0" y="1253073"/>
            <a:ext cx="9144000"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1371600" marR="0" lvl="3" indent="-1360488" algn="justLow" defTabSz="914400" rtl="1" eaLnBrk="1" fontAlgn="base" latinLnBrk="0" hangingPunct="1">
              <a:lnSpc>
                <a:spcPct val="100000"/>
              </a:lnSpc>
              <a:spcBef>
                <a:spcPct val="0"/>
              </a:spcBef>
              <a:spcAft>
                <a:spcPct val="0"/>
              </a:spcAft>
              <a:buClrTx/>
              <a:buSzTx/>
              <a:tabLst>
                <a:tab pos="674688" algn="r"/>
              </a:tabLst>
            </a:pPr>
            <a:r>
              <a:rPr kumimoji="0" lang="ar-DZ" sz="4000" b="0" i="0" u="none" strike="noStrike" cap="none" normalizeH="0" baseline="0" dirty="0" smtClean="0">
                <a:ln>
                  <a:noFill/>
                </a:ln>
                <a:solidFill>
                  <a:schemeClr val="tx1"/>
                </a:solidFill>
                <a:effectLst/>
                <a:latin typeface="Sakkal Majalla" pitchFamily="2" charset="-78"/>
                <a:ea typeface="Times New Roman" pitchFamily="18" charset="0"/>
                <a:cs typeface="Sakkal Majalla" pitchFamily="2" charset="-78"/>
              </a:rPr>
              <a:t>		</a:t>
            </a:r>
            <a:r>
              <a:rPr kumimoji="0" lang="ar-DZ" sz="4000" b="0" i="0" u="none" strike="noStrike" cap="none" normalizeH="0" dirty="0" smtClean="0">
                <a:ln>
                  <a:noFill/>
                </a:ln>
                <a:solidFill>
                  <a:schemeClr val="tx1"/>
                </a:solidFill>
                <a:effectLst/>
                <a:latin typeface="Sakkal Majalla" pitchFamily="2" charset="-78"/>
                <a:ea typeface="Times New Roman" pitchFamily="18" charset="0"/>
                <a:cs typeface="Sakkal Majalla" pitchFamily="2" charset="-78"/>
              </a:rPr>
              <a:t>     </a:t>
            </a:r>
            <a:r>
              <a:rPr kumimoji="0" lang="ar-DZ" sz="4000" b="0" i="0" u="none" strike="noStrike" cap="none" normalizeH="0" baseline="0" dirty="0" smtClean="0">
                <a:ln>
                  <a:noFill/>
                </a:ln>
                <a:solidFill>
                  <a:schemeClr val="tx1"/>
                </a:solidFill>
                <a:effectLst/>
                <a:latin typeface="Sakkal Majalla" pitchFamily="2" charset="-78"/>
                <a:ea typeface="Times New Roman" pitchFamily="18" charset="0"/>
                <a:cs typeface="Sakkal Majalla" pitchFamily="2" charset="-78"/>
              </a:rPr>
              <a:t>يمكن للقطاع الإسلامي أن يستفيد من تطبيق العقود الذكية في العديد من الجوانب، بدء من المساهمة في رأسمال المصرف عند تأسيسه، وفي عمليات انتخاب مجالس الإدارة والهيئات، كما يمكن أن تستخدم في جانب مصادر الأموال وتوظيفها، فيمكن إيجاد عقود ذكية نمطية تتوافق مع أحكام الشريعة الإسلامية فيكون على منصة أو ضمن تعاملات المصرف مع عملاءه عن طريق عقود مداينات ومشاركات تلبي الحاجات المختلفة للأطراف.</a:t>
            </a:r>
            <a:endParaRPr kumimoji="0" lang="ar-DZ" sz="4800" b="0" i="0" u="none" strike="noStrike" cap="none" normalizeH="0" baseline="0" dirty="0" smtClean="0">
              <a:ln>
                <a:noFill/>
              </a:ln>
              <a:solidFill>
                <a:schemeClr val="tx1"/>
              </a:solidFill>
              <a:effectLst/>
              <a:latin typeface="Sakkal Majalla" pitchFamily="2" charset="-78"/>
              <a:cs typeface="Sakkal Majalla" pitchFamily="2" charset="-78"/>
            </a:endParaRPr>
          </a:p>
        </p:txBody>
      </p:sp>
      <p:sp>
        <p:nvSpPr>
          <p:cNvPr id="4" name="Title 1"/>
          <p:cNvSpPr>
            <a:spLocks noGrp="1"/>
          </p:cNvSpPr>
          <p:nvPr>
            <p:ph type="title"/>
          </p:nvPr>
        </p:nvSpPr>
        <p:spPr>
          <a:xfrm>
            <a:off x="0" y="0"/>
            <a:ext cx="8172400" cy="908720"/>
          </a:xfrm>
        </p:spPr>
        <p:txBody>
          <a:bodyPr>
            <a:normAutofit/>
          </a:bodyPr>
          <a:lstStyle/>
          <a:p>
            <a:pPr algn="ctr" rtl="1"/>
            <a:r>
              <a:rPr lang="ar-DZ" sz="5400" dirty="0" smtClean="0">
                <a:latin typeface="Sakkal Majalla" pitchFamily="2" charset="-78"/>
                <a:cs typeface="Sakkal Majalla" pitchFamily="2" charset="-78"/>
              </a:rPr>
              <a:t>1.1. العقود الذكية:</a:t>
            </a:r>
            <a:endParaRPr lang="fr-FR" sz="5400" dirty="0">
              <a:latin typeface="Sakkal Majalla" pitchFamily="2" charset="-78"/>
              <a:cs typeface="Sakkal Majalla" pitchFamily="2" charset="-78"/>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1196753"/>
            <a:ext cx="8172400" cy="4401205"/>
          </a:xfrm>
          <a:prstGeom prst="rect">
            <a:avLst/>
          </a:prstGeom>
        </p:spPr>
        <p:txBody>
          <a:bodyPr wrap="square">
            <a:spAutoFit/>
          </a:bodyPr>
          <a:lstStyle/>
          <a:p>
            <a:pPr algn="just" rtl="1"/>
            <a:r>
              <a:rPr lang="ar-DZ" sz="4000" dirty="0" smtClean="0">
                <a:latin typeface="Sakkal Majalla" pitchFamily="2" charset="-78"/>
                <a:cs typeface="Sakkal Majalla" pitchFamily="2" charset="-78"/>
              </a:rPr>
              <a:t>        تتيح تقنية البلوكتشين وجود سجلات شفافة لكل المعاملات، وهي غير قابلة للتعديل أو التلاعب بها، بناء على ذلك يمكن للمؤسسات المالية الإسلامية الاستفادة من ذلك لبناء نظام تدقيق ورقابة مالية وشرعية وإصدار تقارير من قبل المدققين سنوية أو شهرية، وكل هذا يعزز من قوة وتنافسية هذه المؤسسات، وزيادة الثقة بها وبشرعية تعاملاتها. </a:t>
            </a:r>
            <a:endParaRPr lang="fr-FR" sz="4000" dirty="0">
              <a:latin typeface="Sakkal Majalla" pitchFamily="2" charset="-78"/>
              <a:cs typeface="Sakkal Majalla" pitchFamily="2" charset="-78"/>
            </a:endParaRPr>
          </a:p>
        </p:txBody>
      </p:sp>
      <p:sp>
        <p:nvSpPr>
          <p:cNvPr id="4" name="Title 1"/>
          <p:cNvSpPr>
            <a:spLocks noGrp="1"/>
          </p:cNvSpPr>
          <p:nvPr>
            <p:ph type="title"/>
          </p:nvPr>
        </p:nvSpPr>
        <p:spPr>
          <a:xfrm>
            <a:off x="0" y="0"/>
            <a:ext cx="8172400" cy="908720"/>
          </a:xfrm>
        </p:spPr>
        <p:txBody>
          <a:bodyPr>
            <a:normAutofit/>
          </a:bodyPr>
          <a:lstStyle/>
          <a:p>
            <a:pPr algn="ctr" rtl="1"/>
            <a:r>
              <a:rPr lang="ar-DZ" sz="5400" dirty="0" smtClean="0">
                <a:latin typeface="Sakkal Majalla" pitchFamily="2" charset="-78"/>
                <a:cs typeface="Sakkal Majalla" pitchFamily="2" charset="-78"/>
              </a:rPr>
              <a:t>2.1. الرقابة والتدقيق:</a:t>
            </a:r>
            <a:endParaRPr lang="fr-FR" sz="5400" dirty="0">
              <a:latin typeface="Sakkal Majalla" pitchFamily="2" charset="-78"/>
              <a:cs typeface="Sakkal Majalla" pitchFamily="2" charset="-78"/>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0" y="836712"/>
            <a:ext cx="8172400" cy="5733256"/>
          </a:xfrm>
        </p:spPr>
        <p:txBody>
          <a:bodyPr>
            <a:noAutofit/>
          </a:bodyPr>
          <a:lstStyle/>
          <a:p>
            <a:pPr algn="just" rtl="1">
              <a:buNone/>
            </a:pPr>
            <a:r>
              <a:rPr lang="ar-DZ" sz="4000" dirty="0" smtClean="0">
                <a:latin typeface="Sakkal Majalla" pitchFamily="2" charset="-78"/>
                <a:cs typeface="Sakkal Majalla" pitchFamily="2" charset="-78"/>
              </a:rPr>
              <a:t>        </a:t>
            </a:r>
            <a:r>
              <a:rPr lang="ar-DZ" sz="3800" dirty="0" smtClean="0">
                <a:latin typeface="Sakkal Majalla" pitchFamily="2" charset="-78"/>
                <a:cs typeface="Sakkal Majalla" pitchFamily="2" charset="-78"/>
              </a:rPr>
              <a:t>يعد تمويل التجارة أكثر التطبيقات فائدة لتكنولوجيا البلوكتشين في القطاع المصرفي، حيث تتيح لجميع الأطراف المشاركة في الصفقات من مصدرين ومستوردين ومصارف، مشاركة المعلومات في سجل واحد مشترك بنتائج شفافة ومتاحة للجمهور، وتنفيذ العقود تلقائيا بمجرد استيفاء شروط الصفقة، فيكون سجل مفتوح لجميع الاطراف للاطلاع عليه، ولا شك أن استخدام البلوكتشين سيقلل الكثير من التكاليف والجهد والوقت، وتتيح تتبع مسار الأصول والسلع في كل مراحلها بداية من نشوئها مرورا بصناعتها وصولا إلى المستخدم النهائي. </a:t>
            </a:r>
            <a:endParaRPr lang="fr-FR" sz="3800" dirty="0">
              <a:latin typeface="Sakkal Majalla" pitchFamily="2" charset="-78"/>
              <a:cs typeface="Sakkal Majalla" pitchFamily="2" charset="-78"/>
            </a:endParaRPr>
          </a:p>
        </p:txBody>
      </p:sp>
      <p:sp>
        <p:nvSpPr>
          <p:cNvPr id="5" name="Title 1"/>
          <p:cNvSpPr>
            <a:spLocks noGrp="1"/>
          </p:cNvSpPr>
          <p:nvPr>
            <p:ph type="title"/>
          </p:nvPr>
        </p:nvSpPr>
        <p:spPr>
          <a:xfrm>
            <a:off x="0" y="0"/>
            <a:ext cx="8172400" cy="908720"/>
          </a:xfrm>
        </p:spPr>
        <p:txBody>
          <a:bodyPr>
            <a:normAutofit/>
          </a:bodyPr>
          <a:lstStyle/>
          <a:p>
            <a:pPr algn="ctr" rtl="1"/>
            <a:r>
              <a:rPr lang="ar-DZ" sz="5400" dirty="0" smtClean="0">
                <a:latin typeface="Sakkal Majalla" pitchFamily="2" charset="-78"/>
                <a:cs typeface="Sakkal Majalla" pitchFamily="2" charset="-78"/>
              </a:rPr>
              <a:t>3.1. تمويل التجارة:</a:t>
            </a:r>
            <a:endParaRPr lang="fr-FR" sz="5400" dirty="0">
              <a:latin typeface="Sakkal Majalla" pitchFamily="2" charset="-78"/>
              <a:cs typeface="Sakkal Majalla" pitchFamily="2" charset="-78"/>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noGrp="1"/>
          </p:cNvSpPr>
          <p:nvPr>
            <p:ph type="title"/>
          </p:nvPr>
        </p:nvSpPr>
        <p:spPr>
          <a:xfrm>
            <a:off x="0" y="0"/>
            <a:ext cx="8172400" cy="1484784"/>
          </a:xfrm>
        </p:spPr>
        <p:txBody>
          <a:bodyPr>
            <a:normAutofit fontScale="90000"/>
          </a:bodyPr>
          <a:lstStyle/>
          <a:p>
            <a:pPr algn="ctr" rtl="1"/>
            <a:r>
              <a:rPr lang="ar-DZ" sz="5400" dirty="0" smtClean="0">
                <a:latin typeface="Sakkal Majalla" pitchFamily="2" charset="-78"/>
                <a:cs typeface="Sakkal Majalla" pitchFamily="2" charset="-78"/>
              </a:rPr>
              <a:t>2. الصــكــــوك الذكيـــــــة (الصـــكــــوك + العقـــــود الذكيـــــة):</a:t>
            </a:r>
            <a:endParaRPr lang="fr-FR" sz="5400" dirty="0">
              <a:latin typeface="Sakkal Majalla" pitchFamily="2" charset="-78"/>
              <a:cs typeface="Sakkal Majalla" pitchFamily="2" charset="-78"/>
            </a:endParaRPr>
          </a:p>
        </p:txBody>
      </p:sp>
      <p:sp>
        <p:nvSpPr>
          <p:cNvPr id="62465" name="Rectangle 1"/>
          <p:cNvSpPr>
            <a:spLocks noChangeArrowheads="1"/>
          </p:cNvSpPr>
          <p:nvPr/>
        </p:nvSpPr>
        <p:spPr bwMode="auto">
          <a:xfrm>
            <a:off x="0" y="1837226"/>
            <a:ext cx="8172400"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Low" rtl="1" fontAlgn="base">
              <a:spcBef>
                <a:spcPct val="0"/>
              </a:spcBef>
              <a:spcAft>
                <a:spcPct val="0"/>
              </a:spcAft>
            </a:pPr>
            <a:r>
              <a:rPr kumimoji="0" lang="ar-DZ" sz="3600" b="0" i="0" u="none" strike="noStrike" cap="none" normalizeH="0" dirty="0" smtClean="0">
                <a:ln>
                  <a:noFill/>
                </a:ln>
                <a:solidFill>
                  <a:schemeClr val="tx1"/>
                </a:solidFill>
                <a:effectLst/>
                <a:latin typeface="Sakkal Majalla" pitchFamily="2" charset="-78"/>
                <a:ea typeface="Times New Roman" pitchFamily="18" charset="0"/>
                <a:cs typeface="Sakkal Majalla" pitchFamily="2" charset="-78"/>
              </a:rPr>
              <a:t>       </a:t>
            </a:r>
            <a:r>
              <a:rPr kumimoji="0" lang="ar-DZ" sz="3600" b="0" i="0" u="none" strike="noStrike" cap="none" normalizeH="0" baseline="0" dirty="0" smtClean="0">
                <a:ln>
                  <a:noFill/>
                </a:ln>
                <a:solidFill>
                  <a:schemeClr val="tx1"/>
                </a:solidFill>
                <a:effectLst/>
                <a:latin typeface="Sakkal Majalla" pitchFamily="2" charset="-78"/>
                <a:ea typeface="Times New Roman" pitchFamily="18" charset="0"/>
                <a:cs typeface="Sakkal Majalla" pitchFamily="2" charset="-78"/>
              </a:rPr>
              <a:t>إن تقنية سلسلة الكتل والعقود الذكية تساهم في حل الكثير من التحديات التي تواجه عملية</a:t>
            </a:r>
            <a:r>
              <a:rPr lang="ar-DZ" sz="3600" dirty="0" smtClean="0">
                <a:latin typeface="Sakkal Majalla" pitchFamily="2" charset="-78"/>
                <a:ea typeface="Times New Roman" pitchFamily="18" charset="0"/>
                <a:cs typeface="Sakkal Majalla" pitchFamily="2" charset="-78"/>
              </a:rPr>
              <a:t> إصدار الصكوك وتداولها</a:t>
            </a:r>
            <a:r>
              <a:rPr kumimoji="0" lang="ar-DZ" sz="3600" b="0" i="0" u="none" strike="noStrike" cap="none" normalizeH="0" baseline="0" dirty="0" smtClean="0">
                <a:ln>
                  <a:noFill/>
                </a:ln>
                <a:solidFill>
                  <a:schemeClr val="tx1"/>
                </a:solidFill>
                <a:effectLst/>
                <a:latin typeface="Sakkal Majalla" pitchFamily="2" charset="-78"/>
                <a:ea typeface="Times New Roman" pitchFamily="18" charset="0"/>
                <a:cs typeface="Sakkal Majalla" pitchFamily="2" charset="-78"/>
              </a:rPr>
              <a:t>. وعلى ذلك فقد قامت شركة إندونيسية (</a:t>
            </a:r>
            <a:r>
              <a:rPr kumimoji="0" lang="en-US" sz="3600" b="0" i="0" u="none" strike="noStrike" cap="none" normalizeH="0" baseline="0" dirty="0" smtClean="0">
                <a:ln>
                  <a:noFill/>
                </a:ln>
                <a:solidFill>
                  <a:schemeClr val="tx1"/>
                </a:solidFill>
                <a:effectLst/>
                <a:latin typeface="Sakkal Majalla" pitchFamily="2" charset="-78"/>
                <a:ea typeface="Times New Roman" pitchFamily="18" charset="0"/>
                <a:cs typeface="Sakkal Majalla" pitchFamily="2" charset="-78"/>
              </a:rPr>
              <a:t>Blossom Finance</a:t>
            </a:r>
            <a:r>
              <a:rPr kumimoji="0" lang="ar-DZ" sz="3600" b="0" i="0" u="none" strike="noStrike" cap="none" normalizeH="0" baseline="0" dirty="0" smtClean="0">
                <a:ln>
                  <a:noFill/>
                </a:ln>
                <a:solidFill>
                  <a:schemeClr val="tx1"/>
                </a:solidFill>
                <a:effectLst/>
                <a:latin typeface="Sakkal Majalla" pitchFamily="2" charset="-78"/>
                <a:ea typeface="Times New Roman" pitchFamily="18" charset="0"/>
                <a:cs typeface="Sakkal Majalla" pitchFamily="2" charset="-78"/>
              </a:rPr>
              <a:t>) بإطلاق مشروع الصكوك الذكية (</a:t>
            </a:r>
            <a:r>
              <a:rPr kumimoji="0" lang="en-US" sz="3600" b="0" i="0" u="none" strike="noStrike" cap="none" normalizeH="0" baseline="0" dirty="0" smtClean="0">
                <a:ln>
                  <a:noFill/>
                </a:ln>
                <a:solidFill>
                  <a:schemeClr val="tx1"/>
                </a:solidFill>
                <a:effectLst/>
                <a:latin typeface="Sakkal Majalla" pitchFamily="2" charset="-78"/>
                <a:ea typeface="Times New Roman" pitchFamily="18" charset="0"/>
                <a:cs typeface="Sakkal Majalla" pitchFamily="2" charset="-78"/>
              </a:rPr>
              <a:t>Smart </a:t>
            </a:r>
            <a:r>
              <a:rPr kumimoji="0" lang="en-US" sz="3600" b="0" i="0" u="none" strike="noStrike" cap="none" normalizeH="0" baseline="0" dirty="0" err="1" smtClean="0">
                <a:ln>
                  <a:noFill/>
                </a:ln>
                <a:solidFill>
                  <a:schemeClr val="tx1"/>
                </a:solidFill>
                <a:effectLst/>
                <a:latin typeface="Sakkal Majalla" pitchFamily="2" charset="-78"/>
                <a:ea typeface="Times New Roman" pitchFamily="18" charset="0"/>
                <a:cs typeface="Sakkal Majalla" pitchFamily="2" charset="-78"/>
              </a:rPr>
              <a:t>Sukuk</a:t>
            </a:r>
            <a:r>
              <a:rPr kumimoji="0" lang="ar-DZ" sz="3600" b="0" i="0" u="none" strike="noStrike" cap="none" normalizeH="0" baseline="0" dirty="0" smtClean="0">
                <a:ln>
                  <a:noFill/>
                </a:ln>
                <a:solidFill>
                  <a:schemeClr val="tx1"/>
                </a:solidFill>
                <a:effectLst/>
                <a:latin typeface="Sakkal Majalla" pitchFamily="2" charset="-78"/>
                <a:ea typeface="Times New Roman" pitchFamily="18" charset="0"/>
                <a:cs typeface="Sakkal Majalla" pitchFamily="2" charset="-78"/>
              </a:rPr>
              <a:t>)، وهي عبارة عن صكوك معتمدة على تقنية سلسلة الكتل، ستستخدم في المشاريع الاجتماعية كتوسعة المستشفيات وتمويل المشاريع الصغيرة في المناطق الفقيرة ومشاريع خدمات ذات نفع عام.</a:t>
            </a:r>
            <a:endParaRPr kumimoji="0" lang="ar-DZ" sz="3600" b="0" i="0" u="none" strike="noStrike" cap="none" normalizeH="0" baseline="0" dirty="0" smtClean="0">
              <a:ln>
                <a:noFill/>
              </a:ln>
              <a:solidFill>
                <a:schemeClr val="tx1"/>
              </a:solidFill>
              <a:effectLst/>
              <a:latin typeface="Sakkal Majalla" pitchFamily="2" charset="-78"/>
              <a:cs typeface="Sakkal Majalla" pitchFamily="2" charset="-78"/>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Rectangle 1"/>
          <p:cNvSpPr>
            <a:spLocks noChangeArrowheads="1"/>
          </p:cNvSpPr>
          <p:nvPr/>
        </p:nvSpPr>
        <p:spPr bwMode="auto">
          <a:xfrm>
            <a:off x="0" y="3388"/>
            <a:ext cx="8172400" cy="37856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DZ" sz="4000" b="0" i="0" u="none" strike="noStrike" cap="none" normalizeH="0" baseline="0" dirty="0" smtClean="0">
                <a:ln>
                  <a:noFill/>
                </a:ln>
                <a:solidFill>
                  <a:schemeClr val="tx1"/>
                </a:solidFill>
                <a:effectLst/>
                <a:latin typeface="Sakkal Majalla" pitchFamily="2" charset="-78"/>
                <a:ea typeface="Times New Roman" pitchFamily="18" charset="0"/>
                <a:cs typeface="Sakkal Majalla" pitchFamily="2" charset="-78"/>
              </a:rPr>
              <a:t>      تقوم الصكوك الذكية على تقنية سلسلة الكتل وذلك من خلال العقود الذكية، حيث تقوم هذه العقود على مجموعة من القواعد المشفرة التي ترتبط بمنظومة إلكترونية متطورة، تقوم تلقائيا بعد تلقيها الأوامر بتطبيق بنود العقد فيما يتعلق بالمدفوعات وتحويل الملكية.</a:t>
            </a:r>
            <a:endParaRPr kumimoji="0" lang="ar-DZ" sz="4000" b="0" i="0" u="none" strike="noStrike" cap="none" normalizeH="0" baseline="0" dirty="0" smtClean="0">
              <a:ln>
                <a:noFill/>
              </a:ln>
              <a:solidFill>
                <a:schemeClr val="tx1"/>
              </a:solidFill>
              <a:effectLst/>
              <a:latin typeface="Sakkal Majalla" pitchFamily="2" charset="-78"/>
              <a:cs typeface="Sakkal Majalla" pitchFamily="2" charset="-78"/>
            </a:endParaRPr>
          </a:p>
        </p:txBody>
      </p:sp>
      <p:sp>
        <p:nvSpPr>
          <p:cNvPr id="4" name="Rectangle 3"/>
          <p:cNvSpPr/>
          <p:nvPr/>
        </p:nvSpPr>
        <p:spPr>
          <a:xfrm>
            <a:off x="0" y="3789040"/>
            <a:ext cx="8172400" cy="2554545"/>
          </a:xfrm>
          <a:prstGeom prst="rect">
            <a:avLst/>
          </a:prstGeom>
        </p:spPr>
        <p:txBody>
          <a:bodyPr wrap="square">
            <a:spAutoFit/>
          </a:bodyPr>
          <a:lstStyle/>
          <a:p>
            <a:pPr algn="just" rtl="1"/>
            <a:r>
              <a:rPr lang="ar-DZ" sz="3600" dirty="0" smtClean="0">
                <a:latin typeface="Sakkal Majalla" pitchFamily="2" charset="-78"/>
                <a:cs typeface="Sakkal Majalla" pitchFamily="2" charset="-78"/>
              </a:rPr>
              <a:t>	</a:t>
            </a:r>
            <a:r>
              <a:rPr lang="ar-DZ" sz="4000" dirty="0" smtClean="0">
                <a:latin typeface="Sakkal Majalla" pitchFamily="2" charset="-78"/>
                <a:cs typeface="Sakkal Majalla" pitchFamily="2" charset="-78"/>
              </a:rPr>
              <a:t>يمكن لقطاع الأعمال أو حتى الجهات السيادية في حال حاجتها للسيولة أو تمويل مشروعات معينة إطلاق صكوك ذكية، يتم فيها استقطاب الأموال والحصول على التمويل اللازم من الصكوك الذكية. </a:t>
            </a:r>
            <a:endParaRPr lang="fr-FR" sz="4000" dirty="0">
              <a:latin typeface="Sakkal Majalla" pitchFamily="2" charset="-78"/>
              <a:cs typeface="Sakkal Majalla" pitchFamily="2" charset="-78"/>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18303</TotalTime>
  <Words>779</Words>
  <Application>Microsoft Office PowerPoint</Application>
  <PresentationFormat>On-screen Show (4:3)</PresentationFormat>
  <Paragraphs>36</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Opulent</vt:lpstr>
      <vt:lpstr>                      التكنـــــولــوجيــا المــــــــاليــة في المؤسسات المالية الإسلامية  </vt:lpstr>
      <vt:lpstr>                                                                                           تطبيقــــــات المصـــــارف الإســـــــلاميــــــة في مجــــــــال التكنـــولوجيــا المــــــاليـــة   </vt:lpstr>
      <vt:lpstr>PowerPoint Presentation</vt:lpstr>
      <vt:lpstr>1. البلــــــوكتشيــــــــن:</vt:lpstr>
      <vt:lpstr>1.1. العقود الذكية:</vt:lpstr>
      <vt:lpstr>2.1. الرقابة والتدقيق:</vt:lpstr>
      <vt:lpstr>3.1. تمويل التجارة:</vt:lpstr>
      <vt:lpstr>2. الصــكــــوك الذكيـــــــة (الصـــكــــوك + العقـــــود الذكيـــــة):</vt:lpstr>
      <vt:lpstr>PowerPoint Presentation</vt:lpstr>
      <vt:lpstr>PowerPoint Presentation</vt:lpstr>
      <vt:lpstr>3. البيانات الضخمة:</vt:lpstr>
      <vt:lpstr>PowerPoint Presentation</vt:lpstr>
      <vt:lpstr>4. التمويل الجماعي:</vt:lpstr>
      <vt:lpstr>PowerPoint Presentation</vt:lpstr>
      <vt:lpstr>PowerPoint Presentation</vt:lpstr>
      <vt:lpstr>PowerPoint Presentation</vt:lpstr>
      <vt:lpstr>PowerPoint Presentation</vt:lpstr>
      <vt:lpstr>5. التمويل من النظير إلى النظير:</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تقنيــــــــات التكنـــــولــوجيــا المــــــــاليــة</dc:title>
  <dc:creator>ADMIN</dc:creator>
  <cp:lastModifiedBy>KM</cp:lastModifiedBy>
  <cp:revision>68</cp:revision>
  <dcterms:created xsi:type="dcterms:W3CDTF">2024-10-14T08:00:24Z</dcterms:created>
  <dcterms:modified xsi:type="dcterms:W3CDTF">2026-01-04T18:06:12Z</dcterms:modified>
</cp:coreProperties>
</file>