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71" r:id="rId9"/>
    <p:sldId id="263" r:id="rId10"/>
    <p:sldId id="26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0" d="100"/>
          <a:sy n="70" d="100"/>
        </p:scale>
        <p:origin x="-13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5BCAD085-E8A6-8845-BD4E-CB4CCA059FC4}" type="datetimeFigureOut">
              <a:rPr lang="en-US" smtClean="0"/>
              <a:t>4/20/2026</a:t>
            </a:fld>
            <a:endParaRPr lang="en-US"/>
          </a:p>
        </p:txBody>
      </p:sp>
      <p:sp>
        <p:nvSpPr>
          <p:cNvPr id="17" name="Espace réservé du pied de page 16"/>
          <p:cNvSpPr>
            <a:spLocks noGrp="1"/>
          </p:cNvSpPr>
          <p:nvPr>
            <p:ph type="ftr" sz="quarter" idx="11"/>
          </p:nvPr>
        </p:nvSpPr>
        <p:spPr/>
        <p:txBody>
          <a:bodyPr/>
          <a:lstStyle/>
          <a:p>
            <a:endParaRPr lang="en-US"/>
          </a:p>
        </p:txBody>
      </p:sp>
      <p:sp>
        <p:nvSpPr>
          <p:cNvPr id="29" name="Espace réservé du numéro de diapositive 28"/>
          <p:cNvSpPr>
            <a:spLocks noGrp="1"/>
          </p:cNvSpPr>
          <p:nvPr>
            <p:ph type="sldNum" sz="quarter" idx="12"/>
          </p:nvPr>
        </p:nvSpPr>
        <p:spPr/>
        <p:txBody>
          <a:bodyPr/>
          <a:lstStyle/>
          <a:p>
            <a:fld id="{C1FF6DA9-008F-8B48-92A6-B652298478BF}" type="slidenum">
              <a:rPr lang="en-US" smtClean="0"/>
              <a:t>‹N°›</a:t>
            </a:fld>
            <a:endParaRPr lang="en-US"/>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5BCAD085-E8A6-8845-BD4E-CB4CCA059FC4}" type="datetimeFigureOut">
              <a:rPr lang="en-US" smtClean="0"/>
              <a:t>4/20/2026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1FF6DA9-008F-8B48-92A6-B652298478BF}"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BCAD085-E8A6-8845-BD4E-CB4CCA059FC4}" type="datetimeFigureOut">
              <a:rPr lang="en-US" smtClean="0"/>
              <a:t>4/20/2026</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5BCAD085-E8A6-8845-BD4E-CB4CCA059FC4}" type="datetimeFigureOut">
              <a:rPr lang="en-US" smtClean="0"/>
              <a:t>4/20/2026</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BCAD085-E8A6-8845-BD4E-CB4CCA059FC4}" type="datetimeFigureOut">
              <a:rPr lang="en-US" smtClean="0"/>
              <a:t>4/20/2026</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5BCAD085-E8A6-8845-BD4E-CB4CCA059FC4}" type="datetimeFigureOut">
              <a:rPr lang="en-US" smtClean="0"/>
              <a:t>4/20/2026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CAD085-E8A6-8845-BD4E-CB4CCA059FC4}" type="datetimeFigureOut">
              <a:rPr lang="en-US" smtClean="0"/>
              <a:t>4/20/2026</a:t>
            </a:fld>
            <a:endParaRPr lang="en-US"/>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1FF6DA9-008F-8B48-92A6-B652298478BF}" type="slidenum">
              <a:rPr lang="en-US" smtClean="0"/>
              <a:t>‹N°›</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030" y="1311868"/>
            <a:ext cx="8229600" cy="1143000"/>
          </a:xfrm>
        </p:spPr>
        <p:txBody>
          <a:bodyPr/>
          <a:lstStyle/>
          <a:p>
            <a:r>
              <a:rPr dirty="0" err="1"/>
              <a:t>مدخل</a:t>
            </a:r>
            <a:r>
              <a:rPr dirty="0"/>
              <a:t> </a:t>
            </a:r>
            <a:r>
              <a:rPr dirty="0" err="1"/>
              <a:t>إلى</a:t>
            </a:r>
            <a:r>
              <a:rPr dirty="0"/>
              <a:t> </a:t>
            </a:r>
            <a:r>
              <a:rPr dirty="0" err="1"/>
              <a:t>الجيوماتيك</a:t>
            </a:r>
            <a:endParaRPr dirty="0"/>
          </a:p>
        </p:txBody>
      </p:sp>
      <p:sp>
        <p:nvSpPr>
          <p:cNvPr id="3" name="Content Placeholder 2"/>
          <p:cNvSpPr>
            <a:spLocks noGrp="1"/>
          </p:cNvSpPr>
          <p:nvPr>
            <p:ph idx="1"/>
          </p:nvPr>
        </p:nvSpPr>
        <p:spPr>
          <a:xfrm>
            <a:off x="580030" y="2869441"/>
            <a:ext cx="8229600" cy="2125639"/>
          </a:xfrm>
        </p:spPr>
        <p:txBody>
          <a:bodyPr/>
          <a:lstStyle/>
          <a:p>
            <a:pPr marL="0" indent="0" algn="ctr" rtl="1">
              <a:buNone/>
            </a:pPr>
            <a:r>
              <a:rPr dirty="0" err="1"/>
              <a:t>مقياس</a:t>
            </a:r>
            <a:r>
              <a:rPr dirty="0"/>
              <a:t>: </a:t>
            </a:r>
            <a:r>
              <a:rPr dirty="0" err="1"/>
              <a:t>مدخل</a:t>
            </a:r>
            <a:r>
              <a:rPr dirty="0"/>
              <a:t> </a:t>
            </a:r>
            <a:r>
              <a:rPr dirty="0" err="1"/>
              <a:t>إلى</a:t>
            </a:r>
            <a:r>
              <a:rPr dirty="0"/>
              <a:t> </a:t>
            </a:r>
            <a:r>
              <a:rPr dirty="0" err="1"/>
              <a:t>الجيوماتيك</a:t>
            </a:r>
            <a:endParaRPr dirty="0"/>
          </a:p>
          <a:p>
            <a:pPr marL="0" indent="0" algn="ctr" rtl="1">
              <a:buNone/>
            </a:pPr>
            <a:r>
              <a:rPr dirty="0" err="1"/>
              <a:t>السنة</a:t>
            </a:r>
            <a:r>
              <a:rPr dirty="0"/>
              <a:t> </a:t>
            </a:r>
            <a:r>
              <a:rPr dirty="0" err="1"/>
              <a:t>الأولى</a:t>
            </a:r>
            <a:r>
              <a:rPr dirty="0"/>
              <a:t> </a:t>
            </a:r>
            <a:r>
              <a:rPr dirty="0" err="1"/>
              <a:t>ليسانس</a:t>
            </a:r>
            <a:endParaRPr dirty="0"/>
          </a:p>
          <a:p>
            <a:pPr marL="0" indent="0" algn="ctr" rtl="1">
              <a:buNone/>
            </a:pPr>
            <a:r>
              <a:rPr dirty="0" err="1"/>
              <a:t>تخصص</a:t>
            </a:r>
            <a:r>
              <a:rPr dirty="0"/>
              <a:t> </a:t>
            </a:r>
            <a:r>
              <a:rPr dirty="0" err="1"/>
              <a:t>جغرافيا</a:t>
            </a:r>
            <a:r>
              <a:rPr dirty="0"/>
              <a:t> </a:t>
            </a:r>
            <a:r>
              <a:rPr dirty="0" err="1"/>
              <a:t>وتهيئة</a:t>
            </a:r>
            <a:r>
              <a:rPr dirty="0"/>
              <a:t> </a:t>
            </a:r>
            <a:r>
              <a:rPr dirty="0" err="1"/>
              <a:t>الإقليم</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68740"/>
            <a:ext cx="8229600" cy="5457423"/>
          </a:xfrm>
        </p:spPr>
        <p:txBody>
          <a:bodyPr>
            <a:normAutofit/>
          </a:bodyPr>
          <a:lstStyle/>
          <a:p>
            <a:pPr marL="137160" indent="0" algn="r" rtl="1">
              <a:buNone/>
            </a:pPr>
            <a:r>
              <a:rPr lang="ar-DZ" sz="3200" b="1" dirty="0"/>
              <a:t>ثامناً: تطبيقات </a:t>
            </a:r>
            <a:r>
              <a:rPr lang="ar-DZ" sz="3200" b="1" dirty="0" err="1"/>
              <a:t>الجيوماتيك</a:t>
            </a:r>
            <a:r>
              <a:rPr lang="ar-DZ" sz="3200" b="1" dirty="0"/>
              <a:t> في الأمن وإدارة المدن</a:t>
            </a:r>
          </a:p>
          <a:p>
            <a:pPr marL="137160" indent="0" algn="r" rtl="1">
              <a:buNone/>
            </a:pPr>
            <a:r>
              <a:rPr lang="ar-DZ" dirty="0"/>
              <a:t>تستخدم الجهات الأمنية </a:t>
            </a:r>
            <a:r>
              <a:rPr lang="ar-DZ" dirty="0" err="1"/>
              <a:t>الجيوماتيك</a:t>
            </a:r>
            <a:r>
              <a:rPr lang="ar-DZ" dirty="0"/>
              <a:t> لتحليل الجرائم وتوزيعها في المجال.</a:t>
            </a:r>
          </a:p>
          <a:p>
            <a:pPr marL="137160" indent="0" algn="r" rtl="1">
              <a:buNone/>
            </a:pPr>
            <a:r>
              <a:rPr lang="ar-DZ" dirty="0"/>
              <a:t>كما تستعمله البلديات في:</a:t>
            </a:r>
          </a:p>
          <a:p>
            <a:pPr marL="137160" indent="0" algn="r" rtl="1">
              <a:buNone/>
            </a:pPr>
            <a:r>
              <a:rPr lang="fr-FR" dirty="0" smtClean="0"/>
              <a:t>- </a:t>
            </a:r>
            <a:r>
              <a:rPr lang="ar-DZ" dirty="0" smtClean="0"/>
              <a:t>إدارة </a:t>
            </a:r>
            <a:r>
              <a:rPr lang="ar-DZ" dirty="0"/>
              <a:t>النفايات </a:t>
            </a:r>
          </a:p>
          <a:p>
            <a:pPr marL="137160" indent="0" algn="r" rtl="1">
              <a:buNone/>
            </a:pPr>
            <a:r>
              <a:rPr lang="fr-FR" dirty="0" smtClean="0"/>
              <a:t>- </a:t>
            </a:r>
            <a:r>
              <a:rPr lang="ar-DZ" dirty="0" smtClean="0"/>
              <a:t>تنظيم </a:t>
            </a:r>
            <a:r>
              <a:rPr lang="ar-DZ" dirty="0"/>
              <a:t>الإنارة العمومية </a:t>
            </a:r>
          </a:p>
          <a:p>
            <a:pPr marL="137160" indent="0" algn="r" rtl="1">
              <a:buNone/>
            </a:pPr>
            <a:r>
              <a:rPr lang="fr-FR" dirty="0" smtClean="0"/>
              <a:t>- </a:t>
            </a:r>
            <a:r>
              <a:rPr lang="ar-DZ" dirty="0" smtClean="0"/>
              <a:t>صيانة </a:t>
            </a:r>
            <a:r>
              <a:rPr lang="ar-DZ" dirty="0"/>
              <a:t>الطرق </a:t>
            </a:r>
          </a:p>
          <a:p>
            <a:pPr marL="137160" indent="0" algn="r" rtl="1">
              <a:buNone/>
            </a:pPr>
            <a:r>
              <a:rPr lang="ar-DZ" b="1" dirty="0"/>
              <a:t>مثال:</a:t>
            </a:r>
          </a:p>
          <a:p>
            <a:pPr marL="137160" indent="0" algn="r" rtl="1">
              <a:buNone/>
            </a:pPr>
            <a:r>
              <a:rPr lang="ar-DZ" dirty="0"/>
              <a:t>تحليل مواقع الحوادث المرورية:</a:t>
            </a:r>
          </a:p>
          <a:p>
            <a:pPr marL="137160" indent="0" algn="r" rtl="1">
              <a:buNone/>
            </a:pPr>
            <a:r>
              <a:rPr lang="fr-FR" dirty="0" smtClean="0"/>
              <a:t>- </a:t>
            </a:r>
            <a:r>
              <a:rPr lang="ar-DZ" dirty="0" smtClean="0"/>
              <a:t>تحديد </a:t>
            </a:r>
            <a:r>
              <a:rPr lang="ar-DZ" dirty="0"/>
              <a:t>النقاط السوداء </a:t>
            </a:r>
          </a:p>
          <a:p>
            <a:pPr marL="137160" indent="0" algn="r" rtl="1">
              <a:buNone/>
            </a:pPr>
            <a:r>
              <a:rPr lang="fr-FR" dirty="0" smtClean="0"/>
              <a:t>- </a:t>
            </a:r>
            <a:r>
              <a:rPr lang="ar-DZ" dirty="0" smtClean="0"/>
              <a:t>اتخاذ </a:t>
            </a:r>
            <a:r>
              <a:rPr lang="ar-DZ" dirty="0"/>
              <a:t>إجراءات (إشارات، تخفيض السرعة) </a:t>
            </a:r>
          </a:p>
          <a:p>
            <a:pPr marL="0" indent="0" algn="r" rtl="1">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32765"/>
            <a:ext cx="8229600" cy="4339988"/>
          </a:xfrm>
        </p:spPr>
        <p:txBody>
          <a:bodyPr>
            <a:normAutofit lnSpcReduction="10000"/>
          </a:bodyPr>
          <a:lstStyle/>
          <a:p>
            <a:pPr marL="137160" indent="0" algn="ctr" rtl="1">
              <a:buNone/>
            </a:pPr>
            <a:r>
              <a:rPr lang="ar-DZ" sz="3500" b="1" dirty="0"/>
              <a:t>خلاصة المحاضرة</a:t>
            </a:r>
          </a:p>
          <a:p>
            <a:pPr marL="137160" indent="0" algn="r" rtl="1">
              <a:buNone/>
            </a:pPr>
            <a:r>
              <a:rPr lang="ar-DZ" dirty="0"/>
              <a:t>تطبيقات </a:t>
            </a:r>
            <a:r>
              <a:rPr lang="ar-DZ" dirty="0" err="1"/>
              <a:t>الجيوماتيك</a:t>
            </a:r>
            <a:r>
              <a:rPr lang="ar-DZ" dirty="0"/>
              <a:t> واسعة جدًا وتمس كل المجالات المرتبطة بالمجال </a:t>
            </a:r>
            <a:r>
              <a:rPr lang="ar-DZ" dirty="0" smtClean="0"/>
              <a:t>الجغرافي.</a:t>
            </a:r>
            <a:r>
              <a:rPr lang="fr-FR" dirty="0" smtClean="0"/>
              <a:t> </a:t>
            </a:r>
            <a:r>
              <a:rPr lang="ar-DZ" dirty="0" smtClean="0"/>
              <a:t>ما </a:t>
            </a:r>
            <a:r>
              <a:rPr lang="ar-DZ" dirty="0"/>
              <a:t>يجمع بينها هو فكرة أساسية:</a:t>
            </a:r>
          </a:p>
          <a:p>
            <a:pPr marL="137160" indent="0" algn="ctr" rtl="1">
              <a:buNone/>
            </a:pPr>
            <a:r>
              <a:rPr lang="ar-DZ" b="1" dirty="0"/>
              <a:t>كل قرار مرتبط بالمكان يمكن تحسينه باستخدام </a:t>
            </a:r>
            <a:r>
              <a:rPr lang="ar-DZ" b="1" dirty="0" err="1"/>
              <a:t>الجيوماتيك</a:t>
            </a:r>
            <a:r>
              <a:rPr lang="ar-DZ" b="1" dirty="0"/>
              <a:t>.</a:t>
            </a:r>
            <a:endParaRPr lang="ar-DZ" dirty="0"/>
          </a:p>
          <a:p>
            <a:pPr marL="137160" indent="0" algn="r" rtl="1">
              <a:buNone/>
            </a:pPr>
            <a:r>
              <a:rPr lang="ar-DZ" dirty="0" err="1"/>
              <a:t>الجيوماتيك</a:t>
            </a:r>
            <a:r>
              <a:rPr lang="ar-DZ" dirty="0"/>
              <a:t> لا يقدّم فقط وصفًا للواقع، بل:</a:t>
            </a:r>
          </a:p>
          <a:p>
            <a:pPr marL="137160" indent="0" algn="r" rtl="1">
              <a:buNone/>
            </a:pPr>
            <a:r>
              <a:rPr lang="fr-FR" dirty="0" smtClean="0"/>
              <a:t>- </a:t>
            </a:r>
            <a:r>
              <a:rPr lang="ar-DZ" dirty="0" smtClean="0"/>
              <a:t>يحلّل </a:t>
            </a:r>
            <a:endParaRPr lang="ar-DZ" dirty="0"/>
          </a:p>
          <a:p>
            <a:pPr marL="137160" indent="0" algn="r" rtl="1">
              <a:buNone/>
            </a:pPr>
            <a:r>
              <a:rPr lang="fr-FR" dirty="0" smtClean="0"/>
              <a:t>- </a:t>
            </a:r>
            <a:r>
              <a:rPr lang="ar-DZ" dirty="0" smtClean="0"/>
              <a:t>يفسّر </a:t>
            </a:r>
            <a:endParaRPr lang="ar-DZ" dirty="0"/>
          </a:p>
          <a:p>
            <a:pPr marL="137160" indent="0" algn="r" rtl="1">
              <a:buNone/>
            </a:pPr>
            <a:r>
              <a:rPr lang="fr-FR" dirty="0" smtClean="0"/>
              <a:t>- </a:t>
            </a:r>
            <a:r>
              <a:rPr lang="ar-DZ" dirty="0" smtClean="0"/>
              <a:t>يتنبأ </a:t>
            </a:r>
            <a:endParaRPr lang="ar-DZ" dirty="0"/>
          </a:p>
          <a:p>
            <a:pPr marL="137160" indent="0" algn="r" rtl="1">
              <a:buNone/>
            </a:pPr>
            <a:r>
              <a:rPr lang="ar-DZ" dirty="0"/>
              <a:t>وهذا ما يجعله أداة أساسية في التخطيط الحديث والتنمية المستدامة.</a:t>
            </a:r>
          </a:p>
          <a:p>
            <a:pPr marL="0" indent="0" algn="r" rtl="1">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4513"/>
            <a:ext cx="8229600" cy="1143000"/>
          </a:xfrm>
        </p:spPr>
        <p:txBody>
          <a:bodyPr>
            <a:normAutofit fontScale="90000"/>
          </a:bodyPr>
          <a:lstStyle/>
          <a:p>
            <a:pPr rtl="1"/>
            <a:r>
              <a:rPr lang="ar-DZ" dirty="0" smtClean="0"/>
              <a:t>تطبيقات </a:t>
            </a:r>
            <a:r>
              <a:rPr lang="ar-DZ" dirty="0" err="1" smtClean="0"/>
              <a:t>الجيوماتيك</a:t>
            </a:r>
            <a:r>
              <a:rPr lang="fr-FR" dirty="0" smtClean="0"/>
              <a:t/>
            </a:r>
            <a:br>
              <a:rPr lang="fr-FR" dirty="0" smtClean="0"/>
            </a:br>
            <a:r>
              <a:rPr lang="fr-FR" dirty="0" smtClean="0"/>
              <a:t>(Applications </a:t>
            </a:r>
            <a:r>
              <a:rPr lang="fr-FR" dirty="0"/>
              <a:t>de la géomatique)</a:t>
            </a:r>
          </a:p>
        </p:txBody>
      </p:sp>
      <p:sp>
        <p:nvSpPr>
          <p:cNvPr id="3" name="Content Placeholder 2"/>
          <p:cNvSpPr>
            <a:spLocks noGrp="1"/>
          </p:cNvSpPr>
          <p:nvPr>
            <p:ph idx="1"/>
          </p:nvPr>
        </p:nvSpPr>
        <p:spPr>
          <a:xfrm>
            <a:off x="457200" y="1593379"/>
            <a:ext cx="8229600" cy="4987828"/>
          </a:xfrm>
        </p:spPr>
        <p:txBody>
          <a:bodyPr>
            <a:normAutofit/>
          </a:bodyPr>
          <a:lstStyle/>
          <a:p>
            <a:pPr marL="0" indent="0" algn="r" rtl="1">
              <a:lnSpc>
                <a:spcPct val="120000"/>
              </a:lnSpc>
              <a:buNone/>
            </a:pPr>
            <a:r>
              <a:rPr lang="ar-DZ" dirty="0"/>
              <a:t>مقدمة: </a:t>
            </a:r>
            <a:endParaRPr lang="fr-FR" dirty="0" smtClean="0"/>
          </a:p>
          <a:p>
            <a:pPr marL="0" indent="0" algn="r" rtl="1">
              <a:lnSpc>
                <a:spcPct val="120000"/>
              </a:lnSpc>
              <a:buNone/>
            </a:pPr>
            <a:r>
              <a:rPr lang="ar-DZ" dirty="0" smtClean="0"/>
              <a:t>بعد </a:t>
            </a:r>
            <a:r>
              <a:rPr lang="ar-DZ" dirty="0"/>
              <a:t>فهم مفهوم </a:t>
            </a:r>
            <a:r>
              <a:rPr lang="ar-DZ" dirty="0" err="1"/>
              <a:t>الجيوماتيك</a:t>
            </a:r>
            <a:r>
              <a:rPr lang="ar-DZ" dirty="0"/>
              <a:t> ومكوناته، يصبح السؤال المنطقي: أين يُستعمل هذا العلم </a:t>
            </a:r>
            <a:r>
              <a:rPr lang="ar-DZ" dirty="0" err="1"/>
              <a:t>فعليًا؟الجيوماتيك</a:t>
            </a:r>
            <a:r>
              <a:rPr lang="ar-DZ" dirty="0"/>
              <a:t> ليس علمًا نظريًا معزولًا، بل هو أداة عملية تُستخدم يوميًا في إدارة المجال واتخاذ القرار. قيمته الحقيقية تظهر عندما ننتقل من التعريفات إلى حل مشاكل واقعية مرتبطة بالمكان</a:t>
            </a:r>
            <a:r>
              <a:rPr lang="ar-DZ" dirty="0" smtClean="0"/>
              <a:t>.</a:t>
            </a:r>
            <a:endParaRPr lang="fr-FR" dirty="0" smtClean="0"/>
          </a:p>
          <a:p>
            <a:pPr marL="0" indent="0" algn="r" rtl="1">
              <a:lnSpc>
                <a:spcPct val="120000"/>
              </a:lnSpc>
              <a:buNone/>
            </a:pPr>
            <a:r>
              <a:rPr lang="ar-DZ" dirty="0" smtClean="0"/>
              <a:t>كل </a:t>
            </a:r>
            <a:r>
              <a:rPr lang="ar-DZ" dirty="0"/>
              <a:t>ظاهرة جغرافية تقريبًا </a:t>
            </a:r>
            <a:r>
              <a:rPr lang="ar-DZ" dirty="0" smtClean="0"/>
              <a:t>سواء </a:t>
            </a:r>
            <a:r>
              <a:rPr lang="ar-DZ" dirty="0"/>
              <a:t>كانت عمرانية، بيئية، اقتصادية أو اجتماعية </a:t>
            </a:r>
            <a:r>
              <a:rPr lang="ar-DZ" dirty="0" smtClean="0"/>
              <a:t>لها </a:t>
            </a:r>
            <a:r>
              <a:rPr lang="ar-DZ" dirty="0"/>
              <a:t>بعد مكاني، وهذا ما يجعل </a:t>
            </a:r>
            <a:r>
              <a:rPr lang="ar-DZ" dirty="0" err="1"/>
              <a:t>الجيوماتيك</a:t>
            </a:r>
            <a:r>
              <a:rPr lang="ar-DZ" dirty="0"/>
              <a:t> حاضرًا في مختلف القطاعات. ما يميز تطبيقاته هو أنه لا يكتفي بوصف الوضع، بل يسمح بـ تحليل العلاقات، فهم التغيرات، والتنبؤ بالمستقبل</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734" y="423081"/>
            <a:ext cx="8229600" cy="5677468"/>
          </a:xfrm>
        </p:spPr>
        <p:txBody>
          <a:bodyPr>
            <a:normAutofit fontScale="70000" lnSpcReduction="20000"/>
          </a:bodyPr>
          <a:lstStyle/>
          <a:p>
            <a:pPr marL="137160" indent="0" algn="ctr" rtl="1">
              <a:lnSpc>
                <a:spcPct val="120000"/>
              </a:lnSpc>
              <a:buNone/>
            </a:pPr>
            <a:r>
              <a:rPr lang="ar-DZ" sz="4000" b="1" dirty="0"/>
              <a:t>أولاً: تطبيقات </a:t>
            </a:r>
            <a:r>
              <a:rPr lang="ar-DZ" sz="4000" b="1" dirty="0" err="1"/>
              <a:t>الجيوماتيك</a:t>
            </a:r>
            <a:r>
              <a:rPr lang="ar-DZ" sz="4000" b="1" dirty="0"/>
              <a:t> في التهيئة العمرانية والتخطيط الحضري</a:t>
            </a:r>
          </a:p>
          <a:p>
            <a:pPr marL="137160" indent="0" algn="r" rtl="1">
              <a:lnSpc>
                <a:spcPct val="120000"/>
              </a:lnSpc>
              <a:buNone/>
            </a:pPr>
            <a:r>
              <a:rPr lang="ar-DZ" dirty="0" smtClean="0"/>
              <a:t>ي</a:t>
            </a:r>
            <a:r>
              <a:rPr lang="ar-DZ" dirty="0"/>
              <a:t>ُعد هذا المجال من أكثر المجالات اعتمادًا على </a:t>
            </a:r>
            <a:r>
              <a:rPr lang="ar-DZ" dirty="0" err="1"/>
              <a:t>الجيوماتيك</a:t>
            </a:r>
            <a:r>
              <a:rPr lang="ar-DZ" dirty="0"/>
              <a:t>، لأن المدينة فضاء ديناميكي يتغير باستمرار.</a:t>
            </a:r>
            <a:br>
              <a:rPr lang="ar-DZ" dirty="0"/>
            </a:br>
            <a:r>
              <a:rPr lang="ar-DZ" dirty="0" err="1"/>
              <a:t>الجيوماتيك</a:t>
            </a:r>
            <a:r>
              <a:rPr lang="ar-DZ" dirty="0"/>
              <a:t> يسمح للمخطط الحضري بفهم كيفية توسع المدينة، توزيع السكان، وتحديد مواقع الأنشطة المختلفة.</a:t>
            </a:r>
          </a:p>
          <a:p>
            <a:pPr marL="137160" indent="0" algn="r" rtl="1">
              <a:lnSpc>
                <a:spcPct val="120000"/>
              </a:lnSpc>
              <a:buNone/>
            </a:pPr>
            <a:r>
              <a:rPr lang="ar-DZ" dirty="0"/>
              <a:t>عند دراسة التوسع العمراني، يتم استخدام صور فضائية تعود لسنوات مختلفة، ثم تحليلها داخل نظام معلومات جغرافي لاستخراج المساحات المبنية في كل فترة. هذا التحليل يسمح بتحديد اتجاه التوسع (مثلاً نحو الشرق أو الغرب)، وحساب سرعته، ومعرفة إن كان يتم على حساب الأراضي الزراعية أو الطبيعية.</a:t>
            </a:r>
          </a:p>
          <a:p>
            <a:pPr marL="137160" indent="0" algn="r" rtl="1">
              <a:lnSpc>
                <a:spcPct val="120000"/>
              </a:lnSpc>
              <a:buNone/>
            </a:pPr>
            <a:r>
              <a:rPr lang="ar-DZ" b="1" dirty="0"/>
              <a:t>مثال </a:t>
            </a:r>
            <a:r>
              <a:rPr lang="ar-DZ" b="1" dirty="0" smtClean="0"/>
              <a:t>:</a:t>
            </a:r>
            <a:endParaRPr lang="ar-DZ" b="1" dirty="0"/>
          </a:p>
          <a:p>
            <a:pPr marL="137160" indent="0" algn="r" rtl="1">
              <a:lnSpc>
                <a:spcPct val="120000"/>
              </a:lnSpc>
              <a:buNone/>
            </a:pPr>
            <a:r>
              <a:rPr lang="ar-DZ" dirty="0"/>
              <a:t>مدينة تشهد نموًا سريعًا في عدد السكان. باستخدام </a:t>
            </a:r>
            <a:r>
              <a:rPr lang="ar-DZ" dirty="0" err="1"/>
              <a:t>الجيوماتيك</a:t>
            </a:r>
            <a:r>
              <a:rPr lang="ar-DZ" dirty="0"/>
              <a:t>، يمكن:</a:t>
            </a:r>
          </a:p>
          <a:p>
            <a:pPr marL="137160" indent="0" algn="r" rtl="1">
              <a:lnSpc>
                <a:spcPct val="120000"/>
              </a:lnSpc>
              <a:buNone/>
            </a:pPr>
            <a:r>
              <a:rPr lang="ar-DZ" dirty="0"/>
              <a:t>تحديد المناطق الأكثر كثافة سكانية </a:t>
            </a:r>
          </a:p>
          <a:p>
            <a:pPr marL="137160" indent="0" algn="r" rtl="1">
              <a:lnSpc>
                <a:spcPct val="120000"/>
              </a:lnSpc>
              <a:buNone/>
            </a:pPr>
            <a:r>
              <a:rPr lang="ar-DZ" dirty="0"/>
              <a:t>تحليل توزيع الخدمات (مدارس، مستشفيات) </a:t>
            </a:r>
          </a:p>
          <a:p>
            <a:pPr marL="137160" indent="0" algn="r" rtl="1">
              <a:lnSpc>
                <a:spcPct val="120000"/>
              </a:lnSpc>
              <a:buNone/>
            </a:pPr>
            <a:r>
              <a:rPr lang="ar-DZ" dirty="0"/>
              <a:t>الكشف عن الأحياء التي تعاني نقصًا في التجهيزات </a:t>
            </a:r>
          </a:p>
          <a:p>
            <a:pPr marL="137160" indent="0" algn="r" rtl="1">
              <a:lnSpc>
                <a:spcPct val="120000"/>
              </a:lnSpc>
              <a:buNone/>
            </a:pPr>
            <a:r>
              <a:rPr lang="ar-DZ" dirty="0"/>
              <a:t>بناءً على هذه النتائج، يمكن اتخاذ قرار بإنشاء مرافق جديدة في الأماكن الأكثر حاجة، بدل الاعتماد على تقديرات عشوائية.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4716"/>
            <a:ext cx="8229600" cy="6467357"/>
          </a:xfrm>
        </p:spPr>
        <p:txBody>
          <a:bodyPr>
            <a:normAutofit fontScale="92500" lnSpcReduction="20000"/>
          </a:bodyPr>
          <a:lstStyle/>
          <a:p>
            <a:pPr marL="0" indent="0" algn="ctr" rtl="1">
              <a:lnSpc>
                <a:spcPct val="120000"/>
              </a:lnSpc>
              <a:buNone/>
            </a:pPr>
            <a:r>
              <a:rPr lang="ar-DZ" sz="3500" dirty="0"/>
              <a:t>ثانياً: تطبيقات </a:t>
            </a:r>
            <a:r>
              <a:rPr lang="ar-DZ" sz="3500" dirty="0" err="1"/>
              <a:t>الجيوماتيك</a:t>
            </a:r>
            <a:r>
              <a:rPr lang="ar-DZ" sz="3500" dirty="0"/>
              <a:t> في إدارة الموارد </a:t>
            </a:r>
            <a:r>
              <a:rPr lang="ar-DZ" sz="3500" dirty="0" smtClean="0"/>
              <a:t>الطبيعية</a:t>
            </a:r>
            <a:endParaRPr lang="fr-FR" sz="3500" dirty="0" smtClean="0"/>
          </a:p>
          <a:p>
            <a:pPr marL="0" indent="0" algn="r" rtl="1">
              <a:lnSpc>
                <a:spcPct val="120000"/>
              </a:lnSpc>
              <a:buNone/>
            </a:pPr>
            <a:r>
              <a:rPr lang="ar-DZ" dirty="0" smtClean="0"/>
              <a:t>الموارد </a:t>
            </a:r>
            <a:r>
              <a:rPr lang="ar-DZ" dirty="0"/>
              <a:t>الطبيعية مثل المياه، التربة، والغابات تحتاج إلى مراقبة مستمرة لضمان استدامتها. </a:t>
            </a:r>
            <a:r>
              <a:rPr lang="ar-DZ" dirty="0" err="1"/>
              <a:t>الجيوماتيك</a:t>
            </a:r>
            <a:r>
              <a:rPr lang="ar-DZ" dirty="0"/>
              <a:t> يوفر أدوات فعالة لمتابعة هذه الموارد وتحليل حالتها</a:t>
            </a:r>
            <a:r>
              <a:rPr lang="ar-DZ" dirty="0" smtClean="0"/>
              <a:t>.</a:t>
            </a:r>
            <a:endParaRPr lang="fr-FR" dirty="0" smtClean="0"/>
          </a:p>
          <a:p>
            <a:pPr marL="0" indent="0" algn="r" rtl="1">
              <a:lnSpc>
                <a:spcPct val="120000"/>
              </a:lnSpc>
              <a:buNone/>
            </a:pPr>
            <a:r>
              <a:rPr lang="fr-FR" dirty="0" smtClean="0"/>
              <a:t>-</a:t>
            </a:r>
            <a:r>
              <a:rPr lang="ar-DZ" dirty="0" smtClean="0"/>
              <a:t>في </a:t>
            </a:r>
            <a:r>
              <a:rPr lang="ar-DZ" dirty="0"/>
              <a:t>مجال المياه، يمكن استخدام نماذج الارتفاعات الرقمية لتحليل اتجاه جريان المياه وتحديد الأحواض المائية. كما يمكن تحديد المناطق المناسبة لحفر الآبار بناءً على معايير جيولوجية وهيدرولوجية</a:t>
            </a:r>
            <a:r>
              <a:rPr lang="ar-DZ" dirty="0" smtClean="0"/>
              <a:t>.</a:t>
            </a:r>
            <a:endParaRPr lang="fr-FR" dirty="0" smtClean="0"/>
          </a:p>
          <a:p>
            <a:pPr marL="0" indent="0" algn="r" rtl="1">
              <a:lnSpc>
                <a:spcPct val="120000"/>
              </a:lnSpc>
              <a:buNone/>
            </a:pPr>
            <a:r>
              <a:rPr lang="fr-FR" dirty="0" smtClean="0"/>
              <a:t>-</a:t>
            </a:r>
            <a:r>
              <a:rPr lang="ar-DZ" dirty="0" smtClean="0"/>
              <a:t>في </a:t>
            </a:r>
            <a:r>
              <a:rPr lang="ar-DZ" dirty="0"/>
              <a:t>مجال الغابات، فإن الصور الفضائية تسمح بمراقبة التغير في الغطاء النباتي عبر الزمن، مما يساعد في اكتشاف إزالة الغابات أو تدهورها</a:t>
            </a:r>
            <a:r>
              <a:rPr lang="ar-DZ" dirty="0" smtClean="0"/>
              <a:t>.</a:t>
            </a:r>
            <a:endParaRPr lang="fr-FR" dirty="0" smtClean="0"/>
          </a:p>
          <a:p>
            <a:pPr marL="0" indent="0" algn="r" rtl="1">
              <a:lnSpc>
                <a:spcPct val="120000"/>
              </a:lnSpc>
              <a:buNone/>
            </a:pPr>
            <a:r>
              <a:rPr lang="ar-DZ" dirty="0" smtClean="0"/>
              <a:t>مثال:</a:t>
            </a:r>
            <a:r>
              <a:rPr lang="fr-FR" dirty="0" smtClean="0"/>
              <a:t> </a:t>
            </a:r>
            <a:r>
              <a:rPr lang="ar-DZ" dirty="0" smtClean="0"/>
              <a:t>باستخدام </a:t>
            </a:r>
            <a:r>
              <a:rPr lang="ar-DZ" dirty="0"/>
              <a:t>تقنيات الاستشعار عن بعد، يمكن حساب مؤشر الغطاء النباتي </a:t>
            </a:r>
            <a:r>
              <a:rPr lang="ar-DZ" dirty="0" smtClean="0"/>
              <a:t>(</a:t>
            </a:r>
            <a:r>
              <a:rPr lang="fr-FR" dirty="0"/>
              <a:t>(</a:t>
            </a:r>
            <a:r>
              <a:rPr lang="fr-FR" dirty="0" smtClean="0"/>
              <a:t>NDVI، </a:t>
            </a:r>
            <a:r>
              <a:rPr lang="ar-DZ" dirty="0"/>
              <a:t>الذي يسمح بتحديد</a:t>
            </a:r>
            <a:r>
              <a:rPr lang="ar-DZ" dirty="0" smtClean="0"/>
              <a:t>:</a:t>
            </a:r>
            <a:endParaRPr lang="fr-FR" dirty="0" smtClean="0"/>
          </a:p>
          <a:p>
            <a:pPr marL="457200" indent="-457200" algn="r" rtl="1">
              <a:lnSpc>
                <a:spcPct val="120000"/>
              </a:lnSpc>
              <a:buFont typeface="Wingdings" pitchFamily="2" charset="2"/>
              <a:buChar char="ü"/>
            </a:pPr>
            <a:r>
              <a:rPr lang="ar-DZ" dirty="0" smtClean="0"/>
              <a:t>المناطق </a:t>
            </a:r>
            <a:r>
              <a:rPr lang="ar-DZ" dirty="0"/>
              <a:t>ذات النبات </a:t>
            </a:r>
            <a:r>
              <a:rPr lang="ar-DZ" dirty="0" smtClean="0"/>
              <a:t>الكثيف</a:t>
            </a:r>
            <a:endParaRPr lang="fr-FR" dirty="0" smtClean="0"/>
          </a:p>
          <a:p>
            <a:pPr marL="457200" indent="-457200" algn="r" rtl="1">
              <a:lnSpc>
                <a:spcPct val="120000"/>
              </a:lnSpc>
              <a:buFont typeface="Wingdings" pitchFamily="2" charset="2"/>
              <a:buChar char="ü"/>
            </a:pPr>
            <a:r>
              <a:rPr lang="ar-DZ" dirty="0" smtClean="0"/>
              <a:t>المناطق </a:t>
            </a:r>
            <a:r>
              <a:rPr lang="ar-DZ" dirty="0"/>
              <a:t>التي تعاني من </a:t>
            </a:r>
            <a:r>
              <a:rPr lang="ar-DZ" dirty="0" smtClean="0"/>
              <a:t>تدهور</a:t>
            </a:r>
            <a:endParaRPr lang="fr-FR" dirty="0" smtClean="0"/>
          </a:p>
          <a:p>
            <a:pPr marL="0" indent="0" algn="r" rtl="1">
              <a:lnSpc>
                <a:spcPct val="120000"/>
              </a:lnSpc>
              <a:buNone/>
            </a:pPr>
            <a:r>
              <a:rPr lang="ar-DZ" dirty="0" smtClean="0"/>
              <a:t>هذا </a:t>
            </a:r>
            <a:r>
              <a:rPr lang="ar-DZ" dirty="0"/>
              <a:t>التحليل يُستخدم في التخطيط البيئي وحماية الموارد.</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0376"/>
            <a:ext cx="8229600" cy="5858984"/>
          </a:xfrm>
        </p:spPr>
        <p:txBody>
          <a:bodyPr>
            <a:normAutofit fontScale="85000" lnSpcReduction="20000"/>
          </a:bodyPr>
          <a:lstStyle/>
          <a:p>
            <a:pPr marL="137160" indent="0" algn="ctr" rtl="1">
              <a:lnSpc>
                <a:spcPct val="120000"/>
              </a:lnSpc>
              <a:buNone/>
            </a:pPr>
            <a:r>
              <a:rPr lang="ar-DZ" sz="3500" b="1" dirty="0"/>
              <a:t>ثالثاً: تطبيقات </a:t>
            </a:r>
            <a:r>
              <a:rPr lang="ar-DZ" sz="3500" b="1" dirty="0" err="1"/>
              <a:t>الجيوماتيك</a:t>
            </a:r>
            <a:r>
              <a:rPr lang="ar-DZ" sz="3500" b="1" dirty="0"/>
              <a:t> في الزراعة (الزراعة الدقيقة)</a:t>
            </a:r>
          </a:p>
          <a:p>
            <a:pPr marL="137160" indent="0" algn="r" rtl="1">
              <a:lnSpc>
                <a:spcPct val="120000"/>
              </a:lnSpc>
              <a:buNone/>
            </a:pPr>
            <a:r>
              <a:rPr lang="ar-DZ" dirty="0"/>
              <a:t>أصبح </a:t>
            </a:r>
            <a:r>
              <a:rPr lang="ar-DZ" dirty="0" err="1"/>
              <a:t>الجيوماتيك</a:t>
            </a:r>
            <a:r>
              <a:rPr lang="ar-DZ" dirty="0"/>
              <a:t> أداة أساسية في تطوير ما يُعرف بالزراعة الذكية أو الدقيقة، والتي تعتمد على إدارة الحقول بطريقة تختلف من جزء إلى آخر بدل التعامل معها كوحدة واحدة.</a:t>
            </a:r>
          </a:p>
          <a:p>
            <a:pPr marL="137160" indent="0" algn="r" rtl="1">
              <a:lnSpc>
                <a:spcPct val="120000"/>
              </a:lnSpc>
              <a:buNone/>
            </a:pPr>
            <a:r>
              <a:rPr lang="ar-DZ" dirty="0"/>
              <a:t>باستخدام الصور الفضائية، يمكن تحليل حالة النباتات داخل الحقل، حيث تظهر المناطق الصحية بلون مختلف عن المناطق المتدهورة. هذا يسمح للفلاح بالتدخل بشكل دقيق، مثل إضافة الأسمدة فقط في الأماكن التي تحتاجها.</a:t>
            </a:r>
          </a:p>
          <a:p>
            <a:pPr marL="137160" indent="0" algn="r" rtl="1">
              <a:lnSpc>
                <a:spcPct val="120000"/>
              </a:lnSpc>
              <a:buNone/>
            </a:pPr>
            <a:r>
              <a:rPr lang="ar-DZ" b="1" dirty="0"/>
              <a:t>مثال:</a:t>
            </a:r>
          </a:p>
          <a:p>
            <a:pPr marL="137160" indent="0" algn="r" rtl="1">
              <a:lnSpc>
                <a:spcPct val="120000"/>
              </a:lnSpc>
              <a:buNone/>
            </a:pPr>
            <a:r>
              <a:rPr lang="ar-DZ" dirty="0"/>
              <a:t>حقل زراعي واسع:</a:t>
            </a:r>
          </a:p>
          <a:p>
            <a:pPr algn="r" rtl="1">
              <a:lnSpc>
                <a:spcPct val="120000"/>
              </a:lnSpc>
              <a:buFont typeface="Wingdings" pitchFamily="2" charset="2"/>
              <a:buChar char="ü"/>
            </a:pPr>
            <a:r>
              <a:rPr lang="ar-DZ" dirty="0"/>
              <a:t>جزء منه يعاني نقصًا في المياه </a:t>
            </a:r>
          </a:p>
          <a:p>
            <a:pPr algn="r" rtl="1">
              <a:lnSpc>
                <a:spcPct val="120000"/>
              </a:lnSpc>
              <a:buFont typeface="Wingdings" pitchFamily="2" charset="2"/>
              <a:buChar char="ü"/>
            </a:pPr>
            <a:r>
              <a:rPr lang="ar-DZ" dirty="0"/>
              <a:t>جزء آخر في حالة جيدة </a:t>
            </a:r>
          </a:p>
          <a:p>
            <a:pPr marL="137160" indent="0" algn="r" rtl="1">
              <a:lnSpc>
                <a:spcPct val="120000"/>
              </a:lnSpc>
              <a:buNone/>
            </a:pPr>
            <a:r>
              <a:rPr lang="ar-DZ" dirty="0"/>
              <a:t>بدل سقي الحقل كله بنفس الكمية، يتم توجيه الموارد نحو المناطق المحتاجة فقط، مما يقلل من التكاليف ويحسن الإنتاج.</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86854"/>
            <a:ext cx="8229600" cy="5539309"/>
          </a:xfrm>
        </p:spPr>
        <p:txBody>
          <a:bodyPr>
            <a:normAutofit fontScale="85000" lnSpcReduction="20000"/>
          </a:bodyPr>
          <a:lstStyle/>
          <a:p>
            <a:pPr marL="137160" indent="0" algn="ctr" rtl="1">
              <a:buNone/>
            </a:pPr>
            <a:r>
              <a:rPr lang="ar-DZ" sz="3800" b="1" dirty="0"/>
              <a:t>رابعاً: تطبيقات </a:t>
            </a:r>
            <a:r>
              <a:rPr lang="ar-DZ" sz="3800" b="1" dirty="0" err="1"/>
              <a:t>الجيوماتيك</a:t>
            </a:r>
            <a:r>
              <a:rPr lang="ar-DZ" sz="3800" b="1" dirty="0"/>
              <a:t> في النقل والمواصلات</a:t>
            </a:r>
          </a:p>
          <a:p>
            <a:pPr marL="137160" indent="0" algn="r" rtl="1">
              <a:buNone/>
            </a:pPr>
            <a:r>
              <a:rPr lang="ar-DZ" dirty="0"/>
              <a:t>يُستخدم </a:t>
            </a:r>
            <a:r>
              <a:rPr lang="ar-DZ" dirty="0" err="1"/>
              <a:t>الجيوماتيك</a:t>
            </a:r>
            <a:r>
              <a:rPr lang="ar-DZ" dirty="0"/>
              <a:t> لتحليل شبكات النقل وتحسينها، خاصة في المدن التي تعاني من الازدحام.</a:t>
            </a:r>
          </a:p>
          <a:p>
            <a:pPr marL="137160" indent="0" algn="r" rtl="1">
              <a:buNone/>
            </a:pPr>
            <a:r>
              <a:rPr lang="ar-DZ" dirty="0"/>
              <a:t>يمكن تمثيل الطرق داخل نظام معلومات جغرافي، ثم تحليل:</a:t>
            </a:r>
          </a:p>
          <a:p>
            <a:pPr algn="r" rtl="1">
              <a:buFont typeface="Wingdings" pitchFamily="2" charset="2"/>
              <a:buChar char="ü"/>
            </a:pPr>
            <a:r>
              <a:rPr lang="ar-DZ" dirty="0"/>
              <a:t>كثافة المرور </a:t>
            </a:r>
          </a:p>
          <a:p>
            <a:pPr algn="r" rtl="1">
              <a:buFont typeface="Wingdings" pitchFamily="2" charset="2"/>
              <a:buChar char="ü"/>
            </a:pPr>
            <a:r>
              <a:rPr lang="ar-DZ" dirty="0"/>
              <a:t>سرعة التنقل </a:t>
            </a:r>
          </a:p>
          <a:p>
            <a:pPr algn="r" rtl="1">
              <a:buFont typeface="Wingdings" pitchFamily="2" charset="2"/>
              <a:buChar char="ü"/>
            </a:pPr>
            <a:r>
              <a:rPr lang="ar-DZ" dirty="0"/>
              <a:t>النقاط السوداء (مناطق الحوادث) </a:t>
            </a:r>
          </a:p>
          <a:p>
            <a:pPr marL="137160" indent="0" algn="r" rtl="1">
              <a:buNone/>
            </a:pPr>
            <a:r>
              <a:rPr lang="ar-DZ" b="1" dirty="0"/>
              <a:t>مثال:</a:t>
            </a:r>
          </a:p>
          <a:p>
            <a:pPr marL="137160" indent="0" algn="r" rtl="1">
              <a:buNone/>
            </a:pPr>
            <a:r>
              <a:rPr lang="ar-DZ" dirty="0"/>
              <a:t>اختيار أفضل مسار لحافلة نقل حضري:</a:t>
            </a:r>
          </a:p>
          <a:p>
            <a:pPr algn="r" rtl="1">
              <a:buFont typeface="Wingdings" pitchFamily="2" charset="2"/>
              <a:buChar char="ü"/>
            </a:pPr>
            <a:r>
              <a:rPr lang="ar-DZ" dirty="0"/>
              <a:t>يجب أن يمر بالمناطق ذات الكثافة السكانية العالية </a:t>
            </a:r>
          </a:p>
          <a:p>
            <a:pPr algn="r" rtl="1">
              <a:buFont typeface="Wingdings" pitchFamily="2" charset="2"/>
              <a:buChar char="ü"/>
            </a:pPr>
            <a:r>
              <a:rPr lang="ar-DZ" dirty="0"/>
              <a:t>يجب أن يتجنب الطرق المزدحمة </a:t>
            </a:r>
          </a:p>
          <a:p>
            <a:pPr marL="137160" indent="0" algn="r" rtl="1">
              <a:buNone/>
            </a:pPr>
            <a:r>
              <a:rPr lang="ar-DZ" dirty="0"/>
              <a:t>باستخدام </a:t>
            </a:r>
            <a:r>
              <a:rPr lang="fr-FR" dirty="0"/>
              <a:t>SIG، </a:t>
            </a:r>
            <a:r>
              <a:rPr lang="ar-DZ" dirty="0"/>
              <a:t>يمكن تحليل هذه المعايير وإيجاد المسار الأمثل.</a:t>
            </a:r>
          </a:p>
          <a:p>
            <a:pPr marL="137160" indent="0" algn="r" rtl="1">
              <a:buNone/>
            </a:pPr>
            <a:r>
              <a:rPr lang="ar-DZ" dirty="0"/>
              <a:t>كما يمكن استخدام </a:t>
            </a:r>
            <a:r>
              <a:rPr lang="ar-DZ" dirty="0" err="1"/>
              <a:t>الجيوماتيك</a:t>
            </a:r>
            <a:r>
              <a:rPr lang="ar-DZ" dirty="0"/>
              <a:t> في تطبيقات يومية مثل:</a:t>
            </a:r>
          </a:p>
          <a:p>
            <a:pPr algn="r" rtl="1">
              <a:buFont typeface="Wingdings" pitchFamily="2" charset="2"/>
              <a:buChar char="ü"/>
            </a:pPr>
            <a:r>
              <a:rPr lang="ar-DZ" dirty="0"/>
              <a:t>أنظمة الملاحة (</a:t>
            </a:r>
            <a:r>
              <a:rPr lang="fr-FR" dirty="0"/>
              <a:t>GPS) </a:t>
            </a:r>
          </a:p>
          <a:p>
            <a:pPr algn="r" rtl="1">
              <a:buFont typeface="Wingdings" pitchFamily="2" charset="2"/>
              <a:buChar char="ü"/>
            </a:pPr>
            <a:r>
              <a:rPr lang="ar-DZ" dirty="0"/>
              <a:t>تحديد أقصر طريق بين نقطتين</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14150"/>
            <a:ext cx="8229600" cy="5882184"/>
          </a:xfrm>
        </p:spPr>
        <p:txBody>
          <a:bodyPr>
            <a:normAutofit fontScale="77500" lnSpcReduction="20000"/>
          </a:bodyPr>
          <a:lstStyle/>
          <a:p>
            <a:pPr marL="137160" indent="0" algn="ctr" rtl="1">
              <a:buNone/>
            </a:pPr>
            <a:r>
              <a:rPr lang="ar-DZ" sz="4100" b="1" dirty="0"/>
              <a:t>خامساً: تطبيقات </a:t>
            </a:r>
            <a:r>
              <a:rPr lang="ar-DZ" sz="4100" b="1" dirty="0" err="1"/>
              <a:t>الجيوماتيك</a:t>
            </a:r>
            <a:r>
              <a:rPr lang="ar-DZ" sz="4100" b="1" dirty="0"/>
              <a:t> في إدارة الكوارث والمخاطر</a:t>
            </a:r>
          </a:p>
          <a:p>
            <a:pPr marL="137160" indent="0" algn="r" rtl="1">
              <a:buNone/>
            </a:pPr>
            <a:r>
              <a:rPr lang="ar-DZ" sz="3100" dirty="0"/>
              <a:t>من أهم مجالات استعمال </a:t>
            </a:r>
            <a:r>
              <a:rPr lang="ar-DZ" sz="3100" dirty="0" err="1"/>
              <a:t>الجيوماتيك</a:t>
            </a:r>
            <a:r>
              <a:rPr lang="ar-DZ" sz="3100" dirty="0"/>
              <a:t> هو الوقاية من الكوارث الطبيعية وإدارتها.</a:t>
            </a:r>
          </a:p>
          <a:p>
            <a:pPr marL="137160" indent="0" algn="r" rtl="1">
              <a:buNone/>
            </a:pPr>
            <a:r>
              <a:rPr lang="ar-DZ" sz="3100" dirty="0"/>
              <a:t>قبل وقوع الكارثة، يمكن استخدام البيانات الجغرافية لتحديد المناطق المعرضة للخطر. وبعد وقوعها، يمكن تقييم الأضرار بسرعة.</a:t>
            </a:r>
          </a:p>
          <a:p>
            <a:pPr marL="137160" indent="0" algn="r" rtl="1">
              <a:buNone/>
            </a:pPr>
            <a:r>
              <a:rPr lang="ar-DZ" sz="3100" b="1" dirty="0"/>
              <a:t>مثال: </a:t>
            </a:r>
            <a:r>
              <a:rPr lang="ar-DZ" sz="3100" b="1" dirty="0" smtClean="0"/>
              <a:t>الفيضانات</a:t>
            </a:r>
            <a:r>
              <a:rPr lang="fr-FR" sz="3100" b="1" dirty="0" smtClean="0"/>
              <a:t> </a:t>
            </a:r>
            <a:r>
              <a:rPr lang="ar-DZ" sz="3100" dirty="0" smtClean="0"/>
              <a:t>باستخدام</a:t>
            </a:r>
            <a:r>
              <a:rPr lang="ar-DZ" sz="3100" dirty="0"/>
              <a:t>:</a:t>
            </a:r>
          </a:p>
          <a:p>
            <a:pPr algn="r" rtl="1">
              <a:buFont typeface="Wingdings" pitchFamily="2" charset="2"/>
              <a:buChar char="ü"/>
            </a:pPr>
            <a:r>
              <a:rPr lang="ar-DZ" sz="3100" dirty="0"/>
              <a:t>نماذج الارتفاعات </a:t>
            </a:r>
          </a:p>
          <a:p>
            <a:pPr algn="r" rtl="1">
              <a:buFont typeface="Wingdings" pitchFamily="2" charset="2"/>
              <a:buChar char="ü"/>
            </a:pPr>
            <a:r>
              <a:rPr lang="ar-DZ" sz="3100" dirty="0"/>
              <a:t>بيانات الأمطار </a:t>
            </a:r>
          </a:p>
          <a:p>
            <a:pPr algn="r" rtl="1">
              <a:buFont typeface="Wingdings" pitchFamily="2" charset="2"/>
              <a:buChar char="ü"/>
            </a:pPr>
            <a:r>
              <a:rPr lang="ar-DZ" sz="3100" dirty="0"/>
              <a:t>شبكة الأودية </a:t>
            </a:r>
          </a:p>
          <a:p>
            <a:pPr marL="137160" indent="0" algn="r" rtl="1">
              <a:buNone/>
            </a:pPr>
            <a:r>
              <a:rPr lang="ar-DZ" sz="3100" dirty="0"/>
              <a:t>يمكن تحديد المناطق التي يُحتمل أن تغمرها </a:t>
            </a:r>
            <a:r>
              <a:rPr lang="ar-DZ" sz="3100" dirty="0" smtClean="0"/>
              <a:t>المياه.</a:t>
            </a:r>
            <a:r>
              <a:rPr lang="fr-FR" sz="3100" dirty="0" smtClean="0"/>
              <a:t> ;</a:t>
            </a:r>
            <a:r>
              <a:rPr lang="ar-DZ" sz="3100" dirty="0" smtClean="0"/>
              <a:t>هذا </a:t>
            </a:r>
            <a:r>
              <a:rPr lang="ar-DZ" sz="3100" dirty="0"/>
              <a:t>يسمح للسلطات بـ:</a:t>
            </a:r>
          </a:p>
          <a:p>
            <a:pPr algn="r" rtl="1">
              <a:buFont typeface="Wingdings" pitchFamily="2" charset="2"/>
              <a:buChar char="ü"/>
            </a:pPr>
            <a:r>
              <a:rPr lang="ar-DZ" sz="3100" dirty="0"/>
              <a:t>منع البناء في هذه المناطق </a:t>
            </a:r>
          </a:p>
          <a:p>
            <a:pPr algn="r" rtl="1">
              <a:buFont typeface="Wingdings" pitchFamily="2" charset="2"/>
              <a:buChar char="ü"/>
            </a:pPr>
            <a:r>
              <a:rPr lang="ar-DZ" sz="3100" dirty="0"/>
              <a:t>وضع خطط إخلاء </a:t>
            </a:r>
          </a:p>
          <a:p>
            <a:pPr marL="137160" indent="0" algn="r" rtl="1">
              <a:buNone/>
            </a:pPr>
            <a:r>
              <a:rPr lang="ar-DZ" sz="3100" b="1" dirty="0"/>
              <a:t>مثال آخر: حرائق </a:t>
            </a:r>
            <a:r>
              <a:rPr lang="ar-DZ" sz="3100" b="1" dirty="0" smtClean="0"/>
              <a:t>الغابات</a:t>
            </a:r>
            <a:r>
              <a:rPr lang="fr-FR" sz="3100" b="1" dirty="0" smtClean="0"/>
              <a:t> </a:t>
            </a:r>
            <a:r>
              <a:rPr lang="ar-DZ" sz="3100" dirty="0" smtClean="0"/>
              <a:t>الصور </a:t>
            </a:r>
            <a:r>
              <a:rPr lang="ar-DZ" sz="3100" dirty="0"/>
              <a:t>الفضائية تسمح بـ:</a:t>
            </a:r>
          </a:p>
          <a:p>
            <a:pPr algn="r" rtl="1">
              <a:buFont typeface="Wingdings" pitchFamily="2" charset="2"/>
              <a:buChar char="ü"/>
            </a:pPr>
            <a:r>
              <a:rPr lang="ar-DZ" sz="3100" dirty="0"/>
              <a:t>تحديد موقع الحريق </a:t>
            </a:r>
          </a:p>
          <a:p>
            <a:pPr algn="r" rtl="1">
              <a:buFont typeface="Wingdings" pitchFamily="2" charset="2"/>
              <a:buChar char="ü"/>
            </a:pPr>
            <a:r>
              <a:rPr lang="ar-DZ" sz="3100" dirty="0"/>
              <a:t>متابعة انتشاره </a:t>
            </a:r>
          </a:p>
          <a:p>
            <a:pPr algn="r" rtl="1">
              <a:buFont typeface="Wingdings" pitchFamily="2" charset="2"/>
              <a:buChar char="ü"/>
            </a:pPr>
            <a:r>
              <a:rPr lang="ar-DZ" sz="3100" dirty="0"/>
              <a:t>تقييم المساحات المتضررة</a:t>
            </a:r>
          </a:p>
          <a:p>
            <a:pPr marL="0" indent="0" algn="r" rtl="1">
              <a:lnSpc>
                <a:spcPct val="120000"/>
              </a:lnSpc>
              <a:buNone/>
            </a:pPr>
            <a:endParaRPr lang="ar-D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14150"/>
            <a:ext cx="8229600" cy="5882184"/>
          </a:xfrm>
        </p:spPr>
        <p:txBody>
          <a:bodyPr>
            <a:normAutofit fontScale="92500" lnSpcReduction="20000"/>
          </a:bodyPr>
          <a:lstStyle/>
          <a:p>
            <a:pPr marL="137160" indent="0" algn="ctr" rtl="1">
              <a:buNone/>
            </a:pPr>
            <a:r>
              <a:rPr lang="ar-DZ" sz="3500" b="1" dirty="0" smtClean="0"/>
              <a:t>سادساً</a:t>
            </a:r>
            <a:r>
              <a:rPr lang="ar-DZ" sz="3500" b="1" dirty="0"/>
              <a:t>: تطبيقات </a:t>
            </a:r>
            <a:r>
              <a:rPr lang="ar-DZ" sz="3500" b="1" dirty="0" err="1"/>
              <a:t>الجيوماتيك</a:t>
            </a:r>
            <a:r>
              <a:rPr lang="ar-DZ" sz="3500" b="1" dirty="0"/>
              <a:t> في البيئة</a:t>
            </a:r>
          </a:p>
          <a:p>
            <a:pPr marL="137160" indent="0" algn="r" rtl="1">
              <a:buNone/>
            </a:pPr>
            <a:r>
              <a:rPr lang="ar-DZ" dirty="0" err="1"/>
              <a:t>الجيوماتيك</a:t>
            </a:r>
            <a:r>
              <a:rPr lang="ar-DZ" dirty="0"/>
              <a:t> أداة قوية في دراسة التغيرات البيئية، خاصة في ظل التغير المناخي.</a:t>
            </a:r>
          </a:p>
          <a:p>
            <a:pPr marL="137160" indent="0" algn="r" rtl="1">
              <a:buNone/>
            </a:pPr>
            <a:r>
              <a:rPr lang="ar-DZ" dirty="0"/>
              <a:t>يمكن استخدامه لمراقبة:</a:t>
            </a:r>
          </a:p>
          <a:p>
            <a:pPr marL="137160" indent="0" algn="r" rtl="1">
              <a:buNone/>
            </a:pPr>
            <a:r>
              <a:rPr lang="fr-FR" dirty="0" smtClean="0"/>
              <a:t>- </a:t>
            </a:r>
            <a:r>
              <a:rPr lang="ar-DZ" dirty="0" smtClean="0"/>
              <a:t>التصحر </a:t>
            </a:r>
            <a:endParaRPr lang="ar-DZ" dirty="0"/>
          </a:p>
          <a:p>
            <a:pPr marL="137160" indent="0" algn="r" rtl="1">
              <a:buNone/>
            </a:pPr>
            <a:r>
              <a:rPr lang="fr-FR" dirty="0" smtClean="0"/>
              <a:t>- </a:t>
            </a:r>
            <a:r>
              <a:rPr lang="ar-DZ" dirty="0" smtClean="0"/>
              <a:t>التلوث </a:t>
            </a:r>
            <a:endParaRPr lang="ar-DZ" dirty="0"/>
          </a:p>
          <a:p>
            <a:pPr marL="137160" indent="0" algn="r" rtl="1">
              <a:buNone/>
            </a:pPr>
            <a:r>
              <a:rPr lang="fr-FR" dirty="0" smtClean="0"/>
              <a:t>- </a:t>
            </a:r>
            <a:r>
              <a:rPr lang="ar-DZ" dirty="0" smtClean="0"/>
              <a:t>تدهور </a:t>
            </a:r>
            <a:r>
              <a:rPr lang="ar-DZ" dirty="0"/>
              <a:t>التربة </a:t>
            </a:r>
          </a:p>
          <a:p>
            <a:pPr marL="137160" indent="0" algn="r" rtl="1">
              <a:buNone/>
            </a:pPr>
            <a:r>
              <a:rPr lang="fr-FR" dirty="0" smtClean="0"/>
              <a:t>- </a:t>
            </a:r>
            <a:r>
              <a:rPr lang="ar-DZ" dirty="0" smtClean="0"/>
              <a:t>تقلص </a:t>
            </a:r>
            <a:r>
              <a:rPr lang="ar-DZ" dirty="0"/>
              <a:t>المساحات الخضراء </a:t>
            </a:r>
          </a:p>
          <a:p>
            <a:pPr marL="137160" indent="0" algn="r" rtl="1">
              <a:buNone/>
            </a:pPr>
            <a:r>
              <a:rPr lang="ar-DZ" b="1" dirty="0"/>
              <a:t>مثال:</a:t>
            </a:r>
          </a:p>
          <a:p>
            <a:pPr marL="137160" indent="0" algn="r" rtl="1">
              <a:buNone/>
            </a:pPr>
            <a:r>
              <a:rPr lang="ar-DZ" dirty="0"/>
              <a:t>مدينة تشهد انخفاضًا في المساحات </a:t>
            </a:r>
            <a:r>
              <a:rPr lang="ar-DZ" dirty="0" smtClean="0"/>
              <a:t>الخضراء.</a:t>
            </a:r>
            <a:r>
              <a:rPr lang="fr-FR" dirty="0" smtClean="0"/>
              <a:t> </a:t>
            </a:r>
            <a:r>
              <a:rPr lang="ar-DZ" dirty="0" smtClean="0"/>
              <a:t>باستخدام </a:t>
            </a:r>
            <a:r>
              <a:rPr lang="ar-DZ" dirty="0"/>
              <a:t>صور فضائية عبر الزمن، يمكن إثبات:</a:t>
            </a:r>
          </a:p>
          <a:p>
            <a:pPr marL="137160" indent="0" algn="r" rtl="1">
              <a:buNone/>
            </a:pPr>
            <a:r>
              <a:rPr lang="fr-FR" dirty="0" smtClean="0"/>
              <a:t>- </a:t>
            </a:r>
            <a:r>
              <a:rPr lang="ar-DZ" dirty="0" smtClean="0"/>
              <a:t>تقلص </a:t>
            </a:r>
            <a:r>
              <a:rPr lang="ar-DZ" dirty="0"/>
              <a:t>الغطاء النباتي </a:t>
            </a:r>
          </a:p>
          <a:p>
            <a:pPr marL="137160" indent="0" algn="r" rtl="1">
              <a:buNone/>
            </a:pPr>
            <a:r>
              <a:rPr lang="fr-FR" dirty="0" smtClean="0"/>
              <a:t>- </a:t>
            </a:r>
            <a:r>
              <a:rPr lang="ar-DZ" dirty="0" smtClean="0"/>
              <a:t>زيادة </a:t>
            </a:r>
            <a:r>
              <a:rPr lang="ar-DZ" dirty="0"/>
              <a:t>المساحات المبنية </a:t>
            </a:r>
          </a:p>
          <a:p>
            <a:pPr marL="137160" indent="0" algn="r" rtl="1">
              <a:buNone/>
            </a:pPr>
            <a:r>
              <a:rPr lang="fr-FR" dirty="0" smtClean="0"/>
              <a:t>- </a:t>
            </a:r>
            <a:r>
              <a:rPr lang="ar-DZ" dirty="0" smtClean="0"/>
              <a:t>هذا </a:t>
            </a:r>
            <a:r>
              <a:rPr lang="ar-DZ" dirty="0"/>
              <a:t>التحليل يُستخدم في وضع سياسات لحماية البيئة.</a:t>
            </a:r>
          </a:p>
          <a:p>
            <a:pPr marL="0" indent="0" algn="r" rtl="1">
              <a:lnSpc>
                <a:spcPct val="120000"/>
              </a:lnSpc>
              <a:buNone/>
            </a:pPr>
            <a:endParaRPr lang="ar-DZ" dirty="0"/>
          </a:p>
        </p:txBody>
      </p:sp>
    </p:spTree>
    <p:extLst>
      <p:ext uri="{BB962C8B-B14F-4D97-AF65-F5344CB8AC3E}">
        <p14:creationId xmlns:p14="http://schemas.microsoft.com/office/powerpoint/2010/main" val="419529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09684"/>
            <a:ext cx="8229600" cy="5581934"/>
          </a:xfrm>
        </p:spPr>
        <p:txBody>
          <a:bodyPr>
            <a:normAutofit/>
          </a:bodyPr>
          <a:lstStyle/>
          <a:p>
            <a:pPr marL="137160" indent="0" algn="ctr" rtl="1">
              <a:buNone/>
            </a:pPr>
            <a:r>
              <a:rPr lang="ar-DZ" sz="3200" b="1" dirty="0"/>
              <a:t>سابعاً: تطبيقات </a:t>
            </a:r>
            <a:r>
              <a:rPr lang="ar-DZ" sz="3200" b="1" dirty="0" err="1"/>
              <a:t>الجيوماتيك</a:t>
            </a:r>
            <a:r>
              <a:rPr lang="ar-DZ" sz="3200" b="1" dirty="0"/>
              <a:t> في الصحة</a:t>
            </a:r>
          </a:p>
          <a:p>
            <a:pPr marL="137160" indent="0" algn="r" rtl="1">
              <a:buNone/>
            </a:pPr>
            <a:r>
              <a:rPr lang="ar-DZ" dirty="0"/>
              <a:t>قد يبدو هذا المجال بعيدًا، لكنه يعتمد بشكل كبير على التحليل المكاني.</a:t>
            </a:r>
          </a:p>
          <a:p>
            <a:pPr marL="137160" indent="0" algn="r" rtl="1">
              <a:buNone/>
            </a:pPr>
            <a:r>
              <a:rPr lang="ar-DZ" dirty="0"/>
              <a:t>يُستخدم </a:t>
            </a:r>
            <a:r>
              <a:rPr lang="ar-DZ" dirty="0" err="1"/>
              <a:t>الجيوماتيك</a:t>
            </a:r>
            <a:r>
              <a:rPr lang="ar-DZ" dirty="0"/>
              <a:t> في:</a:t>
            </a:r>
          </a:p>
          <a:p>
            <a:pPr marL="137160" indent="0" algn="r" rtl="1">
              <a:buNone/>
            </a:pPr>
            <a:r>
              <a:rPr lang="fr-FR" dirty="0" smtClean="0"/>
              <a:t>- </a:t>
            </a:r>
            <a:r>
              <a:rPr lang="ar-DZ" dirty="0" smtClean="0"/>
              <a:t>دراسة </a:t>
            </a:r>
            <a:r>
              <a:rPr lang="ar-DZ" dirty="0"/>
              <a:t>انتشار الأمراض </a:t>
            </a:r>
          </a:p>
          <a:p>
            <a:pPr marL="137160" indent="0" algn="r" rtl="1">
              <a:buNone/>
            </a:pPr>
            <a:r>
              <a:rPr lang="fr-FR" dirty="0" smtClean="0"/>
              <a:t>- </a:t>
            </a:r>
            <a:r>
              <a:rPr lang="ar-DZ" dirty="0" smtClean="0"/>
              <a:t>تحديد </a:t>
            </a:r>
            <a:r>
              <a:rPr lang="ar-DZ" dirty="0"/>
              <a:t>المناطق الأكثر عرضة للخطر </a:t>
            </a:r>
          </a:p>
          <a:p>
            <a:pPr marL="137160" indent="0" algn="r" rtl="1">
              <a:buNone/>
            </a:pPr>
            <a:r>
              <a:rPr lang="fr-FR" dirty="0" smtClean="0"/>
              <a:t>- </a:t>
            </a:r>
            <a:r>
              <a:rPr lang="ar-DZ" dirty="0" smtClean="0"/>
              <a:t>توزيع </a:t>
            </a:r>
            <a:r>
              <a:rPr lang="ar-DZ" dirty="0"/>
              <a:t>المرافق الصحية </a:t>
            </a:r>
          </a:p>
          <a:p>
            <a:pPr marL="137160" indent="0" algn="r" rtl="1">
              <a:buNone/>
            </a:pPr>
            <a:r>
              <a:rPr lang="ar-DZ" b="1" dirty="0" smtClean="0"/>
              <a:t>مثال:</a:t>
            </a:r>
            <a:r>
              <a:rPr lang="fr-FR" b="1" dirty="0" smtClean="0"/>
              <a:t> </a:t>
            </a:r>
            <a:r>
              <a:rPr lang="ar-DZ" dirty="0" smtClean="0"/>
              <a:t>تحليل </a:t>
            </a:r>
            <a:r>
              <a:rPr lang="ar-DZ" dirty="0"/>
              <a:t>انتشار مرض معين داخل مدينة:</a:t>
            </a:r>
          </a:p>
          <a:p>
            <a:pPr marL="137160" indent="0" algn="r" rtl="1">
              <a:buNone/>
            </a:pPr>
            <a:r>
              <a:rPr lang="fr-FR" dirty="0" smtClean="0"/>
              <a:t>- </a:t>
            </a:r>
            <a:r>
              <a:rPr lang="ar-DZ" dirty="0" smtClean="0"/>
              <a:t>ربط </a:t>
            </a:r>
            <a:r>
              <a:rPr lang="ar-DZ" dirty="0"/>
              <a:t>الحالات المرضية بمواقعها </a:t>
            </a:r>
          </a:p>
          <a:p>
            <a:pPr marL="137160" indent="0" algn="r" rtl="1">
              <a:buNone/>
            </a:pPr>
            <a:r>
              <a:rPr lang="fr-FR" dirty="0" smtClean="0"/>
              <a:t>- </a:t>
            </a:r>
            <a:r>
              <a:rPr lang="ar-DZ" dirty="0" smtClean="0"/>
              <a:t>تحديد </a:t>
            </a:r>
            <a:r>
              <a:rPr lang="ar-DZ" dirty="0"/>
              <a:t>البؤر الأكثر انتشارًا </a:t>
            </a:r>
          </a:p>
          <a:p>
            <a:pPr marL="137160" indent="0" algn="r" rtl="1">
              <a:buNone/>
            </a:pPr>
            <a:r>
              <a:rPr lang="ar-DZ" dirty="0"/>
              <a:t>هذا يسمح باتخاذ إجراءات وقائية موجهة.</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105</TotalTime>
  <Words>814</Words>
  <Application>Microsoft Office PowerPoint</Application>
  <PresentationFormat>Affichage à l'écran (4:3)</PresentationFormat>
  <Paragraphs>101</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Apex</vt:lpstr>
      <vt:lpstr>مدخل إلى الجيوماتيك</vt:lpstr>
      <vt:lpstr>تطبيقات الجيوماتيك (Applications de la géomatique)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إلى الجيوماتيك</dc:title>
  <dc:subject/>
  <dc:creator/>
  <cp:keywords/>
  <dc:description>generated using python-pptx</dc:description>
  <cp:lastModifiedBy>user</cp:lastModifiedBy>
  <cp:revision>13</cp:revision>
  <dcterms:created xsi:type="dcterms:W3CDTF">2013-01-27T09:14:16Z</dcterms:created>
  <dcterms:modified xsi:type="dcterms:W3CDTF">2026-04-20T19:33:28Z</dcterms:modified>
  <cp:category/>
</cp:coreProperties>
</file>