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7" r:id="rId4"/>
    <p:sldId id="260" r:id="rId5"/>
    <p:sldId id="259" r:id="rId6"/>
    <p:sldId id="261" r:id="rId7"/>
    <p:sldId id="262" r:id="rId8"/>
    <p:sldId id="263" r:id="rId9"/>
    <p:sldId id="264" r:id="rId10"/>
    <p:sldId id="265" r:id="rId11"/>
    <p:sldId id="273" r:id="rId12"/>
    <p:sldId id="270" r:id="rId13"/>
    <p:sldId id="272" r:id="rId14"/>
    <p:sldId id="274" r:id="rId15"/>
    <p:sldId id="266" r:id="rId16"/>
    <p:sldId id="267" r:id="rId17"/>
    <p:sldId id="268" r:id="rId18"/>
    <p:sldId id="269"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0" d="100"/>
          <a:sy n="60" d="100"/>
        </p:scale>
        <p:origin x="40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5C8F881-7270-46A4-BBAF-1F97ED95B8C1}" type="datetimeFigureOut">
              <a:rPr lang="fr-FR" smtClean="0"/>
              <a:t>30/04/2020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82D95A-628E-4DD7-8667-8128EAA97B9E}" type="slidenum">
              <a:rPr lang="fr-FR" smtClean="0"/>
              <a:t>‹N°›</a:t>
            </a:fld>
            <a:endParaRPr lang="fr-FR"/>
          </a:p>
        </p:txBody>
      </p:sp>
    </p:spTree>
    <p:extLst>
      <p:ext uri="{BB962C8B-B14F-4D97-AF65-F5344CB8AC3E}">
        <p14:creationId xmlns:p14="http://schemas.microsoft.com/office/powerpoint/2010/main" val="381767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C8F881-7270-46A4-BBAF-1F97ED95B8C1}" type="datetimeFigureOut">
              <a:rPr lang="fr-FR" smtClean="0"/>
              <a:t>30/04/2020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82D95A-628E-4DD7-8667-8128EAA97B9E}" type="slidenum">
              <a:rPr lang="fr-FR" smtClean="0"/>
              <a:t>‹N°›</a:t>
            </a:fld>
            <a:endParaRPr lang="fr-FR"/>
          </a:p>
        </p:txBody>
      </p:sp>
    </p:spTree>
    <p:extLst>
      <p:ext uri="{BB962C8B-B14F-4D97-AF65-F5344CB8AC3E}">
        <p14:creationId xmlns:p14="http://schemas.microsoft.com/office/powerpoint/2010/main" val="3798471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C8F881-7270-46A4-BBAF-1F97ED95B8C1}" type="datetimeFigureOut">
              <a:rPr lang="fr-FR" smtClean="0"/>
              <a:t>30/04/2020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82D95A-628E-4DD7-8667-8128EAA97B9E}" type="slidenum">
              <a:rPr lang="fr-FR" smtClean="0"/>
              <a:t>‹N°›</a:t>
            </a:fld>
            <a:endParaRPr lang="fr-FR"/>
          </a:p>
        </p:txBody>
      </p:sp>
    </p:spTree>
    <p:extLst>
      <p:ext uri="{BB962C8B-B14F-4D97-AF65-F5344CB8AC3E}">
        <p14:creationId xmlns:p14="http://schemas.microsoft.com/office/powerpoint/2010/main" val="383462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C8F881-7270-46A4-BBAF-1F97ED95B8C1}" type="datetimeFigureOut">
              <a:rPr lang="fr-FR" smtClean="0"/>
              <a:t>30/04/2020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82D95A-628E-4DD7-8667-8128EAA97B9E}" type="slidenum">
              <a:rPr lang="fr-FR" smtClean="0"/>
              <a:t>‹N°›</a:t>
            </a:fld>
            <a:endParaRPr lang="fr-FR"/>
          </a:p>
        </p:txBody>
      </p:sp>
    </p:spTree>
    <p:extLst>
      <p:ext uri="{BB962C8B-B14F-4D97-AF65-F5344CB8AC3E}">
        <p14:creationId xmlns:p14="http://schemas.microsoft.com/office/powerpoint/2010/main" val="218274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5C8F881-7270-46A4-BBAF-1F97ED95B8C1}" type="datetimeFigureOut">
              <a:rPr lang="fr-FR" smtClean="0"/>
              <a:t>30/04/2020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82D95A-628E-4DD7-8667-8128EAA97B9E}" type="slidenum">
              <a:rPr lang="fr-FR" smtClean="0"/>
              <a:t>‹N°›</a:t>
            </a:fld>
            <a:endParaRPr lang="fr-FR"/>
          </a:p>
        </p:txBody>
      </p:sp>
    </p:spTree>
    <p:extLst>
      <p:ext uri="{BB962C8B-B14F-4D97-AF65-F5344CB8AC3E}">
        <p14:creationId xmlns:p14="http://schemas.microsoft.com/office/powerpoint/2010/main" val="2742795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5C8F881-7270-46A4-BBAF-1F97ED95B8C1}" type="datetimeFigureOut">
              <a:rPr lang="fr-FR" smtClean="0"/>
              <a:t>30/04/2020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882D95A-628E-4DD7-8667-8128EAA97B9E}" type="slidenum">
              <a:rPr lang="fr-FR" smtClean="0"/>
              <a:t>‹N°›</a:t>
            </a:fld>
            <a:endParaRPr lang="fr-FR"/>
          </a:p>
        </p:txBody>
      </p:sp>
    </p:spTree>
    <p:extLst>
      <p:ext uri="{BB962C8B-B14F-4D97-AF65-F5344CB8AC3E}">
        <p14:creationId xmlns:p14="http://schemas.microsoft.com/office/powerpoint/2010/main" val="325466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5C8F881-7270-46A4-BBAF-1F97ED95B8C1}" type="datetimeFigureOut">
              <a:rPr lang="fr-FR" smtClean="0"/>
              <a:t>30/04/2020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882D95A-628E-4DD7-8667-8128EAA97B9E}" type="slidenum">
              <a:rPr lang="fr-FR" smtClean="0"/>
              <a:t>‹N°›</a:t>
            </a:fld>
            <a:endParaRPr lang="fr-FR"/>
          </a:p>
        </p:txBody>
      </p:sp>
    </p:spTree>
    <p:extLst>
      <p:ext uri="{BB962C8B-B14F-4D97-AF65-F5344CB8AC3E}">
        <p14:creationId xmlns:p14="http://schemas.microsoft.com/office/powerpoint/2010/main" val="93189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5C8F881-7270-46A4-BBAF-1F97ED95B8C1}" type="datetimeFigureOut">
              <a:rPr lang="fr-FR" smtClean="0"/>
              <a:t>30/04/2020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882D95A-628E-4DD7-8667-8128EAA97B9E}" type="slidenum">
              <a:rPr lang="fr-FR" smtClean="0"/>
              <a:t>‹N°›</a:t>
            </a:fld>
            <a:endParaRPr lang="fr-FR"/>
          </a:p>
        </p:txBody>
      </p:sp>
    </p:spTree>
    <p:extLst>
      <p:ext uri="{BB962C8B-B14F-4D97-AF65-F5344CB8AC3E}">
        <p14:creationId xmlns:p14="http://schemas.microsoft.com/office/powerpoint/2010/main" val="970256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5C8F881-7270-46A4-BBAF-1F97ED95B8C1}" type="datetimeFigureOut">
              <a:rPr lang="fr-FR" smtClean="0"/>
              <a:t>30/04/2020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882D95A-628E-4DD7-8667-8128EAA97B9E}" type="slidenum">
              <a:rPr lang="fr-FR" smtClean="0"/>
              <a:t>‹N°›</a:t>
            </a:fld>
            <a:endParaRPr lang="fr-FR"/>
          </a:p>
        </p:txBody>
      </p:sp>
    </p:spTree>
    <p:extLst>
      <p:ext uri="{BB962C8B-B14F-4D97-AF65-F5344CB8AC3E}">
        <p14:creationId xmlns:p14="http://schemas.microsoft.com/office/powerpoint/2010/main" val="2037648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5C8F881-7270-46A4-BBAF-1F97ED95B8C1}" type="datetimeFigureOut">
              <a:rPr lang="fr-FR" smtClean="0"/>
              <a:t>30/04/2020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882D95A-628E-4DD7-8667-8128EAA97B9E}" type="slidenum">
              <a:rPr lang="fr-FR" smtClean="0"/>
              <a:t>‹N°›</a:t>
            </a:fld>
            <a:endParaRPr lang="fr-FR"/>
          </a:p>
        </p:txBody>
      </p:sp>
    </p:spTree>
    <p:extLst>
      <p:ext uri="{BB962C8B-B14F-4D97-AF65-F5344CB8AC3E}">
        <p14:creationId xmlns:p14="http://schemas.microsoft.com/office/powerpoint/2010/main" val="885156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5C8F881-7270-46A4-BBAF-1F97ED95B8C1}" type="datetimeFigureOut">
              <a:rPr lang="fr-FR" smtClean="0"/>
              <a:t>30/04/2020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882D95A-628E-4DD7-8667-8128EAA97B9E}" type="slidenum">
              <a:rPr lang="fr-FR" smtClean="0"/>
              <a:t>‹N°›</a:t>
            </a:fld>
            <a:endParaRPr lang="fr-FR"/>
          </a:p>
        </p:txBody>
      </p:sp>
    </p:spTree>
    <p:extLst>
      <p:ext uri="{BB962C8B-B14F-4D97-AF65-F5344CB8AC3E}">
        <p14:creationId xmlns:p14="http://schemas.microsoft.com/office/powerpoint/2010/main" val="2618002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8F881-7270-46A4-BBAF-1F97ED95B8C1}" type="datetimeFigureOut">
              <a:rPr lang="fr-FR" smtClean="0"/>
              <a:t>30/04/2020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2D95A-628E-4DD7-8667-8128EAA97B9E}" type="slidenum">
              <a:rPr lang="fr-FR" smtClean="0"/>
              <a:t>‹N°›</a:t>
            </a:fld>
            <a:endParaRPr lang="fr-FR"/>
          </a:p>
        </p:txBody>
      </p:sp>
    </p:spTree>
    <p:extLst>
      <p:ext uri="{BB962C8B-B14F-4D97-AF65-F5344CB8AC3E}">
        <p14:creationId xmlns:p14="http://schemas.microsoft.com/office/powerpoint/2010/main" val="3551886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tele-ens.univ-oeb.dz/moodl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32600" y="5257800"/>
            <a:ext cx="3835400" cy="419100"/>
          </a:xfrm>
        </p:spPr>
        <p:txBody>
          <a:bodyPr>
            <a:normAutofit lnSpcReduction="10000"/>
          </a:bodyPr>
          <a:lstStyle/>
          <a:p>
            <a:r>
              <a:rPr lang="fr-FR" dirty="0" smtClean="0">
                <a:latin typeface="Times New Roman" panose="02020603050405020304" pitchFamily="18" charset="0"/>
                <a:cs typeface="Times New Roman" panose="02020603050405020304" pitchFamily="18" charset="0"/>
              </a:rPr>
              <a:t>Dr. DEHIMI </a:t>
            </a:r>
            <a:r>
              <a:rPr lang="fr-FR" dirty="0" err="1" smtClean="0">
                <a:latin typeface="Times New Roman" panose="02020603050405020304" pitchFamily="18" charset="0"/>
                <a:cs typeface="Times New Roman" panose="02020603050405020304" pitchFamily="18" charset="0"/>
              </a:rPr>
              <a:t>Nour</a:t>
            </a:r>
            <a:r>
              <a:rPr lang="fr-FR" dirty="0" smtClean="0">
                <a:latin typeface="Times New Roman" panose="02020603050405020304" pitchFamily="18" charset="0"/>
                <a:cs typeface="Times New Roman" panose="02020603050405020304" pitchFamily="18" charset="0"/>
              </a:rPr>
              <a:t> El </a:t>
            </a:r>
            <a:r>
              <a:rPr lang="fr-FR" dirty="0" err="1" smtClean="0">
                <a:latin typeface="Times New Roman" panose="02020603050405020304" pitchFamily="18" charset="0"/>
                <a:cs typeface="Times New Roman" panose="02020603050405020304" pitchFamily="18" charset="0"/>
              </a:rPr>
              <a:t>Houda</a:t>
            </a:r>
            <a:r>
              <a:rPr lang="fr-FR" dirty="0" smtClean="0">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p:txBody>
      </p:sp>
      <p:pic>
        <p:nvPicPr>
          <p:cNvPr id="1026" name="Picture 2" descr="https://lh4.googleusercontent.com/proxy/x2wv96CrHZNIJ_eZqQfrRaDiX1-04C3OenDtR2yQxBsmoQ7ANGPoayHlFh1sUpO4gdptpTJE2Dj5Z_6re911t0EGW3E1uHaeS7XnPswzA5w49lV_BiEvLpbs7Eiks6sFyo4u0n6ripltmHZLPEPcE2ueLgfxtL2cb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81098"/>
            <a:ext cx="9144000" cy="3657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216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53636"/>
            <a:ext cx="11023600" cy="535531"/>
          </a:xfrm>
          <a:prstGeom prst="rect">
            <a:avLst/>
          </a:prstGeom>
        </p:spPr>
        <p:txBody>
          <a:bodyPr wrap="square">
            <a:spAutoFit/>
          </a:bodyPr>
          <a:lstStyle/>
          <a:p>
            <a:pPr lvl="0" algn="just">
              <a:lnSpc>
                <a:spcPct val="90000"/>
              </a:lnSpc>
              <a:spcBef>
                <a:spcPts val="1000"/>
              </a:spcBef>
            </a:pPr>
            <a:r>
              <a:rPr lang="fr-FR" sz="3200" b="1" dirty="0">
                <a:solidFill>
                  <a:prstClr val="black"/>
                </a:solidFill>
                <a:latin typeface="Times New Roman" panose="02020603050405020304" pitchFamily="18" charset="0"/>
                <a:cs typeface="Times New Roman" panose="02020603050405020304" pitchFamily="18" charset="0"/>
              </a:rPr>
              <a:t>Création d'un cours (6):Ajouter </a:t>
            </a:r>
            <a:r>
              <a:rPr lang="fr-FR" sz="3200" b="1" dirty="0" smtClean="0">
                <a:solidFill>
                  <a:prstClr val="black"/>
                </a:solidFill>
                <a:latin typeface="Times New Roman" panose="02020603050405020304" pitchFamily="18" charset="0"/>
                <a:cs typeface="Times New Roman" panose="02020603050405020304" pitchFamily="18" charset="0"/>
              </a:rPr>
              <a:t>des </a:t>
            </a:r>
            <a:r>
              <a:rPr lang="fr-FR" sz="3200" b="1" dirty="0">
                <a:solidFill>
                  <a:prstClr val="black"/>
                </a:solidFill>
                <a:latin typeface="Times New Roman" panose="02020603050405020304" pitchFamily="18" charset="0"/>
                <a:cs typeface="Times New Roman" panose="02020603050405020304" pitchFamily="18" charset="0"/>
              </a:rPr>
              <a:t>activités </a:t>
            </a:r>
          </a:p>
        </p:txBody>
      </p:sp>
      <p:sp>
        <p:nvSpPr>
          <p:cNvPr id="5" name="Rectangle 4"/>
          <p:cNvSpPr/>
          <p:nvPr/>
        </p:nvSpPr>
        <p:spPr>
          <a:xfrm>
            <a:off x="457200" y="1665014"/>
            <a:ext cx="11379200" cy="3239156"/>
          </a:xfrm>
          <a:prstGeom prst="rect">
            <a:avLst/>
          </a:prstGeom>
          <a:solidFill>
            <a:schemeClr val="accent5">
              <a:lumMod val="20000"/>
              <a:lumOff val="80000"/>
            </a:schemeClr>
          </a:solidFill>
        </p:spPr>
        <p:txBody>
          <a:bodyPr wrap="square">
            <a:spAutoFit/>
          </a:bodyPr>
          <a:lstStyle/>
          <a:p>
            <a:pPr algn="just">
              <a:lnSpc>
                <a:spcPct val="107000"/>
              </a:lnSpc>
              <a:spcAft>
                <a:spcPts val="800"/>
              </a:spcAft>
            </a:pPr>
            <a:r>
              <a:rPr lang="fr-FR" sz="2000" b="1" i="1" dirty="0">
                <a:latin typeface="Times New Roman" panose="02020603050405020304" pitchFamily="18" charset="0"/>
                <a:ea typeface="Calibri" panose="020F0502020204030204" pitchFamily="34" charset="0"/>
                <a:cs typeface="Times New Roman" panose="02020603050405020304" pitchFamily="18" charset="0"/>
              </a:rPr>
              <a:t>Consultation </a:t>
            </a:r>
            <a:r>
              <a:rPr lang="fr-FR" sz="2000" dirty="0">
                <a:latin typeface="Times New Roman" panose="02020603050405020304" pitchFamily="18" charset="0"/>
                <a:ea typeface="Calibri" panose="020F0502020204030204" pitchFamily="34" charset="0"/>
                <a:cs typeface="Times New Roman" panose="02020603050405020304" pitchFamily="18" charset="0"/>
              </a:rPr>
              <a:t>: Cet outil sert à consulter les étudiants afin de recueillir des données qui informeront l’enseignant sur les personnes inscrites au cours et ainsi réfléchir sur son enseignement.</a:t>
            </a:r>
          </a:p>
          <a:p>
            <a:pPr algn="just">
              <a:lnSpc>
                <a:spcPct val="107000"/>
              </a:lnSpc>
              <a:spcAft>
                <a:spcPts val="800"/>
              </a:spcAft>
            </a:pPr>
            <a:r>
              <a:rPr lang="fr-FR" sz="2000" b="1" i="1" dirty="0">
                <a:latin typeface="Times New Roman" panose="02020603050405020304" pitchFamily="18" charset="0"/>
                <a:ea typeface="Calibri" panose="020F0502020204030204" pitchFamily="34" charset="0"/>
                <a:cs typeface="Times New Roman" panose="02020603050405020304" pitchFamily="18" charset="0"/>
              </a:rPr>
              <a:t>Devoir </a:t>
            </a:r>
            <a:r>
              <a:rPr lang="fr-FR" sz="2000" dirty="0">
                <a:latin typeface="Times New Roman" panose="02020603050405020304" pitchFamily="18" charset="0"/>
                <a:ea typeface="Calibri" panose="020F0502020204030204" pitchFamily="34" charset="0"/>
                <a:cs typeface="Times New Roman" panose="02020603050405020304" pitchFamily="18" charset="0"/>
              </a:rPr>
              <a:t>: permet à un enseignant de communiquer aux participants des tâches, de récolter des travaux et de leur fournir feedbacks et notes.</a:t>
            </a:r>
          </a:p>
          <a:p>
            <a:pPr algn="just">
              <a:lnSpc>
                <a:spcPct val="107000"/>
              </a:lnSpc>
              <a:spcAft>
                <a:spcPts val="800"/>
              </a:spcAft>
            </a:pPr>
            <a:r>
              <a:rPr lang="fr-FR" sz="2000" b="1" i="1" dirty="0">
                <a:latin typeface="Times New Roman" panose="02020603050405020304" pitchFamily="18" charset="0"/>
                <a:ea typeface="Calibri" panose="020F0502020204030204" pitchFamily="34" charset="0"/>
                <a:cs typeface="Times New Roman" panose="02020603050405020304" pitchFamily="18" charset="0"/>
              </a:rPr>
              <a:t>Test </a:t>
            </a:r>
            <a:r>
              <a:rPr lang="fr-FR" sz="2000" dirty="0">
                <a:latin typeface="Times New Roman" panose="02020603050405020304" pitchFamily="18" charset="0"/>
                <a:ea typeface="Calibri" panose="020F0502020204030204" pitchFamily="34" charset="0"/>
                <a:cs typeface="Times New Roman" panose="02020603050405020304" pitchFamily="18" charset="0"/>
              </a:rPr>
              <a:t>: Outil qui permet la création de tests et d’exercices en ligne (vrai/faux, QCM, appariement, etc.). L’enseignant peut, entre autres, choisir le nombre de tentatives, l’ordre des questions (aléatoire ou non), l’ordre du choix de réponses des QCM (aléatoire ou non), une limite de temps fixe pour faire le test et peut aussi choisir les modalités d’affichage des résultats. Cet outil fonctionne avec l’outil </a:t>
            </a:r>
            <a:r>
              <a:rPr lang="fr-FR" sz="2000" b="1" dirty="0">
                <a:latin typeface="Times New Roman" panose="02020603050405020304" pitchFamily="18" charset="0"/>
                <a:ea typeface="Calibri" panose="020F0502020204030204" pitchFamily="34" charset="0"/>
                <a:cs typeface="Times New Roman" panose="02020603050405020304" pitchFamily="18" charset="0"/>
              </a:rPr>
              <a:t>Banque de questions </a:t>
            </a:r>
            <a:r>
              <a:rPr lang="fr-FR" sz="2000" dirty="0">
                <a:latin typeface="Times New Roman" panose="02020603050405020304" pitchFamily="18" charset="0"/>
                <a:ea typeface="Calibri" panose="020F0502020204030204" pitchFamily="34" charset="0"/>
                <a:cs typeface="Times New Roman" panose="02020603050405020304" pitchFamily="18" charset="0"/>
              </a:rPr>
              <a:t>dans le bloc </a:t>
            </a:r>
            <a:r>
              <a:rPr lang="fr-FR" sz="2000" b="1" dirty="0">
                <a:latin typeface="Times New Roman" panose="02020603050405020304" pitchFamily="18" charset="0"/>
                <a:ea typeface="Calibri" panose="020F0502020204030204" pitchFamily="34" charset="0"/>
                <a:cs typeface="Times New Roman" panose="02020603050405020304" pitchFamily="18" charset="0"/>
              </a:rPr>
              <a:t>Réglages</a:t>
            </a:r>
            <a:r>
              <a:rPr lang="fr-FR" sz="2000" dirty="0">
                <a:latin typeface="Times New Roman" panose="02020603050405020304" pitchFamily="18" charset="0"/>
                <a:ea typeface="Calibri" panose="020F0502020204030204" pitchFamily="34" charset="0"/>
                <a:cs typeface="Times New Roman" panose="02020603050405020304" pitchFamily="18" charset="0"/>
              </a:rPr>
              <a:t>.</a:t>
            </a: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3263900" y="4613554"/>
            <a:ext cx="7797800" cy="1631216"/>
          </a:xfrm>
          <a:prstGeom prst="rect">
            <a:avLst/>
          </a:prstGeom>
          <a:solidFill>
            <a:srgbClr val="FF99FF"/>
          </a:solidFill>
        </p:spPr>
        <p:txBody>
          <a:bodyPr wrap="square">
            <a:spAutoFit/>
          </a:bodyPr>
          <a:lstStyle/>
          <a:p>
            <a:pPr algn="just"/>
            <a:r>
              <a:rPr lang="fr-FR" sz="2000" b="0" i="0" u="none" strike="noStrike" baseline="0" dirty="0" smtClean="0">
                <a:latin typeface="Times New Roman" panose="02020603050405020304" pitchFamily="18" charset="0"/>
              </a:rPr>
              <a:t>les </a:t>
            </a:r>
            <a:r>
              <a:rPr lang="fr-FR" sz="2000" b="1" i="0" u="none" strike="noStrike" baseline="0" dirty="0" smtClean="0">
                <a:latin typeface="Times New Roman" panose="02020603050405020304" pitchFamily="18" charset="0"/>
              </a:rPr>
              <a:t>communications synchrones </a:t>
            </a:r>
            <a:r>
              <a:rPr lang="fr-FR" sz="2000" b="0" i="0" u="none" strike="noStrike" baseline="0" dirty="0" smtClean="0">
                <a:latin typeface="Times New Roman" panose="02020603050405020304" pitchFamily="18" charset="0"/>
              </a:rPr>
              <a:t>(personnes en ligne visibles, chat)</a:t>
            </a:r>
          </a:p>
          <a:p>
            <a:pPr algn="just"/>
            <a:r>
              <a:rPr lang="fr-FR" sz="2000" b="0" i="0" u="none" strike="noStrike" baseline="0" dirty="0" smtClean="0">
                <a:latin typeface="Times New Roman" panose="02020603050405020304" pitchFamily="18" charset="0"/>
              </a:rPr>
              <a:t>les </a:t>
            </a:r>
            <a:r>
              <a:rPr lang="fr-FR" sz="2000" b="1" i="0" u="none" strike="noStrike" baseline="0" dirty="0" smtClean="0">
                <a:latin typeface="Times New Roman" panose="02020603050405020304" pitchFamily="18" charset="0"/>
              </a:rPr>
              <a:t>communications asynchrones </a:t>
            </a:r>
            <a:r>
              <a:rPr lang="fr-FR" sz="2000" b="0" i="0" u="none" strike="noStrike" baseline="0" dirty="0" smtClean="0">
                <a:latin typeface="Times New Roman" panose="02020603050405020304" pitchFamily="18" charset="0"/>
              </a:rPr>
              <a:t>(forum)</a:t>
            </a:r>
          </a:p>
          <a:p>
            <a:pPr algn="just"/>
            <a:r>
              <a:rPr lang="fr-FR" sz="2000" b="0" i="0" u="none" strike="noStrike" baseline="0" dirty="0" smtClean="0">
                <a:latin typeface="Times New Roman" panose="02020603050405020304" pitchFamily="18" charset="0"/>
              </a:rPr>
              <a:t>l’</a:t>
            </a:r>
            <a:r>
              <a:rPr lang="fr-FR" sz="2000" b="1" i="0" u="none" strike="noStrike" baseline="0" dirty="0" smtClean="0">
                <a:latin typeface="Times New Roman" panose="02020603050405020304" pitchFamily="18" charset="0"/>
              </a:rPr>
              <a:t>apprentissage collaboratif </a:t>
            </a:r>
            <a:r>
              <a:rPr lang="fr-FR" sz="2000" b="0" i="0" u="none" strike="noStrike" baseline="0" dirty="0" smtClean="0">
                <a:latin typeface="Times New Roman" panose="02020603050405020304" pitchFamily="18" charset="0"/>
              </a:rPr>
              <a:t>(groupes, wiki, atelier, base de données)</a:t>
            </a:r>
          </a:p>
          <a:p>
            <a:pPr algn="just"/>
            <a:r>
              <a:rPr lang="fr-FR" sz="2000" b="0" i="0" u="none" strike="noStrike" baseline="0" dirty="0" smtClean="0">
                <a:latin typeface="Times New Roman" panose="02020603050405020304" pitchFamily="18" charset="0"/>
              </a:rPr>
              <a:t>la </a:t>
            </a:r>
            <a:r>
              <a:rPr lang="fr-FR" sz="2000" b="1" i="0" u="none" strike="noStrike" baseline="0" dirty="0" smtClean="0">
                <a:latin typeface="Times New Roman" panose="02020603050405020304" pitchFamily="18" charset="0"/>
              </a:rPr>
              <a:t>réflexion critique </a:t>
            </a:r>
            <a:r>
              <a:rPr lang="fr-FR" sz="2000" b="0" i="0" u="none" strike="noStrike" baseline="0" dirty="0" smtClean="0">
                <a:latin typeface="Times New Roman" panose="02020603050405020304" pitchFamily="18" charset="0"/>
              </a:rPr>
              <a:t>(sondage : vote, feedback : les attentes)</a:t>
            </a:r>
          </a:p>
          <a:p>
            <a:pPr algn="just"/>
            <a:r>
              <a:rPr lang="fr-FR" sz="2000" b="0" i="0" u="none" strike="noStrike" baseline="0" dirty="0" smtClean="0">
                <a:latin typeface="Times New Roman" panose="02020603050405020304" pitchFamily="18" charset="0"/>
              </a:rPr>
              <a:t>la </a:t>
            </a:r>
            <a:r>
              <a:rPr lang="fr-FR" sz="2000" b="1" i="0" u="none" strike="noStrike" baseline="0" dirty="0" smtClean="0">
                <a:latin typeface="Times New Roman" panose="02020603050405020304" pitchFamily="18" charset="0"/>
              </a:rPr>
              <a:t>personnalisation </a:t>
            </a:r>
            <a:r>
              <a:rPr lang="fr-FR" sz="2000" b="0" i="0" u="none" strike="noStrike" baseline="0" dirty="0" smtClean="0">
                <a:latin typeface="Times New Roman" panose="02020603050405020304" pitchFamily="18" charset="0"/>
              </a:rPr>
              <a:t>(page personnelle : profil)</a:t>
            </a:r>
            <a:endParaRPr lang="fr-FR" sz="2000" dirty="0"/>
          </a:p>
        </p:txBody>
      </p:sp>
    </p:spTree>
    <p:extLst>
      <p:ext uri="{BB962C8B-B14F-4D97-AF65-F5344CB8AC3E}">
        <p14:creationId xmlns:p14="http://schemas.microsoft.com/office/powerpoint/2010/main" val="448662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4871" y="596900"/>
            <a:ext cx="5296029" cy="584775"/>
          </a:xfrm>
          <a:prstGeom prst="rect">
            <a:avLst/>
          </a:prstGeom>
        </p:spPr>
        <p:txBody>
          <a:bodyPr wrap="square">
            <a:spAutoFit/>
          </a:bodyPr>
          <a:lstStyle/>
          <a:p>
            <a:r>
              <a:rPr lang="fr-FR" sz="3200" b="1" dirty="0">
                <a:latin typeface="Times New Roman" panose="02020603050405020304" pitchFamily="18" charset="0"/>
                <a:cs typeface="Times New Roman" panose="02020603050405020304" pitchFamily="18" charset="0"/>
              </a:rPr>
              <a:t>Exemple: ajouter un </a:t>
            </a:r>
            <a:r>
              <a:rPr lang="fr-FR" sz="3200" b="1" dirty="0" smtClean="0">
                <a:latin typeface="Times New Roman" panose="02020603050405020304" pitchFamily="18" charset="0"/>
                <a:cs typeface="Times New Roman" panose="02020603050405020304" pitchFamily="18" charset="0"/>
              </a:rPr>
              <a:t>test  </a:t>
            </a:r>
            <a:endParaRPr lang="fr-FR" sz="3200" b="1" dirty="0">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3098800" y="1319213"/>
            <a:ext cx="5105400" cy="4979988"/>
          </a:xfrm>
          <a:prstGeom prst="rect">
            <a:avLst/>
          </a:prstGeom>
        </p:spPr>
      </p:pic>
      <p:sp>
        <p:nvSpPr>
          <p:cNvPr id="8" name="Ellipse 7"/>
          <p:cNvSpPr/>
          <p:nvPr/>
        </p:nvSpPr>
        <p:spPr>
          <a:xfrm>
            <a:off x="2984500" y="3924300"/>
            <a:ext cx="2082800" cy="4953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5511799" y="5941439"/>
            <a:ext cx="1682685" cy="4953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6904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634872" y="1177925"/>
            <a:ext cx="4838466" cy="4362450"/>
          </a:xfrm>
          <a:prstGeom prst="rect">
            <a:avLst/>
          </a:prstGeom>
        </p:spPr>
      </p:pic>
      <p:pic>
        <p:nvPicPr>
          <p:cNvPr id="7" name="Image 6"/>
          <p:cNvPicPr>
            <a:picLocks noChangeAspect="1"/>
          </p:cNvPicPr>
          <p:nvPr/>
        </p:nvPicPr>
        <p:blipFill>
          <a:blip r:embed="rId3"/>
          <a:stretch>
            <a:fillRect/>
          </a:stretch>
        </p:blipFill>
        <p:spPr>
          <a:xfrm>
            <a:off x="5930900" y="1324883"/>
            <a:ext cx="5638800" cy="4943475"/>
          </a:xfrm>
          <a:prstGeom prst="rect">
            <a:avLst/>
          </a:prstGeom>
        </p:spPr>
      </p:pic>
      <p:sp>
        <p:nvSpPr>
          <p:cNvPr id="2" name="Rectangle 1"/>
          <p:cNvSpPr/>
          <p:nvPr/>
        </p:nvSpPr>
        <p:spPr>
          <a:xfrm>
            <a:off x="634871" y="596900"/>
            <a:ext cx="11557129" cy="584775"/>
          </a:xfrm>
          <a:prstGeom prst="rect">
            <a:avLst/>
          </a:prstGeom>
        </p:spPr>
        <p:txBody>
          <a:bodyPr wrap="square">
            <a:spAutoFit/>
          </a:bodyPr>
          <a:lstStyle/>
          <a:p>
            <a:r>
              <a:rPr lang="fr-FR" sz="3200" b="1" dirty="0">
                <a:latin typeface="Times New Roman" panose="02020603050405020304" pitchFamily="18" charset="0"/>
                <a:cs typeface="Times New Roman" panose="02020603050405020304" pitchFamily="18" charset="0"/>
              </a:rPr>
              <a:t>Exemple: ajouter un </a:t>
            </a:r>
            <a:r>
              <a:rPr lang="fr-FR" sz="3200" b="1" dirty="0" smtClean="0">
                <a:latin typeface="Times New Roman" panose="02020603050405020304" pitchFamily="18" charset="0"/>
                <a:cs typeface="Times New Roman" panose="02020603050405020304" pitchFamily="18" charset="0"/>
              </a:rPr>
              <a:t>test: </a:t>
            </a:r>
            <a:r>
              <a:rPr lang="fr-FR" sz="3200" i="1" dirty="0" smtClean="0">
                <a:latin typeface="Times New Roman" panose="02020603050405020304" pitchFamily="18" charset="0"/>
                <a:cs typeface="Times New Roman" panose="02020603050405020304" pitchFamily="18" charset="0"/>
              </a:rPr>
              <a:t>fixer l’intitulé et les paramètres du test  </a:t>
            </a:r>
            <a:endParaRPr lang="fr-FR" sz="3200" i="1" dirty="0">
              <a:latin typeface="Times New Roman" panose="02020603050405020304" pitchFamily="18" charset="0"/>
              <a:cs typeface="Times New Roman" panose="02020603050405020304" pitchFamily="18" charset="0"/>
            </a:endParaRPr>
          </a:p>
        </p:txBody>
      </p:sp>
      <p:sp>
        <p:nvSpPr>
          <p:cNvPr id="3" name="Rectangle 2"/>
          <p:cNvSpPr/>
          <p:nvPr/>
        </p:nvSpPr>
        <p:spPr>
          <a:xfrm>
            <a:off x="1473200" y="1854200"/>
            <a:ext cx="1917700" cy="406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Times New Roman" panose="02020603050405020304" pitchFamily="18" charset="0"/>
                <a:cs typeface="Times New Roman" panose="02020603050405020304" pitchFamily="18" charset="0"/>
              </a:rPr>
              <a:t>L’intitulé du test </a:t>
            </a:r>
            <a:endParaRPr lang="fr-FR" b="1" dirty="0">
              <a:solidFill>
                <a:schemeClr val="tx1"/>
              </a:solidFill>
              <a:latin typeface="Times New Roman" panose="02020603050405020304" pitchFamily="18" charset="0"/>
              <a:cs typeface="Times New Roman" panose="02020603050405020304" pitchFamily="18" charset="0"/>
            </a:endParaRPr>
          </a:p>
        </p:txBody>
      </p:sp>
      <p:cxnSp>
        <p:nvCxnSpPr>
          <p:cNvPr id="5" name="Connecteur droit avec flèche 4"/>
          <p:cNvCxnSpPr>
            <a:stCxn id="3" idx="2"/>
          </p:cNvCxnSpPr>
          <p:nvPr/>
        </p:nvCxnSpPr>
        <p:spPr>
          <a:xfrm>
            <a:off x="2432050" y="2260600"/>
            <a:ext cx="361950" cy="635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842500" y="1549400"/>
            <a:ext cx="2184762" cy="393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Times New Roman" panose="02020603050405020304" pitchFamily="18" charset="0"/>
                <a:cs typeface="Times New Roman" panose="02020603050405020304" pitchFamily="18" charset="0"/>
              </a:rPr>
              <a:t>Paramètres du test</a:t>
            </a:r>
            <a:endParaRPr lang="fr-FR" b="1" dirty="0">
              <a:solidFill>
                <a:schemeClr val="tx1"/>
              </a:solidFill>
              <a:latin typeface="Times New Roman" panose="02020603050405020304" pitchFamily="18" charset="0"/>
              <a:cs typeface="Times New Roman" panose="02020603050405020304" pitchFamily="18" charset="0"/>
            </a:endParaRPr>
          </a:p>
        </p:txBody>
      </p:sp>
      <p:cxnSp>
        <p:nvCxnSpPr>
          <p:cNvPr id="9" name="Connecteur droit avec flèche 8"/>
          <p:cNvCxnSpPr/>
          <p:nvPr/>
        </p:nvCxnSpPr>
        <p:spPr>
          <a:xfrm flipH="1">
            <a:off x="9842500" y="1914525"/>
            <a:ext cx="1092381" cy="8413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60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4283" y="365125"/>
            <a:ext cx="10839517" cy="1325563"/>
          </a:xfrm>
        </p:spPr>
        <p:txBody>
          <a:bodyPr/>
          <a:lstStyle/>
          <a:p>
            <a:pPr lvl="0">
              <a:lnSpc>
                <a:spcPct val="100000"/>
              </a:lnSpc>
              <a:spcBef>
                <a:spcPts val="0"/>
              </a:spcBef>
            </a:pPr>
            <a:r>
              <a:rPr lang="fr-FR" sz="3200" b="1" dirty="0">
                <a:solidFill>
                  <a:prstClr val="black"/>
                </a:solidFill>
                <a:latin typeface="Times New Roman" panose="02020603050405020304" pitchFamily="18" charset="0"/>
                <a:cs typeface="Times New Roman" panose="02020603050405020304" pitchFamily="18" charset="0"/>
              </a:rPr>
              <a:t>Exemple: ajouter un </a:t>
            </a:r>
            <a:r>
              <a:rPr lang="fr-FR" sz="3200" b="1" dirty="0" smtClean="0">
                <a:solidFill>
                  <a:prstClr val="black"/>
                </a:solidFill>
                <a:latin typeface="Times New Roman" panose="02020603050405020304" pitchFamily="18" charset="0"/>
                <a:cs typeface="Times New Roman" panose="02020603050405020304" pitchFamily="18" charset="0"/>
              </a:rPr>
              <a:t>test: </a:t>
            </a:r>
            <a:r>
              <a:rPr lang="fr-FR" sz="3200" i="1" dirty="0" smtClean="0">
                <a:solidFill>
                  <a:prstClr val="black"/>
                </a:solidFill>
                <a:latin typeface="Times New Roman" panose="02020603050405020304" pitchFamily="18" charset="0"/>
                <a:cs typeface="Times New Roman" panose="02020603050405020304" pitchFamily="18" charset="0"/>
              </a:rPr>
              <a:t>Ajouter une question  </a:t>
            </a:r>
            <a:r>
              <a:rPr lang="fr-FR" sz="3200" b="1" dirty="0">
                <a:solidFill>
                  <a:prstClr val="black"/>
                </a:solidFill>
                <a:latin typeface="Times New Roman" panose="02020603050405020304" pitchFamily="18" charset="0"/>
                <a:cs typeface="Times New Roman" panose="02020603050405020304" pitchFamily="18" charset="0"/>
              </a:rPr>
              <a:t/>
            </a:r>
            <a:br>
              <a:rPr lang="fr-FR" sz="3200" b="1" dirty="0">
                <a:solidFill>
                  <a:prstClr val="black"/>
                </a:solidFill>
                <a:latin typeface="Times New Roman" panose="02020603050405020304" pitchFamily="18" charset="0"/>
                <a:cs typeface="Times New Roman" panose="02020603050405020304" pitchFamily="18" charset="0"/>
              </a:rPr>
            </a:br>
            <a:endParaRPr lang="fr-FR" dirty="0"/>
          </a:p>
        </p:txBody>
      </p:sp>
      <p:pic>
        <p:nvPicPr>
          <p:cNvPr id="9" name="Image 8"/>
          <p:cNvPicPr>
            <a:picLocks noChangeAspect="1"/>
          </p:cNvPicPr>
          <p:nvPr/>
        </p:nvPicPr>
        <p:blipFill>
          <a:blip r:embed="rId2"/>
          <a:stretch>
            <a:fillRect/>
          </a:stretch>
        </p:blipFill>
        <p:spPr>
          <a:xfrm>
            <a:off x="666683" y="1548945"/>
            <a:ext cx="10248264" cy="4712616"/>
          </a:xfrm>
          <a:prstGeom prst="rect">
            <a:avLst/>
          </a:prstGeom>
        </p:spPr>
      </p:pic>
      <p:sp>
        <p:nvSpPr>
          <p:cNvPr id="10" name="Ellipse 9"/>
          <p:cNvSpPr/>
          <p:nvPr/>
        </p:nvSpPr>
        <p:spPr>
          <a:xfrm>
            <a:off x="4152900" y="5575300"/>
            <a:ext cx="673100" cy="241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 name="Rectangle 2"/>
          <p:cNvSpPr/>
          <p:nvPr/>
        </p:nvSpPr>
        <p:spPr>
          <a:xfrm>
            <a:off x="1206500" y="2959100"/>
            <a:ext cx="2578100" cy="5841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prstClr val="black"/>
                </a:solidFill>
                <a:latin typeface="Times New Roman" panose="02020603050405020304" pitchFamily="18" charset="0"/>
                <a:cs typeface="Times New Roman" panose="02020603050405020304" pitchFamily="18" charset="0"/>
              </a:rPr>
              <a:t>Le texte de la question </a:t>
            </a:r>
            <a:endParaRPr lang="fr-FR" dirty="0">
              <a:solidFill>
                <a:prstClr val="black"/>
              </a:solidFill>
              <a:latin typeface="Times New Roman" panose="02020603050405020304" pitchFamily="18" charset="0"/>
              <a:cs typeface="Times New Roman" panose="02020603050405020304" pitchFamily="18" charset="0"/>
            </a:endParaRPr>
          </a:p>
        </p:txBody>
      </p:sp>
      <p:cxnSp>
        <p:nvCxnSpPr>
          <p:cNvPr id="11" name="Connecteur droit avec flèche 10"/>
          <p:cNvCxnSpPr/>
          <p:nvPr/>
        </p:nvCxnSpPr>
        <p:spPr>
          <a:xfrm flipV="1">
            <a:off x="3784600" y="2959100"/>
            <a:ext cx="1206500" cy="431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83547" y="5757864"/>
            <a:ext cx="2578100" cy="5841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prstClr val="black"/>
                </a:solidFill>
                <a:latin typeface="Times New Roman" panose="02020603050405020304" pitchFamily="18" charset="0"/>
                <a:cs typeface="Times New Roman" panose="02020603050405020304" pitchFamily="18" charset="0"/>
              </a:rPr>
              <a:t>Fixer la bonne réponse </a:t>
            </a:r>
            <a:endParaRPr lang="fr-FR" dirty="0">
              <a:solidFill>
                <a:prstClr val="black"/>
              </a:solidFill>
              <a:latin typeface="Times New Roman" panose="02020603050405020304" pitchFamily="18" charset="0"/>
              <a:cs typeface="Times New Roman" panose="02020603050405020304" pitchFamily="18" charset="0"/>
            </a:endParaRPr>
          </a:p>
        </p:txBody>
      </p:sp>
      <p:cxnSp>
        <p:nvCxnSpPr>
          <p:cNvPr id="15" name="Connecteur droit avec flèche 14"/>
          <p:cNvCxnSpPr>
            <a:endCxn id="10" idx="2"/>
          </p:cNvCxnSpPr>
          <p:nvPr/>
        </p:nvCxnSpPr>
        <p:spPr>
          <a:xfrm flipV="1">
            <a:off x="3561647" y="5695950"/>
            <a:ext cx="591253" cy="2929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63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609600"/>
            <a:ext cx="10515600" cy="5567363"/>
          </a:xfrm>
        </p:spPr>
        <p:txBody>
          <a:bodyPr/>
          <a:lstStyle/>
          <a:p>
            <a:pPr marL="0" indent="0">
              <a:buNone/>
            </a:pPr>
            <a:r>
              <a:rPr lang="fr-FR" b="1" i="0" u="none" strike="noStrike" baseline="0" dirty="0" smtClean="0">
                <a:latin typeface="Times New Roman" panose="02020603050405020304" pitchFamily="18" charset="0"/>
              </a:rPr>
              <a:t>Inscription des étudiants dans un cours</a:t>
            </a:r>
            <a:r>
              <a:rPr lang="fr-FR" b="1" i="0" u="none" strike="noStrike" dirty="0" smtClean="0">
                <a:latin typeface="Times New Roman" panose="02020603050405020304" pitchFamily="18" charset="0"/>
              </a:rPr>
              <a:t> : </a:t>
            </a:r>
            <a:r>
              <a:rPr lang="fr-FR" i="1" u="none" strike="noStrike" baseline="0" dirty="0" smtClean="0">
                <a:latin typeface="Times New Roman" panose="02020603050405020304" pitchFamily="18" charset="0"/>
              </a:rPr>
              <a:t>Accès anonyme </a:t>
            </a:r>
          </a:p>
          <a:p>
            <a:endParaRPr lang="fr-FR" b="1" i="0" u="none" strike="noStrike" baseline="0" dirty="0" smtClean="0">
              <a:latin typeface="Times New Roman" panose="02020603050405020304" pitchFamily="18" charset="0"/>
            </a:endParaRPr>
          </a:p>
          <a:p>
            <a:endParaRPr lang="fr-FR" dirty="0"/>
          </a:p>
        </p:txBody>
      </p:sp>
      <p:pic>
        <p:nvPicPr>
          <p:cNvPr id="4" name="Image 3"/>
          <p:cNvPicPr>
            <a:picLocks noChangeAspect="1"/>
          </p:cNvPicPr>
          <p:nvPr/>
        </p:nvPicPr>
        <p:blipFill>
          <a:blip r:embed="rId2"/>
          <a:stretch>
            <a:fillRect/>
          </a:stretch>
        </p:blipFill>
        <p:spPr>
          <a:xfrm>
            <a:off x="1295400" y="1528763"/>
            <a:ext cx="9601200" cy="4648200"/>
          </a:xfrm>
          <a:prstGeom prst="rect">
            <a:avLst/>
          </a:prstGeom>
        </p:spPr>
      </p:pic>
      <p:sp>
        <p:nvSpPr>
          <p:cNvPr id="5" name="Ellipse 4"/>
          <p:cNvSpPr/>
          <p:nvPr/>
        </p:nvSpPr>
        <p:spPr>
          <a:xfrm>
            <a:off x="8013700" y="5774531"/>
            <a:ext cx="1727200" cy="8048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61554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422671" y="1758950"/>
            <a:ext cx="7686675" cy="4105275"/>
          </a:xfrm>
          <a:prstGeom prst="rect">
            <a:avLst/>
          </a:prstGeom>
        </p:spPr>
      </p:pic>
      <p:sp>
        <p:nvSpPr>
          <p:cNvPr id="5" name="Ellipse 4"/>
          <p:cNvSpPr/>
          <p:nvPr/>
        </p:nvSpPr>
        <p:spPr>
          <a:xfrm>
            <a:off x="2209800" y="2309820"/>
            <a:ext cx="2286000" cy="6731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3"/>
          <a:stretch>
            <a:fillRect/>
          </a:stretch>
        </p:blipFill>
        <p:spPr>
          <a:xfrm>
            <a:off x="422671" y="4206890"/>
            <a:ext cx="2322777" cy="713294"/>
          </a:xfrm>
          <a:prstGeom prst="rect">
            <a:avLst/>
          </a:prstGeom>
        </p:spPr>
      </p:pic>
      <p:pic>
        <p:nvPicPr>
          <p:cNvPr id="7" name="Image 6"/>
          <p:cNvPicPr>
            <a:picLocks noChangeAspect="1"/>
          </p:cNvPicPr>
          <p:nvPr/>
        </p:nvPicPr>
        <p:blipFill>
          <a:blip r:embed="rId4"/>
          <a:stretch>
            <a:fillRect/>
          </a:stretch>
        </p:blipFill>
        <p:spPr>
          <a:xfrm>
            <a:off x="5613400" y="1523729"/>
            <a:ext cx="5538787" cy="2692940"/>
          </a:xfrm>
          <a:prstGeom prst="rect">
            <a:avLst/>
          </a:prstGeom>
        </p:spPr>
      </p:pic>
      <p:pic>
        <p:nvPicPr>
          <p:cNvPr id="8" name="Image 7"/>
          <p:cNvPicPr>
            <a:picLocks noChangeAspect="1"/>
          </p:cNvPicPr>
          <p:nvPr/>
        </p:nvPicPr>
        <p:blipFill>
          <a:blip r:embed="rId5"/>
          <a:stretch>
            <a:fillRect/>
          </a:stretch>
        </p:blipFill>
        <p:spPr>
          <a:xfrm>
            <a:off x="5613400" y="3152521"/>
            <a:ext cx="5538787" cy="713294"/>
          </a:xfrm>
          <a:prstGeom prst="rect">
            <a:avLst/>
          </a:prstGeom>
        </p:spPr>
      </p:pic>
      <p:sp>
        <p:nvSpPr>
          <p:cNvPr id="9" name="Rectangle 8"/>
          <p:cNvSpPr/>
          <p:nvPr/>
        </p:nvSpPr>
        <p:spPr>
          <a:xfrm>
            <a:off x="451246" y="487345"/>
            <a:ext cx="10051654" cy="480131"/>
          </a:xfrm>
          <a:prstGeom prst="rect">
            <a:avLst/>
          </a:prstGeom>
        </p:spPr>
        <p:txBody>
          <a:bodyPr wrap="square">
            <a:spAutoFit/>
          </a:bodyPr>
          <a:lstStyle/>
          <a:p>
            <a:pPr lvl="0">
              <a:lnSpc>
                <a:spcPct val="90000"/>
              </a:lnSpc>
              <a:spcBef>
                <a:spcPts val="1000"/>
              </a:spcBef>
            </a:pPr>
            <a:r>
              <a:rPr lang="fr-FR" sz="2800" b="1" dirty="0">
                <a:solidFill>
                  <a:prstClr val="black"/>
                </a:solidFill>
                <a:latin typeface="Times New Roman" panose="02020603050405020304" pitchFamily="18" charset="0"/>
              </a:rPr>
              <a:t>Inscription des étudiants dans un </a:t>
            </a:r>
            <a:r>
              <a:rPr lang="fr-FR" sz="2800" b="1" dirty="0" smtClean="0">
                <a:solidFill>
                  <a:prstClr val="black"/>
                </a:solidFill>
                <a:latin typeface="Times New Roman" panose="02020603050405020304" pitchFamily="18" charset="0"/>
              </a:rPr>
              <a:t>cours: </a:t>
            </a:r>
            <a:r>
              <a:rPr lang="fr-FR" sz="2800" i="1" dirty="0" smtClean="0">
                <a:solidFill>
                  <a:prstClr val="black"/>
                </a:solidFill>
                <a:latin typeface="Times New Roman" panose="02020603050405020304" pitchFamily="18" charset="0"/>
              </a:rPr>
              <a:t>Accès </a:t>
            </a:r>
            <a:r>
              <a:rPr lang="fr-FR" sz="2800" i="1" dirty="0">
                <a:solidFill>
                  <a:prstClr val="black"/>
                </a:solidFill>
                <a:latin typeface="Times New Roman" panose="02020603050405020304" pitchFamily="18" charset="0"/>
              </a:rPr>
              <a:t>anonyme </a:t>
            </a:r>
          </a:p>
        </p:txBody>
      </p:sp>
    </p:spTree>
    <p:extLst>
      <p:ext uri="{BB962C8B-B14F-4D97-AF65-F5344CB8AC3E}">
        <p14:creationId xmlns:p14="http://schemas.microsoft.com/office/powerpoint/2010/main" val="371161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474662" y="1930399"/>
            <a:ext cx="9591675" cy="3400425"/>
          </a:xfrm>
          <a:prstGeom prst="rect">
            <a:avLst/>
          </a:prstGeom>
        </p:spPr>
      </p:pic>
      <p:sp>
        <p:nvSpPr>
          <p:cNvPr id="5" name="Ellipse 4"/>
          <p:cNvSpPr/>
          <p:nvPr/>
        </p:nvSpPr>
        <p:spPr>
          <a:xfrm>
            <a:off x="268288" y="3885574"/>
            <a:ext cx="9194800" cy="660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1554162" y="4545974"/>
            <a:ext cx="1752600" cy="5953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3"/>
          <a:stretch>
            <a:fillRect/>
          </a:stretch>
        </p:blipFill>
        <p:spPr>
          <a:xfrm>
            <a:off x="4579938" y="2171700"/>
            <a:ext cx="6362700" cy="4572000"/>
          </a:xfrm>
          <a:prstGeom prst="rect">
            <a:avLst/>
          </a:prstGeom>
        </p:spPr>
      </p:pic>
      <p:pic>
        <p:nvPicPr>
          <p:cNvPr id="8" name="Image 7"/>
          <p:cNvPicPr>
            <a:picLocks noChangeAspect="1"/>
          </p:cNvPicPr>
          <p:nvPr/>
        </p:nvPicPr>
        <p:blipFill>
          <a:blip r:embed="rId4"/>
          <a:stretch>
            <a:fillRect/>
          </a:stretch>
        </p:blipFill>
        <p:spPr>
          <a:xfrm>
            <a:off x="7006258" y="5141286"/>
            <a:ext cx="2663204" cy="634039"/>
          </a:xfrm>
          <a:prstGeom prst="rect">
            <a:avLst/>
          </a:prstGeom>
        </p:spPr>
      </p:pic>
      <p:sp>
        <p:nvSpPr>
          <p:cNvPr id="9" name="Rectangle 8"/>
          <p:cNvSpPr/>
          <p:nvPr/>
        </p:nvSpPr>
        <p:spPr>
          <a:xfrm>
            <a:off x="268288" y="529717"/>
            <a:ext cx="8623300" cy="480131"/>
          </a:xfrm>
          <a:prstGeom prst="rect">
            <a:avLst/>
          </a:prstGeom>
        </p:spPr>
        <p:txBody>
          <a:bodyPr wrap="square">
            <a:spAutoFit/>
          </a:bodyPr>
          <a:lstStyle/>
          <a:p>
            <a:pPr lvl="0">
              <a:lnSpc>
                <a:spcPct val="90000"/>
              </a:lnSpc>
              <a:spcBef>
                <a:spcPts val="1000"/>
              </a:spcBef>
            </a:pPr>
            <a:r>
              <a:rPr lang="fr-FR" sz="2800" b="1" dirty="0">
                <a:solidFill>
                  <a:prstClr val="black"/>
                </a:solidFill>
                <a:latin typeface="Times New Roman" panose="02020603050405020304" pitchFamily="18" charset="0"/>
              </a:rPr>
              <a:t>Inscription des étudiants dans un </a:t>
            </a:r>
            <a:r>
              <a:rPr lang="fr-FR" sz="2800" b="1" dirty="0" smtClean="0">
                <a:solidFill>
                  <a:prstClr val="black"/>
                </a:solidFill>
                <a:latin typeface="Times New Roman" panose="02020603050405020304" pitchFamily="18" charset="0"/>
              </a:rPr>
              <a:t>cours: </a:t>
            </a:r>
            <a:r>
              <a:rPr lang="fr-FR" sz="2800" i="1" dirty="0" smtClean="0">
                <a:solidFill>
                  <a:prstClr val="black"/>
                </a:solidFill>
                <a:latin typeface="Times New Roman" panose="02020603050405020304" pitchFamily="18" charset="0"/>
              </a:rPr>
              <a:t>Accès limité </a:t>
            </a:r>
            <a:endParaRPr lang="fr-FR" sz="2800" i="1"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37852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5300" y="438316"/>
            <a:ext cx="11391900" cy="867930"/>
          </a:xfrm>
          <a:prstGeom prst="rect">
            <a:avLst/>
          </a:prstGeom>
        </p:spPr>
        <p:txBody>
          <a:bodyPr wrap="square">
            <a:spAutoFit/>
          </a:bodyPr>
          <a:lstStyle/>
          <a:p>
            <a:pPr lvl="0" algn="ctr">
              <a:lnSpc>
                <a:spcPct val="90000"/>
              </a:lnSpc>
              <a:spcBef>
                <a:spcPts val="1000"/>
              </a:spcBef>
            </a:pPr>
            <a:r>
              <a:rPr lang="fr-FR" sz="2800" b="1" dirty="0">
                <a:solidFill>
                  <a:prstClr val="black"/>
                </a:solidFill>
                <a:latin typeface="Times New Roman" panose="02020603050405020304" pitchFamily="18" charset="0"/>
              </a:rPr>
              <a:t>Inscription des étudiants dans un </a:t>
            </a:r>
            <a:r>
              <a:rPr lang="fr-FR" sz="2800" b="1" dirty="0" smtClean="0">
                <a:solidFill>
                  <a:prstClr val="black"/>
                </a:solidFill>
                <a:latin typeface="Times New Roman" panose="02020603050405020304" pitchFamily="18" charset="0"/>
              </a:rPr>
              <a:t>cours: </a:t>
            </a:r>
            <a:r>
              <a:rPr lang="fr-FR" sz="2800" i="1" u="none" strike="noStrike" baseline="0" dirty="0" smtClean="0">
                <a:latin typeface="Times New Roman" panose="02020603050405020304" pitchFamily="18" charset="0"/>
                <a:cs typeface="Times New Roman" panose="02020603050405020304" pitchFamily="18" charset="0"/>
              </a:rPr>
              <a:t>Inscription effectuée par l'enseignant</a:t>
            </a:r>
            <a:endParaRPr lang="fr-FR" sz="2800" i="1" dirty="0">
              <a:solidFill>
                <a:prstClr val="black"/>
              </a:solidFill>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700087" y="1434486"/>
            <a:ext cx="9420225" cy="2428875"/>
          </a:xfrm>
          <a:prstGeom prst="rect">
            <a:avLst/>
          </a:prstGeom>
        </p:spPr>
      </p:pic>
      <p:sp>
        <p:nvSpPr>
          <p:cNvPr id="6" name="Ellipse 5"/>
          <p:cNvSpPr/>
          <p:nvPr/>
        </p:nvSpPr>
        <p:spPr>
          <a:xfrm>
            <a:off x="700086" y="1884556"/>
            <a:ext cx="2373313" cy="5461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3"/>
          <a:stretch>
            <a:fillRect/>
          </a:stretch>
        </p:blipFill>
        <p:spPr>
          <a:xfrm>
            <a:off x="1130300" y="2648923"/>
            <a:ext cx="9829800" cy="1752600"/>
          </a:xfrm>
          <a:prstGeom prst="rect">
            <a:avLst/>
          </a:prstGeom>
        </p:spPr>
      </p:pic>
      <p:pic>
        <p:nvPicPr>
          <p:cNvPr id="8" name="Image 7"/>
          <p:cNvPicPr>
            <a:picLocks noChangeAspect="1"/>
          </p:cNvPicPr>
          <p:nvPr/>
        </p:nvPicPr>
        <p:blipFill>
          <a:blip r:embed="rId4"/>
          <a:stretch>
            <a:fillRect/>
          </a:stretch>
        </p:blipFill>
        <p:spPr>
          <a:xfrm>
            <a:off x="8142396" y="3232589"/>
            <a:ext cx="2690704" cy="742511"/>
          </a:xfrm>
          <a:prstGeom prst="rect">
            <a:avLst/>
          </a:prstGeom>
        </p:spPr>
      </p:pic>
      <p:pic>
        <p:nvPicPr>
          <p:cNvPr id="9" name="Image 8"/>
          <p:cNvPicPr>
            <a:picLocks noChangeAspect="1"/>
          </p:cNvPicPr>
          <p:nvPr/>
        </p:nvPicPr>
        <p:blipFill>
          <a:blip r:embed="rId5"/>
          <a:stretch>
            <a:fillRect/>
          </a:stretch>
        </p:blipFill>
        <p:spPr>
          <a:xfrm>
            <a:off x="3263900" y="2699723"/>
            <a:ext cx="7696200" cy="4086225"/>
          </a:xfrm>
          <a:prstGeom prst="rect">
            <a:avLst/>
          </a:prstGeom>
        </p:spPr>
      </p:pic>
    </p:spTree>
    <p:extLst>
      <p:ext uri="{BB962C8B-B14F-4D97-AF65-F5344CB8AC3E}">
        <p14:creationId xmlns:p14="http://schemas.microsoft.com/office/powerpoint/2010/main" val="185440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1200" y="949324"/>
            <a:ext cx="10591800" cy="5400675"/>
          </a:xfrm>
        </p:spPr>
        <p:txBody>
          <a:bodyPr>
            <a:normAutofit/>
          </a:bodyPr>
          <a:lstStyle/>
          <a:p>
            <a:pPr marL="0" indent="0">
              <a:buNone/>
            </a:pPr>
            <a:r>
              <a:rPr lang="fr-FR" sz="2400" b="1" dirty="0" smtClean="0">
                <a:solidFill>
                  <a:prstClr val="black"/>
                </a:solidFill>
                <a:latin typeface="Times New Roman" panose="02020603050405020304" pitchFamily="18" charset="0"/>
                <a:cs typeface="Times New Roman" panose="02020603050405020304" pitchFamily="18" charset="0"/>
              </a:rPr>
              <a:t>Plan: </a:t>
            </a:r>
          </a:p>
          <a:p>
            <a:r>
              <a:rPr lang="fr-FR" sz="2400" b="1" dirty="0" smtClean="0">
                <a:solidFill>
                  <a:prstClr val="black"/>
                </a:solidFill>
                <a:latin typeface="Times New Roman" panose="02020603050405020304" pitchFamily="18" charset="0"/>
                <a:cs typeface="Times New Roman" panose="02020603050405020304" pitchFamily="18" charset="0"/>
              </a:rPr>
              <a:t>Accès </a:t>
            </a:r>
            <a:r>
              <a:rPr lang="fr-FR" sz="2400" b="1" dirty="0">
                <a:solidFill>
                  <a:prstClr val="black"/>
                </a:solidFill>
                <a:latin typeface="Times New Roman" panose="02020603050405020304" pitchFamily="18" charset="0"/>
                <a:cs typeface="Times New Roman" panose="02020603050405020304" pitchFamily="18" charset="0"/>
              </a:rPr>
              <a:t>à la plateforme</a:t>
            </a:r>
          </a:p>
          <a:p>
            <a:r>
              <a:rPr lang="fr-FR" sz="2400" b="1" dirty="0">
                <a:solidFill>
                  <a:prstClr val="black"/>
                </a:solidFill>
                <a:latin typeface="Times New Roman" panose="02020603050405020304" pitchFamily="18" charset="0"/>
                <a:cs typeface="Times New Roman" panose="02020603050405020304" pitchFamily="18" charset="0"/>
              </a:rPr>
              <a:t>Création d'un cours</a:t>
            </a:r>
            <a:endParaRPr lang="fr-FR" sz="2400" b="1" dirty="0" smtClean="0">
              <a:solidFill>
                <a:prstClr val="black"/>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fr-FR" sz="2000" b="1" dirty="0" smtClean="0">
                <a:solidFill>
                  <a:srgbClr val="CC00FF"/>
                </a:solidFill>
                <a:latin typeface="Times New Roman" panose="02020603050405020304" pitchFamily="18" charset="0"/>
                <a:cs typeface="Times New Roman" panose="02020603050405020304" pitchFamily="18" charset="0"/>
              </a:rPr>
              <a:t>     Système d’entrée</a:t>
            </a:r>
          </a:p>
          <a:p>
            <a:pPr lvl="1">
              <a:buFont typeface="Wingdings" panose="05000000000000000000" pitchFamily="2" charset="2"/>
              <a:buChar char="Ø"/>
            </a:pPr>
            <a:r>
              <a:rPr lang="fr-FR" sz="2000" b="1" dirty="0">
                <a:solidFill>
                  <a:srgbClr val="CC00FF"/>
                </a:solidFill>
                <a:latin typeface="Times New Roman" panose="02020603050405020304" pitchFamily="18" charset="0"/>
                <a:cs typeface="Times New Roman" panose="02020603050405020304" pitchFamily="18" charset="0"/>
              </a:rPr>
              <a:t> </a:t>
            </a:r>
            <a:r>
              <a:rPr lang="fr-FR" sz="2000" b="1" dirty="0" smtClean="0">
                <a:solidFill>
                  <a:srgbClr val="CC00FF"/>
                </a:solidFill>
                <a:latin typeface="Times New Roman" panose="02020603050405020304" pitchFamily="18" charset="0"/>
                <a:cs typeface="Times New Roman" panose="02020603050405020304" pitchFamily="18" charset="0"/>
              </a:rPr>
              <a:t>    Système d’apprentissage </a:t>
            </a:r>
          </a:p>
          <a:p>
            <a:pPr lvl="2" algn="just">
              <a:buFont typeface="Wingdings" panose="05000000000000000000" pitchFamily="2" charset="2"/>
              <a:buChar char="Ø"/>
            </a:pPr>
            <a:r>
              <a:rPr lang="fr-FR" sz="1600" b="1" dirty="0" smtClean="0">
                <a:solidFill>
                  <a:srgbClr val="00B050"/>
                </a:solidFill>
                <a:latin typeface="Times New Roman" panose="02020603050405020304" pitchFamily="18" charset="0"/>
                <a:cs typeface="Times New Roman" panose="02020603050405020304" pitchFamily="18" charset="0"/>
              </a:rPr>
              <a:t>     Les sections</a:t>
            </a:r>
          </a:p>
          <a:p>
            <a:pPr lvl="2" algn="just">
              <a:buFont typeface="Wingdings" panose="05000000000000000000" pitchFamily="2" charset="2"/>
              <a:buChar char="Ø"/>
            </a:pPr>
            <a:r>
              <a:rPr lang="fr-FR" sz="1600" b="1" dirty="0" smtClean="0">
                <a:solidFill>
                  <a:srgbClr val="00B050"/>
                </a:solidFill>
                <a:latin typeface="Times New Roman" panose="02020603050405020304" pitchFamily="18" charset="0"/>
                <a:cs typeface="Times New Roman" panose="02020603050405020304" pitchFamily="18" charset="0"/>
              </a:rPr>
              <a:t>     Ajouter </a:t>
            </a:r>
            <a:r>
              <a:rPr lang="fr-FR" sz="1600" b="1" dirty="0">
                <a:solidFill>
                  <a:srgbClr val="00B050"/>
                </a:solidFill>
                <a:latin typeface="Times New Roman" panose="02020603050405020304" pitchFamily="18" charset="0"/>
                <a:cs typeface="Times New Roman" panose="02020603050405020304" pitchFamily="18" charset="0"/>
              </a:rPr>
              <a:t>des </a:t>
            </a:r>
            <a:r>
              <a:rPr lang="fr-FR" sz="1600" b="1" dirty="0" smtClean="0">
                <a:solidFill>
                  <a:srgbClr val="00B050"/>
                </a:solidFill>
                <a:latin typeface="Times New Roman" panose="02020603050405020304" pitchFamily="18" charset="0"/>
                <a:cs typeface="Times New Roman" panose="02020603050405020304" pitchFamily="18" charset="0"/>
              </a:rPr>
              <a:t>ressources</a:t>
            </a:r>
          </a:p>
          <a:p>
            <a:pPr lvl="2" algn="just">
              <a:buFont typeface="Wingdings" panose="05000000000000000000" pitchFamily="2" charset="2"/>
              <a:buChar char="Ø"/>
            </a:pPr>
            <a:r>
              <a:rPr lang="fr-FR" sz="1600" b="1" dirty="0" smtClean="0">
                <a:solidFill>
                  <a:srgbClr val="00B050"/>
                </a:solidFill>
                <a:latin typeface="Times New Roman" panose="02020603050405020304" pitchFamily="18" charset="0"/>
                <a:cs typeface="Times New Roman" panose="02020603050405020304" pitchFamily="18" charset="0"/>
              </a:rPr>
              <a:t>     Ajouter </a:t>
            </a:r>
            <a:r>
              <a:rPr lang="fr-FR" sz="1600" b="1" dirty="0">
                <a:solidFill>
                  <a:srgbClr val="00B050"/>
                </a:solidFill>
                <a:latin typeface="Times New Roman" panose="02020603050405020304" pitchFamily="18" charset="0"/>
                <a:cs typeface="Times New Roman" panose="02020603050405020304" pitchFamily="18" charset="0"/>
              </a:rPr>
              <a:t>des </a:t>
            </a:r>
            <a:r>
              <a:rPr lang="fr-FR" sz="1600" b="1" dirty="0" smtClean="0">
                <a:solidFill>
                  <a:srgbClr val="00B050"/>
                </a:solidFill>
                <a:latin typeface="Times New Roman" panose="02020603050405020304" pitchFamily="18" charset="0"/>
                <a:cs typeface="Times New Roman" panose="02020603050405020304" pitchFamily="18" charset="0"/>
              </a:rPr>
              <a:t>activités</a:t>
            </a:r>
          </a:p>
          <a:p>
            <a:pPr lvl="2" algn="just">
              <a:buFont typeface="Wingdings" panose="05000000000000000000" pitchFamily="2" charset="2"/>
              <a:buChar char="Ø"/>
            </a:pPr>
            <a:r>
              <a:rPr lang="fr-FR" sz="1600" b="1" dirty="0">
                <a:solidFill>
                  <a:srgbClr val="00B050"/>
                </a:solidFill>
                <a:latin typeface="Times New Roman" panose="02020603050405020304" pitchFamily="18" charset="0"/>
                <a:cs typeface="Times New Roman" panose="02020603050405020304" pitchFamily="18" charset="0"/>
              </a:rPr>
              <a:t> </a:t>
            </a:r>
            <a:r>
              <a:rPr lang="fr-FR" sz="1600" b="1" dirty="0" smtClean="0">
                <a:solidFill>
                  <a:srgbClr val="00B050"/>
                </a:solidFill>
                <a:latin typeface="Times New Roman" panose="02020603050405020304" pitchFamily="18" charset="0"/>
                <a:cs typeface="Times New Roman" panose="02020603050405020304" pitchFamily="18" charset="0"/>
              </a:rPr>
              <a:t>    Exemple: ajouter un test </a:t>
            </a:r>
          </a:p>
          <a:p>
            <a:pPr lvl="1" algn="just">
              <a:buFont typeface="Wingdings" panose="05000000000000000000" pitchFamily="2" charset="2"/>
              <a:buChar char="Ø"/>
            </a:pPr>
            <a:r>
              <a:rPr lang="fr-FR" sz="2000" b="1" dirty="0" smtClean="0">
                <a:solidFill>
                  <a:srgbClr val="CC00FF"/>
                </a:solidFill>
                <a:latin typeface="Times New Roman" panose="02020603050405020304" pitchFamily="18" charset="0"/>
                <a:cs typeface="Times New Roman" panose="02020603050405020304" pitchFamily="18" charset="0"/>
              </a:rPr>
              <a:t>     Système de sortie  (Test final)</a:t>
            </a:r>
          </a:p>
          <a:p>
            <a:pPr algn="just"/>
            <a:r>
              <a:rPr lang="fr-FR" sz="2400" b="1" dirty="0">
                <a:solidFill>
                  <a:prstClr val="black"/>
                </a:solidFill>
                <a:latin typeface="Times New Roman" panose="02020603050405020304" pitchFamily="18" charset="0"/>
                <a:cs typeface="Times New Roman" panose="02020603050405020304" pitchFamily="18" charset="0"/>
              </a:rPr>
              <a:t>Inscription des étudiants dans un cours</a:t>
            </a:r>
          </a:p>
          <a:p>
            <a:pPr lvl="1">
              <a:buFont typeface="Wingdings" panose="05000000000000000000" pitchFamily="2" charset="2"/>
              <a:buChar char="Ø"/>
            </a:pPr>
            <a:r>
              <a:rPr lang="fr-FR" sz="2000" b="1" dirty="0" smtClean="0">
                <a:solidFill>
                  <a:srgbClr val="CC00FF"/>
                </a:solidFill>
                <a:latin typeface="Times New Roman" panose="02020603050405020304" pitchFamily="18" charset="0"/>
                <a:cs typeface="Times New Roman" panose="02020603050405020304" pitchFamily="18" charset="0"/>
              </a:rPr>
              <a:t>     Accès </a:t>
            </a:r>
            <a:r>
              <a:rPr lang="fr-FR" sz="2000" b="1" dirty="0">
                <a:solidFill>
                  <a:srgbClr val="CC00FF"/>
                </a:solidFill>
                <a:latin typeface="Times New Roman" panose="02020603050405020304" pitchFamily="18" charset="0"/>
                <a:cs typeface="Times New Roman" panose="02020603050405020304" pitchFamily="18" charset="0"/>
              </a:rPr>
              <a:t>anonyme </a:t>
            </a:r>
          </a:p>
          <a:p>
            <a:pPr lvl="1">
              <a:buFont typeface="Wingdings" panose="05000000000000000000" pitchFamily="2" charset="2"/>
              <a:buChar char="Ø"/>
            </a:pPr>
            <a:r>
              <a:rPr lang="fr-FR" sz="2000" b="1" dirty="0" smtClean="0">
                <a:solidFill>
                  <a:srgbClr val="CC00FF"/>
                </a:solidFill>
                <a:latin typeface="Times New Roman" panose="02020603050405020304" pitchFamily="18" charset="0"/>
                <a:cs typeface="Times New Roman" panose="02020603050405020304" pitchFamily="18" charset="0"/>
              </a:rPr>
              <a:t>     Accès </a:t>
            </a:r>
            <a:r>
              <a:rPr lang="fr-FR" sz="2000" b="1" dirty="0">
                <a:solidFill>
                  <a:srgbClr val="CC00FF"/>
                </a:solidFill>
                <a:latin typeface="Times New Roman" panose="02020603050405020304" pitchFamily="18" charset="0"/>
                <a:cs typeface="Times New Roman" panose="02020603050405020304" pitchFamily="18" charset="0"/>
              </a:rPr>
              <a:t>limité </a:t>
            </a:r>
          </a:p>
          <a:p>
            <a:pPr lvl="1">
              <a:buFont typeface="Wingdings" panose="05000000000000000000" pitchFamily="2" charset="2"/>
              <a:buChar char="Ø"/>
            </a:pPr>
            <a:r>
              <a:rPr lang="fr-FR" sz="2000" b="1" dirty="0" smtClean="0">
                <a:solidFill>
                  <a:srgbClr val="CC00FF"/>
                </a:solidFill>
                <a:latin typeface="Times New Roman" panose="02020603050405020304" pitchFamily="18" charset="0"/>
                <a:cs typeface="Times New Roman" panose="02020603050405020304" pitchFamily="18" charset="0"/>
              </a:rPr>
              <a:t>     Inscription </a:t>
            </a:r>
            <a:r>
              <a:rPr lang="fr-FR" sz="2000" b="1" dirty="0">
                <a:solidFill>
                  <a:srgbClr val="CC00FF"/>
                </a:solidFill>
                <a:latin typeface="Times New Roman" panose="02020603050405020304" pitchFamily="18" charset="0"/>
                <a:cs typeface="Times New Roman" panose="02020603050405020304" pitchFamily="18" charset="0"/>
              </a:rPr>
              <a:t>effectuée par l'enseignant</a:t>
            </a:r>
          </a:p>
          <a:p>
            <a:pPr lvl="0"/>
            <a:endParaRPr lang="fr-FR" b="1" dirty="0">
              <a:solidFill>
                <a:prstClr val="black"/>
              </a:solidFill>
              <a:latin typeface="Times New Roman" panose="02020603050405020304" pitchFamily="18" charset="0"/>
            </a:endParaRPr>
          </a:p>
          <a:p>
            <a:pPr lvl="0"/>
            <a:endParaRPr lang="fr-FR" b="1" dirty="0">
              <a:solidFill>
                <a:prstClr val="black"/>
              </a:solidFill>
              <a:latin typeface="Times New Roman" panose="02020603050405020304" pitchFamily="18" charset="0"/>
            </a:endParaRPr>
          </a:p>
          <a:p>
            <a:pPr marL="0" lvl="0" indent="0" algn="just">
              <a:buNone/>
            </a:pPr>
            <a:endParaRPr lang="fr-FR" sz="3200" b="1" dirty="0">
              <a:solidFill>
                <a:prstClr val="black"/>
              </a:solidFill>
              <a:latin typeface="Times New Roman" panose="02020603050405020304" pitchFamily="18" charset="0"/>
              <a:cs typeface="Times New Roman" panose="02020603050405020304" pitchFamily="18" charset="0"/>
            </a:endParaRPr>
          </a:p>
          <a:p>
            <a:pPr marL="0" lvl="0" indent="0" algn="just">
              <a:buNone/>
            </a:pPr>
            <a:endParaRPr lang="fr-FR" sz="3200" b="1" dirty="0">
              <a:solidFill>
                <a:prstClr val="black"/>
              </a:solidFill>
              <a:latin typeface="Times New Roman" panose="02020603050405020304" pitchFamily="18" charset="0"/>
              <a:cs typeface="Times New Roman" panose="02020603050405020304" pitchFamily="18" charset="0"/>
            </a:endParaRPr>
          </a:p>
          <a:p>
            <a:pPr lvl="0"/>
            <a:endParaRPr lang="fr-FR" b="1" dirty="0">
              <a:solidFill>
                <a:prstClr val="black"/>
              </a:solidFill>
              <a:latin typeface="Times New Roman" panose="02020603050405020304" pitchFamily="18" charset="0"/>
            </a:endParaRPr>
          </a:p>
          <a:p>
            <a:endParaRPr lang="fr-FR" dirty="0"/>
          </a:p>
        </p:txBody>
      </p:sp>
    </p:spTree>
    <p:extLst>
      <p:ext uri="{BB962C8B-B14F-4D97-AF65-F5344CB8AC3E}">
        <p14:creationId xmlns:p14="http://schemas.microsoft.com/office/powerpoint/2010/main" val="197675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673100"/>
            <a:ext cx="10515600" cy="5503863"/>
          </a:xfrm>
        </p:spPr>
        <p:txBody>
          <a:bodyPr/>
          <a:lstStyle/>
          <a:p>
            <a:r>
              <a:rPr lang="fr-FR" sz="3600" b="1" i="0" u="none" strike="noStrike" baseline="0" dirty="0" smtClean="0">
                <a:latin typeface="Times New Roman" panose="02020603050405020304" pitchFamily="18" charset="0"/>
              </a:rPr>
              <a:t>Accès à la plateforme</a:t>
            </a:r>
          </a:p>
          <a:p>
            <a:pPr algn="just"/>
            <a:r>
              <a:rPr lang="fr-FR" b="0" i="0" u="none" strike="noStrike" baseline="0" dirty="0" smtClean="0">
                <a:latin typeface="Times New Roman" panose="02020603050405020304" pitchFamily="18" charset="0"/>
              </a:rPr>
              <a:t>L’université</a:t>
            </a:r>
            <a:r>
              <a:rPr lang="fr-FR" b="0" i="0" u="none" strike="noStrike" dirty="0" smtClean="0">
                <a:latin typeface="Times New Roman" panose="02020603050405020304" pitchFamily="18" charset="0"/>
              </a:rPr>
              <a:t> </a:t>
            </a:r>
            <a:r>
              <a:rPr lang="fr-FR" b="0" i="0" u="none" strike="noStrike" baseline="0" dirty="0" smtClean="0">
                <a:latin typeface="Times New Roman" panose="02020603050405020304" pitchFamily="18" charset="0"/>
              </a:rPr>
              <a:t>met à votre disposition une plate forme MOODLE</a:t>
            </a:r>
            <a:r>
              <a:rPr lang="fr-FR" b="0" i="0" u="none" strike="noStrike" dirty="0" smtClean="0">
                <a:latin typeface="Times New Roman" panose="02020603050405020304" pitchFamily="18" charset="0"/>
              </a:rPr>
              <a:t> </a:t>
            </a:r>
            <a:r>
              <a:rPr lang="fr-FR" b="0" i="0" u="none" strike="noStrike" baseline="0" dirty="0" smtClean="0">
                <a:latin typeface="Times New Roman" panose="02020603050405020304" pitchFamily="18" charset="0"/>
              </a:rPr>
              <a:t>accessible via l’adresse suivante :</a:t>
            </a:r>
          </a:p>
          <a:p>
            <a:pPr algn="just"/>
            <a:r>
              <a:rPr lang="fr-FR" b="0" i="0" u="none" strike="noStrike" baseline="0" dirty="0" smtClean="0">
                <a:latin typeface="Times New Roman" panose="02020603050405020304" pitchFamily="18" charset="0"/>
              </a:rPr>
              <a:t> </a:t>
            </a:r>
            <a:r>
              <a:rPr lang="fr-FR" dirty="0" smtClean="0">
                <a:hlinkClick r:id="rId2"/>
              </a:rPr>
              <a:t>http://tele-ens.univ-oeb.dz/moodle/</a:t>
            </a:r>
            <a:endParaRPr lang="fr-FR" b="0" i="0" u="none" strike="noStrike" baseline="0" dirty="0" smtClean="0">
              <a:latin typeface="Times New Roman" panose="02020603050405020304" pitchFamily="18" charset="0"/>
            </a:endParaRPr>
          </a:p>
          <a:p>
            <a:endParaRPr lang="fr-FR" dirty="0"/>
          </a:p>
        </p:txBody>
      </p:sp>
      <p:pic>
        <p:nvPicPr>
          <p:cNvPr id="4" name="Image 3"/>
          <p:cNvPicPr>
            <a:picLocks noChangeAspect="1"/>
          </p:cNvPicPr>
          <p:nvPr/>
        </p:nvPicPr>
        <p:blipFill>
          <a:blip r:embed="rId3"/>
          <a:stretch>
            <a:fillRect/>
          </a:stretch>
        </p:blipFill>
        <p:spPr>
          <a:xfrm>
            <a:off x="1244600" y="2616200"/>
            <a:ext cx="10020300" cy="3589337"/>
          </a:xfrm>
          <a:prstGeom prst="rect">
            <a:avLst/>
          </a:prstGeom>
        </p:spPr>
      </p:pic>
    </p:spTree>
    <p:extLst>
      <p:ext uri="{BB962C8B-B14F-4D97-AF65-F5344CB8AC3E}">
        <p14:creationId xmlns:p14="http://schemas.microsoft.com/office/powerpoint/2010/main" val="2126832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685800"/>
            <a:ext cx="10515600" cy="5491163"/>
          </a:xfrm>
        </p:spPr>
        <p:txBody>
          <a:bodyPr>
            <a:normAutofit/>
          </a:bodyPr>
          <a:lstStyle/>
          <a:p>
            <a:pPr marL="0" indent="0" algn="just">
              <a:buNone/>
            </a:pPr>
            <a:r>
              <a:rPr lang="fr-FR" sz="3200" b="1" i="0" u="none" strike="noStrike" baseline="0" dirty="0" smtClean="0">
                <a:latin typeface="Times New Roman" panose="02020603050405020304" pitchFamily="18" charset="0"/>
                <a:cs typeface="Times New Roman" panose="02020603050405020304" pitchFamily="18" charset="0"/>
              </a:rPr>
              <a:t>Création d'un cours (1): </a:t>
            </a:r>
          </a:p>
          <a:p>
            <a:pPr marL="0" indent="0" algn="just">
              <a:buNone/>
            </a:pPr>
            <a:endParaRPr lang="fr-FR" sz="3200" b="1" i="0" u="none" strike="noStrike" baseline="0" dirty="0" smtClean="0">
              <a:latin typeface="Times New Roman" panose="02020603050405020304" pitchFamily="18" charset="0"/>
              <a:cs typeface="Times New Roman" panose="02020603050405020304" pitchFamily="18" charset="0"/>
            </a:endParaRPr>
          </a:p>
          <a:p>
            <a:pPr algn="just"/>
            <a:r>
              <a:rPr lang="fr-FR" b="0" i="0" u="none" strike="noStrike" baseline="0" dirty="0" smtClean="0">
                <a:latin typeface="Times New Roman" panose="02020603050405020304" pitchFamily="18" charset="0"/>
                <a:cs typeface="Times New Roman" panose="02020603050405020304" pitchFamily="18" charset="0"/>
              </a:rPr>
              <a:t>Créer un cours ou un "espace de cours" sur la plate-forme </a:t>
            </a:r>
            <a:r>
              <a:rPr lang="fr-FR" dirty="0" smtClean="0">
                <a:latin typeface="Times New Roman" panose="02020603050405020304" pitchFamily="18" charset="0"/>
                <a:cs typeface="Times New Roman" panose="02020603050405020304" pitchFamily="18" charset="0"/>
              </a:rPr>
              <a:t>vous</a:t>
            </a:r>
            <a:r>
              <a:rPr lang="fr-FR" b="0" i="0" u="none" strike="noStrike" baseline="0" dirty="0" smtClean="0">
                <a:latin typeface="Times New Roman" panose="02020603050405020304" pitchFamily="18" charset="0"/>
                <a:cs typeface="Times New Roman" panose="02020603050405020304" pitchFamily="18" charset="0"/>
              </a:rPr>
              <a:t> permet de mettre à la disposition</a:t>
            </a:r>
            <a:r>
              <a:rPr lang="fr-FR" b="0" i="0" u="none" strike="noStrike" dirty="0" smtClean="0">
                <a:latin typeface="Times New Roman" panose="02020603050405020304" pitchFamily="18" charset="0"/>
                <a:cs typeface="Times New Roman" panose="02020603050405020304" pitchFamily="18" charset="0"/>
              </a:rPr>
              <a:t> </a:t>
            </a:r>
            <a:r>
              <a:rPr lang="fr-FR" b="0" i="0" u="none" strike="noStrike" baseline="0" dirty="0" smtClean="0">
                <a:latin typeface="Times New Roman" panose="02020603050405020304" pitchFamily="18" charset="0"/>
                <a:cs typeface="Times New Roman" panose="02020603050405020304" pitchFamily="18" charset="0"/>
              </a:rPr>
              <a:t>de vos étudiants, des ressources, des activités, des tests, etc. </a:t>
            </a:r>
          </a:p>
          <a:p>
            <a:pPr marL="0" indent="0" algn="just">
              <a:buNone/>
            </a:pPr>
            <a:endParaRPr lang="fr-FR" b="0" i="0" u="none" strike="noStrike" baseline="0" dirty="0" smtClean="0">
              <a:latin typeface="Times New Roman" panose="02020603050405020304" pitchFamily="18" charset="0"/>
              <a:cs typeface="Times New Roman" panose="02020603050405020304" pitchFamily="18" charset="0"/>
            </a:endParaRPr>
          </a:p>
          <a:p>
            <a:pPr algn="just"/>
            <a:r>
              <a:rPr lang="fr-FR" b="0" i="0" u="none" strike="noStrike" baseline="0" dirty="0" smtClean="0">
                <a:latin typeface="Times New Roman" panose="02020603050405020304" pitchFamily="18" charset="0"/>
                <a:cs typeface="Times New Roman" panose="02020603050405020304" pitchFamily="18" charset="0"/>
              </a:rPr>
              <a:t>Vous serez responsables de cet</a:t>
            </a:r>
            <a:r>
              <a:rPr lang="fr-FR" b="0" i="0" u="none" strike="noStrike" dirty="0" smtClean="0">
                <a:latin typeface="Times New Roman" panose="02020603050405020304" pitchFamily="18" charset="0"/>
                <a:cs typeface="Times New Roman" panose="02020603050405020304" pitchFamily="18" charset="0"/>
              </a:rPr>
              <a:t> </a:t>
            </a:r>
            <a:r>
              <a:rPr lang="fr-FR" b="0" i="0" u="none" strike="noStrike" baseline="0" dirty="0" smtClean="0">
                <a:latin typeface="Times New Roman" panose="02020603050405020304" pitchFamily="18" charset="0"/>
                <a:cs typeface="Times New Roman" panose="02020603050405020304" pitchFamily="18" charset="0"/>
              </a:rPr>
              <a:t>espace et vous pourrez gérer les contenus, les utilisateurs et les outils.</a:t>
            </a:r>
          </a:p>
          <a:p>
            <a:pPr algn="just"/>
            <a:endParaRPr lang="fr-FR" dirty="0"/>
          </a:p>
        </p:txBody>
      </p:sp>
    </p:spTree>
    <p:extLst>
      <p:ext uri="{BB962C8B-B14F-4D97-AF65-F5344CB8AC3E}">
        <p14:creationId xmlns:p14="http://schemas.microsoft.com/office/powerpoint/2010/main" val="2140915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stretch>
            <a:fillRect/>
          </a:stretch>
        </p:blipFill>
        <p:spPr>
          <a:xfrm>
            <a:off x="1110053" y="1191454"/>
            <a:ext cx="10022693" cy="3590855"/>
          </a:xfrm>
          <a:prstGeom prst="rect">
            <a:avLst/>
          </a:prstGeom>
        </p:spPr>
      </p:pic>
      <p:sp>
        <p:nvSpPr>
          <p:cNvPr id="7" name="Ellipse 6"/>
          <p:cNvSpPr/>
          <p:nvPr/>
        </p:nvSpPr>
        <p:spPr>
          <a:xfrm>
            <a:off x="7772400" y="1003300"/>
            <a:ext cx="1866900" cy="6350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8" name="Image 7"/>
          <p:cNvPicPr>
            <a:picLocks noChangeAspect="1"/>
          </p:cNvPicPr>
          <p:nvPr/>
        </p:nvPicPr>
        <p:blipFill>
          <a:blip r:embed="rId3"/>
          <a:stretch>
            <a:fillRect/>
          </a:stretch>
        </p:blipFill>
        <p:spPr>
          <a:xfrm>
            <a:off x="255587" y="4172709"/>
            <a:ext cx="5332413" cy="2278891"/>
          </a:xfrm>
          <a:prstGeom prst="rect">
            <a:avLst/>
          </a:prstGeom>
        </p:spPr>
      </p:pic>
      <p:sp>
        <p:nvSpPr>
          <p:cNvPr id="10" name="Rectangle 9"/>
          <p:cNvSpPr/>
          <p:nvPr/>
        </p:nvSpPr>
        <p:spPr>
          <a:xfrm>
            <a:off x="255587" y="467769"/>
            <a:ext cx="6508513" cy="535531"/>
          </a:xfrm>
          <a:prstGeom prst="rect">
            <a:avLst/>
          </a:prstGeom>
        </p:spPr>
        <p:txBody>
          <a:bodyPr wrap="none">
            <a:spAutoFit/>
          </a:bodyPr>
          <a:lstStyle/>
          <a:p>
            <a:pPr lvl="0" algn="just">
              <a:lnSpc>
                <a:spcPct val="90000"/>
              </a:lnSpc>
              <a:spcBef>
                <a:spcPts val="1000"/>
              </a:spcBef>
            </a:pPr>
            <a:r>
              <a:rPr lang="fr-FR" sz="3200" b="1" dirty="0">
                <a:solidFill>
                  <a:prstClr val="black"/>
                </a:solidFill>
                <a:latin typeface="Times New Roman" panose="02020603050405020304" pitchFamily="18" charset="0"/>
                <a:cs typeface="Times New Roman" panose="02020603050405020304" pitchFamily="18" charset="0"/>
              </a:rPr>
              <a:t>Création d'un </a:t>
            </a:r>
            <a:r>
              <a:rPr lang="fr-FR" sz="3200" b="1" dirty="0" smtClean="0">
                <a:solidFill>
                  <a:prstClr val="black"/>
                </a:solidFill>
                <a:latin typeface="Times New Roman" panose="02020603050405020304" pitchFamily="18" charset="0"/>
                <a:cs typeface="Times New Roman" panose="02020603050405020304" pitchFamily="18" charset="0"/>
              </a:rPr>
              <a:t>cours (2): Connexion </a:t>
            </a:r>
            <a:endParaRPr lang="fr-FR"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745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409575" y="1379537"/>
            <a:ext cx="11296650" cy="481012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2512766921"/>
              </p:ext>
            </p:extLst>
          </p:nvPr>
        </p:nvGraphicFramePr>
        <p:xfrm>
          <a:off x="4483100" y="5075766"/>
          <a:ext cx="1689100" cy="370840"/>
        </p:xfrm>
        <a:graphic>
          <a:graphicData uri="http://schemas.openxmlformats.org/drawingml/2006/table">
            <a:tbl>
              <a:tblPr firstRow="1" bandRow="1">
                <a:tableStyleId>{5C22544A-7EE6-4342-B048-85BDC9FD1C3A}</a:tableStyleId>
              </a:tblPr>
              <a:tblGrid>
                <a:gridCol w="1689100"/>
              </a:tblGrid>
              <a:tr h="370840">
                <a:tc>
                  <a:txBody>
                    <a:bodyPr/>
                    <a:lstStyle/>
                    <a:p>
                      <a:r>
                        <a:rPr lang="fr-FR" dirty="0" smtClean="0"/>
                        <a:t>      Chapitre </a:t>
                      </a:r>
                      <a:endParaRPr lang="fr-FR" dirty="0"/>
                    </a:p>
                  </a:txBody>
                  <a:tcPr/>
                </a:tc>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766621177"/>
              </p:ext>
            </p:extLst>
          </p:nvPr>
        </p:nvGraphicFramePr>
        <p:xfrm>
          <a:off x="4368800" y="4315459"/>
          <a:ext cx="2336800" cy="370840"/>
        </p:xfrm>
        <a:graphic>
          <a:graphicData uri="http://schemas.openxmlformats.org/drawingml/2006/table">
            <a:tbl>
              <a:tblPr firstRow="1" bandRow="1">
                <a:tableStyleId>{5C22544A-7EE6-4342-B048-85BDC9FD1C3A}</a:tableStyleId>
              </a:tblPr>
              <a:tblGrid>
                <a:gridCol w="2336800"/>
              </a:tblGrid>
              <a:tr h="370840">
                <a:tc>
                  <a:txBody>
                    <a:bodyPr/>
                    <a:lstStyle/>
                    <a:p>
                      <a:r>
                        <a:rPr lang="fr-FR" dirty="0" smtClean="0"/>
                        <a:t>Système d’entrée </a:t>
                      </a:r>
                      <a:endParaRPr lang="fr-FR" dirty="0"/>
                    </a:p>
                  </a:txBody>
                  <a:tcPr/>
                </a:tc>
              </a:tr>
            </a:tbl>
          </a:graphicData>
        </a:graphic>
      </p:graphicFrame>
      <p:sp>
        <p:nvSpPr>
          <p:cNvPr id="9" name="Ellipse 8"/>
          <p:cNvSpPr/>
          <p:nvPr/>
        </p:nvSpPr>
        <p:spPr>
          <a:xfrm>
            <a:off x="9131300" y="2260600"/>
            <a:ext cx="2298700" cy="6223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9"/>
          <p:cNvGraphicFramePr>
            <a:graphicFrameLocks noGrp="1"/>
          </p:cNvGraphicFramePr>
          <p:nvPr>
            <p:extLst>
              <p:ext uri="{D42A27DB-BD31-4B8C-83A1-F6EECF244321}">
                <p14:modId xmlns:p14="http://schemas.microsoft.com/office/powerpoint/2010/main" val="708326790"/>
              </p:ext>
            </p:extLst>
          </p:nvPr>
        </p:nvGraphicFramePr>
        <p:xfrm>
          <a:off x="4597400" y="5818822"/>
          <a:ext cx="2336800" cy="370840"/>
        </p:xfrm>
        <a:graphic>
          <a:graphicData uri="http://schemas.openxmlformats.org/drawingml/2006/table">
            <a:tbl>
              <a:tblPr firstRow="1" bandRow="1">
                <a:tableStyleId>{5C22544A-7EE6-4342-B048-85BDC9FD1C3A}</a:tableStyleId>
              </a:tblPr>
              <a:tblGrid>
                <a:gridCol w="2336800"/>
              </a:tblGrid>
              <a:tr h="370840">
                <a:tc>
                  <a:txBody>
                    <a:bodyPr/>
                    <a:lstStyle/>
                    <a:p>
                      <a:r>
                        <a:rPr lang="fr-FR" dirty="0" smtClean="0"/>
                        <a:t>Système de</a:t>
                      </a:r>
                      <a:r>
                        <a:rPr lang="fr-FR" baseline="0" dirty="0" smtClean="0"/>
                        <a:t> sortie </a:t>
                      </a:r>
                      <a:endParaRPr lang="fr-FR" dirty="0"/>
                    </a:p>
                  </a:txBody>
                  <a:tcPr/>
                </a:tc>
              </a:tr>
            </a:tbl>
          </a:graphicData>
        </a:graphic>
      </p:graphicFrame>
      <p:sp>
        <p:nvSpPr>
          <p:cNvPr id="11" name="Rectangle 10"/>
          <p:cNvSpPr/>
          <p:nvPr/>
        </p:nvSpPr>
        <p:spPr>
          <a:xfrm>
            <a:off x="409575" y="403474"/>
            <a:ext cx="9344033" cy="535531"/>
          </a:xfrm>
          <a:prstGeom prst="rect">
            <a:avLst/>
          </a:prstGeom>
        </p:spPr>
        <p:txBody>
          <a:bodyPr wrap="none">
            <a:spAutoFit/>
          </a:bodyPr>
          <a:lstStyle/>
          <a:p>
            <a:pPr lvl="0" algn="just">
              <a:lnSpc>
                <a:spcPct val="90000"/>
              </a:lnSpc>
              <a:spcBef>
                <a:spcPts val="1000"/>
              </a:spcBef>
            </a:pPr>
            <a:r>
              <a:rPr lang="fr-FR" sz="3200" b="1" dirty="0">
                <a:solidFill>
                  <a:prstClr val="black"/>
                </a:solidFill>
                <a:latin typeface="Times New Roman" panose="02020603050405020304" pitchFamily="18" charset="0"/>
                <a:cs typeface="Times New Roman" panose="02020603050405020304" pitchFamily="18" charset="0"/>
              </a:rPr>
              <a:t>Création d'un </a:t>
            </a:r>
            <a:r>
              <a:rPr lang="fr-FR" sz="3200" b="1" dirty="0" smtClean="0">
                <a:solidFill>
                  <a:prstClr val="black"/>
                </a:solidFill>
                <a:latin typeface="Times New Roman" panose="02020603050405020304" pitchFamily="18" charset="0"/>
                <a:cs typeface="Times New Roman" panose="02020603050405020304" pitchFamily="18" charset="0"/>
              </a:rPr>
              <a:t>cours (3): Activation du mode édition </a:t>
            </a:r>
            <a:endParaRPr lang="fr-FR"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697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6654800" y="2345531"/>
            <a:ext cx="4699000" cy="4440668"/>
          </a:xfrm>
          <a:prstGeom prst="rect">
            <a:avLst/>
          </a:prstGeom>
        </p:spPr>
      </p:pic>
      <p:pic>
        <p:nvPicPr>
          <p:cNvPr id="7" name="Image 6"/>
          <p:cNvPicPr>
            <a:picLocks noChangeAspect="1"/>
          </p:cNvPicPr>
          <p:nvPr/>
        </p:nvPicPr>
        <p:blipFill>
          <a:blip r:embed="rId3"/>
          <a:stretch>
            <a:fillRect/>
          </a:stretch>
        </p:blipFill>
        <p:spPr>
          <a:xfrm>
            <a:off x="1473993" y="2493963"/>
            <a:ext cx="4518025" cy="4097337"/>
          </a:xfrm>
          <a:prstGeom prst="rect">
            <a:avLst/>
          </a:prstGeom>
        </p:spPr>
      </p:pic>
      <p:sp>
        <p:nvSpPr>
          <p:cNvPr id="9" name="Rectangle 8"/>
          <p:cNvSpPr/>
          <p:nvPr/>
        </p:nvSpPr>
        <p:spPr>
          <a:xfrm>
            <a:off x="490656" y="316287"/>
            <a:ext cx="9882834" cy="535531"/>
          </a:xfrm>
          <a:prstGeom prst="rect">
            <a:avLst/>
          </a:prstGeom>
        </p:spPr>
        <p:txBody>
          <a:bodyPr wrap="none">
            <a:spAutoFit/>
          </a:bodyPr>
          <a:lstStyle/>
          <a:p>
            <a:pPr lvl="0" algn="just">
              <a:lnSpc>
                <a:spcPct val="90000"/>
              </a:lnSpc>
              <a:spcBef>
                <a:spcPts val="1000"/>
              </a:spcBef>
            </a:pPr>
            <a:r>
              <a:rPr lang="fr-FR" sz="3200" b="1" dirty="0" smtClean="0">
                <a:solidFill>
                  <a:prstClr val="black"/>
                </a:solidFill>
                <a:latin typeface="Times New Roman" panose="02020603050405020304" pitchFamily="18" charset="0"/>
                <a:cs typeface="Times New Roman" panose="02020603050405020304" pitchFamily="18" charset="0"/>
              </a:rPr>
              <a:t>Création d'un cours (4): Système d’entrée </a:t>
            </a:r>
            <a:r>
              <a:rPr lang="fr-FR" sz="3200" i="1" dirty="0" smtClean="0">
                <a:solidFill>
                  <a:prstClr val="black"/>
                </a:solidFill>
                <a:latin typeface="Times New Roman" panose="02020603050405020304" pitchFamily="18" charset="0"/>
                <a:cs typeface="Times New Roman" panose="02020603050405020304" pitchFamily="18" charset="0"/>
              </a:rPr>
              <a:t>(la section 1)</a:t>
            </a:r>
            <a:endParaRPr lang="fr-FR" sz="3200" i="1" dirty="0">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2946400" y="4394200"/>
            <a:ext cx="2717800" cy="635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Times New Roman" panose="02020603050405020304" pitchFamily="18" charset="0"/>
                <a:cs typeface="Times New Roman" panose="02020603050405020304" pitchFamily="18" charset="0"/>
              </a:rPr>
              <a:t>Les information à mettre </a:t>
            </a:r>
            <a:endParaRPr lang="fr-FR" b="1" dirty="0">
              <a:solidFill>
                <a:schemeClr val="tx1"/>
              </a:solidFill>
              <a:latin typeface="Times New Roman" panose="02020603050405020304" pitchFamily="18" charset="0"/>
              <a:cs typeface="Times New Roman" panose="02020603050405020304" pitchFamily="18" charset="0"/>
            </a:endParaRPr>
          </a:p>
        </p:txBody>
      </p:sp>
      <p:cxnSp>
        <p:nvCxnSpPr>
          <p:cNvPr id="8" name="Connecteur droit avec flèche 7"/>
          <p:cNvCxnSpPr>
            <a:stCxn id="2" idx="3"/>
          </p:cNvCxnSpPr>
          <p:nvPr/>
        </p:nvCxnSpPr>
        <p:spPr>
          <a:xfrm flipV="1">
            <a:off x="5664200" y="3975100"/>
            <a:ext cx="990600" cy="736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p:nvPicPr>
        <p:blipFill>
          <a:blip r:embed="rId4"/>
          <a:stretch>
            <a:fillRect/>
          </a:stretch>
        </p:blipFill>
        <p:spPr>
          <a:xfrm>
            <a:off x="1084312" y="815420"/>
            <a:ext cx="9926588" cy="1361044"/>
          </a:xfrm>
          <a:prstGeom prst="rect">
            <a:avLst/>
          </a:prstGeom>
        </p:spPr>
      </p:pic>
      <p:sp>
        <p:nvSpPr>
          <p:cNvPr id="11" name="Ellipse 10"/>
          <p:cNvSpPr/>
          <p:nvPr/>
        </p:nvSpPr>
        <p:spPr>
          <a:xfrm>
            <a:off x="9652000" y="851818"/>
            <a:ext cx="1028700" cy="2530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7184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1185862" y="2833943"/>
            <a:ext cx="4517528" cy="3528757"/>
          </a:xfrm>
          <a:prstGeom prst="rect">
            <a:avLst/>
          </a:prstGeom>
        </p:spPr>
      </p:pic>
      <p:pic>
        <p:nvPicPr>
          <p:cNvPr id="4" name="Espace réservé du contenu 3"/>
          <p:cNvPicPr>
            <a:picLocks noGrp="1" noChangeAspect="1"/>
          </p:cNvPicPr>
          <p:nvPr>
            <p:ph idx="1"/>
          </p:nvPr>
        </p:nvPicPr>
        <p:blipFill>
          <a:blip r:embed="rId3"/>
          <a:stretch>
            <a:fillRect/>
          </a:stretch>
        </p:blipFill>
        <p:spPr>
          <a:xfrm>
            <a:off x="1185862" y="876300"/>
            <a:ext cx="9820275" cy="2171700"/>
          </a:xfrm>
          <a:prstGeom prst="rect">
            <a:avLst/>
          </a:prstGeom>
        </p:spPr>
      </p:pic>
      <p:sp>
        <p:nvSpPr>
          <p:cNvPr id="5" name="Ellipse 4"/>
          <p:cNvSpPr/>
          <p:nvPr/>
        </p:nvSpPr>
        <p:spPr>
          <a:xfrm>
            <a:off x="9675019" y="1542015"/>
            <a:ext cx="1168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7886700" y="1918621"/>
            <a:ext cx="2794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p:cNvGraphicFramePr>
            <a:graphicFrameLocks noGrp="1"/>
          </p:cNvGraphicFramePr>
          <p:nvPr>
            <p:extLst>
              <p:ext uri="{D42A27DB-BD31-4B8C-83A1-F6EECF244321}">
                <p14:modId xmlns:p14="http://schemas.microsoft.com/office/powerpoint/2010/main" val="636664274"/>
              </p:ext>
            </p:extLst>
          </p:nvPr>
        </p:nvGraphicFramePr>
        <p:xfrm>
          <a:off x="419100" y="4381500"/>
          <a:ext cx="5130800" cy="1188720"/>
        </p:xfrm>
        <a:graphic>
          <a:graphicData uri="http://schemas.openxmlformats.org/drawingml/2006/table">
            <a:tbl>
              <a:tblPr firstRow="1" bandRow="1">
                <a:tableStyleId>{5C22544A-7EE6-4342-B048-85BDC9FD1C3A}</a:tableStyleId>
              </a:tblPr>
              <a:tblGrid>
                <a:gridCol w="5130800"/>
              </a:tblGrid>
              <a:tr h="0">
                <a:tc>
                  <a:txBody>
                    <a:bodyPr/>
                    <a:lstStyle/>
                    <a:p>
                      <a:r>
                        <a:rPr lang="fr-FR" dirty="0" smtClean="0">
                          <a:latin typeface="Times New Roman" panose="02020603050405020304" pitchFamily="18" charset="0"/>
                          <a:cs typeface="Times New Roman" panose="02020603050405020304" pitchFamily="18" charset="0"/>
                        </a:rPr>
                        <a:t>L’intitulé</a:t>
                      </a:r>
                      <a:r>
                        <a:rPr lang="fr-FR" baseline="0" dirty="0" smtClean="0">
                          <a:latin typeface="Times New Roman" panose="02020603050405020304" pitchFamily="18" charset="0"/>
                          <a:cs typeface="Times New Roman" panose="02020603050405020304" pitchFamily="18" charset="0"/>
                        </a:rPr>
                        <a:t> de la section </a:t>
                      </a:r>
                      <a:endParaRPr lang="fr-FR" dirty="0" smtClean="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L’objectif de la section</a:t>
                      </a:r>
                    </a:p>
                    <a:p>
                      <a:r>
                        <a:rPr lang="fr-FR" dirty="0" smtClean="0">
                          <a:latin typeface="Times New Roman" panose="02020603050405020304" pitchFamily="18" charset="0"/>
                          <a:cs typeface="Times New Roman" panose="02020603050405020304" pitchFamily="18" charset="0"/>
                        </a:rPr>
                        <a:t>Une petite description sur la section </a:t>
                      </a:r>
                    </a:p>
                    <a:p>
                      <a:r>
                        <a:rPr lang="fr-FR" dirty="0" smtClean="0">
                          <a:latin typeface="Times New Roman" panose="02020603050405020304" pitchFamily="18" charset="0"/>
                          <a:cs typeface="Times New Roman" panose="02020603050405020304" pitchFamily="18" charset="0"/>
                        </a:rPr>
                        <a:t>Quelques</a:t>
                      </a:r>
                      <a:r>
                        <a:rPr lang="fr-FR" baseline="0" dirty="0" smtClean="0">
                          <a:latin typeface="Times New Roman" panose="02020603050405020304" pitchFamily="18" charset="0"/>
                          <a:cs typeface="Times New Roman" panose="02020603050405020304" pitchFamily="18" charset="0"/>
                        </a:rPr>
                        <a:t> ressources et activités pour la section</a:t>
                      </a:r>
                    </a:p>
                  </a:txBody>
                  <a:tcPr/>
                </a:tc>
              </a:tr>
            </a:tbl>
          </a:graphicData>
        </a:graphic>
      </p:graphicFrame>
      <p:pic>
        <p:nvPicPr>
          <p:cNvPr id="9" name="Image 8"/>
          <p:cNvPicPr>
            <a:picLocks noChangeAspect="1"/>
          </p:cNvPicPr>
          <p:nvPr/>
        </p:nvPicPr>
        <p:blipFill>
          <a:blip r:embed="rId4"/>
          <a:stretch>
            <a:fillRect/>
          </a:stretch>
        </p:blipFill>
        <p:spPr>
          <a:xfrm>
            <a:off x="5938837" y="2349500"/>
            <a:ext cx="5067300" cy="4572000"/>
          </a:xfrm>
          <a:prstGeom prst="rect">
            <a:avLst/>
          </a:prstGeom>
        </p:spPr>
      </p:pic>
      <p:sp>
        <p:nvSpPr>
          <p:cNvPr id="11" name="Rectangle 10"/>
          <p:cNvSpPr/>
          <p:nvPr/>
        </p:nvSpPr>
        <p:spPr>
          <a:xfrm>
            <a:off x="1004104" y="175730"/>
            <a:ext cx="9261446" cy="1106970"/>
          </a:xfrm>
          <a:prstGeom prst="rect">
            <a:avLst/>
          </a:prstGeom>
        </p:spPr>
        <p:txBody>
          <a:bodyPr wrap="none">
            <a:spAutoFit/>
          </a:bodyPr>
          <a:lstStyle/>
          <a:p>
            <a:pPr lvl="0" algn="ctr">
              <a:lnSpc>
                <a:spcPct val="90000"/>
              </a:lnSpc>
              <a:spcBef>
                <a:spcPts val="1000"/>
              </a:spcBef>
            </a:pPr>
            <a:r>
              <a:rPr lang="fr-FR" sz="3200" b="1" dirty="0">
                <a:solidFill>
                  <a:prstClr val="black"/>
                </a:solidFill>
                <a:latin typeface="Times New Roman" panose="02020603050405020304" pitchFamily="18" charset="0"/>
                <a:cs typeface="Times New Roman" panose="02020603050405020304" pitchFamily="18" charset="0"/>
              </a:rPr>
              <a:t>Création d'un </a:t>
            </a:r>
            <a:r>
              <a:rPr lang="fr-FR" sz="3200" b="1" dirty="0" smtClean="0">
                <a:solidFill>
                  <a:prstClr val="black"/>
                </a:solidFill>
                <a:latin typeface="Times New Roman" panose="02020603050405020304" pitchFamily="18" charset="0"/>
                <a:cs typeface="Times New Roman" panose="02020603050405020304" pitchFamily="18" charset="0"/>
              </a:rPr>
              <a:t>cours (5): le système d’apprentissage </a:t>
            </a:r>
          </a:p>
          <a:p>
            <a:pPr lvl="0" algn="ctr">
              <a:lnSpc>
                <a:spcPct val="90000"/>
              </a:lnSpc>
              <a:spcBef>
                <a:spcPts val="1000"/>
              </a:spcBef>
            </a:pPr>
            <a:r>
              <a:rPr lang="fr-FR" sz="3200" i="1" dirty="0" smtClean="0">
                <a:solidFill>
                  <a:prstClr val="black"/>
                </a:solidFill>
                <a:latin typeface="Times New Roman" panose="02020603050405020304" pitchFamily="18" charset="0"/>
                <a:cs typeface="Times New Roman" panose="02020603050405020304" pitchFamily="18" charset="0"/>
              </a:rPr>
              <a:t>(à partir de la sections 2)</a:t>
            </a:r>
            <a:endParaRPr lang="fr-FR" sz="3200" i="1" dirty="0">
              <a:solidFill>
                <a:prstClr val="black"/>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77800" y="3048000"/>
            <a:ext cx="2717800" cy="635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Times New Roman" panose="02020603050405020304" pitchFamily="18" charset="0"/>
                <a:cs typeface="Times New Roman" panose="02020603050405020304" pitchFamily="18" charset="0"/>
              </a:rPr>
              <a:t>Les information à mettre </a:t>
            </a:r>
            <a:endParaRPr lang="fr-FR" b="1" dirty="0">
              <a:solidFill>
                <a:schemeClr val="tx1"/>
              </a:solidFill>
              <a:latin typeface="Times New Roman" panose="02020603050405020304" pitchFamily="18" charset="0"/>
              <a:cs typeface="Times New Roman" panose="02020603050405020304" pitchFamily="18" charset="0"/>
            </a:endParaRPr>
          </a:p>
        </p:txBody>
      </p:sp>
      <p:cxnSp>
        <p:nvCxnSpPr>
          <p:cNvPr id="13" name="Connecteur droit avec flèche 12"/>
          <p:cNvCxnSpPr/>
          <p:nvPr/>
        </p:nvCxnSpPr>
        <p:spPr>
          <a:xfrm>
            <a:off x="1371600" y="3683000"/>
            <a:ext cx="863600" cy="7493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5029200" y="5435600"/>
            <a:ext cx="1219200" cy="635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91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8595" y="448918"/>
            <a:ext cx="8462701" cy="535531"/>
          </a:xfrm>
          <a:prstGeom prst="rect">
            <a:avLst/>
          </a:prstGeom>
        </p:spPr>
        <p:txBody>
          <a:bodyPr wrap="none">
            <a:spAutoFit/>
          </a:bodyPr>
          <a:lstStyle/>
          <a:p>
            <a:pPr lvl="0" algn="just">
              <a:lnSpc>
                <a:spcPct val="90000"/>
              </a:lnSpc>
              <a:spcBef>
                <a:spcPts val="1000"/>
              </a:spcBef>
            </a:pPr>
            <a:r>
              <a:rPr lang="fr-FR" sz="3200" b="1" dirty="0">
                <a:solidFill>
                  <a:prstClr val="black"/>
                </a:solidFill>
                <a:latin typeface="Times New Roman" panose="02020603050405020304" pitchFamily="18" charset="0"/>
                <a:cs typeface="Times New Roman" panose="02020603050405020304" pitchFamily="18" charset="0"/>
              </a:rPr>
              <a:t>Création d'un </a:t>
            </a:r>
            <a:r>
              <a:rPr lang="fr-FR" sz="3200" b="1" dirty="0" smtClean="0">
                <a:solidFill>
                  <a:prstClr val="black"/>
                </a:solidFill>
                <a:latin typeface="Times New Roman" panose="02020603050405020304" pitchFamily="18" charset="0"/>
                <a:cs typeface="Times New Roman" panose="02020603050405020304" pitchFamily="18" charset="0"/>
              </a:rPr>
              <a:t>cours (6):Ajouter des ressources </a:t>
            </a:r>
            <a:endParaRPr lang="fr-FR" sz="3200" b="1" dirty="0">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293200" y="1162249"/>
            <a:ext cx="11492400" cy="5339923"/>
          </a:xfrm>
          <a:prstGeom prst="rect">
            <a:avLst/>
          </a:prstGeom>
          <a:solidFill>
            <a:schemeClr val="accent6">
              <a:lumMod val="40000"/>
              <a:lumOff val="60000"/>
            </a:schemeClr>
          </a:solidFill>
        </p:spPr>
        <p:txBody>
          <a:bodyPr wrap="square">
            <a:spAutoFit/>
          </a:bodyPr>
          <a:lstStyle/>
          <a:p>
            <a:pPr algn="just">
              <a:lnSpc>
                <a:spcPct val="107000"/>
              </a:lnSpc>
              <a:spcAft>
                <a:spcPts val="0"/>
              </a:spcAft>
            </a:pPr>
            <a:r>
              <a:rPr lang="fr-FR" sz="2000" b="1" i="1" dirty="0">
                <a:latin typeface="Times New Roman" panose="02020603050405020304" pitchFamily="18" charset="0"/>
                <a:ea typeface="Calibri" panose="020F0502020204030204" pitchFamily="34" charset="0"/>
                <a:cs typeface="Times New Roman" panose="02020603050405020304" pitchFamily="18" charset="0"/>
              </a:rPr>
              <a:t>Etiquette </a:t>
            </a:r>
            <a:r>
              <a:rPr lang="fr-FR" sz="2000" dirty="0">
                <a:latin typeface="Times New Roman" panose="02020603050405020304" pitchFamily="18" charset="0"/>
                <a:ea typeface="Calibri" panose="020F0502020204030204" pitchFamily="34" charset="0"/>
                <a:cs typeface="Times New Roman" panose="02020603050405020304" pitchFamily="18" charset="0"/>
              </a:rPr>
              <a:t>: Permet d’insérer du contenu (texte, images, vidéo</a:t>
            </a:r>
            <a:r>
              <a:rPr lang="fr-FR" sz="20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r>
              <a:rPr lang="fr-FR" sz="2000" dirty="0" smtClean="0">
                <a:latin typeface="Times New Roman" panose="02020603050405020304" pitchFamily="18" charset="0"/>
                <a:ea typeface="Calibri" panose="020F0502020204030204" pitchFamily="34" charset="0"/>
                <a:cs typeface="Times New Roman" panose="02020603050405020304" pitchFamily="18" charset="0"/>
              </a:rPr>
              <a:t> </a:t>
            </a:r>
            <a:endParaRPr lang="fr-FR"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fr-FR" sz="2000" b="1" i="1" dirty="0">
                <a:latin typeface="Times New Roman" panose="02020603050405020304" pitchFamily="18" charset="0"/>
                <a:ea typeface="Calibri" panose="020F0502020204030204" pitchFamily="34" charset="0"/>
                <a:cs typeface="Times New Roman" panose="02020603050405020304" pitchFamily="18" charset="0"/>
              </a:rPr>
              <a:t>Dossier </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smtClean="0">
                <a:latin typeface="Times New Roman" panose="02020603050405020304" pitchFamily="18" charset="0"/>
                <a:ea typeface="Calibri" panose="020F0502020204030204" pitchFamily="34" charset="0"/>
                <a:cs typeface="Times New Roman" panose="02020603050405020304" pitchFamily="18" charset="0"/>
              </a:rPr>
              <a:t>Contient une </a:t>
            </a:r>
            <a:r>
              <a:rPr lang="fr-FR" sz="2000" dirty="0">
                <a:latin typeface="Times New Roman" panose="02020603050405020304" pitchFamily="18" charset="0"/>
                <a:ea typeface="Calibri" panose="020F0502020204030204" pitchFamily="34" charset="0"/>
                <a:cs typeface="Times New Roman" panose="02020603050405020304" pitchFamily="18" charset="0"/>
              </a:rPr>
              <a:t>liste des fichiers d’un dossier. En cliquant sur le lien du dossier, les étudiants pourront visionner et télécharger les fichiers voulus</a:t>
            </a:r>
            <a:r>
              <a:rPr lang="fr-FR" sz="20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endParaRPr lang="fr-FR"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fr-FR" sz="2000" b="1" i="1" dirty="0">
                <a:latin typeface="Times New Roman" panose="02020603050405020304" pitchFamily="18" charset="0"/>
                <a:ea typeface="Calibri" panose="020F0502020204030204" pitchFamily="34" charset="0"/>
                <a:cs typeface="Times New Roman" panose="02020603050405020304" pitchFamily="18" charset="0"/>
              </a:rPr>
              <a:t>Livre </a:t>
            </a:r>
            <a:r>
              <a:rPr lang="fr-FR" sz="2000" dirty="0">
                <a:latin typeface="Times New Roman" panose="02020603050405020304" pitchFamily="18" charset="0"/>
                <a:ea typeface="Calibri" panose="020F0502020204030204" pitchFamily="34" charset="0"/>
                <a:cs typeface="Times New Roman" panose="02020603050405020304" pitchFamily="18" charset="0"/>
              </a:rPr>
              <a:t>: Permet de créer une ressource composée de plusieurs pages de contenu avec une table de matières et des liens hypertextes dans la table des matières, et des boutons de navigation peuvent être utilisés pour passer d’une page de contenu à l’autre</a:t>
            </a:r>
            <a:r>
              <a:rPr lang="fr-FR" sz="20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endParaRPr lang="fr-FR" sz="20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b="1" i="1" dirty="0">
                <a:latin typeface="Times New Roman" panose="02020603050405020304" pitchFamily="18" charset="0"/>
                <a:ea typeface="Calibri" panose="020F0502020204030204" pitchFamily="34" charset="0"/>
                <a:cs typeface="Times New Roman" panose="02020603050405020304" pitchFamily="18" charset="0"/>
              </a:rPr>
              <a:t>Glossaire </a:t>
            </a:r>
            <a:r>
              <a:rPr lang="fr-FR" sz="2000" dirty="0">
                <a:latin typeface="Times New Roman" panose="02020603050405020304" pitchFamily="18" charset="0"/>
                <a:ea typeface="Calibri" panose="020F0502020204030204" pitchFamily="34" charset="0"/>
                <a:cs typeface="Times New Roman" panose="02020603050405020304" pitchFamily="18" charset="0"/>
              </a:rPr>
              <a:t>: Outil qui permet de créer et de maintenir une liste de définitions, comme un dictionnaire. </a:t>
            </a:r>
          </a:p>
          <a:p>
            <a:pPr algn="just">
              <a:lnSpc>
                <a:spcPct val="107000"/>
              </a:lnSpc>
              <a:spcAft>
                <a:spcPts val="800"/>
              </a:spcAft>
            </a:pPr>
            <a:r>
              <a:rPr lang="fr-FR" sz="2000" b="1" i="1" dirty="0">
                <a:latin typeface="Times New Roman" panose="02020603050405020304" pitchFamily="18" charset="0"/>
                <a:ea typeface="Calibri" panose="020F0502020204030204" pitchFamily="34" charset="0"/>
                <a:cs typeface="Times New Roman" panose="02020603050405020304" pitchFamily="18" charset="0"/>
              </a:rPr>
              <a:t>Leçon </a:t>
            </a:r>
            <a:r>
              <a:rPr lang="fr-FR" sz="2000" dirty="0">
                <a:latin typeface="Times New Roman" panose="02020603050405020304" pitchFamily="18" charset="0"/>
                <a:ea typeface="Calibri" panose="020F0502020204030204" pitchFamily="34" charset="0"/>
                <a:cs typeface="Times New Roman" panose="02020603050405020304" pitchFamily="18" charset="0"/>
              </a:rPr>
              <a:t>: Ensemble de ressources qui se termine par une question et un choix de réponses qui permettent aux étudiants de cheminer dans leur apprentissage en fonction des réponses qu’ils fournissent. </a:t>
            </a:r>
            <a:endParaRPr lang="fr-FR" sz="20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fr-FR" sz="2000" b="1" i="1" dirty="0">
                <a:latin typeface="Times New Roman" panose="02020603050405020304" pitchFamily="18" charset="0"/>
                <a:ea typeface="Calibri" panose="020F0502020204030204" pitchFamily="34" charset="0"/>
                <a:cs typeface="Times New Roman" panose="02020603050405020304" pitchFamily="18" charset="0"/>
              </a:rPr>
              <a:t>Page </a:t>
            </a:r>
            <a:r>
              <a:rPr lang="fr-FR" sz="2000" dirty="0">
                <a:latin typeface="Times New Roman" panose="02020603050405020304" pitchFamily="18" charset="0"/>
                <a:ea typeface="Calibri" panose="020F0502020204030204" pitchFamily="34" charset="0"/>
                <a:cs typeface="Times New Roman" panose="02020603050405020304" pitchFamily="18" charset="0"/>
              </a:rPr>
              <a:t>: Permet de créer une page Web et de la mettre en forme à l’aide de l’éditeur HTML intégré. </a:t>
            </a:r>
          </a:p>
          <a:p>
            <a:pPr algn="just">
              <a:lnSpc>
                <a:spcPct val="107000"/>
              </a:lnSpc>
              <a:spcAft>
                <a:spcPts val="0"/>
              </a:spcAft>
            </a:pPr>
            <a:r>
              <a:rPr lang="fr-FR" sz="2000" b="1" i="1" dirty="0">
                <a:latin typeface="Times New Roman" panose="02020603050405020304" pitchFamily="18" charset="0"/>
                <a:ea typeface="Calibri" panose="020F0502020204030204" pitchFamily="34" charset="0"/>
                <a:cs typeface="Times New Roman" panose="02020603050405020304" pitchFamily="18" charset="0"/>
              </a:rPr>
              <a:t>URL </a:t>
            </a:r>
            <a:r>
              <a:rPr lang="fr-FR" sz="2000" dirty="0">
                <a:latin typeface="Times New Roman" panose="02020603050405020304" pitchFamily="18" charset="0"/>
                <a:ea typeface="Calibri" panose="020F0502020204030204" pitchFamily="34" charset="0"/>
                <a:cs typeface="Times New Roman" panose="02020603050405020304" pitchFamily="18" charset="0"/>
              </a:rPr>
              <a:t>: Permet de faire des liens vers un site Web externe. </a:t>
            </a: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2436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1235</TotalTime>
  <Words>700</Words>
  <Application>Microsoft Office PowerPoint</Application>
  <PresentationFormat>Grand écran</PresentationFormat>
  <Paragraphs>74</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Calibri</vt:lpstr>
      <vt:lpstr>Calibri Light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Exemple: ajouter un test: Ajouter une question   </vt:lpstr>
      <vt:lpstr>Exemple: ajouter un test: Ajouter une question   </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NOUR</dc:creator>
  <cp:lastModifiedBy>NOUR</cp:lastModifiedBy>
  <cp:revision>65</cp:revision>
  <dcterms:created xsi:type="dcterms:W3CDTF">2020-03-05T11:20:19Z</dcterms:created>
  <dcterms:modified xsi:type="dcterms:W3CDTF">2020-04-30T20:17:13Z</dcterms:modified>
</cp:coreProperties>
</file>