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59" r:id="rId6"/>
    <p:sldId id="260"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5" d="100"/>
          <a:sy n="75" d="100"/>
        </p:scale>
        <p:origin x="32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bech Kerbech" userId="3e3a1f7be89a799f" providerId="LiveId" clId="{0B38CCE7-0BEA-4E32-B24F-3C01B21C9646}"/>
    <pc:docChg chg="custSel modSld">
      <pc:chgData name="Kerbech Kerbech" userId="3e3a1f7be89a799f" providerId="LiveId" clId="{0B38CCE7-0BEA-4E32-B24F-3C01B21C9646}" dt="2024-07-14T15:05:23.018" v="153" actId="1076"/>
      <pc:docMkLst>
        <pc:docMk/>
      </pc:docMkLst>
      <pc:sldChg chg="addSp delSp modSp mod delAnim">
        <pc:chgData name="Kerbech Kerbech" userId="3e3a1f7be89a799f" providerId="LiveId" clId="{0B38CCE7-0BEA-4E32-B24F-3C01B21C9646}" dt="2024-07-14T15:05:23.018" v="153" actId="1076"/>
        <pc:sldMkLst>
          <pc:docMk/>
          <pc:sldMk cId="3498040122" sldId="256"/>
        </pc:sldMkLst>
        <pc:spChg chg="mod">
          <ac:chgData name="Kerbech Kerbech" userId="3e3a1f7be89a799f" providerId="LiveId" clId="{0B38CCE7-0BEA-4E32-B24F-3C01B21C9646}" dt="2024-07-14T15:02:22.517" v="142" actId="14100"/>
          <ac:spMkLst>
            <pc:docMk/>
            <pc:sldMk cId="3498040122" sldId="256"/>
            <ac:spMk id="2" creationId="{F8B8D77B-EE7A-4FD1-B0C3-18FB2D36A44E}"/>
          </ac:spMkLst>
        </pc:spChg>
        <pc:spChg chg="del">
          <ac:chgData name="Kerbech Kerbech" userId="3e3a1f7be89a799f" providerId="LiveId" clId="{0B38CCE7-0BEA-4E32-B24F-3C01B21C9646}" dt="2024-07-14T14:45:59.415" v="28" actId="478"/>
          <ac:spMkLst>
            <pc:docMk/>
            <pc:sldMk cId="3498040122" sldId="256"/>
            <ac:spMk id="3" creationId="{CF53939E-D3CB-431B-9353-48768CC7771D}"/>
          </ac:spMkLst>
        </pc:spChg>
        <pc:spChg chg="add del mod">
          <ac:chgData name="Kerbech Kerbech" userId="3e3a1f7be89a799f" providerId="LiveId" clId="{0B38CCE7-0BEA-4E32-B24F-3C01B21C9646}" dt="2024-07-14T14:46:02.656" v="29" actId="478"/>
          <ac:spMkLst>
            <pc:docMk/>
            <pc:sldMk cId="3498040122" sldId="256"/>
            <ac:spMk id="8" creationId="{3221653E-73FD-46E2-8624-6EBC649890CA}"/>
          </ac:spMkLst>
        </pc:spChg>
        <pc:spChg chg="add mod">
          <ac:chgData name="Kerbech Kerbech" userId="3e3a1f7be89a799f" providerId="LiveId" clId="{0B38CCE7-0BEA-4E32-B24F-3C01B21C9646}" dt="2024-07-14T15:03:03.468" v="146" actId="692"/>
          <ac:spMkLst>
            <pc:docMk/>
            <pc:sldMk cId="3498040122" sldId="256"/>
            <ac:spMk id="12" creationId="{08F424D6-C032-4277-9951-8FC1BAFD0501}"/>
          </ac:spMkLst>
        </pc:spChg>
        <pc:picChg chg="del">
          <ac:chgData name="Kerbech Kerbech" userId="3e3a1f7be89a799f" providerId="LiveId" clId="{0B38CCE7-0BEA-4E32-B24F-3C01B21C9646}" dt="2024-07-14T15:05:02.655" v="148" actId="478"/>
          <ac:picMkLst>
            <pc:docMk/>
            <pc:sldMk cId="3498040122" sldId="256"/>
            <ac:picMk id="7" creationId="{00000000-0000-0000-0000-000000000000}"/>
          </ac:picMkLst>
        </pc:picChg>
        <pc:picChg chg="add mod">
          <ac:chgData name="Kerbech Kerbech" userId="3e3a1f7be89a799f" providerId="LiveId" clId="{0B38CCE7-0BEA-4E32-B24F-3C01B21C9646}" dt="2024-07-14T15:05:23.018" v="153" actId="1076"/>
          <ac:picMkLst>
            <pc:docMk/>
            <pc:sldMk cId="3498040122" sldId="256"/>
            <ac:picMk id="14" creationId="{AB897B6A-0FEB-4EC1-A078-F0410958F50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3645-DCFE-47FC-8A66-F9A45A422ED9}"/>
              </a:ext>
            </a:extLst>
          </p:cNvPr>
          <p:cNvSpPr>
            <a:spLocks noGrp="1"/>
          </p:cNvSpPr>
          <p:nvPr>
            <p:ph type="ctrTitle"/>
          </p:nvPr>
        </p:nvSpPr>
        <p:spPr>
          <a:xfrm>
            <a:off x="3221150" y="1247140"/>
            <a:ext cx="7891760" cy="3450844"/>
          </a:xfrm>
        </p:spPr>
        <p:txBody>
          <a:bodyPr anchor="t"/>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AD509FA-7BD7-4D45-998F-0E43038F179C}"/>
              </a:ext>
            </a:extLst>
          </p:cNvPr>
          <p:cNvSpPr>
            <a:spLocks noGrp="1"/>
          </p:cNvSpPr>
          <p:nvPr>
            <p:ph type="subTitle" idx="1"/>
          </p:nvPr>
        </p:nvSpPr>
        <p:spPr>
          <a:xfrm>
            <a:off x="3221150" y="4818126"/>
            <a:ext cx="7891760" cy="1268984"/>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Rectangle 8">
            <a:extLst>
              <a:ext uri="{FF2B5EF4-FFF2-40B4-BE49-F238E27FC236}">
                <a16:creationId xmlns:a16="http://schemas.microsoft.com/office/drawing/2014/main" id="{2D03A0B2-4A2F-D846-A5E6-FB7CB9A031F7}"/>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7F573F1D-73A7-FB41-BCAD-FC9AA7DEF4F5}"/>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Date Placeholder 6">
            <a:extLst>
              <a:ext uri="{FF2B5EF4-FFF2-40B4-BE49-F238E27FC236}">
                <a16:creationId xmlns:a16="http://schemas.microsoft.com/office/drawing/2014/main" id="{DDCFA51C-E4FE-4BF2-A2DD-E32DE57D8AD0}"/>
              </a:ext>
            </a:extLst>
          </p:cNvPr>
          <p:cNvSpPr>
            <a:spLocks noGrp="1"/>
          </p:cNvSpPr>
          <p:nvPr>
            <p:ph type="dt" sz="half" idx="10"/>
          </p:nvPr>
        </p:nvSpPr>
        <p:spPr/>
        <p:txBody>
          <a:bodyPr/>
          <a:lstStyle/>
          <a:p>
            <a:pPr algn="r"/>
            <a:fld id="{1449AA12-8195-4182-A7AC-2E7E59DFBDAF}" type="datetimeFigureOut">
              <a:rPr lang="en-US" smtClean="0"/>
              <a:pPr algn="r"/>
              <a:t>7/14/2024</a:t>
            </a:fld>
            <a:endParaRPr lang="en-US"/>
          </a:p>
        </p:txBody>
      </p:sp>
      <p:sp>
        <p:nvSpPr>
          <p:cNvPr id="8" name="Footer Placeholder 7">
            <a:extLst>
              <a:ext uri="{FF2B5EF4-FFF2-40B4-BE49-F238E27FC236}">
                <a16:creationId xmlns:a16="http://schemas.microsoft.com/office/drawing/2014/main" id="{5A438448-FC2D-4A2F-B7C0-04AC50311EAA}"/>
              </a:ext>
            </a:extLst>
          </p:cNvPr>
          <p:cNvSpPr>
            <a:spLocks noGrp="1"/>
          </p:cNvSpPr>
          <p:nvPr>
            <p:ph type="ftr" sz="quarter" idx="11"/>
          </p:nvPr>
        </p:nvSpPr>
        <p:spPr>
          <a:xfrm>
            <a:off x="3221150" y="6292850"/>
            <a:ext cx="4114800" cy="365125"/>
          </a:xfrm>
        </p:spPr>
        <p:txBody>
          <a:bodyPr/>
          <a:lstStyle/>
          <a:p>
            <a:pPr algn="l"/>
            <a:endParaRPr lang="en-US" dirty="0"/>
          </a:p>
        </p:txBody>
      </p:sp>
      <p:sp>
        <p:nvSpPr>
          <p:cNvPr id="11" name="Slide Number Placeholder 10">
            <a:extLst>
              <a:ext uri="{FF2B5EF4-FFF2-40B4-BE49-F238E27FC236}">
                <a16:creationId xmlns:a16="http://schemas.microsoft.com/office/drawing/2014/main" id="{3B07C67E-EAD9-47D8-9559-4E091BC03BA8}"/>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58503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53B0-59B2-4B39-93E0-DCFBB932C82A}"/>
              </a:ext>
            </a:extLst>
          </p:cNvPr>
          <p:cNvSpPr>
            <a:spLocks noGrp="1"/>
          </p:cNvSpPr>
          <p:nvPr>
            <p:ph type="title"/>
          </p:nvPr>
        </p:nvSpPr>
        <p:spPr>
          <a:xfrm>
            <a:off x="1587710" y="455362"/>
            <a:ext cx="9525200" cy="155041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18C5F7B-98AC-425B-80BD-6C6F3032D0CE}"/>
              </a:ext>
            </a:extLst>
          </p:cNvPr>
          <p:cNvSpPr>
            <a:spLocks noGrp="1"/>
          </p:cNvSpPr>
          <p:nvPr>
            <p:ph type="body" orient="vert" idx="1"/>
          </p:nvPr>
        </p:nvSpPr>
        <p:spPr>
          <a:xfrm>
            <a:off x="1587710" y="2160016"/>
            <a:ext cx="9525200" cy="39261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C88C2EE-2433-424A-878C-24514FF5D44F}"/>
              </a:ext>
            </a:extLst>
          </p:cNvPr>
          <p:cNvSpPr>
            <a:spLocks noGrp="1"/>
          </p:cNvSpPr>
          <p:nvPr>
            <p:ph type="dt" sz="half" idx="10"/>
          </p:nvPr>
        </p:nvSpPr>
        <p:spPr/>
        <p:txBody>
          <a:bodyPr/>
          <a:lstStyle/>
          <a:p>
            <a:fld id="{1449AA12-8195-4182-A7AC-2E7E59DFBDAF}" type="datetimeFigureOut">
              <a:rPr lang="en-US" smtClean="0"/>
              <a:t>7/14/2024</a:t>
            </a:fld>
            <a:endParaRPr lang="en-US"/>
          </a:p>
        </p:txBody>
      </p:sp>
      <p:sp>
        <p:nvSpPr>
          <p:cNvPr id="5" name="Footer Placeholder 4">
            <a:extLst>
              <a:ext uri="{FF2B5EF4-FFF2-40B4-BE49-F238E27FC236}">
                <a16:creationId xmlns:a16="http://schemas.microsoft.com/office/drawing/2014/main" id="{1FFEFD20-ADE2-40F3-A071-6D1E97F8F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7D1D5-5E92-48E1-9475-EC122D3FE61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60FCF945-5CF3-5542-A36A-9CBB738E735E}"/>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7D61B-66C5-4341-8F2D-129A9E4D8283}"/>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5145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7FBCF-6EDB-4883-92D4-612F4D1C5589}"/>
              </a:ext>
            </a:extLst>
          </p:cNvPr>
          <p:cNvSpPr>
            <a:spLocks noGrp="1"/>
          </p:cNvSpPr>
          <p:nvPr>
            <p:ph type="title" orient="vert"/>
          </p:nvPr>
        </p:nvSpPr>
        <p:spPr>
          <a:xfrm>
            <a:off x="8846380" y="565149"/>
            <a:ext cx="2266530" cy="56118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D2DF8-B588-416F-AA11-9F3A0DDE6765}"/>
              </a:ext>
            </a:extLst>
          </p:cNvPr>
          <p:cNvSpPr>
            <a:spLocks noGrp="1"/>
          </p:cNvSpPr>
          <p:nvPr>
            <p:ph type="body" orient="vert" idx="1"/>
          </p:nvPr>
        </p:nvSpPr>
        <p:spPr>
          <a:xfrm>
            <a:off x="1587710" y="565149"/>
            <a:ext cx="7088929" cy="5611813"/>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2F7B1D-405D-4EE7-9A23-3F21916C9503}"/>
              </a:ext>
            </a:extLst>
          </p:cNvPr>
          <p:cNvSpPr>
            <a:spLocks noGrp="1"/>
          </p:cNvSpPr>
          <p:nvPr>
            <p:ph type="dt" sz="half" idx="10"/>
          </p:nvPr>
        </p:nvSpPr>
        <p:spPr/>
        <p:txBody>
          <a:bodyPr/>
          <a:lstStyle/>
          <a:p>
            <a:fld id="{1449AA12-8195-4182-A7AC-2E7E59DFBDAF}" type="datetimeFigureOut">
              <a:rPr lang="en-US" smtClean="0"/>
              <a:t>7/14/2024</a:t>
            </a:fld>
            <a:endParaRPr lang="en-US"/>
          </a:p>
        </p:txBody>
      </p:sp>
      <p:sp>
        <p:nvSpPr>
          <p:cNvPr id="5" name="Footer Placeholder 4">
            <a:extLst>
              <a:ext uri="{FF2B5EF4-FFF2-40B4-BE49-F238E27FC236}">
                <a16:creationId xmlns:a16="http://schemas.microsoft.com/office/drawing/2014/main" id="{D27B9304-686C-431A-8E7F-D9DD19F4D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A240B-DB2E-46ED-8AC6-744B2C1C70E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2F275F2C-778B-864A-8379-6D0726B18FDC}"/>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0051C8-76B3-384B-BCF1-60BB80301FCD}"/>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337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5DD8-8608-4B55-96D8-0AB848C028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3CC0B-7B21-422D-937D-FBD49EE939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0EAFA-89BC-43E9-8EB9-B6B3CD136E43}"/>
              </a:ext>
            </a:extLst>
          </p:cNvPr>
          <p:cNvSpPr>
            <a:spLocks noGrp="1"/>
          </p:cNvSpPr>
          <p:nvPr>
            <p:ph type="dt" sz="half" idx="10"/>
          </p:nvPr>
        </p:nvSpPr>
        <p:spPr/>
        <p:txBody>
          <a:bodyPr/>
          <a:lstStyle/>
          <a:p>
            <a:fld id="{1449AA12-8195-4182-A7AC-2E7E59DFBDAF}" type="datetimeFigureOut">
              <a:rPr lang="en-US" smtClean="0"/>
              <a:t>7/14/2024</a:t>
            </a:fld>
            <a:endParaRPr lang="en-US"/>
          </a:p>
        </p:txBody>
      </p:sp>
      <p:sp>
        <p:nvSpPr>
          <p:cNvPr id="5" name="Footer Placeholder 4">
            <a:extLst>
              <a:ext uri="{FF2B5EF4-FFF2-40B4-BE49-F238E27FC236}">
                <a16:creationId xmlns:a16="http://schemas.microsoft.com/office/drawing/2014/main" id="{A3850944-70C2-487F-A102-58CDFB94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7B7B8-A972-455E-9D8C-9B8026A5306D}"/>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51" name="Rectangle 50">
            <a:extLst>
              <a:ext uri="{FF2B5EF4-FFF2-40B4-BE49-F238E27FC236}">
                <a16:creationId xmlns:a16="http://schemas.microsoft.com/office/drawing/2014/main" id="{CCC95119-6D9D-3542-9E0E-4171B33DC9C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FC92F19-7317-314C-81B7-43B8B687F4E4}"/>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1924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087F2-AA0E-4F0C-9AD6-2353021573D7}"/>
              </a:ext>
            </a:extLst>
          </p:cNvPr>
          <p:cNvSpPr>
            <a:spLocks noGrp="1"/>
          </p:cNvSpPr>
          <p:nvPr>
            <p:ph type="title"/>
          </p:nvPr>
        </p:nvSpPr>
        <p:spPr>
          <a:xfrm>
            <a:off x="3221150" y="1251674"/>
            <a:ext cx="7891760" cy="2914688"/>
          </a:xfrm>
        </p:spPr>
        <p:txBody>
          <a:bodyPr anchor="t"/>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37807-96B8-4061-A845-1287216BF53B}"/>
              </a:ext>
            </a:extLst>
          </p:cNvPr>
          <p:cNvSpPr>
            <a:spLocks noGrp="1"/>
          </p:cNvSpPr>
          <p:nvPr>
            <p:ph type="body" idx="1"/>
          </p:nvPr>
        </p:nvSpPr>
        <p:spPr>
          <a:xfrm>
            <a:off x="3221150" y="4818126"/>
            <a:ext cx="7891760" cy="1271524"/>
          </a:xfrm>
        </p:spPr>
        <p:txBody>
          <a:bodyPr anchor="b"/>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2AF346-9503-4767-BCB4-84B823E27419}"/>
              </a:ext>
            </a:extLst>
          </p:cNvPr>
          <p:cNvSpPr>
            <a:spLocks noGrp="1"/>
          </p:cNvSpPr>
          <p:nvPr>
            <p:ph type="dt" sz="half" idx="10"/>
          </p:nvPr>
        </p:nvSpPr>
        <p:spPr/>
        <p:txBody>
          <a:bodyPr/>
          <a:lstStyle/>
          <a:p>
            <a:fld id="{1449AA12-8195-4182-A7AC-2E7E59DFBDAF}" type="datetimeFigureOut">
              <a:rPr lang="en-US" smtClean="0"/>
              <a:t>7/14/2024</a:t>
            </a:fld>
            <a:endParaRPr lang="en-US"/>
          </a:p>
        </p:txBody>
      </p:sp>
      <p:sp>
        <p:nvSpPr>
          <p:cNvPr id="5" name="Footer Placeholder 4">
            <a:extLst>
              <a:ext uri="{FF2B5EF4-FFF2-40B4-BE49-F238E27FC236}">
                <a16:creationId xmlns:a16="http://schemas.microsoft.com/office/drawing/2014/main" id="{5259605B-A39D-4BEE-B46F-16CF13FA0BA7}"/>
              </a:ext>
            </a:extLst>
          </p:cNvPr>
          <p:cNvSpPr>
            <a:spLocks noGrp="1"/>
          </p:cNvSpPr>
          <p:nvPr>
            <p:ph type="ftr" sz="quarter" idx="11"/>
          </p:nvPr>
        </p:nvSpPr>
        <p:spPr>
          <a:xfrm>
            <a:off x="3221150" y="6292850"/>
            <a:ext cx="4114800" cy="365125"/>
          </a:xfrm>
        </p:spPr>
        <p:txBody>
          <a:bodyPr/>
          <a:lstStyle/>
          <a:p>
            <a:endParaRPr lang="en-US"/>
          </a:p>
        </p:txBody>
      </p:sp>
      <p:sp>
        <p:nvSpPr>
          <p:cNvPr id="6" name="Slide Number Placeholder 5">
            <a:extLst>
              <a:ext uri="{FF2B5EF4-FFF2-40B4-BE49-F238E27FC236}">
                <a16:creationId xmlns:a16="http://schemas.microsoft.com/office/drawing/2014/main" id="{2575834A-942D-410B-A430-43F9E01FC5F9}"/>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4AD199D5-C485-D449-9804-F755E0907B51}"/>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4290D1A7-C550-2540-86C9-EB0FB2EB2E71}"/>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124777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CAD2-C321-4E81-AEBE-696A90E2D9A4}"/>
              </a:ext>
            </a:extLst>
          </p:cNvPr>
          <p:cNvSpPr>
            <a:spLocks noGrp="1"/>
          </p:cNvSpPr>
          <p:nvPr>
            <p:ph type="title"/>
          </p:nvPr>
        </p:nvSpPr>
        <p:spPr>
          <a:xfrm>
            <a:off x="1587710" y="455362"/>
            <a:ext cx="9486690" cy="155041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F20CD1-0E09-4415-911C-0F5B7341DD80}"/>
              </a:ext>
            </a:extLst>
          </p:cNvPr>
          <p:cNvSpPr>
            <a:spLocks noGrp="1"/>
          </p:cNvSpPr>
          <p:nvPr>
            <p:ph sz="half" idx="1"/>
          </p:nvPr>
        </p:nvSpPr>
        <p:spPr>
          <a:xfrm>
            <a:off x="1587709" y="2160016"/>
            <a:ext cx="4425437" cy="39270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963EDD-031A-49CA-9130-067550BD0D55}"/>
              </a:ext>
            </a:extLst>
          </p:cNvPr>
          <p:cNvSpPr>
            <a:spLocks noGrp="1"/>
          </p:cNvSpPr>
          <p:nvPr>
            <p:ph sz="half" idx="2"/>
          </p:nvPr>
        </p:nvSpPr>
        <p:spPr>
          <a:xfrm>
            <a:off x="6648963" y="2160016"/>
            <a:ext cx="4425437" cy="3927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0808E79-A0BE-49F3-AE92-7EE5CC78F1A6}"/>
              </a:ext>
            </a:extLst>
          </p:cNvPr>
          <p:cNvSpPr>
            <a:spLocks noGrp="1"/>
          </p:cNvSpPr>
          <p:nvPr>
            <p:ph type="dt" sz="half" idx="10"/>
          </p:nvPr>
        </p:nvSpPr>
        <p:spPr/>
        <p:txBody>
          <a:bodyPr/>
          <a:lstStyle/>
          <a:p>
            <a:fld id="{1449AA12-8195-4182-A7AC-2E7E59DFBDAF}" type="datetimeFigureOut">
              <a:rPr lang="en-US" smtClean="0"/>
              <a:t>7/14/2024</a:t>
            </a:fld>
            <a:endParaRPr lang="en-US"/>
          </a:p>
        </p:txBody>
      </p:sp>
      <p:sp>
        <p:nvSpPr>
          <p:cNvPr id="6" name="Footer Placeholder 5">
            <a:extLst>
              <a:ext uri="{FF2B5EF4-FFF2-40B4-BE49-F238E27FC236}">
                <a16:creationId xmlns:a16="http://schemas.microsoft.com/office/drawing/2014/main" id="{2898B87C-BF1E-47CF-9A4E-FD4BE32C0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06E71-46F6-469C-A9CA-E707EBE51B58}"/>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052659F6-6B3B-A545-A45F-FAD238210D47}"/>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0637F8-15DE-2240-8BF8-D6E57A337B1A}"/>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5302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3B26D-64DE-4314-8BD2-25FD618FB46D}"/>
              </a:ext>
            </a:extLst>
          </p:cNvPr>
          <p:cNvSpPr>
            <a:spLocks noGrp="1"/>
          </p:cNvSpPr>
          <p:nvPr>
            <p:ph type="title"/>
          </p:nvPr>
        </p:nvSpPr>
        <p:spPr>
          <a:xfrm>
            <a:off x="1591056" y="457200"/>
            <a:ext cx="9521854" cy="15544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9D77613-5CEE-4B05-A937-CD43EAAABF38}"/>
              </a:ext>
            </a:extLst>
          </p:cNvPr>
          <p:cNvSpPr>
            <a:spLocks noGrp="1"/>
          </p:cNvSpPr>
          <p:nvPr>
            <p:ph type="body" idx="1"/>
          </p:nvPr>
        </p:nvSpPr>
        <p:spPr>
          <a:xfrm>
            <a:off x="1591057"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43E4779-3B5A-4993-9C7F-FB19F1633F5D}"/>
              </a:ext>
            </a:extLst>
          </p:cNvPr>
          <p:cNvSpPr>
            <a:spLocks noGrp="1"/>
          </p:cNvSpPr>
          <p:nvPr>
            <p:ph sz="half" idx="2"/>
          </p:nvPr>
        </p:nvSpPr>
        <p:spPr>
          <a:xfrm>
            <a:off x="1591056" y="2988998"/>
            <a:ext cx="4425697" cy="3098112"/>
          </a:xfrm>
        </p:spPr>
        <p:txBody>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51081A-685C-4C18-9AE9-425106A02F6B}"/>
              </a:ext>
            </a:extLst>
          </p:cNvPr>
          <p:cNvSpPr>
            <a:spLocks noGrp="1"/>
          </p:cNvSpPr>
          <p:nvPr>
            <p:ph type="body" sz="quarter" idx="3"/>
          </p:nvPr>
        </p:nvSpPr>
        <p:spPr>
          <a:xfrm>
            <a:off x="6687214"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780F424-FE3A-4B7D-B60C-7AEA2118A585}"/>
              </a:ext>
            </a:extLst>
          </p:cNvPr>
          <p:cNvSpPr>
            <a:spLocks noGrp="1"/>
          </p:cNvSpPr>
          <p:nvPr>
            <p:ph sz="quarter" idx="4"/>
          </p:nvPr>
        </p:nvSpPr>
        <p:spPr>
          <a:xfrm>
            <a:off x="6687214" y="2988998"/>
            <a:ext cx="4425696" cy="3098112"/>
          </a:xfrm>
        </p:spPr>
        <p:txBody>
          <a:bodyPr/>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64D2A96-CD7D-41BC-BDBE-5E29B7C0B325}"/>
              </a:ext>
            </a:extLst>
          </p:cNvPr>
          <p:cNvSpPr>
            <a:spLocks noGrp="1"/>
          </p:cNvSpPr>
          <p:nvPr>
            <p:ph type="dt" sz="half" idx="10"/>
          </p:nvPr>
        </p:nvSpPr>
        <p:spPr/>
        <p:txBody>
          <a:bodyPr/>
          <a:lstStyle/>
          <a:p>
            <a:fld id="{1449AA12-8195-4182-A7AC-2E7E59DFBDAF}" type="datetimeFigureOut">
              <a:rPr lang="en-US" smtClean="0"/>
              <a:t>7/14/2024</a:t>
            </a:fld>
            <a:endParaRPr lang="en-US"/>
          </a:p>
        </p:txBody>
      </p:sp>
      <p:sp>
        <p:nvSpPr>
          <p:cNvPr id="8" name="Footer Placeholder 7">
            <a:extLst>
              <a:ext uri="{FF2B5EF4-FFF2-40B4-BE49-F238E27FC236}">
                <a16:creationId xmlns:a16="http://schemas.microsoft.com/office/drawing/2014/main" id="{2CD1471D-6DDE-4E56-84E9-48136966A9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A3F451-CF28-4F57-B844-52A665440A0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2" name="Rectangle 11">
            <a:extLst>
              <a:ext uri="{FF2B5EF4-FFF2-40B4-BE49-F238E27FC236}">
                <a16:creationId xmlns:a16="http://schemas.microsoft.com/office/drawing/2014/main" id="{2D1FA03E-7A83-AB41-BB4B-25B04946559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702630-3C98-A142-9D04-1D852974DC2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3786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2D7A-4502-49C3-BAFB-6D46F7A2E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B67EE-A167-43D1-9C58-7B736CF28B64}"/>
              </a:ext>
            </a:extLst>
          </p:cNvPr>
          <p:cNvSpPr>
            <a:spLocks noGrp="1"/>
          </p:cNvSpPr>
          <p:nvPr>
            <p:ph type="dt" sz="half" idx="10"/>
          </p:nvPr>
        </p:nvSpPr>
        <p:spPr/>
        <p:txBody>
          <a:bodyPr/>
          <a:lstStyle/>
          <a:p>
            <a:fld id="{1449AA12-8195-4182-A7AC-2E7E59DFBDAF}" type="datetimeFigureOut">
              <a:rPr lang="en-US" smtClean="0"/>
              <a:t>7/14/2024</a:t>
            </a:fld>
            <a:endParaRPr lang="en-US"/>
          </a:p>
        </p:txBody>
      </p:sp>
      <p:sp>
        <p:nvSpPr>
          <p:cNvPr id="4" name="Footer Placeholder 3">
            <a:extLst>
              <a:ext uri="{FF2B5EF4-FFF2-40B4-BE49-F238E27FC236}">
                <a16:creationId xmlns:a16="http://schemas.microsoft.com/office/drawing/2014/main" id="{3C5605B7-599B-450E-9E8D-2A9AE3F30F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5BD2B1-8C5F-430B-A0F2-CD5281AB75E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8" name="Rectangle 7">
            <a:extLst>
              <a:ext uri="{FF2B5EF4-FFF2-40B4-BE49-F238E27FC236}">
                <a16:creationId xmlns:a16="http://schemas.microsoft.com/office/drawing/2014/main" id="{1DBA877B-B45A-BD48-8FC8-E752E7D7174F}"/>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F3343D-2AFA-B544-B40A-315F5EC680B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187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08016-71BA-4CD3-918D-51613F7F4DF5}"/>
              </a:ext>
            </a:extLst>
          </p:cNvPr>
          <p:cNvSpPr>
            <a:spLocks noGrp="1"/>
          </p:cNvSpPr>
          <p:nvPr>
            <p:ph type="dt" sz="half" idx="10"/>
          </p:nvPr>
        </p:nvSpPr>
        <p:spPr/>
        <p:txBody>
          <a:bodyPr/>
          <a:lstStyle/>
          <a:p>
            <a:fld id="{1449AA12-8195-4182-A7AC-2E7E59DFBDAF}" type="datetimeFigureOut">
              <a:rPr lang="en-US" smtClean="0"/>
              <a:t>7/14/2024</a:t>
            </a:fld>
            <a:endParaRPr lang="en-US"/>
          </a:p>
        </p:txBody>
      </p:sp>
      <p:sp>
        <p:nvSpPr>
          <p:cNvPr id="3" name="Footer Placeholder 2">
            <a:extLst>
              <a:ext uri="{FF2B5EF4-FFF2-40B4-BE49-F238E27FC236}">
                <a16:creationId xmlns:a16="http://schemas.microsoft.com/office/drawing/2014/main" id="{95B24F46-0425-47C6-9FFB-F69AFFFE89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CE7A99-1593-4189-A514-8209CC32A2EA}"/>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7" name="Rectangle 6">
            <a:extLst>
              <a:ext uri="{FF2B5EF4-FFF2-40B4-BE49-F238E27FC236}">
                <a16:creationId xmlns:a16="http://schemas.microsoft.com/office/drawing/2014/main" id="{11C15DFD-AB97-AB43-A6C9-2808708C91B4}"/>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05BA89-ECA6-2247-ABBB-3C67160202E9}"/>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4469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33B-3FC6-4B08-9FBE-2DD48307A4D4}"/>
              </a:ext>
            </a:extLst>
          </p:cNvPr>
          <p:cNvSpPr>
            <a:spLocks noGrp="1"/>
          </p:cNvSpPr>
          <p:nvPr>
            <p:ph type="title"/>
          </p:nvPr>
        </p:nvSpPr>
        <p:spPr>
          <a:xfrm>
            <a:off x="1587712" y="455362"/>
            <a:ext cx="4043440" cy="158451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77FBD4A-4514-4DCE-8F18-914DF3F4EED1}"/>
              </a:ext>
            </a:extLst>
          </p:cNvPr>
          <p:cNvSpPr>
            <a:spLocks noGrp="1"/>
          </p:cNvSpPr>
          <p:nvPr>
            <p:ph idx="1"/>
          </p:nvPr>
        </p:nvSpPr>
        <p:spPr>
          <a:xfrm>
            <a:off x="6271232" y="565151"/>
            <a:ext cx="5358384" cy="5521960"/>
          </a:xfrm>
        </p:spPr>
        <p:txBody>
          <a:bodyPr>
            <a:normAutofit/>
          </a:bodyPr>
          <a:lstStyle>
            <a:lvl1pPr>
              <a:defRPr sz="2200"/>
            </a:lvl1pPr>
            <a:lvl2pPr>
              <a:defRPr sz="1900"/>
            </a:lvl2pPr>
            <a:lvl3pPr>
              <a:defRPr sz="1700"/>
            </a:lvl3pPr>
            <a:lvl4pPr>
              <a:defRPr sz="1500"/>
            </a:lvl4pPr>
            <a:lvl5pPr>
              <a:defRPr sz="15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AF18C85-0675-4202-B796-352766854939}"/>
              </a:ext>
            </a:extLst>
          </p:cNvPr>
          <p:cNvSpPr>
            <a:spLocks noGrp="1"/>
          </p:cNvSpPr>
          <p:nvPr>
            <p:ph type="body" sz="half" idx="2"/>
          </p:nvPr>
        </p:nvSpPr>
        <p:spPr>
          <a:xfrm>
            <a:off x="1587712" y="2039874"/>
            <a:ext cx="4043440"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079E5-F934-4D04-866F-F7CB5B08ACC4}"/>
              </a:ext>
            </a:extLst>
          </p:cNvPr>
          <p:cNvSpPr>
            <a:spLocks noGrp="1"/>
          </p:cNvSpPr>
          <p:nvPr>
            <p:ph type="dt" sz="half" idx="10"/>
          </p:nvPr>
        </p:nvSpPr>
        <p:spPr/>
        <p:txBody>
          <a:bodyPr/>
          <a:lstStyle/>
          <a:p>
            <a:fld id="{1449AA12-8195-4182-A7AC-2E7E59DFBDAF}" type="datetimeFigureOut">
              <a:rPr lang="en-US" smtClean="0"/>
              <a:t>7/14/2024</a:t>
            </a:fld>
            <a:endParaRPr lang="en-US"/>
          </a:p>
        </p:txBody>
      </p:sp>
      <p:sp>
        <p:nvSpPr>
          <p:cNvPr id="6" name="Footer Placeholder 5">
            <a:extLst>
              <a:ext uri="{FF2B5EF4-FFF2-40B4-BE49-F238E27FC236}">
                <a16:creationId xmlns:a16="http://schemas.microsoft.com/office/drawing/2014/main" id="{E705FC94-7915-439A-B937-F02D1BB03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69B19-4156-4584-B1DC-4F42F200B915}"/>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DC1B6031-8ABE-F648-8E05-3D08D0D54B53}"/>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DABD855-35E6-BE4F-8B03-FD12DDB32E10}"/>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2837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1F3B-090C-4BB5-84BE-8ED0FC5981A5}"/>
              </a:ext>
            </a:extLst>
          </p:cNvPr>
          <p:cNvSpPr>
            <a:spLocks noGrp="1"/>
          </p:cNvSpPr>
          <p:nvPr>
            <p:ph type="title"/>
          </p:nvPr>
        </p:nvSpPr>
        <p:spPr>
          <a:xfrm>
            <a:off x="1587711" y="455362"/>
            <a:ext cx="4043436" cy="1584512"/>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397C49E-9426-4B24-B2A7-C54B89DA60A3}"/>
              </a:ext>
            </a:extLst>
          </p:cNvPr>
          <p:cNvSpPr>
            <a:spLocks noGrp="1"/>
          </p:cNvSpPr>
          <p:nvPr>
            <p:ph type="pic" idx="1"/>
          </p:nvPr>
        </p:nvSpPr>
        <p:spPr>
          <a:xfrm>
            <a:off x="6271232" y="565150"/>
            <a:ext cx="5355607" cy="55226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BC7F011-0A5F-44E9-88CD-C95A33351B45}"/>
              </a:ext>
            </a:extLst>
          </p:cNvPr>
          <p:cNvSpPr>
            <a:spLocks noGrp="1"/>
          </p:cNvSpPr>
          <p:nvPr>
            <p:ph type="body" sz="half" idx="2"/>
          </p:nvPr>
        </p:nvSpPr>
        <p:spPr>
          <a:xfrm>
            <a:off x="1587711" y="2039874"/>
            <a:ext cx="4043436"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21C85-27BB-4533-A21B-C379FE03A944}"/>
              </a:ext>
            </a:extLst>
          </p:cNvPr>
          <p:cNvSpPr>
            <a:spLocks noGrp="1"/>
          </p:cNvSpPr>
          <p:nvPr>
            <p:ph type="dt" sz="half" idx="10"/>
          </p:nvPr>
        </p:nvSpPr>
        <p:spPr/>
        <p:txBody>
          <a:bodyPr/>
          <a:lstStyle/>
          <a:p>
            <a:fld id="{1449AA12-8195-4182-A7AC-2E7E59DFBDAF}" type="datetimeFigureOut">
              <a:rPr lang="en-US" smtClean="0"/>
              <a:t>7/14/2024</a:t>
            </a:fld>
            <a:endParaRPr lang="en-US"/>
          </a:p>
        </p:txBody>
      </p:sp>
      <p:sp>
        <p:nvSpPr>
          <p:cNvPr id="6" name="Footer Placeholder 5">
            <a:extLst>
              <a:ext uri="{FF2B5EF4-FFF2-40B4-BE49-F238E27FC236}">
                <a16:creationId xmlns:a16="http://schemas.microsoft.com/office/drawing/2014/main" id="{35018850-01F1-4247-9BFD-1DDC5DDDC3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365A9-4C28-480F-B370-2DFF234B73F7}"/>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920EAFF3-0A84-F84B-90E4-A596F00B3DC2}"/>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392559-3C15-B249-93C9-B0F7E9E5DDD8}"/>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1053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7ACD69-D2F4-4938-B590-C414049017E0}"/>
              </a:ext>
            </a:extLst>
          </p:cNvPr>
          <p:cNvSpPr>
            <a:spLocks noGrp="1"/>
          </p:cNvSpPr>
          <p:nvPr>
            <p:ph type="title"/>
          </p:nvPr>
        </p:nvSpPr>
        <p:spPr>
          <a:xfrm>
            <a:off x="1587710" y="455362"/>
            <a:ext cx="9486690" cy="155041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762BD4-BA0F-4CA4-BAE3-DF2B5087C045}"/>
              </a:ext>
            </a:extLst>
          </p:cNvPr>
          <p:cNvSpPr>
            <a:spLocks noGrp="1"/>
          </p:cNvSpPr>
          <p:nvPr>
            <p:ph type="body" idx="1"/>
          </p:nvPr>
        </p:nvSpPr>
        <p:spPr>
          <a:xfrm>
            <a:off x="1587710" y="2160016"/>
            <a:ext cx="9486690" cy="3926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80B2FEE-249E-42F1-94D8-A8C0759EF471}"/>
              </a:ext>
            </a:extLst>
          </p:cNvPr>
          <p:cNvSpPr>
            <a:spLocks noGrp="1"/>
          </p:cNvSpPr>
          <p:nvPr>
            <p:ph type="dt" sz="half" idx="2"/>
          </p:nvPr>
        </p:nvSpPr>
        <p:spPr>
          <a:xfrm>
            <a:off x="8018632" y="6292850"/>
            <a:ext cx="3094278"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49AA12-8195-4182-A7AC-2E7E59DFBDAF}" type="datetimeFigureOut">
              <a:rPr lang="en-US" smtClean="0"/>
              <a:pPr/>
              <a:t>7/14/2024</a:t>
            </a:fld>
            <a:endParaRPr lang="en-US"/>
          </a:p>
        </p:txBody>
      </p:sp>
      <p:sp>
        <p:nvSpPr>
          <p:cNvPr id="5" name="Footer Placeholder 4">
            <a:extLst>
              <a:ext uri="{FF2B5EF4-FFF2-40B4-BE49-F238E27FC236}">
                <a16:creationId xmlns:a16="http://schemas.microsoft.com/office/drawing/2014/main" id="{8560C617-A890-4920-83B0-143C03349066}"/>
              </a:ext>
            </a:extLst>
          </p:cNvPr>
          <p:cNvSpPr>
            <a:spLocks noGrp="1"/>
          </p:cNvSpPr>
          <p:nvPr>
            <p:ph type="ftr" sz="quarter" idx="3"/>
          </p:nvPr>
        </p:nvSpPr>
        <p:spPr>
          <a:xfrm>
            <a:off x="1587711" y="6292850"/>
            <a:ext cx="41148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4F1B4F1-B06B-4BBE-BFFF-C0B386E2449E}"/>
              </a:ext>
            </a:extLst>
          </p:cNvPr>
          <p:cNvSpPr>
            <a:spLocks noGrp="1"/>
          </p:cNvSpPr>
          <p:nvPr>
            <p:ph type="sldNum" sz="quarter" idx="4"/>
          </p:nvPr>
        </p:nvSpPr>
        <p:spPr>
          <a:xfrm>
            <a:off x="11149574" y="6292850"/>
            <a:ext cx="813816"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DFC975-2FD7-44A5-9E78-ECBA46156075}" type="slidenum">
              <a:rPr lang="en-US" smtClean="0"/>
              <a:pPr/>
              <a:t>‹#›</a:t>
            </a:fld>
            <a:endParaRPr lang="en-US"/>
          </a:p>
        </p:txBody>
      </p:sp>
    </p:spTree>
    <p:extLst>
      <p:ext uri="{BB962C8B-B14F-4D97-AF65-F5344CB8AC3E}">
        <p14:creationId xmlns:p14="http://schemas.microsoft.com/office/powerpoint/2010/main" val="2408565657"/>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2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Font typeface="Arial" panose="020B0604020202020204" pitchFamily="34" charset="0"/>
        <a:buChar char="•"/>
        <a:defRPr sz="19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attern of black lines on a blue background&#10;&#10;Description automatically generated">
            <a:extLst>
              <a:ext uri="{FF2B5EF4-FFF2-40B4-BE49-F238E27FC236}">
                <a16:creationId xmlns:a16="http://schemas.microsoft.com/office/drawing/2014/main" id="{A34F1637-6462-26AA-626E-6A44863AEF0F}"/>
              </a:ext>
            </a:extLst>
          </p:cNvPr>
          <p:cNvPicPr>
            <a:picLocks noChangeAspect="1"/>
          </p:cNvPicPr>
          <p:nvPr/>
        </p:nvPicPr>
        <p:blipFill rotWithShape="1">
          <a:blip r:embed="rId2"/>
          <a:srcRect t="15542" r="-1" b="28193"/>
          <a:stretch/>
        </p:blipFill>
        <p:spPr>
          <a:xfrm>
            <a:off x="3048" y="10"/>
            <a:ext cx="12188952" cy="6857990"/>
          </a:xfrm>
          <a:prstGeom prst="rect">
            <a:avLst/>
          </a:prstGeom>
        </p:spPr>
      </p:pic>
      <p:sp>
        <p:nvSpPr>
          <p:cNvPr id="11" name="Rectangle">
            <a:extLst>
              <a:ext uri="{FF2B5EF4-FFF2-40B4-BE49-F238E27FC236}">
                <a16:creationId xmlns:a16="http://schemas.microsoft.com/office/drawing/2014/main" id="{9F0EA5A9-0D12-3644-BBEC-6D9D192EB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7551978" cy="6858001"/>
          </a:xfrm>
          <a:prstGeom prst="rect">
            <a:avLst/>
          </a:prstGeom>
          <a:solidFill>
            <a:schemeClr val="bg1">
              <a:alpha val="85000"/>
            </a:schemeClr>
          </a:solidFill>
          <a:ln w="12700">
            <a:miter lim="400000"/>
          </a:ln>
        </p:spPr>
        <p:txBody>
          <a:bodyPr lIns="50800" tIns="50800" rIns="50800" bIns="50800" anchor="ctr"/>
          <a:lstStyle/>
          <a:p>
            <a:pPr algn="ctr" defTabSz="457200"/>
            <a:endParaRPr sz="2600" cap="all" dirty="0">
              <a:solidFill>
                <a:srgbClr val="FFFFFF"/>
              </a:solidFill>
              <a:sym typeface="Avenir Next"/>
            </a:endParaRPr>
          </a:p>
        </p:txBody>
      </p:sp>
      <p:sp>
        <p:nvSpPr>
          <p:cNvPr id="2" name="Title 1">
            <a:extLst>
              <a:ext uri="{FF2B5EF4-FFF2-40B4-BE49-F238E27FC236}">
                <a16:creationId xmlns:a16="http://schemas.microsoft.com/office/drawing/2014/main" id="{F8B8D77B-EE7A-4FD1-B0C3-18FB2D36A44E}"/>
              </a:ext>
            </a:extLst>
          </p:cNvPr>
          <p:cNvSpPr>
            <a:spLocks noGrp="1"/>
          </p:cNvSpPr>
          <p:nvPr>
            <p:ph type="ctrTitle"/>
          </p:nvPr>
        </p:nvSpPr>
        <p:spPr>
          <a:xfrm>
            <a:off x="0" y="92109"/>
            <a:ext cx="6978266" cy="1380556"/>
          </a:xfrm>
        </p:spPr>
        <p:txBody>
          <a:bodyPr>
            <a:normAutofit fontScale="90000"/>
          </a:bodyPr>
          <a:lstStyle/>
          <a:p>
            <a:pPr algn="ctr" rtl="1">
              <a:lnSpc>
                <a:spcPct val="90000"/>
              </a:lnSpc>
            </a:pPr>
            <a:r>
              <a:rPr lang="ar-DZ" sz="3100" dirty="0">
                <a:latin typeface="Times New Roman" panose="02020603050405020304" pitchFamily="18" charset="0"/>
                <a:ea typeface="Times New Roman" panose="02020603050405020304" pitchFamily="18" charset="0"/>
                <a:cs typeface="Akhbar MT" pitchFamily="2" charset="-78"/>
              </a:rPr>
              <a:t>المحاضرة الثانية</a:t>
            </a:r>
            <a:br>
              <a:rPr lang="fr-FR" sz="3100" dirty="0">
                <a:latin typeface="Times New Roman" panose="02020603050405020304" pitchFamily="18" charset="0"/>
                <a:ea typeface="Times New Roman" panose="02020603050405020304" pitchFamily="18" charset="0"/>
                <a:cs typeface="Akhbar MT" pitchFamily="2" charset="-78"/>
              </a:rPr>
            </a:br>
            <a:r>
              <a:rPr lang="ar-DZ" sz="3100" dirty="0">
                <a:latin typeface="Times New Roman" panose="02020603050405020304" pitchFamily="18" charset="0"/>
                <a:ea typeface="Times New Roman" panose="02020603050405020304" pitchFamily="18" charset="0"/>
                <a:cs typeface="Akhbar MT" pitchFamily="2" charset="-78"/>
              </a:rPr>
              <a:t>إلحاق الجزائر بالدولة العثمانية 1510-1519م</a:t>
            </a:r>
            <a:br>
              <a:rPr lang="ar-DZ" sz="3600" dirty="0">
                <a:latin typeface="Times New Roman" panose="02020603050405020304" pitchFamily="18" charset="0"/>
                <a:ea typeface="Times New Roman" panose="02020603050405020304" pitchFamily="18" charset="0"/>
                <a:cs typeface="Akhbar MT" pitchFamily="2" charset="-78"/>
              </a:rPr>
            </a:br>
            <a:br>
              <a:rPr lang="ar-DZ" sz="3600" dirty="0">
                <a:latin typeface="Times New Roman" panose="02020603050405020304" pitchFamily="18" charset="0"/>
                <a:ea typeface="Times New Roman" panose="02020603050405020304" pitchFamily="18" charset="0"/>
                <a:cs typeface="Akhbar MT" pitchFamily="2" charset="-78"/>
              </a:rPr>
            </a:br>
            <a:br>
              <a:rPr lang="ar-DZ" sz="3600" dirty="0">
                <a:latin typeface="Times New Roman" panose="02020603050405020304" pitchFamily="18" charset="0"/>
                <a:ea typeface="Times New Roman" panose="02020603050405020304" pitchFamily="18" charset="0"/>
                <a:cs typeface="Akhbar MT" pitchFamily="2" charset="-78"/>
              </a:rPr>
            </a:br>
            <a:br>
              <a:rPr lang="ar-DZ" sz="3600" dirty="0">
                <a:latin typeface="Times New Roman" panose="02020603050405020304" pitchFamily="18" charset="0"/>
                <a:ea typeface="Times New Roman" panose="02020603050405020304" pitchFamily="18" charset="0"/>
                <a:cs typeface="Akhbar MT" pitchFamily="2" charset="-78"/>
              </a:rPr>
            </a:br>
            <a:br>
              <a:rPr lang="fr-FR" sz="5100" dirty="0">
                <a:effectLst/>
                <a:latin typeface="Times New Roman" panose="02020603050405020304" pitchFamily="18" charset="0"/>
                <a:ea typeface="Times New Roman" panose="02020603050405020304" pitchFamily="18" charset="0"/>
              </a:rPr>
            </a:br>
            <a:endParaRPr lang="fr-FR" sz="5100" dirty="0"/>
          </a:p>
        </p:txBody>
      </p:sp>
      <p:sp>
        <p:nvSpPr>
          <p:cNvPr id="13" name="Rectangle 12">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080" y="1375495"/>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Rectangle 14">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079" y="0"/>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TextBox 11">
            <a:extLst>
              <a:ext uri="{FF2B5EF4-FFF2-40B4-BE49-F238E27FC236}">
                <a16:creationId xmlns:a16="http://schemas.microsoft.com/office/drawing/2014/main" id="{08F424D6-C032-4277-9951-8FC1BAFD0501}"/>
              </a:ext>
            </a:extLst>
          </p:cNvPr>
          <p:cNvSpPr txBox="1"/>
          <p:nvPr/>
        </p:nvSpPr>
        <p:spPr>
          <a:xfrm>
            <a:off x="78335" y="917678"/>
            <a:ext cx="7395308" cy="6032421"/>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algn="just" rtl="1"/>
            <a:r>
              <a:rPr lang="ar-DZ" sz="1600" dirty="0">
                <a:cs typeface="Akhbar MT" pitchFamily="2" charset="-78"/>
              </a:rPr>
              <a:t>انطلق التوسع العثماني في الجهة الغربية من البحر الأبيض المتوسط في البداية بشكل غير رسمي على يد عروج وخير الدين منذ سنة 1510م، حيث راح الأخوين ينشطان في المنطقة، وقد لعبا دورا بارزا في رد الغزو الأيبيري على المغرب العربي عامة والجزائر خاصة، فضما إليهما كلّ من جيجل ودلس وشرشال وتنس والجزائر العاصمة وقلعة بني راشد وتلمسان مركز الحكم الزياني لفترة من الزمن. غير أنّ وفاة عروج بتلمسان سنة 1517م ألزم خير الدين وأعيان وعلماء المنطقة طلب الإنضمام إلى الباب العالي، وأرسل لهذا الغرض حسين شاوش مبعوثا عن خير الدين إلى الاستانة سنة 1518م</a:t>
            </a:r>
            <a:r>
              <a:rPr lang="fr-FR" sz="1600" dirty="0">
                <a:cs typeface="Akhbar MT" pitchFamily="2" charset="-78"/>
              </a:rPr>
              <a:t>.</a:t>
            </a:r>
            <a:endParaRPr lang="ar-DZ" sz="1600" dirty="0">
              <a:cs typeface="Akhbar MT" pitchFamily="2" charset="-78"/>
            </a:endParaRPr>
          </a:p>
          <a:p>
            <a:pPr algn="just" rtl="1"/>
            <a:r>
              <a:rPr lang="ar-DZ" sz="1600" dirty="0">
                <a:cs typeface="Akhbar MT" pitchFamily="2" charset="-78"/>
              </a:rPr>
              <a:t>م</a:t>
            </a:r>
            <a:r>
              <a:rPr lang="ar-DZ" sz="1600" b="1" dirty="0">
                <a:cs typeface="Akhbar MT" pitchFamily="2" charset="-78"/>
              </a:rPr>
              <a:t>حاور المحاضرة:</a:t>
            </a:r>
          </a:p>
          <a:p>
            <a:pPr algn="just" rtl="1"/>
            <a:r>
              <a:rPr lang="ar-DZ" sz="1600" dirty="0">
                <a:cs typeface="Akhbar MT" pitchFamily="2" charset="-78"/>
              </a:rPr>
              <a:t>1- أصل الإخوة بربروسة.</a:t>
            </a:r>
          </a:p>
          <a:p>
            <a:pPr algn="just" rtl="1"/>
            <a:r>
              <a:rPr lang="ar-DZ" sz="1600" dirty="0">
                <a:cs typeface="Akhbar MT" pitchFamily="2" charset="-78"/>
              </a:rPr>
              <a:t>2- الأخوين بربروسة في تونس.</a:t>
            </a:r>
          </a:p>
          <a:p>
            <a:pPr algn="just" rtl="1"/>
            <a:r>
              <a:rPr lang="ar-DZ" sz="1600" dirty="0">
                <a:cs typeface="Akhbar MT" pitchFamily="2" charset="-78"/>
              </a:rPr>
              <a:t>3- اتصال الأخوين بأهل الجزائر 1512-1516م.</a:t>
            </a:r>
          </a:p>
          <a:p>
            <a:pPr algn="just" rtl="1"/>
            <a:r>
              <a:rPr lang="ar-DZ" sz="1600" dirty="0">
                <a:cs typeface="Akhbar MT" pitchFamily="2" charset="-78"/>
              </a:rPr>
              <a:t>4- إلحاق الجزائر بسلطة الأخوين 1516م.</a:t>
            </a:r>
          </a:p>
          <a:p>
            <a:pPr algn="just" rtl="1"/>
            <a:r>
              <a:rPr lang="ar-DZ" sz="1600" dirty="0">
                <a:cs typeface="Akhbar MT" pitchFamily="2" charset="-78"/>
              </a:rPr>
              <a:t>5- وفاة عروج وإلحاق الجزائر بالتاج العثماني سنة 1519م.</a:t>
            </a:r>
          </a:p>
          <a:p>
            <a:pPr algn="just"/>
            <a:r>
              <a:rPr lang="fr-FR" sz="1400" dirty="0">
                <a:latin typeface="Times New Roman" panose="02020603050405020304" pitchFamily="18" charset="0"/>
                <a:cs typeface="Times New Roman" panose="02020603050405020304" pitchFamily="18" charset="0"/>
              </a:rPr>
              <a:t>The Ottoman expansion in the western </a:t>
            </a:r>
            <a:r>
              <a:rPr lang="fr-FR" sz="1400" dirty="0" err="1">
                <a:latin typeface="Times New Roman" panose="02020603050405020304" pitchFamily="18" charset="0"/>
                <a:cs typeface="Times New Roman" panose="02020603050405020304" pitchFamily="18" charset="0"/>
              </a:rPr>
              <a:t>Mediterranean</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initially</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began</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unofficially</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under</a:t>
            </a:r>
            <a:r>
              <a:rPr lang="fr-FR" sz="1400" dirty="0">
                <a:latin typeface="Times New Roman" panose="02020603050405020304" pitchFamily="18" charset="0"/>
                <a:cs typeface="Times New Roman" panose="02020603050405020304" pitchFamily="18" charset="0"/>
              </a:rPr>
              <a:t> the leadership of </a:t>
            </a:r>
            <a:r>
              <a:rPr lang="fr-FR" sz="1400" dirty="0" err="1">
                <a:latin typeface="Times New Roman" panose="02020603050405020304" pitchFamily="18" charset="0"/>
                <a:cs typeface="Times New Roman" panose="02020603050405020304" pitchFamily="18" charset="0"/>
              </a:rPr>
              <a:t>Aruj</a:t>
            </a:r>
            <a:r>
              <a:rPr lang="fr-FR" sz="1400" dirty="0">
                <a:latin typeface="Times New Roman" panose="02020603050405020304" pitchFamily="18" charset="0"/>
                <a:cs typeface="Times New Roman" panose="02020603050405020304" pitchFamily="18" charset="0"/>
              </a:rPr>
              <a:t> and </a:t>
            </a:r>
            <a:r>
              <a:rPr lang="fr-FR" sz="1400" dirty="0" err="1">
                <a:latin typeface="Times New Roman" panose="02020603050405020304" pitchFamily="18" charset="0"/>
                <a:cs typeface="Times New Roman" panose="02020603050405020304" pitchFamily="18" charset="0"/>
              </a:rPr>
              <a:t>Khair</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ad-Din</a:t>
            </a:r>
            <a:r>
              <a:rPr lang="fr-FR" sz="1400" dirty="0">
                <a:latin typeface="Times New Roman" panose="02020603050405020304" pitchFamily="18" charset="0"/>
                <a:cs typeface="Times New Roman" panose="02020603050405020304" pitchFamily="18" charset="0"/>
              </a:rPr>
              <a:t> Barbarossa, </a:t>
            </a:r>
            <a:r>
              <a:rPr lang="fr-FR" sz="1400" dirty="0" err="1">
                <a:latin typeface="Times New Roman" panose="02020603050405020304" pitchFamily="18" charset="0"/>
                <a:cs typeface="Times New Roman" panose="02020603050405020304" pitchFamily="18" charset="0"/>
              </a:rPr>
              <a:t>which</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started</a:t>
            </a:r>
            <a:r>
              <a:rPr lang="fr-FR" sz="1400" dirty="0">
                <a:latin typeface="Times New Roman" panose="02020603050405020304" pitchFamily="18" charset="0"/>
                <a:cs typeface="Times New Roman" panose="02020603050405020304" pitchFamily="18" charset="0"/>
              </a:rPr>
              <a:t> in 1510. The </a:t>
            </a:r>
            <a:r>
              <a:rPr lang="fr-FR" sz="1400" dirty="0" err="1">
                <a:latin typeface="Times New Roman" panose="02020603050405020304" pitchFamily="18" charset="0"/>
                <a:cs typeface="Times New Roman" panose="02020603050405020304" pitchFamily="18" charset="0"/>
              </a:rPr>
              <a:t>brothers</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were</a:t>
            </a:r>
            <a:r>
              <a:rPr lang="fr-FR" sz="1400" dirty="0">
                <a:latin typeface="Times New Roman" panose="02020603050405020304" pitchFamily="18" charset="0"/>
                <a:cs typeface="Times New Roman" panose="02020603050405020304" pitchFamily="18" charset="0"/>
              </a:rPr>
              <a:t> active in the </a:t>
            </a:r>
            <a:r>
              <a:rPr lang="fr-FR" sz="1400" dirty="0" err="1">
                <a:latin typeface="Times New Roman" panose="02020603050405020304" pitchFamily="18" charset="0"/>
                <a:cs typeface="Times New Roman" panose="02020603050405020304" pitchFamily="18" charset="0"/>
              </a:rPr>
              <a:t>region</a:t>
            </a:r>
            <a:r>
              <a:rPr lang="fr-FR" sz="1400" dirty="0">
                <a:latin typeface="Times New Roman" panose="02020603050405020304" pitchFamily="18" charset="0"/>
                <a:cs typeface="Times New Roman" panose="02020603050405020304" pitchFamily="18" charset="0"/>
              </a:rPr>
              <a:t> and </a:t>
            </a:r>
            <a:r>
              <a:rPr lang="fr-FR" sz="1400" dirty="0" err="1">
                <a:latin typeface="Times New Roman" panose="02020603050405020304" pitchFamily="18" charset="0"/>
                <a:cs typeface="Times New Roman" panose="02020603050405020304" pitchFamily="18" charset="0"/>
              </a:rPr>
              <a:t>played</a:t>
            </a:r>
            <a:r>
              <a:rPr lang="fr-FR" sz="1400" dirty="0">
                <a:latin typeface="Times New Roman" panose="02020603050405020304" pitchFamily="18" charset="0"/>
                <a:cs typeface="Times New Roman" panose="02020603050405020304" pitchFamily="18" charset="0"/>
              </a:rPr>
              <a:t> a </a:t>
            </a:r>
            <a:r>
              <a:rPr lang="fr-FR" sz="1400" dirty="0" err="1">
                <a:latin typeface="Times New Roman" panose="02020603050405020304" pitchFamily="18" charset="0"/>
                <a:cs typeface="Times New Roman" panose="02020603050405020304" pitchFamily="18" charset="0"/>
              </a:rPr>
              <a:t>significant</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role</a:t>
            </a:r>
            <a:r>
              <a:rPr lang="fr-FR" sz="1400" dirty="0">
                <a:latin typeface="Times New Roman" panose="02020603050405020304" pitchFamily="18" charset="0"/>
                <a:cs typeface="Times New Roman" panose="02020603050405020304" pitchFamily="18" charset="0"/>
              </a:rPr>
              <a:t> in </a:t>
            </a:r>
            <a:r>
              <a:rPr lang="fr-FR" sz="1400" dirty="0" err="1">
                <a:latin typeface="Times New Roman" panose="02020603050405020304" pitchFamily="18" charset="0"/>
                <a:cs typeface="Times New Roman" panose="02020603050405020304" pitchFamily="18" charset="0"/>
              </a:rPr>
              <a:t>repelling</a:t>
            </a:r>
            <a:r>
              <a:rPr lang="fr-FR" sz="1400" dirty="0">
                <a:latin typeface="Times New Roman" panose="02020603050405020304" pitchFamily="18" charset="0"/>
                <a:cs typeface="Times New Roman" panose="02020603050405020304" pitchFamily="18" charset="0"/>
              </a:rPr>
              <a:t> the </a:t>
            </a:r>
            <a:r>
              <a:rPr lang="fr-FR" sz="1400" dirty="0" err="1">
                <a:latin typeface="Times New Roman" panose="02020603050405020304" pitchFamily="18" charset="0"/>
                <a:cs typeface="Times New Roman" panose="02020603050405020304" pitchFamily="18" charset="0"/>
              </a:rPr>
              <a:t>Iberian</a:t>
            </a:r>
            <a:r>
              <a:rPr lang="fr-FR" sz="1400" dirty="0">
                <a:latin typeface="Times New Roman" panose="02020603050405020304" pitchFamily="18" charset="0"/>
                <a:cs typeface="Times New Roman" panose="02020603050405020304" pitchFamily="18" charset="0"/>
              </a:rPr>
              <a:t> invasion of the Maghreb, </a:t>
            </a:r>
            <a:r>
              <a:rPr lang="fr-FR" sz="1400" dirty="0" err="1">
                <a:latin typeface="Times New Roman" panose="02020603050405020304" pitchFamily="18" charset="0"/>
                <a:cs typeface="Times New Roman" panose="02020603050405020304" pitchFamily="18" charset="0"/>
              </a:rPr>
              <a:t>particularly</a:t>
            </a:r>
            <a:r>
              <a:rPr lang="fr-FR" sz="1400" dirty="0">
                <a:latin typeface="Times New Roman" panose="02020603050405020304" pitchFamily="18" charset="0"/>
                <a:cs typeface="Times New Roman" panose="02020603050405020304" pitchFamily="18" charset="0"/>
              </a:rPr>
              <a:t> in Algeria. </a:t>
            </a:r>
            <a:r>
              <a:rPr lang="fr-FR" sz="1400" dirty="0" err="1">
                <a:latin typeface="Times New Roman" panose="02020603050405020304" pitchFamily="18" charset="0"/>
                <a:cs typeface="Times New Roman" panose="02020603050405020304" pitchFamily="18" charset="0"/>
              </a:rPr>
              <a:t>They</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incorporated</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several</a:t>
            </a:r>
            <a:r>
              <a:rPr lang="fr-FR" sz="1400" dirty="0">
                <a:latin typeface="Times New Roman" panose="02020603050405020304" pitchFamily="18" charset="0"/>
                <a:cs typeface="Times New Roman" panose="02020603050405020304" pitchFamily="18" charset="0"/>
              </a:rPr>
              <a:t> key </a:t>
            </a:r>
            <a:r>
              <a:rPr lang="fr-FR" sz="1400" dirty="0" err="1">
                <a:latin typeface="Times New Roman" panose="02020603050405020304" pitchFamily="18" charset="0"/>
                <a:cs typeface="Times New Roman" panose="02020603050405020304" pitchFamily="18" charset="0"/>
              </a:rPr>
              <a:t>cities</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into</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their</a:t>
            </a:r>
            <a:r>
              <a:rPr lang="fr-FR" sz="1400" dirty="0">
                <a:latin typeface="Times New Roman" panose="02020603050405020304" pitchFamily="18" charset="0"/>
                <a:cs typeface="Times New Roman" panose="02020603050405020304" pitchFamily="18" charset="0"/>
              </a:rPr>
              <a:t> control, </a:t>
            </a:r>
            <a:r>
              <a:rPr lang="fr-FR" sz="1400" dirty="0" err="1">
                <a:latin typeface="Times New Roman" panose="02020603050405020304" pitchFamily="18" charset="0"/>
                <a:cs typeface="Times New Roman" panose="02020603050405020304" pitchFamily="18" charset="0"/>
              </a:rPr>
              <a:t>including</a:t>
            </a:r>
            <a:r>
              <a:rPr lang="fr-FR" sz="1400" dirty="0">
                <a:latin typeface="Times New Roman" panose="02020603050405020304" pitchFamily="18" charset="0"/>
                <a:cs typeface="Times New Roman" panose="02020603050405020304" pitchFamily="18" charset="0"/>
              </a:rPr>
              <a:t> Jijel, </a:t>
            </a:r>
            <a:r>
              <a:rPr lang="fr-FR" sz="1400" dirty="0" err="1">
                <a:latin typeface="Times New Roman" panose="02020603050405020304" pitchFamily="18" charset="0"/>
                <a:cs typeface="Times New Roman" panose="02020603050405020304" pitchFamily="18" charset="0"/>
              </a:rPr>
              <a:t>Dellys</a:t>
            </a:r>
            <a:r>
              <a:rPr lang="fr-FR" sz="1400" dirty="0">
                <a:latin typeface="Times New Roman" panose="02020603050405020304" pitchFamily="18" charset="0"/>
                <a:cs typeface="Times New Roman" panose="02020603050405020304" pitchFamily="18" charset="0"/>
              </a:rPr>
              <a:t>, Cherchell, Ténès, Algiers, </a:t>
            </a:r>
            <a:r>
              <a:rPr lang="fr-FR" sz="1400" dirty="0" err="1">
                <a:latin typeface="Times New Roman" panose="02020603050405020304" pitchFamily="18" charset="0"/>
                <a:cs typeface="Times New Roman" panose="02020603050405020304" pitchFamily="18" charset="0"/>
              </a:rPr>
              <a:t>Kalaa</a:t>
            </a:r>
            <a:r>
              <a:rPr lang="fr-FR" sz="1400" dirty="0">
                <a:latin typeface="Times New Roman" panose="02020603050405020304" pitchFamily="18" charset="0"/>
                <a:cs typeface="Times New Roman" panose="02020603050405020304" pitchFamily="18" charset="0"/>
              </a:rPr>
              <a:t> of Beni Rached, and Tlemcen, </a:t>
            </a:r>
            <a:r>
              <a:rPr lang="fr-FR" sz="1400" dirty="0" err="1">
                <a:latin typeface="Times New Roman" panose="02020603050405020304" pitchFamily="18" charset="0"/>
                <a:cs typeface="Times New Roman" panose="02020603050405020304" pitchFamily="18" charset="0"/>
              </a:rPr>
              <a:t>which</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was</a:t>
            </a:r>
            <a:r>
              <a:rPr lang="fr-FR" sz="1400" dirty="0">
                <a:latin typeface="Times New Roman" panose="02020603050405020304" pitchFamily="18" charset="0"/>
                <a:cs typeface="Times New Roman" panose="02020603050405020304" pitchFamily="18" charset="0"/>
              </a:rPr>
              <a:t> the center of the </a:t>
            </a:r>
            <a:r>
              <a:rPr lang="fr-FR" sz="1400" dirty="0" err="1">
                <a:latin typeface="Times New Roman" panose="02020603050405020304" pitchFamily="18" charset="0"/>
                <a:cs typeface="Times New Roman" panose="02020603050405020304" pitchFamily="18" charset="0"/>
              </a:rPr>
              <a:t>Zayyanid</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rule</a:t>
            </a:r>
            <a:r>
              <a:rPr lang="fr-FR" sz="1400" dirty="0">
                <a:latin typeface="Times New Roman" panose="02020603050405020304" pitchFamily="18" charset="0"/>
                <a:cs typeface="Times New Roman" panose="02020603050405020304" pitchFamily="18" charset="0"/>
              </a:rPr>
              <a:t> for a </a:t>
            </a:r>
            <a:r>
              <a:rPr lang="fr-FR" sz="1400" dirty="0" err="1">
                <a:latin typeface="Times New Roman" panose="02020603050405020304" pitchFamily="18" charset="0"/>
                <a:cs typeface="Times New Roman" panose="02020603050405020304" pitchFamily="18" charset="0"/>
              </a:rPr>
              <a:t>period</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However</a:t>
            </a:r>
            <a:r>
              <a:rPr lang="fr-FR" sz="1400" dirty="0">
                <a:latin typeface="Times New Roman" panose="02020603050405020304" pitchFamily="18" charset="0"/>
                <a:cs typeface="Times New Roman" panose="02020603050405020304" pitchFamily="18" charset="0"/>
              </a:rPr>
              <a:t>, the </a:t>
            </a:r>
            <a:r>
              <a:rPr lang="fr-FR" sz="1400" dirty="0" err="1">
                <a:latin typeface="Times New Roman" panose="02020603050405020304" pitchFamily="18" charset="0"/>
                <a:cs typeface="Times New Roman" panose="02020603050405020304" pitchFamily="18" charset="0"/>
              </a:rPr>
              <a:t>death</a:t>
            </a:r>
            <a:r>
              <a:rPr lang="fr-FR" sz="1400" dirty="0">
                <a:latin typeface="Times New Roman" panose="02020603050405020304" pitchFamily="18" charset="0"/>
                <a:cs typeface="Times New Roman" panose="02020603050405020304" pitchFamily="18" charset="0"/>
              </a:rPr>
              <a:t> of </a:t>
            </a:r>
            <a:r>
              <a:rPr lang="fr-FR" sz="1400" dirty="0" err="1">
                <a:latin typeface="Times New Roman" panose="02020603050405020304" pitchFamily="18" charset="0"/>
                <a:cs typeface="Times New Roman" panose="02020603050405020304" pitchFamily="18" charset="0"/>
              </a:rPr>
              <a:t>Aruj</a:t>
            </a:r>
            <a:r>
              <a:rPr lang="fr-FR" sz="1400" dirty="0">
                <a:latin typeface="Times New Roman" panose="02020603050405020304" pitchFamily="18" charset="0"/>
                <a:cs typeface="Times New Roman" panose="02020603050405020304" pitchFamily="18" charset="0"/>
              </a:rPr>
              <a:t> in Tlemcen in 1517 </a:t>
            </a:r>
            <a:r>
              <a:rPr lang="fr-FR" sz="1400" dirty="0" err="1">
                <a:latin typeface="Times New Roman" panose="02020603050405020304" pitchFamily="18" charset="0"/>
                <a:cs typeface="Times New Roman" panose="02020603050405020304" pitchFamily="18" charset="0"/>
              </a:rPr>
              <a:t>compelled</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Khair</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ad-Din</a:t>
            </a:r>
            <a:r>
              <a:rPr lang="fr-FR" sz="1400" dirty="0">
                <a:latin typeface="Times New Roman" panose="02020603050405020304" pitchFamily="18" charset="0"/>
                <a:cs typeface="Times New Roman" panose="02020603050405020304" pitchFamily="18" charset="0"/>
              </a:rPr>
              <a:t> and the local </a:t>
            </a:r>
            <a:r>
              <a:rPr lang="fr-FR" sz="1400" dirty="0" err="1">
                <a:latin typeface="Times New Roman" panose="02020603050405020304" pitchFamily="18" charset="0"/>
                <a:cs typeface="Times New Roman" panose="02020603050405020304" pitchFamily="18" charset="0"/>
              </a:rPr>
              <a:t>dignitaries</a:t>
            </a:r>
            <a:r>
              <a:rPr lang="fr-FR" sz="1400" dirty="0">
                <a:latin typeface="Times New Roman" panose="02020603050405020304" pitchFamily="18" charset="0"/>
                <a:cs typeface="Times New Roman" panose="02020603050405020304" pitchFamily="18" charset="0"/>
              </a:rPr>
              <a:t> and scholars to </a:t>
            </a:r>
            <a:r>
              <a:rPr lang="fr-FR" sz="1400" dirty="0" err="1">
                <a:latin typeface="Times New Roman" panose="02020603050405020304" pitchFamily="18" charset="0"/>
                <a:cs typeface="Times New Roman" panose="02020603050405020304" pitchFamily="18" charset="0"/>
              </a:rPr>
              <a:t>seek</a:t>
            </a:r>
            <a:r>
              <a:rPr lang="fr-FR" sz="1400" dirty="0">
                <a:latin typeface="Times New Roman" panose="02020603050405020304" pitchFamily="18" charset="0"/>
                <a:cs typeface="Times New Roman" panose="02020603050405020304" pitchFamily="18" charset="0"/>
              </a:rPr>
              <a:t> incorporation </a:t>
            </a:r>
            <a:r>
              <a:rPr lang="fr-FR" sz="1400" dirty="0" err="1">
                <a:latin typeface="Times New Roman" panose="02020603050405020304" pitchFamily="18" charset="0"/>
                <a:cs typeface="Times New Roman" panose="02020603050405020304" pitchFamily="18" charset="0"/>
              </a:rPr>
              <a:t>into</a:t>
            </a:r>
            <a:r>
              <a:rPr lang="fr-FR" sz="1400" dirty="0">
                <a:latin typeface="Times New Roman" panose="02020603050405020304" pitchFamily="18" charset="0"/>
                <a:cs typeface="Times New Roman" panose="02020603050405020304" pitchFamily="18" charset="0"/>
              </a:rPr>
              <a:t> the Ottoman Empire. </a:t>
            </a:r>
            <a:r>
              <a:rPr lang="fr-FR" sz="1400" dirty="0" err="1">
                <a:latin typeface="Times New Roman" panose="02020603050405020304" pitchFamily="18" charset="0"/>
                <a:cs typeface="Times New Roman" panose="02020603050405020304" pitchFamily="18" charset="0"/>
              </a:rPr>
              <a:t>Khair</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ad-Din</a:t>
            </a:r>
            <a:r>
              <a:rPr lang="fr-FR" sz="1400" dirty="0">
                <a:latin typeface="Times New Roman" panose="02020603050405020304" pitchFamily="18" charset="0"/>
                <a:cs typeface="Times New Roman" panose="02020603050405020304" pitchFamily="18" charset="0"/>
              </a:rPr>
              <a:t> sent Hussein Chaouch as an </a:t>
            </a:r>
            <a:r>
              <a:rPr lang="fr-FR" sz="1400" dirty="0" err="1">
                <a:latin typeface="Times New Roman" panose="02020603050405020304" pitchFamily="18" charset="0"/>
                <a:cs typeface="Times New Roman" panose="02020603050405020304" pitchFamily="18" charset="0"/>
              </a:rPr>
              <a:t>envoy</a:t>
            </a:r>
            <a:r>
              <a:rPr lang="fr-FR" sz="1400" dirty="0">
                <a:latin typeface="Times New Roman" panose="02020603050405020304" pitchFamily="18" charset="0"/>
                <a:cs typeface="Times New Roman" panose="02020603050405020304" pitchFamily="18" charset="0"/>
              </a:rPr>
              <a:t> to Istanbul in 1518. </a:t>
            </a:r>
          </a:p>
          <a:p>
            <a:pPr algn="just"/>
            <a:r>
              <a:rPr lang="fr-FR" sz="1400" b="1" dirty="0">
                <a:latin typeface="Times New Roman" panose="02020603050405020304" pitchFamily="18" charset="0"/>
                <a:cs typeface="Times New Roman" panose="02020603050405020304" pitchFamily="18" charset="0"/>
              </a:rPr>
              <a:t>Lecture Topics</a:t>
            </a:r>
            <a:endParaRPr lang="fr-FR" sz="1400" dirty="0">
              <a:latin typeface="Times New Roman" panose="02020603050405020304" pitchFamily="18" charset="0"/>
              <a:cs typeface="Times New Roman" panose="02020603050405020304" pitchFamily="18" charset="0"/>
            </a:endParaRPr>
          </a:p>
          <a:p>
            <a:pPr algn="just"/>
            <a:r>
              <a:rPr lang="fr-FR" sz="1400" dirty="0">
                <a:latin typeface="Times New Roman" panose="02020603050405020304" pitchFamily="18" charset="0"/>
                <a:cs typeface="Times New Roman" panose="02020603050405020304" pitchFamily="18" charset="0"/>
              </a:rPr>
              <a:t>Origins of the Barbarossa Brothers</a:t>
            </a:r>
          </a:p>
          <a:p>
            <a:pPr algn="just"/>
            <a:r>
              <a:rPr lang="fr-FR" sz="1400" dirty="0">
                <a:latin typeface="Times New Roman" panose="02020603050405020304" pitchFamily="18" charset="0"/>
                <a:cs typeface="Times New Roman" panose="02020603050405020304" pitchFamily="18" charset="0"/>
              </a:rPr>
              <a:t>Barbarossa Brothers in </a:t>
            </a:r>
            <a:r>
              <a:rPr lang="fr-FR" sz="1400" dirty="0" err="1">
                <a:latin typeface="Times New Roman" panose="02020603050405020304" pitchFamily="18" charset="0"/>
                <a:cs typeface="Times New Roman" panose="02020603050405020304" pitchFamily="18" charset="0"/>
              </a:rPr>
              <a:t>Tunisia</a:t>
            </a:r>
            <a:endParaRPr lang="fr-FR" sz="1400" dirty="0">
              <a:latin typeface="Times New Roman" panose="02020603050405020304" pitchFamily="18" charset="0"/>
              <a:cs typeface="Times New Roman" panose="02020603050405020304" pitchFamily="18" charset="0"/>
            </a:endParaRPr>
          </a:p>
          <a:p>
            <a:pPr algn="just"/>
            <a:r>
              <a:rPr lang="fr-FR" sz="1400" dirty="0">
                <a:latin typeface="Times New Roman" panose="02020603050405020304" pitchFamily="18" charset="0"/>
                <a:cs typeface="Times New Roman" panose="02020603050405020304" pitchFamily="18" charset="0"/>
              </a:rPr>
              <a:t>Contact </a:t>
            </a:r>
            <a:r>
              <a:rPr lang="fr-FR" sz="1400" dirty="0" err="1">
                <a:latin typeface="Times New Roman" panose="02020603050405020304" pitchFamily="18" charset="0"/>
                <a:cs typeface="Times New Roman" panose="02020603050405020304" pitchFamily="18" charset="0"/>
              </a:rPr>
              <a:t>with</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Algerian's</a:t>
            </a:r>
            <a:r>
              <a:rPr lang="fr-FR" sz="1400" dirty="0">
                <a:latin typeface="Times New Roman" panose="02020603050405020304" pitchFamily="18" charset="0"/>
                <a:cs typeface="Times New Roman" panose="02020603050405020304" pitchFamily="18" charset="0"/>
              </a:rPr>
              <a:t> people (1512-1516)</a:t>
            </a:r>
          </a:p>
          <a:p>
            <a:pPr algn="just"/>
            <a:r>
              <a:rPr lang="fr-FR" sz="1400" dirty="0">
                <a:latin typeface="Times New Roman" panose="02020603050405020304" pitchFamily="18" charset="0"/>
                <a:cs typeface="Times New Roman" panose="02020603050405020304" pitchFamily="18" charset="0"/>
              </a:rPr>
              <a:t>Algeria </a:t>
            </a:r>
            <a:r>
              <a:rPr lang="fr-FR" sz="1400" dirty="0" err="1">
                <a:latin typeface="Times New Roman" panose="02020603050405020304" pitchFamily="18" charset="0"/>
                <a:cs typeface="Times New Roman" panose="02020603050405020304" pitchFamily="18" charset="0"/>
              </a:rPr>
              <a:t>under</a:t>
            </a:r>
            <a:r>
              <a:rPr lang="fr-FR" sz="1400" dirty="0">
                <a:latin typeface="Times New Roman" panose="02020603050405020304" pitchFamily="18" charset="0"/>
                <a:cs typeface="Times New Roman" panose="02020603050405020304" pitchFamily="18" charset="0"/>
              </a:rPr>
              <a:t> the Rule of the Barbarossa Brothers (1516)</a:t>
            </a:r>
          </a:p>
          <a:p>
            <a:pPr algn="just"/>
            <a:r>
              <a:rPr lang="fr-FR" sz="1400" dirty="0" err="1">
                <a:latin typeface="Times New Roman" panose="02020603050405020304" pitchFamily="18" charset="0"/>
                <a:cs typeface="Times New Roman" panose="02020603050405020304" pitchFamily="18" charset="0"/>
              </a:rPr>
              <a:t>Death</a:t>
            </a:r>
            <a:r>
              <a:rPr lang="fr-FR" sz="1400" dirty="0">
                <a:latin typeface="Times New Roman" panose="02020603050405020304" pitchFamily="18" charset="0"/>
                <a:cs typeface="Times New Roman" panose="02020603050405020304" pitchFamily="18" charset="0"/>
              </a:rPr>
              <a:t> of </a:t>
            </a:r>
            <a:r>
              <a:rPr lang="fr-FR" sz="1400" dirty="0" err="1">
                <a:latin typeface="Times New Roman" panose="02020603050405020304" pitchFamily="18" charset="0"/>
                <a:cs typeface="Times New Roman" panose="02020603050405020304" pitchFamily="18" charset="0"/>
              </a:rPr>
              <a:t>Aruj</a:t>
            </a:r>
            <a:r>
              <a:rPr lang="fr-FR" sz="1400" dirty="0">
                <a:latin typeface="Times New Roman" panose="02020603050405020304" pitchFamily="18" charset="0"/>
                <a:cs typeface="Times New Roman" panose="02020603050405020304" pitchFamily="18" charset="0"/>
              </a:rPr>
              <a:t> and Incorporation of Algeria </a:t>
            </a:r>
            <a:r>
              <a:rPr lang="fr-FR" sz="1400" dirty="0" err="1">
                <a:latin typeface="Times New Roman" panose="02020603050405020304" pitchFamily="18" charset="0"/>
                <a:cs typeface="Times New Roman" panose="02020603050405020304" pitchFamily="18" charset="0"/>
              </a:rPr>
              <a:t>into</a:t>
            </a:r>
            <a:r>
              <a:rPr lang="fr-FR" sz="1400" dirty="0">
                <a:latin typeface="Times New Roman" panose="02020603050405020304" pitchFamily="18" charset="0"/>
                <a:cs typeface="Times New Roman" panose="02020603050405020304" pitchFamily="18" charset="0"/>
              </a:rPr>
              <a:t> the Ottoman Empire (1519)</a:t>
            </a:r>
          </a:p>
        </p:txBody>
      </p:sp>
      <p:pic>
        <p:nvPicPr>
          <p:cNvPr id="14" name="Picture 13">
            <a:extLst>
              <a:ext uri="{FF2B5EF4-FFF2-40B4-BE49-F238E27FC236}">
                <a16:creationId xmlns:a16="http://schemas.microsoft.com/office/drawing/2014/main" id="{AB897B6A-0FEB-4EC1-A078-F0410958F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8432" y="1375495"/>
            <a:ext cx="3962400" cy="51477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9804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8F938-F458-4217-811A-2B963554843D}"/>
              </a:ext>
            </a:extLst>
          </p:cNvPr>
          <p:cNvSpPr>
            <a:spLocks noGrp="1"/>
          </p:cNvSpPr>
          <p:nvPr>
            <p:ph type="title"/>
          </p:nvPr>
        </p:nvSpPr>
        <p:spPr>
          <a:xfrm>
            <a:off x="2980927" y="309702"/>
            <a:ext cx="9486690" cy="924259"/>
          </a:xfrm>
        </p:spPr>
        <p:txBody>
          <a:bodyPr>
            <a:normAutofit/>
          </a:bodyPr>
          <a:lstStyle/>
          <a:p>
            <a:pPr algn="ctr"/>
            <a:r>
              <a:rPr lang="ar-SA" sz="3600" b="1" dirty="0">
                <a:effectLst/>
                <a:ea typeface="Calibri" panose="020F0502020204030204" pitchFamily="34" charset="0"/>
                <a:cs typeface="Akhbar MT" pitchFamily="2" charset="-78"/>
              </a:rPr>
              <a:t>أصل الإخوة بربروسة</a:t>
            </a:r>
            <a:endParaRPr lang="fr-FR" sz="3600" dirty="0">
              <a:cs typeface="Akhbar MT" pitchFamily="2" charset="-78"/>
            </a:endParaRPr>
          </a:p>
        </p:txBody>
      </p:sp>
      <p:sp>
        <p:nvSpPr>
          <p:cNvPr id="3" name="Content Placeholder 2">
            <a:extLst>
              <a:ext uri="{FF2B5EF4-FFF2-40B4-BE49-F238E27FC236}">
                <a16:creationId xmlns:a16="http://schemas.microsoft.com/office/drawing/2014/main" id="{42EDDE40-F09D-466E-97EA-49BAA3D5A920}"/>
              </a:ext>
            </a:extLst>
          </p:cNvPr>
          <p:cNvSpPr>
            <a:spLocks noGrp="1"/>
          </p:cNvSpPr>
          <p:nvPr>
            <p:ph idx="1"/>
          </p:nvPr>
        </p:nvSpPr>
        <p:spPr>
          <a:xfrm>
            <a:off x="4194349" y="1233961"/>
            <a:ext cx="7810298" cy="5694947"/>
          </a:xfrm>
        </p:spPr>
        <p:txBody>
          <a:bodyPr>
            <a:normAutofit/>
          </a:bodyPr>
          <a:lstStyle/>
          <a:p>
            <a:pPr algn="just" rtl="1"/>
            <a:r>
              <a:rPr lang="ar-DZ" sz="2800" dirty="0">
                <a:effectLst/>
                <a:ea typeface="Calibri" panose="020F0502020204030204" pitchFamily="34" charset="0"/>
                <a:cs typeface="Akhbar MT" pitchFamily="2" charset="-78"/>
              </a:rPr>
              <a:t>من بين الجزر التي فتحها الأتراك في حملتهم على جزر بحر إيجة مدينة مدلي</a:t>
            </a:r>
            <a:r>
              <a:rPr lang="ar-DZ" sz="2800" baseline="30000" dirty="0">
                <a:effectLst/>
                <a:ea typeface="Calibri" panose="020F0502020204030204" pitchFamily="34" charset="0"/>
                <a:cs typeface="Akhbar MT" pitchFamily="2" charset="-78"/>
              </a:rPr>
              <a:t> </a:t>
            </a:r>
            <a:r>
              <a:rPr lang="ar-DZ" sz="2800" dirty="0">
                <a:effectLst/>
                <a:ea typeface="Calibri" panose="020F0502020204030204" pitchFamily="34" charset="0"/>
                <a:cs typeface="Akhbar MT" pitchFamily="2" charset="-78"/>
              </a:rPr>
              <a:t>سنة </a:t>
            </a:r>
            <a:r>
              <a:rPr lang="fr-FR" sz="2800" dirty="0">
                <a:effectLst/>
                <a:latin typeface="Segoe UI" panose="020B0502040204020203" pitchFamily="34" charset="0"/>
                <a:ea typeface="Calibri" panose="020F0502020204030204" pitchFamily="34" charset="0"/>
                <a:cs typeface="Akhbar MT" pitchFamily="2" charset="-78"/>
              </a:rPr>
              <a:t>1457</a:t>
            </a:r>
            <a:r>
              <a:rPr lang="fr-FR" sz="2800" dirty="0">
                <a:effectLst/>
                <a:cs typeface="Akhbar MT" pitchFamily="2" charset="-78"/>
              </a:rPr>
              <a:t> </a:t>
            </a:r>
            <a:r>
              <a:rPr lang="ar-SA" sz="2800" baseline="30000" dirty="0">
                <a:effectLst/>
                <a:latin typeface="Calibri" panose="020F0502020204030204" pitchFamily="34" charset="0"/>
                <a:ea typeface="Times New Roman" panose="02020603050405020304" pitchFamily="18" charset="0"/>
                <a:cs typeface="Akhbar MT" pitchFamily="2" charset="-78"/>
              </a:rPr>
              <a:t>1</a:t>
            </a:r>
            <a:r>
              <a:rPr lang="ar-DZ" sz="2800" dirty="0">
                <a:effectLst/>
                <a:latin typeface="Calibri" panose="020F0502020204030204" pitchFamily="34" charset="0"/>
                <a:ea typeface="Times New Roman" panose="02020603050405020304" pitchFamily="18" charset="0"/>
                <a:cs typeface="Akhbar MT" pitchFamily="2" charset="-78"/>
              </a:rPr>
              <a:t>تذكر غزوات أن جزيرة ميدلي فتحت سنة 1462، أما بعض المصادر فتؤكد أن فتحها كان سنة 1457.</a:t>
            </a:r>
          </a:p>
          <a:p>
            <a:pPr algn="just" rtl="1"/>
            <a:r>
              <a:rPr lang="ar-DZ" sz="2800" dirty="0">
                <a:effectLst/>
                <a:ea typeface="Calibri" panose="020F0502020204030204" pitchFamily="34" charset="0"/>
                <a:cs typeface="Akhbar MT" pitchFamily="2" charset="-78"/>
              </a:rPr>
              <a:t>أمر السلطان </a:t>
            </a:r>
            <a:r>
              <a:rPr lang="ar-SA" sz="2800" dirty="0">
                <a:effectLst/>
                <a:ea typeface="Calibri" panose="020F0502020204030204" pitchFamily="34" charset="0"/>
                <a:cs typeface="Akhbar MT" pitchFamily="2" charset="-78"/>
              </a:rPr>
              <a:t>"</a:t>
            </a:r>
            <a:r>
              <a:rPr lang="ar-DZ" sz="2800" dirty="0">
                <a:effectLst/>
                <a:ea typeface="Calibri" panose="020F0502020204030204" pitchFamily="34" charset="0"/>
                <a:cs typeface="Akhbar MT" pitchFamily="2" charset="-78"/>
              </a:rPr>
              <a:t>محمد الفاتح</a:t>
            </a:r>
            <a:r>
              <a:rPr lang="ar-SA" sz="2800" dirty="0">
                <a:effectLst/>
                <a:ea typeface="Calibri" panose="020F0502020204030204" pitchFamily="34" charset="0"/>
                <a:cs typeface="Akhbar MT" pitchFamily="2" charset="-78"/>
              </a:rPr>
              <a:t>"</a:t>
            </a:r>
            <a:r>
              <a:rPr lang="ar-DZ" sz="2800" dirty="0">
                <a:effectLst/>
                <a:ea typeface="Calibri" panose="020F0502020204030204" pitchFamily="34" charset="0"/>
                <a:cs typeface="Akhbar MT" pitchFamily="2" charset="-78"/>
              </a:rPr>
              <a:t>، طائفة من جنده بأن تستقر نهائيا في جزيرة </a:t>
            </a:r>
            <a:r>
              <a:rPr lang="ar-DZ" sz="2800" dirty="0" err="1">
                <a:effectLst/>
                <a:ea typeface="Calibri" panose="020F0502020204030204" pitchFamily="34" charset="0"/>
                <a:cs typeface="Akhbar MT" pitchFamily="2" charset="-78"/>
              </a:rPr>
              <a:t>ميدلي</a:t>
            </a:r>
            <a:r>
              <a:rPr lang="ar-DZ" sz="2800" baseline="30000" dirty="0">
                <a:ea typeface="Calibri" panose="020F0502020204030204" pitchFamily="34" charset="0"/>
                <a:cs typeface="Akhbar MT" pitchFamily="2" charset="-78"/>
              </a:rPr>
              <a:t> </a:t>
            </a:r>
            <a:r>
              <a:rPr lang="ar-DZ" sz="2800" dirty="0">
                <a:ea typeface="Calibri" panose="020F0502020204030204" pitchFamily="34" charset="0"/>
                <a:cs typeface="Akhbar MT" pitchFamily="2" charset="-78"/>
              </a:rPr>
              <a:t>حي</a:t>
            </a:r>
            <a:r>
              <a:rPr lang="ar-DZ" sz="2800" dirty="0">
                <a:effectLst/>
                <a:ea typeface="Calibri" panose="020F0502020204030204" pitchFamily="34" charset="0"/>
                <a:cs typeface="Akhbar MT" pitchFamily="2" charset="-78"/>
              </a:rPr>
              <a:t>ث تزوّج الشاب يعقوب الروملي الذي كان فارسا </a:t>
            </a:r>
            <a:r>
              <a:rPr lang="ar-DZ" sz="2800" dirty="0" err="1">
                <a:effectLst/>
                <a:ea typeface="Calibri" panose="020F0502020204030204" pitchFamily="34" charset="0"/>
                <a:cs typeface="Akhbar MT" pitchFamily="2" charset="-78"/>
              </a:rPr>
              <a:t>سباهيا</a:t>
            </a:r>
            <a:r>
              <a:rPr lang="ar-DZ" sz="2800" dirty="0">
                <a:effectLst/>
                <a:ea typeface="Calibri" panose="020F0502020204030204" pitchFamily="34" charset="0"/>
                <a:cs typeface="Akhbar MT" pitchFamily="2" charset="-78"/>
              </a:rPr>
              <a:t> </a:t>
            </a:r>
            <a:r>
              <a:rPr lang="ar-DZ" sz="2800" dirty="0" err="1">
                <a:effectLst/>
                <a:ea typeface="Calibri" panose="020F0502020204030204" pitchFamily="34" charset="0"/>
                <a:cs typeface="Akhbar MT" pitchFamily="2" charset="-78"/>
              </a:rPr>
              <a:t>كاتالينا</a:t>
            </a:r>
            <a:r>
              <a:rPr lang="ar-DZ" sz="2800" dirty="0">
                <a:effectLst/>
                <a:ea typeface="Calibri" panose="020F0502020204030204" pitchFamily="34" charset="0"/>
                <a:cs typeface="Akhbar MT" pitchFamily="2" charset="-78"/>
              </a:rPr>
              <a:t> أحد بنات المدينة وهي ابنة قس أرثودوكسي يوناني </a:t>
            </a:r>
            <a:r>
              <a:rPr lang="ar-SA" sz="2800" dirty="0">
                <a:effectLst/>
                <a:ea typeface="Calibri" panose="020F0502020204030204" pitchFamily="34" charset="0"/>
                <a:cs typeface="Akhbar MT" pitchFamily="2" charset="-78"/>
              </a:rPr>
              <a:t>وهو ما ذهب إليه ماتاي والأب دان</a:t>
            </a:r>
            <a:r>
              <a:rPr lang="ar-DZ" sz="2800" dirty="0">
                <a:effectLst/>
                <a:ea typeface="Calibri" panose="020F0502020204030204" pitchFamily="34" charset="0"/>
                <a:cs typeface="Akhbar MT" pitchFamily="2" charset="-78"/>
              </a:rPr>
              <a:t>؛ فأنجبت له أربعة اطفال هم إسحاق وعروج وخير الدين وإلياس.</a:t>
            </a:r>
          </a:p>
          <a:p>
            <a:pPr algn="just" rtl="1"/>
            <a:endParaRPr lang="fr-FR" sz="1800" dirty="0">
              <a:effectLst/>
              <a:latin typeface="Calibri" panose="020F0502020204030204" pitchFamily="34" charset="0"/>
              <a:ea typeface="Times New Roman" panose="02020603050405020304" pitchFamily="18" charset="0"/>
              <a:cs typeface="Arial" panose="020B0604020202020204" pitchFamily="34" charset="0"/>
            </a:endParaRPr>
          </a:p>
          <a:p>
            <a:pPr algn="r" rtl="1"/>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79" y="1023457"/>
            <a:ext cx="3900881" cy="42028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544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EDDE40-F09D-466E-97EA-49BAA3D5A920}"/>
              </a:ext>
            </a:extLst>
          </p:cNvPr>
          <p:cNvSpPr>
            <a:spLocks noGrp="1"/>
          </p:cNvSpPr>
          <p:nvPr>
            <p:ph idx="1"/>
          </p:nvPr>
        </p:nvSpPr>
        <p:spPr>
          <a:xfrm>
            <a:off x="4060272" y="967236"/>
            <a:ext cx="7796167" cy="5694947"/>
          </a:xfrm>
        </p:spPr>
        <p:txBody>
          <a:bodyPr>
            <a:normAutofit/>
          </a:bodyPr>
          <a:lstStyle/>
          <a:p>
            <a:pPr algn="just" rtl="1"/>
            <a:r>
              <a:rPr lang="ar-DZ" sz="2400" b="1" dirty="0">
                <a:ea typeface="Calibri" panose="020F0502020204030204" pitchFamily="34" charset="0"/>
                <a:cs typeface="Akhbar MT" pitchFamily="2" charset="-78"/>
              </a:rPr>
              <a:t>في حين يرى </a:t>
            </a:r>
            <a:r>
              <a:rPr lang="ar-DZ" sz="2400" b="1" dirty="0" err="1">
                <a:ea typeface="Calibri" panose="020F0502020204030204" pitchFamily="34" charset="0"/>
                <a:cs typeface="Akhbar MT" pitchFamily="2" charset="-78"/>
              </a:rPr>
              <a:t>سقات</a:t>
            </a:r>
            <a:r>
              <a:rPr lang="ar-DZ" sz="2400" b="1" dirty="0">
                <a:ea typeface="Calibri" panose="020F0502020204030204" pitchFamily="34" charset="0"/>
                <a:cs typeface="Akhbar MT" pitchFamily="2" charset="-78"/>
              </a:rPr>
              <a:t> سوجك وغيره من المؤرخين الأتراك الحاليين المختصين في الدراسات العثمانية إلى ترجيح كون الإخوة </a:t>
            </a:r>
            <a:r>
              <a:rPr lang="ar-DZ" sz="2400" b="1" dirty="0" err="1">
                <a:ea typeface="Calibri" panose="020F0502020204030204" pitchFamily="34" charset="0"/>
                <a:cs typeface="Akhbar MT" pitchFamily="2" charset="-78"/>
              </a:rPr>
              <a:t>بربروسة</a:t>
            </a:r>
            <a:r>
              <a:rPr lang="ar-DZ" sz="2400" b="1" dirty="0">
                <a:ea typeface="Calibri" panose="020F0502020204030204" pitchFamily="34" charset="0"/>
                <a:cs typeface="Akhbar MT" pitchFamily="2" charset="-78"/>
              </a:rPr>
              <a:t> من أصل إسلامي.</a:t>
            </a:r>
            <a:endParaRPr lang="ar-DZ" sz="2400" b="1" baseline="30000" dirty="0">
              <a:ea typeface="Calibri" panose="020F0502020204030204" pitchFamily="34" charset="0"/>
              <a:cs typeface="Akhbar MT" pitchFamily="2" charset="-78"/>
            </a:endParaRPr>
          </a:p>
          <a:p>
            <a:pPr algn="just" rtl="1"/>
            <a:r>
              <a:rPr lang="ar-DZ" sz="2400" b="1" dirty="0">
                <a:ea typeface="Calibri" panose="020F0502020204030204" pitchFamily="34" charset="0"/>
                <a:cs typeface="Akhbar MT" pitchFamily="2" charset="-78"/>
              </a:rPr>
              <a:t>زاول والدهم مهنة الفخار، فكان </a:t>
            </a:r>
            <a:r>
              <a:rPr lang="ar-SA" sz="2400" b="1" dirty="0">
                <a:ea typeface="Calibri" panose="020F0502020204030204" pitchFamily="34" charset="0"/>
                <a:cs typeface="Akhbar MT" pitchFamily="2" charset="-78"/>
              </a:rPr>
              <a:t>عروج والياس</a:t>
            </a:r>
            <a:r>
              <a:rPr lang="ar-DZ" sz="2400" b="1" dirty="0">
                <a:ea typeface="Calibri" panose="020F0502020204030204" pitchFamily="34" charset="0"/>
                <a:cs typeface="Akhbar MT" pitchFamily="2" charset="-78"/>
              </a:rPr>
              <a:t> يقوم بنقل السلع</a:t>
            </a:r>
            <a:r>
              <a:rPr lang="ar-SA" sz="2400" b="1" dirty="0">
                <a:ea typeface="Calibri" panose="020F0502020204030204" pitchFamily="34" charset="0"/>
                <a:cs typeface="Akhbar MT" pitchFamily="2" charset="-78"/>
              </a:rPr>
              <a:t> وكلف الخضر وإسحاق لصناعة الخزف، وقد تعمد يعقوب ه</a:t>
            </a:r>
            <a:r>
              <a:rPr lang="ar-DZ" sz="2400" b="1" dirty="0">
                <a:ea typeface="Calibri" panose="020F0502020204030204" pitchFamily="34" charset="0"/>
                <a:cs typeface="Akhbar MT" pitchFamily="2" charset="-78"/>
              </a:rPr>
              <a:t>ذا التقسيم تنفيذا لحكمة تعلمها في الجيش والقائلة بوجوب الجمع بين الاندفاع والتروي.</a:t>
            </a:r>
          </a:p>
          <a:p>
            <a:pPr algn="just" rtl="1"/>
            <a:r>
              <a:rPr lang="ar-DZ" sz="2400" b="1" dirty="0">
                <a:ea typeface="Calibri" panose="020F0502020204030204" pitchFamily="34" charset="0"/>
                <a:cs typeface="Akhbar MT" pitchFamily="2" charset="-78"/>
              </a:rPr>
              <a:t>ولكن وفي إحدى الرحلات التجارية لعروج وإلياس، تعرضا لهجوم من قبل قرصان فرسان رودس، فقتل إلياس وأخذ عرّوج أسيرا، فاشتغل كمجدّف على أحدى السفن، غير أنه استطاع الفرار في النهاية مستغلا إحدى العواصف التي اعترضت سفينتهم، وتتوجه نحو </a:t>
            </a:r>
            <a:r>
              <a:rPr lang="ar-DZ" sz="2400" b="1" dirty="0" err="1">
                <a:ea typeface="Calibri" panose="020F0502020204030204" pitchFamily="34" charset="0"/>
                <a:cs typeface="Akhbar MT" pitchFamily="2" charset="-78"/>
              </a:rPr>
              <a:t>الأناظول</a:t>
            </a:r>
            <a:r>
              <a:rPr lang="ar-DZ" sz="2400" b="1" dirty="0">
                <a:ea typeface="Calibri" panose="020F0502020204030204" pitchFamily="34" charset="0"/>
                <a:cs typeface="Akhbar MT" pitchFamily="2" charset="-78"/>
              </a:rPr>
              <a:t>.</a:t>
            </a:r>
          </a:p>
        </p:txBody>
      </p:sp>
      <p:pic>
        <p:nvPicPr>
          <p:cNvPr id="6" name="Picture 4" descr="A close-up of a drawing&#10;&#10;Description automatically generated">
            <a:extLst>
              <a:ext uri="{FF2B5EF4-FFF2-40B4-BE49-F238E27FC236}">
                <a16:creationId xmlns:a16="http://schemas.microsoft.com/office/drawing/2014/main" id="{EDE5A27E-15B4-4770-9FCB-1A73BD8ED6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17" y="505842"/>
            <a:ext cx="3602025" cy="569494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9653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FFBE5D-F656-42B2-99FE-84C002B36516}"/>
              </a:ext>
            </a:extLst>
          </p:cNvPr>
          <p:cNvSpPr>
            <a:spLocks noGrp="1"/>
          </p:cNvSpPr>
          <p:nvPr>
            <p:ph idx="1"/>
          </p:nvPr>
        </p:nvSpPr>
        <p:spPr>
          <a:xfrm>
            <a:off x="1587710" y="289259"/>
            <a:ext cx="10026774" cy="1427748"/>
          </a:xfrm>
        </p:spPr>
        <p:txBody>
          <a:bodyPr>
            <a:normAutofit lnSpcReduction="10000"/>
          </a:bodyPr>
          <a:lstStyle/>
          <a:p>
            <a:pPr algn="ctr" rtl="1"/>
            <a:r>
              <a:rPr lang="ar-DZ" sz="2800" b="1" dirty="0">
                <a:effectLst/>
                <a:ea typeface="Calibri" panose="020F0502020204030204" pitchFamily="34" charset="0"/>
                <a:cs typeface="Akhbar MT" pitchFamily="2" charset="-78"/>
              </a:rPr>
              <a:t>تعرف على رجل اسمه "علي رايس"، فجعله رفيقا له وذهب معه إلى مصر حيث أسندت له مهمة قيادة مراكب بحرية، مخصصة لنقل الخشب اللاّزم لصنع السفن ، لكنه اصطدم بقراصنة جنوة فعاد إلى أنظاليا، ثم التقى الأمير كركود الذي منحه سفينيتين وطالبه بالنشاط في غرب البحر الأبيض المتوسط.</a:t>
            </a:r>
          </a:p>
          <a:p>
            <a:pPr algn="ctr" rtl="1"/>
            <a:endParaRPr lang="fr-FR" dirty="0"/>
          </a:p>
        </p:txBody>
      </p:sp>
      <p:pic>
        <p:nvPicPr>
          <p:cNvPr id="5" name="Picture 4" descr="A map of the middle east&#10;&#10;Description automatically generated">
            <a:extLst>
              <a:ext uri="{FF2B5EF4-FFF2-40B4-BE49-F238E27FC236}">
                <a16:creationId xmlns:a16="http://schemas.microsoft.com/office/drawing/2014/main" id="{9FA535B1-62E1-488A-B527-48412052B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06" y="1717007"/>
            <a:ext cx="10202778" cy="477202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93457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9A1A-D925-4B1B-909A-133C5CF6FA3F}"/>
              </a:ext>
            </a:extLst>
          </p:cNvPr>
          <p:cNvSpPr>
            <a:spLocks noGrp="1"/>
          </p:cNvSpPr>
          <p:nvPr>
            <p:ph type="title"/>
          </p:nvPr>
        </p:nvSpPr>
        <p:spPr>
          <a:xfrm>
            <a:off x="3143794" y="359110"/>
            <a:ext cx="9486690" cy="956342"/>
          </a:xfrm>
        </p:spPr>
        <p:txBody>
          <a:bodyPr>
            <a:normAutofit/>
          </a:bodyPr>
          <a:lstStyle/>
          <a:p>
            <a:pPr algn="ctr" rtl="1"/>
            <a:r>
              <a:rPr lang="ar-SA" sz="3600" dirty="0">
                <a:cs typeface="Akhbar MT" pitchFamily="2" charset="-78"/>
              </a:rPr>
              <a:t>الإخوة بربروسة في الجزائر وتونس</a:t>
            </a:r>
            <a:endParaRPr lang="fr-FR" sz="3600" dirty="0">
              <a:cs typeface="Akhbar MT" pitchFamily="2" charset="-78"/>
            </a:endParaRPr>
          </a:p>
        </p:txBody>
      </p:sp>
      <p:sp>
        <p:nvSpPr>
          <p:cNvPr id="3" name="Content Placeholder 2">
            <a:extLst>
              <a:ext uri="{FF2B5EF4-FFF2-40B4-BE49-F238E27FC236}">
                <a16:creationId xmlns:a16="http://schemas.microsoft.com/office/drawing/2014/main" id="{C134B4A7-4E8C-4562-BCCB-7EAC6F256FD6}"/>
              </a:ext>
            </a:extLst>
          </p:cNvPr>
          <p:cNvSpPr>
            <a:spLocks noGrp="1"/>
          </p:cNvSpPr>
          <p:nvPr>
            <p:ph idx="1"/>
          </p:nvPr>
        </p:nvSpPr>
        <p:spPr>
          <a:xfrm>
            <a:off x="3682766" y="1171074"/>
            <a:ext cx="8284643" cy="5502442"/>
          </a:xfrm>
        </p:spPr>
        <p:txBody>
          <a:bodyPr/>
          <a:lstStyle/>
          <a:p>
            <a:pPr algn="just" rtl="1"/>
            <a:r>
              <a:rPr lang="ar-DZ" sz="2400" dirty="0">
                <a:cs typeface="Akhbar MT" pitchFamily="2" charset="-78"/>
              </a:rPr>
              <a:t>بعد اندلعت نار الحرب بين السلطان سليم الأول وأخيه كركود خان.. فر خير نحو نحو سواحل المغرب العربي أين التقى هناك بأخيه في جزيرة جربه بتونس</a:t>
            </a:r>
            <a:r>
              <a:rPr lang="ar-DZ" sz="2400" baseline="30000" dirty="0">
                <a:cs typeface="Akhbar MT" pitchFamily="2" charset="-78"/>
              </a:rPr>
              <a:t>.</a:t>
            </a:r>
          </a:p>
          <a:p>
            <a:pPr algn="just" rtl="1"/>
            <a:r>
              <a:rPr lang="ar-SA" sz="2400" dirty="0">
                <a:cs typeface="Akhbar MT" pitchFamily="2" charset="-78"/>
              </a:rPr>
              <a:t>أما عن تاريخ وصول الأخوين فنجد أن أغلب المراجع التركية، تذكر أنهما وصلا سواحل المغرب العربي سنة </a:t>
            </a:r>
            <a:r>
              <a:rPr lang="fr-FR" sz="2400" dirty="0">
                <a:cs typeface="Akhbar MT" pitchFamily="2" charset="-78"/>
              </a:rPr>
              <a:t>1512</a:t>
            </a:r>
            <a:r>
              <a:rPr lang="ar-SA" sz="2400" dirty="0">
                <a:cs typeface="Akhbar MT" pitchFamily="2" charset="-78"/>
              </a:rPr>
              <a:t>م والبعض الأخر يذكر سنة </a:t>
            </a:r>
            <a:r>
              <a:rPr lang="fr-FR" sz="2400" dirty="0">
                <a:cs typeface="Akhbar MT" pitchFamily="2" charset="-78"/>
              </a:rPr>
              <a:t>1513</a:t>
            </a:r>
            <a:r>
              <a:rPr lang="ar-SA" sz="2400" dirty="0">
                <a:cs typeface="Akhbar MT" pitchFamily="2" charset="-78"/>
              </a:rPr>
              <a:t>، وهي نفسها سنة ا</a:t>
            </a:r>
            <a:r>
              <a:rPr lang="ar-DZ" sz="2400" dirty="0">
                <a:cs typeface="Akhbar MT" pitchFamily="2" charset="-78"/>
              </a:rPr>
              <a:t>ستدباب</a:t>
            </a:r>
            <a:r>
              <a:rPr lang="ar-SA" sz="2400" dirty="0">
                <a:cs typeface="Akhbar MT" pitchFamily="2" charset="-78"/>
              </a:rPr>
              <a:t> السلطة لسليم الأول بعد إعدامه لشقيقه قرقود، حيث أن الأخوين كانا مواليين للأمير الأخير، ما دفعهما للفرار نحو سواحل المغرب خوفا على حياتهما، أما المصادر الأوربية فتذكر أن وصول الأخوين إلى سواحل تونس يرجع لسنة </a:t>
            </a:r>
            <a:r>
              <a:rPr lang="fr-FR" sz="2400" dirty="0">
                <a:cs typeface="Akhbar MT" pitchFamily="2" charset="-78"/>
              </a:rPr>
              <a:t>1504</a:t>
            </a:r>
            <a:r>
              <a:rPr lang="ar-SA" sz="2400" dirty="0">
                <a:cs typeface="Akhbar MT" pitchFamily="2" charset="-78"/>
              </a:rPr>
              <a:t>م وأما ديغرامون فيؤكد أن قدموهما يعود إلى سنة </a:t>
            </a:r>
            <a:r>
              <a:rPr lang="fr-FR" sz="2400" dirty="0">
                <a:cs typeface="Akhbar MT" pitchFamily="2" charset="-78"/>
              </a:rPr>
              <a:t>1510</a:t>
            </a:r>
            <a:r>
              <a:rPr lang="ar-SA" sz="2400" dirty="0">
                <a:cs typeface="Akhbar MT" pitchFamily="2" charset="-78"/>
              </a:rPr>
              <a:t>م، ولكن عند تحليلنا للأوضاع نجد أنه من غير المنطقي أن يكون وصولهما سنة </a:t>
            </a:r>
            <a:r>
              <a:rPr lang="fr-FR" sz="2400" dirty="0">
                <a:cs typeface="Akhbar MT" pitchFamily="2" charset="-78"/>
              </a:rPr>
              <a:t>1504</a:t>
            </a:r>
            <a:r>
              <a:rPr lang="ar-SA" sz="2400" dirty="0">
                <a:cs typeface="Akhbar MT" pitchFamily="2" charset="-78"/>
              </a:rPr>
              <a:t>م، ويقوما بأول محاولة لفتح بجاية سنة  </a:t>
            </a:r>
            <a:r>
              <a:rPr lang="fr-FR" sz="2400" dirty="0">
                <a:cs typeface="Akhbar MT" pitchFamily="2" charset="-78"/>
              </a:rPr>
              <a:t>1512</a:t>
            </a:r>
            <a:r>
              <a:rPr lang="ar-DZ" sz="2400" dirty="0">
                <a:cs typeface="Akhbar MT" pitchFamily="2" charset="-78"/>
              </a:rPr>
              <a:t>، ولهذا فمن المحتمل أن يكون وصولهما إلى سواحل المغرب الإسلامي بين سنة بين </a:t>
            </a:r>
            <a:r>
              <a:rPr lang="fr-FR" sz="2400" dirty="0">
                <a:cs typeface="Akhbar MT" pitchFamily="2" charset="-78"/>
              </a:rPr>
              <a:t>1510</a:t>
            </a:r>
            <a:r>
              <a:rPr lang="ar-DZ" sz="2400" dirty="0">
                <a:cs typeface="Akhbar MT" pitchFamily="2" charset="-78"/>
              </a:rPr>
              <a:t>-</a:t>
            </a:r>
            <a:r>
              <a:rPr lang="fr-FR" sz="2400" dirty="0">
                <a:cs typeface="Akhbar MT" pitchFamily="2" charset="-78"/>
              </a:rPr>
              <a:t>1512</a:t>
            </a:r>
            <a:r>
              <a:rPr lang="ar-DZ" sz="2400" dirty="0">
                <a:cs typeface="Akhbar MT" pitchFamily="2" charset="-78"/>
              </a:rPr>
              <a:t>.</a:t>
            </a:r>
          </a:p>
          <a:p>
            <a:pPr algn="just" rtl="1"/>
            <a:endParaRPr lang="fr-FR" dirty="0"/>
          </a:p>
          <a:p>
            <a:pPr algn="just" rtl="1"/>
            <a:endParaRPr lang="ar-DZ" baseline="30000" dirty="0"/>
          </a:p>
          <a:p>
            <a:pPr algn="just" rtl="1"/>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70" y="1171074"/>
            <a:ext cx="2974945" cy="418949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5537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DD940C-BFBF-40C8-B0EA-8BA106399B0A}"/>
              </a:ext>
            </a:extLst>
          </p:cNvPr>
          <p:cNvSpPr>
            <a:spLocks noGrp="1"/>
          </p:cNvSpPr>
          <p:nvPr>
            <p:ph idx="1"/>
          </p:nvPr>
        </p:nvSpPr>
        <p:spPr>
          <a:xfrm>
            <a:off x="4462943" y="272716"/>
            <a:ext cx="7424256" cy="5658302"/>
          </a:xfrm>
        </p:spPr>
        <p:txBody>
          <a:bodyPr/>
          <a:lstStyle/>
          <a:p>
            <a:pPr algn="just" rtl="1"/>
            <a:r>
              <a:rPr lang="ar-DZ" sz="2800" dirty="0">
                <a:cs typeface="Akhbar MT" pitchFamily="2" charset="-78"/>
              </a:rPr>
              <a:t>اتفق </a:t>
            </a:r>
            <a:r>
              <a:rPr lang="ar-DZ" sz="2800" dirty="0" err="1">
                <a:cs typeface="Akhbar MT" pitchFamily="2" charset="-78"/>
              </a:rPr>
              <a:t>الأخوان</a:t>
            </a:r>
            <a:r>
              <a:rPr lang="ar-DZ" sz="2800" dirty="0">
                <a:cs typeface="Akhbar MT" pitchFamily="2" charset="-78"/>
              </a:rPr>
              <a:t> مع الملك الحفصي أبو عبد الله محمد بن الحسن المتوكل  على دفع ثمن الغنائم مقابل السماح لهم بدخول ميناء المملكة وشراء ما يلزم من مؤن لممارسة نشاطهما البحري، وبعد أيام قليلة من تحالفه مع ملك تونس، تمكن عروج من أسر </a:t>
            </a:r>
            <a:r>
              <a:rPr lang="ar-DZ" sz="2800" dirty="0" err="1">
                <a:cs typeface="Akhbar MT" pitchFamily="2" charset="-78"/>
              </a:rPr>
              <a:t>غليارتين</a:t>
            </a:r>
            <a:r>
              <a:rPr lang="ar-DZ" sz="2800" dirty="0">
                <a:cs typeface="Akhbar MT" pitchFamily="2" charset="-78"/>
              </a:rPr>
              <a:t> تعودان للبابا </a:t>
            </a:r>
            <a:r>
              <a:rPr lang="ar-DZ" sz="2800" dirty="0" err="1">
                <a:cs typeface="Akhbar MT" pitchFamily="2" charset="-78"/>
              </a:rPr>
              <a:t>جوليووس</a:t>
            </a:r>
            <a:r>
              <a:rPr lang="ar-DZ" sz="2800" dirty="0">
                <a:cs typeface="Akhbar MT" pitchFamily="2" charset="-78"/>
              </a:rPr>
              <a:t> الثاني.</a:t>
            </a:r>
            <a:endParaRPr lang="ar-DZ" sz="2800" dirty="0">
              <a:effectLst/>
              <a:ea typeface="Calibri" panose="020F0502020204030204" pitchFamily="34" charset="0"/>
              <a:cs typeface="Akhbar MT" pitchFamily="2" charset="-78"/>
            </a:endParaRPr>
          </a:p>
          <a:p>
            <a:pPr algn="just" rtl="1"/>
            <a:r>
              <a:rPr lang="ar-DZ" sz="2800" dirty="0">
                <a:effectLst/>
                <a:ea typeface="Calibri" panose="020F0502020204030204" pitchFamily="34" charset="0"/>
                <a:cs typeface="Akhbar MT" pitchFamily="2" charset="-78"/>
              </a:rPr>
              <a:t>وقد مكنت أعمال عروج البحرية من أن يكون لديه أسطولا بلغ عدده سنة </a:t>
            </a:r>
            <a:r>
              <a:rPr lang="fr-FR" sz="2800" dirty="0">
                <a:effectLst/>
                <a:latin typeface="Simplified Arabic" panose="02020603050405020304" pitchFamily="18" charset="-78"/>
                <a:ea typeface="Calibri" panose="020F0502020204030204" pitchFamily="34" charset="0"/>
                <a:cs typeface="Akhbar MT" pitchFamily="2" charset="-78"/>
              </a:rPr>
              <a:t>1509</a:t>
            </a:r>
            <a:r>
              <a:rPr lang="ar-DZ" sz="2800" dirty="0">
                <a:effectLst/>
                <a:latin typeface="Simplified Arabic" panose="02020603050405020304" pitchFamily="18" charset="-78"/>
                <a:ea typeface="Calibri" panose="020F0502020204030204" pitchFamily="34" charset="0"/>
                <a:cs typeface="Akhbar MT" pitchFamily="2" charset="-78"/>
              </a:rPr>
              <a:t> حوالي </a:t>
            </a:r>
            <a:r>
              <a:rPr lang="fr-FR" sz="2800" dirty="0">
                <a:effectLst/>
                <a:latin typeface="Simplified Arabic" panose="02020603050405020304" pitchFamily="18" charset="-78"/>
                <a:ea typeface="Calibri" panose="020F0502020204030204" pitchFamily="34" charset="0"/>
                <a:cs typeface="Akhbar MT" pitchFamily="2" charset="-78"/>
              </a:rPr>
              <a:t>8</a:t>
            </a:r>
            <a:r>
              <a:rPr lang="ar-DZ" sz="2800" dirty="0">
                <a:effectLst/>
                <a:latin typeface="Simplified Arabic" panose="02020603050405020304" pitchFamily="18" charset="-78"/>
                <a:ea typeface="Calibri" panose="020F0502020204030204" pitchFamily="34" charset="0"/>
                <a:cs typeface="Akhbar MT" pitchFamily="2" charset="-78"/>
              </a:rPr>
              <a:t> سفن، بالإضافة إلى سفن أخرى كان يقودها قراصنة آخرون انظموا اليه.</a:t>
            </a:r>
          </a:p>
          <a:p>
            <a:pPr algn="just" rtl="1"/>
            <a:r>
              <a:rPr lang="ar-DZ" sz="2800" dirty="0">
                <a:effectLst/>
                <a:ea typeface="Calibri" panose="020F0502020204030204" pitchFamily="34" charset="0"/>
                <a:cs typeface="Akhbar MT" pitchFamily="2" charset="-78"/>
              </a:rPr>
              <a:t>كان أول اتصال لعروج بالجزائر كان سنة </a:t>
            </a:r>
            <a:r>
              <a:rPr lang="fr-FR" sz="2800" dirty="0">
                <a:effectLst/>
                <a:latin typeface="Simplified Arabic" panose="02020603050405020304" pitchFamily="18" charset="-78"/>
                <a:ea typeface="Calibri" panose="020F0502020204030204" pitchFamily="34" charset="0"/>
                <a:cs typeface="Akhbar MT" pitchFamily="2" charset="-78"/>
              </a:rPr>
              <a:t>1512</a:t>
            </a:r>
            <a:r>
              <a:rPr lang="ar-DZ" sz="2800" dirty="0">
                <a:effectLst/>
                <a:latin typeface="Simplified Arabic" panose="02020603050405020304" pitchFamily="18" charset="-78"/>
                <a:ea typeface="Calibri" panose="020F0502020204030204" pitchFamily="34" charset="0"/>
                <a:cs typeface="Akhbar MT" pitchFamily="2" charset="-78"/>
              </a:rPr>
              <a:t>، حين طلب منه أهالي بجاية مساعدتهم لطرد الأسبان واستعادة مدينتهم المحتلة منذ عامين،</a:t>
            </a:r>
            <a:r>
              <a:rPr lang="ar-DZ" sz="2800" baseline="30000" dirty="0">
                <a:effectLst/>
                <a:latin typeface="Simplified Arabic" panose="02020603050405020304" pitchFamily="18" charset="-78"/>
                <a:ea typeface="Calibri" panose="020F0502020204030204" pitchFamily="34" charset="0"/>
                <a:cs typeface="Akhbar MT" pitchFamily="2" charset="-78"/>
              </a:rPr>
              <a:t>، </a:t>
            </a:r>
            <a:r>
              <a:rPr lang="ar-DZ" sz="2800" dirty="0">
                <a:effectLst/>
                <a:latin typeface="Simplified Arabic" panose="02020603050405020304" pitchFamily="18" charset="-78"/>
                <a:ea typeface="Calibri" panose="020F0502020204030204" pitchFamily="34" charset="0"/>
                <a:cs typeface="Akhbar MT" pitchFamily="2" charset="-78"/>
              </a:rPr>
              <a:t>حيث استنجد بهما حاكم قسنطينة أبا بكر لطرد الجيش الاسباني المحتل، وكان بحوزتهم </a:t>
            </a:r>
            <a:r>
              <a:rPr lang="fr-FR" sz="2800" dirty="0">
                <a:effectLst/>
                <a:latin typeface="Simplified Arabic" panose="02020603050405020304" pitchFamily="18" charset="-78"/>
                <a:ea typeface="Calibri" panose="020F0502020204030204" pitchFamily="34" charset="0"/>
                <a:cs typeface="Akhbar MT" pitchFamily="2" charset="-78"/>
              </a:rPr>
              <a:t>12</a:t>
            </a:r>
            <a:r>
              <a:rPr lang="ar-DZ" sz="2800" dirty="0">
                <a:effectLst/>
                <a:latin typeface="Simplified Arabic" panose="02020603050405020304" pitchFamily="18" charset="-78"/>
                <a:ea typeface="Calibri" panose="020F0502020204030204" pitchFamily="34" charset="0"/>
                <a:cs typeface="Akhbar MT" pitchFamily="2" charset="-78"/>
              </a:rPr>
              <a:t> باخرة مزودة بالمدفعية وحوالي ألف تركي.</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96" y="380814"/>
            <a:ext cx="4162022" cy="6304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ZoneTexte 3"/>
          <p:cNvSpPr txBox="1"/>
          <p:nvPr/>
        </p:nvSpPr>
        <p:spPr>
          <a:xfrm>
            <a:off x="4538445" y="5931018"/>
            <a:ext cx="2910980" cy="646331"/>
          </a:xfrm>
          <a:prstGeom prst="rect">
            <a:avLst/>
          </a:prstGeom>
          <a:noFill/>
          <a:ln>
            <a:solidFill>
              <a:schemeClr val="accent1"/>
            </a:solidFill>
          </a:ln>
        </p:spPr>
        <p:txBody>
          <a:bodyPr wrap="square" rtlCol="0">
            <a:spAutoFit/>
          </a:bodyPr>
          <a:lstStyle/>
          <a:p>
            <a:pPr algn="ctr"/>
            <a:r>
              <a:rPr lang="ar-DZ" b="1" dirty="0">
                <a:cs typeface="Akhbar MT" pitchFamily="2" charset="-78"/>
              </a:rPr>
              <a:t>أرني كيف، 1869م.</a:t>
            </a:r>
          </a:p>
          <a:p>
            <a:pPr algn="ctr"/>
            <a:r>
              <a:rPr lang="ar-DZ" b="1" dirty="0">
                <a:cs typeface="Akhbar MT" pitchFamily="2" charset="-78"/>
              </a:rPr>
              <a:t>عروج يستولي على قادس مسيحي</a:t>
            </a:r>
            <a:endParaRPr lang="fr-FR" b="1" dirty="0">
              <a:cs typeface="Akhbar MT" pitchFamily="2" charset="-78"/>
            </a:endParaRPr>
          </a:p>
        </p:txBody>
      </p:sp>
    </p:spTree>
    <p:extLst>
      <p:ext uri="{BB962C8B-B14F-4D97-AF65-F5344CB8AC3E}">
        <p14:creationId xmlns:p14="http://schemas.microsoft.com/office/powerpoint/2010/main" val="398361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InterweaveVTI">
  <a:themeElements>
    <a:clrScheme name="AnalogousFromRegularSeedRightStep">
      <a:dk1>
        <a:srgbClr val="000000"/>
      </a:dk1>
      <a:lt1>
        <a:srgbClr val="FFFFFF"/>
      </a:lt1>
      <a:dk2>
        <a:srgbClr val="1B302C"/>
      </a:dk2>
      <a:lt2>
        <a:srgbClr val="F1F0F3"/>
      </a:lt2>
      <a:accent1>
        <a:srgbClr val="94AA1E"/>
      </a:accent1>
      <a:accent2>
        <a:srgbClr val="58B514"/>
      </a:accent2>
      <a:accent3>
        <a:srgbClr val="22B921"/>
      </a:accent3>
      <a:accent4>
        <a:srgbClr val="14B857"/>
      </a:accent4>
      <a:accent5>
        <a:srgbClr val="20B59B"/>
      </a:accent5>
      <a:accent6>
        <a:srgbClr val="17A7D5"/>
      </a:accent6>
      <a:hlink>
        <a:srgbClr val="7868CC"/>
      </a:hlink>
      <a:folHlink>
        <a:srgbClr val="7F7F7F"/>
      </a:folHlink>
    </a:clrScheme>
    <a:fontScheme name="Interweave">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weaveVTI" id="{2A5AE21D-FC75-4AD0-BC12-FA563BC24905}" vid="{9A4A41B8-EB69-44BB-8E15-B517E25CF8CA}"/>
    </a:ext>
  </a:extLst>
</a:theme>
</file>

<file path=docProps/app.xml><?xml version="1.0" encoding="utf-8"?>
<Properties xmlns="http://schemas.openxmlformats.org/officeDocument/2006/extended-properties" xmlns:vt="http://schemas.openxmlformats.org/officeDocument/2006/docPropsVTypes">
  <TotalTime>1013</TotalTime>
  <Words>862</Words>
  <Application>Microsoft Office PowerPoint</Application>
  <PresentationFormat>Widescreen</PresentationFormat>
  <Paragraphs>31</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Neue Haas Grotesk Text Pro</vt:lpstr>
      <vt:lpstr>Segoe UI</vt:lpstr>
      <vt:lpstr>Simplified Arabic</vt:lpstr>
      <vt:lpstr>Times New Roman</vt:lpstr>
      <vt:lpstr>InterweaveVTI</vt:lpstr>
      <vt:lpstr>المحاضرة الثانية إلحاق الجزائر بالدولة العثمانية 1510-1519م     </vt:lpstr>
      <vt:lpstr>أصل الإخوة بربروسة</vt:lpstr>
      <vt:lpstr>PowerPoint Presentation</vt:lpstr>
      <vt:lpstr>PowerPoint Presentation</vt:lpstr>
      <vt:lpstr>الإخوة بربروسة في الجزائر وتونس</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الرابعة ظروف إلحاق الدول المغاربية (الجزائر، طرابلس، تونس) بالدولة العثمانية.</dc:title>
  <dc:creator>Office User</dc:creator>
  <cp:lastModifiedBy>Kerbech Kerbech</cp:lastModifiedBy>
  <cp:revision>16</cp:revision>
  <dcterms:created xsi:type="dcterms:W3CDTF">2023-10-21T18:07:37Z</dcterms:created>
  <dcterms:modified xsi:type="dcterms:W3CDTF">2024-07-14T15:08:12Z</dcterms:modified>
</cp:coreProperties>
</file>