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92" r:id="rId3"/>
    <p:sldId id="366" r:id="rId4"/>
    <p:sldId id="364" r:id="rId5"/>
    <p:sldId id="365" r:id="rId6"/>
    <p:sldId id="379" r:id="rId7"/>
    <p:sldId id="380" r:id="rId8"/>
    <p:sldId id="368" r:id="rId9"/>
    <p:sldId id="381" r:id="rId10"/>
    <p:sldId id="382" r:id="rId11"/>
    <p:sldId id="370" r:id="rId12"/>
    <p:sldId id="3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3" clrIdx="0">
    <p:extLst>
      <p:ext uri="{19B8F6BF-5375-455C-9EA6-DF929625EA0E}">
        <p15:presenceInfo xmlns:p15="http://schemas.microsoft.com/office/powerpoint/2012/main" userId="hp" providerId="None"/>
      </p:ext>
    </p:extLst>
  </p:cmAuthor>
  <p:cmAuthor id="2" name="Bra Ni" initials="BN" lastIdx="5" clrIdx="1">
    <p:extLst>
      <p:ext uri="{19B8F6BF-5375-455C-9EA6-DF929625EA0E}">
        <p15:presenceInfo xmlns:p15="http://schemas.microsoft.com/office/powerpoint/2012/main" userId="a5afa062582ebe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6B7"/>
    <a:srgbClr val="FFFFFF"/>
    <a:srgbClr val="0A7AB9"/>
    <a:srgbClr val="4472C4"/>
    <a:srgbClr val="70AD47"/>
    <a:srgbClr val="3399FF"/>
    <a:srgbClr val="FFCC66"/>
    <a:srgbClr val="D9D9D9"/>
    <a:srgbClr val="5B9BD5"/>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94" autoAdjust="0"/>
    <p:restoredTop sz="82461" autoAdjust="0"/>
  </p:normalViewPr>
  <p:slideViewPr>
    <p:cSldViewPr snapToGrid="0">
      <p:cViewPr varScale="1">
        <p:scale>
          <a:sx n="53" d="100"/>
          <a:sy n="53" d="100"/>
        </p:scale>
        <p:origin x="336" y="52"/>
      </p:cViewPr>
      <p:guideLst/>
    </p:cSldViewPr>
  </p:slideViewPr>
  <p:outlineViewPr>
    <p:cViewPr>
      <p:scale>
        <a:sx n="33" d="100"/>
        <a:sy n="33" d="100"/>
      </p:scale>
      <p:origin x="0" y="-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C96926-B9FE-40AD-B513-83C27FFF5EF6}" type="datetimeFigureOut">
              <a:rPr lang="en-US" smtClean="0"/>
              <a:t>12/16/2023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3DBA-CD46-4C97-AB4C-E75E1A1E8842}" type="slidenum">
              <a:rPr lang="en-US" smtClean="0"/>
              <a:t>‹#›</a:t>
            </a:fld>
            <a:endParaRPr lang="en-US"/>
          </a:p>
        </p:txBody>
      </p:sp>
    </p:spTree>
    <p:extLst>
      <p:ext uri="{BB962C8B-B14F-4D97-AF65-F5344CB8AC3E}">
        <p14:creationId xmlns:p14="http://schemas.microsoft.com/office/powerpoint/2010/main" val="694102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1F7F2-9D75-4152-956B-EDF6B41D5706}" type="datetimeFigureOut">
              <a:rPr lang="en-US" smtClean="0"/>
              <a:t>12/16/2023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C8873C-B327-49DF-95A7-9E05979C80E6}" type="slidenum">
              <a:rPr lang="en-US" smtClean="0"/>
              <a:t>‹#›</a:t>
            </a:fld>
            <a:endParaRPr lang="en-US"/>
          </a:p>
        </p:txBody>
      </p:sp>
    </p:spTree>
    <p:extLst>
      <p:ext uri="{BB962C8B-B14F-4D97-AF65-F5344CB8AC3E}">
        <p14:creationId xmlns:p14="http://schemas.microsoft.com/office/powerpoint/2010/main" val="390694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1</a:t>
            </a:fld>
            <a:endParaRPr lang="en-US"/>
          </a:p>
        </p:txBody>
      </p:sp>
    </p:spTree>
    <p:extLst>
      <p:ext uri="{BB962C8B-B14F-4D97-AF65-F5344CB8AC3E}">
        <p14:creationId xmlns:p14="http://schemas.microsoft.com/office/powerpoint/2010/main" val="3994619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محرك الأقراص: والذي يمكن أن يكون قارئًا وكاتبًا في نفس الوقت. يمكن أن يكون مشغل أقراص مضغوطة ومشغل </a:t>
            </a:r>
            <a:r>
              <a:rPr lang="en-US" sz="1200" b="0" i="0" kern="1200" dirty="0" err="1" smtClean="0">
                <a:solidFill>
                  <a:schemeClr val="tx1"/>
                </a:solidFill>
                <a:effectLst/>
                <a:latin typeface="+mn-lt"/>
                <a:ea typeface="+mn-ea"/>
                <a:cs typeface="+mn-cs"/>
              </a:rPr>
              <a:t>DVD-Rom</a:t>
            </a:r>
            <a:r>
              <a:rPr lang="en-US" sz="1200" b="0" i="0" kern="1200" dirty="0" smtClean="0">
                <a:solidFill>
                  <a:schemeClr val="tx1"/>
                </a:solidFill>
                <a:effectLst/>
                <a:latin typeface="+mn-lt"/>
                <a:ea typeface="+mn-ea"/>
                <a:cs typeface="+mn-cs"/>
              </a:rPr>
              <a:t>. </a:t>
            </a:r>
            <a:r>
              <a:rPr lang="ar-DZ" sz="1200" b="0" i="0" kern="1200" dirty="0" smtClean="0">
                <a:solidFill>
                  <a:schemeClr val="tx1"/>
                </a:solidFill>
                <a:effectLst/>
                <a:latin typeface="+mn-lt"/>
                <a:ea typeface="+mn-ea"/>
                <a:cs typeface="+mn-cs"/>
              </a:rPr>
              <a:t>يتم استخدامه لقراءة أو كتابة البيانات الرقمية (بيانات الكمبيوتر).</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10</a:t>
            </a:fld>
            <a:endParaRPr lang="en-US"/>
          </a:p>
        </p:txBody>
      </p:sp>
    </p:spTree>
    <p:extLst>
      <p:ext uri="{BB962C8B-B14F-4D97-AF65-F5344CB8AC3E}">
        <p14:creationId xmlns:p14="http://schemas.microsoft.com/office/powerpoint/2010/main" val="4087518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ar-DZ" sz="1200" b="0" i="0" kern="1200" dirty="0" smtClean="0">
                <a:solidFill>
                  <a:schemeClr val="tx1"/>
                </a:solidFill>
                <a:effectLst/>
                <a:latin typeface="+mn-lt"/>
                <a:ea typeface="+mn-ea"/>
                <a:cs typeface="+mn-cs"/>
              </a:rPr>
              <a:t>بطاقة الصوت: تسمح لك بالحصول على أصوات خارجية أو إعادة إنتاج الأصوات القادمة من الكمبيوتر</a:t>
            </a:r>
            <a:endParaRPr lang="fr-FR" sz="1200" b="0" i="0" kern="1200" dirty="0" smtClean="0">
              <a:solidFill>
                <a:schemeClr val="tx1"/>
              </a:solidFill>
              <a:effectLst/>
              <a:latin typeface="+mn-lt"/>
              <a:ea typeface="+mn-ea"/>
              <a:cs typeface="+mn-cs"/>
            </a:endParaRPr>
          </a:p>
          <a:p>
            <a:endParaRPr lang="fr-FR" sz="1200" b="0" i="0" kern="1200" dirty="0" smtClean="0">
              <a:solidFill>
                <a:schemeClr val="tx1"/>
              </a:solidFill>
              <a:effectLst/>
              <a:latin typeface="+mn-lt"/>
              <a:ea typeface="+mn-ea"/>
              <a:cs typeface="+mn-cs"/>
            </a:endParaRPr>
          </a:p>
          <a:p>
            <a:pPr rtl="1"/>
            <a:r>
              <a:rPr lang="ar-DZ" sz="1200" b="0" i="0" kern="1200" dirty="0" smtClean="0">
                <a:solidFill>
                  <a:schemeClr val="tx1"/>
                </a:solidFill>
                <a:effectLst/>
                <a:latin typeface="+mn-lt"/>
                <a:ea typeface="+mn-ea"/>
                <a:cs typeface="+mn-cs"/>
              </a:rPr>
              <a:t>بطاقة الشبكة: الاتصال بشبكة (الشبكة الداخلية: الإنترانت ، الشبكة الخارجية: الإنترنت). إرسال واستقبال إشارة الشبكة</a:t>
            </a:r>
            <a:endParaRPr lang="fr-FR" sz="1200" b="0" i="0" kern="1200" dirty="0" smtClean="0">
              <a:solidFill>
                <a:schemeClr val="tx1"/>
              </a:solidFill>
              <a:effectLst/>
              <a:latin typeface="+mn-lt"/>
              <a:ea typeface="+mn-ea"/>
              <a:cs typeface="+mn-cs"/>
            </a:endParaRPr>
          </a:p>
          <a:p>
            <a:pPr rtl="1"/>
            <a:endParaRPr lang="fr-FR" sz="1200" b="0" i="0" kern="1200" dirty="0" smtClean="0">
              <a:solidFill>
                <a:schemeClr val="tx1"/>
              </a:solidFill>
              <a:effectLst/>
              <a:latin typeface="+mn-lt"/>
              <a:ea typeface="+mn-ea"/>
              <a:cs typeface="+mn-cs"/>
            </a:endParaRPr>
          </a:p>
          <a:p>
            <a:pPr rtl="1"/>
            <a:endParaRPr lang="ar-DZ" sz="1200" b="0" i="0" kern="1200" dirty="0" smtClean="0">
              <a:solidFill>
                <a:schemeClr val="tx1"/>
              </a:solidFill>
              <a:effectLst/>
              <a:latin typeface="+mn-lt"/>
              <a:ea typeface="+mn-ea"/>
              <a:cs typeface="+mn-cs"/>
            </a:endParaRPr>
          </a:p>
          <a:p>
            <a:endParaRPr lang="fr-FR" dirty="0" smtClean="0"/>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11</a:t>
            </a:fld>
            <a:endParaRPr lang="en-US"/>
          </a:p>
        </p:txBody>
      </p:sp>
    </p:spTree>
    <p:extLst>
      <p:ext uri="{BB962C8B-B14F-4D97-AF65-F5344CB8AC3E}">
        <p14:creationId xmlns:p14="http://schemas.microsoft.com/office/powerpoint/2010/main" val="2098760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كما رأينا للتو ، يتكون الكمبيوتر من مجموعة من العناصر الرئيسية ، ولكن لربطها والتفاعل معها ، يجب أن تضيف عناصر تسمى الأجهزة الطرفية.</a:t>
            </a:r>
            <a:endParaRPr lang="fr-FR" sz="1200" b="0" i="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outerShdw blurRad="38100" dist="38100" dir="2700000" algn="tl" rotWithShape="0">
                    <a:srgbClr val="000000">
                      <a:alpha val="43000"/>
                    </a:srgbClr>
                  </a:outerShdw>
                </a:effectLst>
                <a:latin typeface="+mn-lt"/>
                <a:ea typeface="+mn-ea"/>
                <a:cs typeface="+mn-cs"/>
              </a:rPr>
              <a:t>Comme l’on vient de voir un ordinateur est composé d’un assemblage d’éléments principaux, mais pour rentrer en relation et interagir avec lui, il lui faut lui ajouter des éléments appelés périphériques</a:t>
            </a:r>
            <a:endParaRPr lang="en-US" dirty="0" smtClean="0">
              <a:effectLst/>
            </a:endParaRPr>
          </a:p>
          <a:p>
            <a:pPr algn="r" rtl="1"/>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2</a:t>
            </a:fld>
            <a:endParaRPr lang="en-US"/>
          </a:p>
        </p:txBody>
      </p:sp>
    </p:spTree>
    <p:extLst>
      <p:ext uri="{BB962C8B-B14F-4D97-AF65-F5344CB8AC3E}">
        <p14:creationId xmlns:p14="http://schemas.microsoft.com/office/powerpoint/2010/main" val="149752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أنواع الأجهزة المختلفة هناك أنواع مختلفة من الأجهزة الطرفية التي يتم تصنيفها بشكل عام إلى 3 أنواع</a:t>
            </a:r>
            <a:endParaRPr lang="fr-FR" sz="1200" b="0" i="0" kern="1200" dirty="0" smtClean="0">
              <a:solidFill>
                <a:schemeClr val="tx1"/>
              </a:solidFill>
              <a:effectLst/>
              <a:latin typeface="+mn-lt"/>
              <a:ea typeface="+mn-ea"/>
              <a:cs typeface="+mn-cs"/>
            </a:endParaRPr>
          </a:p>
          <a:p>
            <a:pPr algn="r" rtl="1"/>
            <a:r>
              <a:rPr lang="ar-DZ" sz="1200" b="0" i="0" kern="1200" dirty="0" smtClean="0">
                <a:solidFill>
                  <a:schemeClr val="tx1"/>
                </a:solidFill>
                <a:effectLst/>
                <a:latin typeface="+mn-lt"/>
                <a:ea typeface="+mn-ea"/>
                <a:cs typeface="+mn-cs"/>
              </a:rPr>
              <a:t> أجهزة</a:t>
            </a:r>
            <a:r>
              <a:rPr lang="fr-FR" sz="1200" b="0" i="0" kern="1200" dirty="0" smtClean="0">
                <a:solidFill>
                  <a:schemeClr val="tx1"/>
                </a:solidFill>
                <a:effectLst/>
                <a:latin typeface="+mn-lt"/>
                <a:ea typeface="+mn-ea"/>
                <a:cs typeface="+mn-cs"/>
              </a:rPr>
              <a:t> </a:t>
            </a:r>
            <a:r>
              <a:rPr lang="ar-DZ" sz="1200" b="0" i="0" kern="1200" dirty="0" smtClean="0">
                <a:solidFill>
                  <a:schemeClr val="tx1"/>
                </a:solidFill>
                <a:effectLst/>
                <a:latin typeface="+mn-lt"/>
                <a:ea typeface="+mn-ea"/>
                <a:cs typeface="+mn-cs"/>
              </a:rPr>
              <a:t>إدخال</a:t>
            </a:r>
            <a:endParaRPr lang="fr-FR" sz="1200" b="0" i="0" kern="1200" dirty="0" smtClean="0">
              <a:solidFill>
                <a:schemeClr val="tx1"/>
              </a:solidFill>
              <a:effectLst/>
              <a:latin typeface="+mn-lt"/>
              <a:ea typeface="+mn-ea"/>
              <a:cs typeface="+mn-cs"/>
            </a:endParaRPr>
          </a:p>
          <a:p>
            <a:pPr algn="r" rtl="1"/>
            <a:r>
              <a:rPr lang="ar-DZ" sz="1200" b="0" i="0" kern="1200" dirty="0" smtClean="0">
                <a:solidFill>
                  <a:schemeClr val="tx1"/>
                </a:solidFill>
                <a:effectLst/>
                <a:latin typeface="+mn-lt"/>
                <a:ea typeface="+mn-ea"/>
                <a:cs typeface="+mn-cs"/>
              </a:rPr>
              <a:t> أجهزة والإخراج</a:t>
            </a:r>
            <a:endParaRPr lang="fr-FR" sz="1200" b="0" i="0" kern="1200" dirty="0" smtClean="0">
              <a:solidFill>
                <a:schemeClr val="tx1"/>
              </a:solidFill>
              <a:effectLst/>
              <a:latin typeface="+mn-lt"/>
              <a:ea typeface="+mn-ea"/>
              <a:cs typeface="+mn-cs"/>
            </a:endParaRPr>
          </a:p>
          <a:p>
            <a:pPr algn="r" rtl="1"/>
            <a:r>
              <a:rPr lang="ar-DZ" sz="1200" b="0" i="0" kern="1200" dirty="0" smtClean="0">
                <a:solidFill>
                  <a:schemeClr val="tx1"/>
                </a:solidFill>
                <a:effectLst/>
                <a:latin typeface="+mn-lt"/>
                <a:ea typeface="+mn-ea"/>
                <a:cs typeface="+mn-cs"/>
              </a:rPr>
              <a:t> أجهزة الإدخال والإخراج</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a:t>
            </a:fld>
            <a:endParaRPr lang="en-US"/>
          </a:p>
        </p:txBody>
      </p:sp>
    </p:spTree>
    <p:extLst>
      <p:ext uri="{BB962C8B-B14F-4D97-AF65-F5344CB8AC3E}">
        <p14:creationId xmlns:p14="http://schemas.microsoft.com/office/powerpoint/2010/main" val="1367130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DZ" sz="1200" b="0" i="0" kern="1200" dirty="0" smtClean="0">
                <a:solidFill>
                  <a:schemeClr val="tx1"/>
                </a:solidFill>
                <a:effectLst/>
                <a:latin typeface="+mn-lt"/>
                <a:ea typeface="+mn-ea"/>
                <a:cs typeface="+mn-cs"/>
              </a:rPr>
              <a:t>تستخدم أجهزة الإدخال لتوفير المعلومات (أو البيانات) لنظام الكمبيوتر.</a:t>
            </a:r>
          </a:p>
        </p:txBody>
      </p:sp>
      <p:sp>
        <p:nvSpPr>
          <p:cNvPr id="4" name="Slide Number Placeholder 3"/>
          <p:cNvSpPr>
            <a:spLocks noGrp="1"/>
          </p:cNvSpPr>
          <p:nvPr>
            <p:ph type="sldNum" sz="quarter" idx="10"/>
          </p:nvPr>
        </p:nvSpPr>
        <p:spPr/>
        <p:txBody>
          <a:bodyPr/>
          <a:lstStyle/>
          <a:p>
            <a:fld id="{1DC8873C-B327-49DF-95A7-9E05979C80E6}" type="slidenum">
              <a:rPr lang="en-US" smtClean="0"/>
              <a:t>4</a:t>
            </a:fld>
            <a:endParaRPr lang="en-US"/>
          </a:p>
        </p:txBody>
      </p:sp>
    </p:spTree>
    <p:extLst>
      <p:ext uri="{BB962C8B-B14F-4D97-AF65-F5344CB8AC3E}">
        <p14:creationId xmlns:p14="http://schemas.microsoft.com/office/powerpoint/2010/main" val="3477958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وهي تشمل بشكل أساسي: لوحة المفاتيح (كتابة النص) ، والماوس (التأشير) ، والماسح الضوئي (مسح المستندات الورقية) ، والميكروفون ، وكاميرا الويب ، وما إلى ذلك.</a:t>
            </a:r>
            <a:endParaRPr lang="fr-FR" sz="1200" b="0" i="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On y retrouve principalement : clavier (frappe de texte), souris (pointage), scanner (numérisation de documents papier), micro, webcam, etc.</a:t>
            </a:r>
            <a:endParaRPr lang="en-US" dirty="0" smtClean="0">
              <a:effectLst/>
            </a:endParaRPr>
          </a:p>
          <a:p>
            <a:pPr algn="r" rtl="1"/>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a:t>
            </a:fld>
            <a:endParaRPr lang="en-US"/>
          </a:p>
        </p:txBody>
      </p:sp>
    </p:spTree>
    <p:extLst>
      <p:ext uri="{BB962C8B-B14F-4D97-AF65-F5344CB8AC3E}">
        <p14:creationId xmlns:p14="http://schemas.microsoft.com/office/powerpoint/2010/main" val="1742147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a:t>
            </a:fld>
            <a:endParaRPr lang="en-US"/>
          </a:p>
        </p:txBody>
      </p:sp>
    </p:spTree>
    <p:extLst>
      <p:ext uri="{BB962C8B-B14F-4D97-AF65-F5344CB8AC3E}">
        <p14:creationId xmlns:p14="http://schemas.microsoft.com/office/powerpoint/2010/main" val="1597543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sz="1200" b="0" i="0" kern="1200" dirty="0" smtClean="0">
                <a:solidFill>
                  <a:schemeClr val="tx1"/>
                </a:solidFill>
                <a:effectLst/>
                <a:latin typeface="+mn-lt"/>
                <a:ea typeface="+mn-ea"/>
                <a:cs typeface="+mn-cs"/>
              </a:rPr>
              <a:t>تُستخدم أجهزة الإخراج لإخراج المعلومات من نظام الكمبيوتر: شاشة ، طابعة ، مكبر صوت ، إلخ.</a:t>
            </a:r>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7</a:t>
            </a:fld>
            <a:endParaRPr lang="en-US"/>
          </a:p>
        </p:txBody>
      </p:sp>
    </p:spTree>
    <p:extLst>
      <p:ext uri="{BB962C8B-B14F-4D97-AF65-F5344CB8AC3E}">
        <p14:creationId xmlns:p14="http://schemas.microsoft.com/office/powerpoint/2010/main" val="2806204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ar-DZ" sz="1200" b="0" i="0" kern="1200" dirty="0" smtClean="0">
                <a:solidFill>
                  <a:schemeClr val="tx1"/>
                </a:solidFill>
                <a:effectLst/>
                <a:latin typeface="+mn-lt"/>
                <a:ea typeface="+mn-ea"/>
                <a:cs typeface="+mn-cs"/>
              </a:rPr>
              <a:t>الطابعة: تسمح بوضع وسائط الطباعة (الورق والكرتون والبلاستيك ...) الصور والنصوص ... القادمة من الكمبيوتر</a:t>
            </a:r>
            <a:endParaRPr lang="fr-FR" sz="1200" b="0" i="0" kern="1200" dirty="0" smtClean="0">
              <a:solidFill>
                <a:schemeClr val="tx1"/>
              </a:solidFill>
              <a:effectLst/>
              <a:latin typeface="+mn-lt"/>
              <a:ea typeface="+mn-ea"/>
              <a:cs typeface="+mn-cs"/>
            </a:endParaRPr>
          </a:p>
          <a:p>
            <a:r>
              <a:rPr lang="ar-DZ" sz="1200" b="0" i="0" kern="1200" dirty="0" smtClean="0">
                <a:solidFill>
                  <a:schemeClr val="tx1"/>
                </a:solidFill>
                <a:effectLst/>
                <a:latin typeface="+mn-lt"/>
                <a:ea typeface="+mn-ea"/>
                <a:cs typeface="+mn-cs"/>
              </a:rPr>
              <a:t>المتحدث: يقوم بتشغيل الأصوات من الكمبيوتر</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8</a:t>
            </a:fld>
            <a:endParaRPr lang="en-US"/>
          </a:p>
        </p:txBody>
      </p:sp>
    </p:spTree>
    <p:extLst>
      <p:ext uri="{BB962C8B-B14F-4D97-AF65-F5344CB8AC3E}">
        <p14:creationId xmlns:p14="http://schemas.microsoft.com/office/powerpoint/2010/main" val="1826232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يمكنك أيضًا إضافة أجهزة الإدخال والإخراج التي تعمل في كلا الاتجاهين: محرك أقراص مضغوطة أو مفتاح </a:t>
            </a:r>
            <a:r>
              <a:rPr lang="en-US" sz="1200" b="0" i="0" kern="1200" dirty="0" smtClean="0">
                <a:solidFill>
                  <a:schemeClr val="tx1"/>
                </a:solidFill>
                <a:effectLst/>
                <a:latin typeface="+mn-lt"/>
                <a:ea typeface="+mn-ea"/>
                <a:cs typeface="+mn-cs"/>
              </a:rPr>
              <a:t>USB ، </a:t>
            </a:r>
            <a:r>
              <a:rPr lang="ar-DZ" sz="1200" b="0" i="0" kern="1200" dirty="0" smtClean="0">
                <a:solidFill>
                  <a:schemeClr val="tx1"/>
                </a:solidFill>
                <a:effectLst/>
                <a:latin typeface="+mn-lt"/>
                <a:ea typeface="+mn-ea"/>
                <a:cs typeface="+mn-cs"/>
              </a:rPr>
              <a:t>على سبيل المثال ، يمكنه تخزين البيانات (الإخراج) وتحميلها (الإدخال).</a:t>
            </a:r>
            <a:r>
              <a:rPr lang="fr-FR" sz="1200" b="0" i="0" kern="1200" dirty="0" smtClean="0">
                <a:solidFill>
                  <a:schemeClr val="tx1"/>
                </a:solidFill>
                <a:effectLst/>
                <a:latin typeface="+mn-lt"/>
                <a:ea typeface="+mn-ea"/>
                <a:cs typeface="+mn-cs"/>
              </a:rPr>
              <a:t> </a:t>
            </a:r>
            <a:r>
              <a:rPr lang="fr-FR" sz="1200" b="1" kern="1200" dirty="0" smtClean="0">
                <a:solidFill>
                  <a:schemeClr val="tx1"/>
                </a:solidFill>
                <a:effectLst>
                  <a:outerShdw blurRad="38100" dist="38100" dir="2700000" algn="tl" rotWithShape="0">
                    <a:srgbClr val="000000">
                      <a:alpha val="43000"/>
                    </a:srgbClr>
                  </a:outerShdw>
                </a:effectLst>
                <a:latin typeface="+mn-lt"/>
                <a:ea typeface="+mn-ea"/>
                <a:cs typeface="+mn-cs"/>
              </a:rPr>
              <a:t>On peut également ajouter des périphériques d’entrée-sortie qui opèrent dans les deux sens : un lecteur de CD-ROM ou une clé USB, par exemple, permettent de stocker des données (sortie) ainsi de les charger (entrée).</a:t>
            </a:r>
            <a:endParaRPr lang="en-US" dirty="0" smtClean="0">
              <a:effectLst/>
            </a:endParaRPr>
          </a:p>
          <a:p>
            <a:pPr algn="r" rtl="1"/>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9</a:t>
            </a:fld>
            <a:endParaRPr lang="en-US"/>
          </a:p>
        </p:txBody>
      </p:sp>
    </p:spTree>
    <p:extLst>
      <p:ext uri="{BB962C8B-B14F-4D97-AF65-F5344CB8AC3E}">
        <p14:creationId xmlns:p14="http://schemas.microsoft.com/office/powerpoint/2010/main" val="199166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973832-9832-468F-A72C-DC5F3E5D943C}"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349558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E3BF0-A4C4-4249-86D6-DA45F698232C}"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61073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7C739F-D9CA-4CC4-9292-94865927700A}"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83103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9F6FC4-3FF6-4511-B834-B0E0BA388E35}"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83827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56D0EF-1A3F-454E-8383-CC85C910DBE1}"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412782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AAD700-B029-49C8-B625-928991EC6B9A}"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426592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D8F3DC-DF72-4CFD-9AD5-4A8AA5F65578}" type="datetime1">
              <a:rPr lang="en-US" smtClean="0"/>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27862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AA662D-8B81-4B12-BB02-BFD0706430A6}" type="datetime1">
              <a:rPr lang="en-US" smtClean="0"/>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18826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1AF2C-C2FE-4B96-B5D7-E6C2701DA0E9}" type="datetime1">
              <a:rPr lang="en-US" smtClean="0"/>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3846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5EEE1-9FD4-44D0-BF20-1EF2039709F8}"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52383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C7800B-2217-42E2-8050-663C15F75027}"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1487303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965A5-BB89-40E4-BF1A-C2C17BF7244D}" type="datetime1">
              <a:rPr lang="en-US" smtClean="0"/>
              <a:t>12/16/2023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C0D0C-0868-4FD9-B63E-9D6F38ED3D4A}" type="slidenum">
              <a:rPr lang="en-US" smtClean="0"/>
              <a:t>‹#›</a:t>
            </a:fld>
            <a:endParaRPr lang="en-US"/>
          </a:p>
        </p:txBody>
      </p:sp>
    </p:spTree>
    <p:extLst>
      <p:ext uri="{BB962C8B-B14F-4D97-AF65-F5344CB8AC3E}">
        <p14:creationId xmlns:p14="http://schemas.microsoft.com/office/powerpoint/2010/main" val="159788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627266"/>
            <a:ext cx="12192000" cy="2324048"/>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effectLst>
                <a:outerShdw blurRad="38100" dist="38100" dir="2700000" algn="tl">
                  <a:srgbClr val="000000">
                    <a:alpha val="43137"/>
                  </a:srgbClr>
                </a:outerShdw>
              </a:effectLst>
            </a:endParaRPr>
          </a:p>
        </p:txBody>
      </p:sp>
      <p:pic>
        <p:nvPicPr>
          <p:cNvPr id="9" name="Picture 8"/>
          <p:cNvPicPr>
            <a:picLocks noChangeAspect="1"/>
          </p:cNvPicPr>
          <p:nvPr/>
        </p:nvPicPr>
        <p:blipFill>
          <a:blip r:embed="rId3">
            <a:extLst>
              <a:ext uri="{BEBA8EAE-BF5A-486C-A8C5-ECC9F3942E4B}">
                <a14:imgProps xmlns:a14="http://schemas.microsoft.com/office/drawing/2010/main">
                  <a14:imgLayer r:embed="rId4">
                    <a14:imgEffect>
                      <a14:backgroundRemoval t="1778" b="94667" l="889" r="98222">
                        <a14:foregroundMark x1="6667" y1="95111" x2="889" y2="77778"/>
                        <a14:foregroundMark x1="889" y1="77778" x2="36000" y2="36889"/>
                        <a14:foregroundMark x1="36000" y1="36889" x2="35556" y2="7556"/>
                        <a14:foregroundMark x1="35556" y1="7556" x2="54667" y2="1778"/>
                        <a14:foregroundMark x1="55111" y1="2222" x2="73778" y2="18222"/>
                        <a14:foregroundMark x1="73778" y1="18222" x2="75556" y2="46667"/>
                        <a14:foregroundMark x1="75556" y1="46667" x2="80889" y2="53333"/>
                        <a14:foregroundMark x1="80889" y1="53333" x2="80889" y2="60000"/>
                        <a14:foregroundMark x1="80889" y1="60000" x2="93778" y2="60444"/>
                        <a14:foregroundMark x1="95111" y1="60889" x2="98222" y2="67111"/>
                        <a14:foregroundMark x1="9778" y1="93333" x2="92444" y2="92444"/>
                        <a14:foregroundMark x1="92000" y1="92000" x2="96444" y2="92000"/>
                        <a14:foregroundMark x1="96444" y1="92000" x2="96889" y2="65778"/>
                        <a14:foregroundMark x1="62222" y1="53778" x2="64889" y2="58222"/>
                        <a14:foregroundMark x1="60000" y1="36889" x2="66667" y2="43111"/>
                        <a14:foregroundMark x1="45333" y1="86222" x2="50222" y2="89333"/>
                        <a14:foregroundMark x1="18222" y1="88889" x2="88444" y2="69778"/>
                        <a14:foregroundMark x1="90222" y1="73333" x2="32444" y2="92000"/>
                        <a14:foregroundMark x1="61333" y1="21333" x2="66667" y2="24889"/>
                        <a14:foregroundMark x1="43111" y1="12000" x2="41778" y2="36889"/>
                        <a14:foregroundMark x1="75556" y1="56444" x2="36444" y2="80889"/>
                        <a14:foregroundMark x1="66222" y1="67111" x2="55111" y2="78667"/>
                        <a14:foregroundMark x1="76444" y1="54667" x2="72444" y2="63556"/>
                        <a14:foregroundMark x1="56889" y1="74222" x2="32889" y2="81333"/>
                        <a14:foregroundMark x1="39111" y1="87111" x2="19111" y2="93333"/>
                        <a14:backgroundMark x1="1333" y1="73778" x2="32889" y2="36000"/>
                        <a14:backgroundMark x1="32889" y1="6222" x2="52000" y2="444"/>
                        <a14:backgroundMark x1="74222" y1="17333" x2="54222" y2="0"/>
                        <a14:backgroundMark x1="75556" y1="17333" x2="76444" y2="45333"/>
                        <a14:backgroundMark x1="76444" y1="45333" x2="81778" y2="51556"/>
                        <a14:backgroundMark x1="81778" y1="51556" x2="82222" y2="56889"/>
                        <a14:backgroundMark x1="82667" y1="57778" x2="82667" y2="59556"/>
                        <a14:backgroundMark x1="94667" y1="59556" x2="99556" y2="65778"/>
                        <a14:backgroundMark x1="5333" y1="96000" x2="0" y2="79111"/>
                        <a14:backgroundMark x1="98667" y1="65778" x2="97778" y2="96889"/>
                      </a14:backgroundRemoval>
                    </a14:imgEffect>
                  </a14:imgLayer>
                </a14:imgProps>
              </a:ext>
              <a:ext uri="{28A0092B-C50C-407E-A947-70E740481C1C}">
                <a14:useLocalDpi xmlns:a14="http://schemas.microsoft.com/office/drawing/2010/main" val="0"/>
              </a:ext>
            </a:extLst>
          </a:blip>
          <a:stretch>
            <a:fillRect/>
          </a:stretch>
        </p:blipFill>
        <p:spPr>
          <a:xfrm>
            <a:off x="188090" y="183321"/>
            <a:ext cx="1024694" cy="1024694"/>
          </a:xfrm>
          <a:prstGeom prst="rect">
            <a:avLst/>
          </a:prstGeom>
        </p:spPr>
      </p:pic>
      <p:sp>
        <p:nvSpPr>
          <p:cNvPr id="11" name="Rectángulo 11">
            <a:extLst>
              <a:ext uri="{FF2B5EF4-FFF2-40B4-BE49-F238E27FC236}">
                <a16:creationId xmlns:a16="http://schemas.microsoft.com/office/drawing/2014/main" id="{494FBF20-5942-554E-A0E2-E732234528A2}"/>
              </a:ext>
            </a:extLst>
          </p:cNvPr>
          <p:cNvSpPr/>
          <p:nvPr/>
        </p:nvSpPr>
        <p:spPr>
          <a:xfrm>
            <a:off x="4684920" y="6395507"/>
            <a:ext cx="3355210" cy="461665"/>
          </a:xfrm>
          <a:prstGeom prst="rect">
            <a:avLst/>
          </a:prstGeom>
        </p:spPr>
        <p:txBody>
          <a:bodyPr wrap="square">
            <a:spAutoFit/>
          </a:bodyPr>
          <a:lstStyle/>
          <a:p>
            <a:pPr hangingPunct="0"/>
            <a:r>
              <a:rPr lang="en-US" sz="2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Mme. </a:t>
            </a:r>
            <a:r>
              <a:rPr lang="en-US" sz="2400" b="1" dirty="0" err="1" smtClean="0">
                <a:solidFill>
                  <a:schemeClr val="bg1"/>
                </a:solidFill>
                <a:effectLst>
                  <a:outerShdw blurRad="38100" dist="38100" dir="2700000" algn="tl">
                    <a:srgbClr val="000000">
                      <a:alpha val="43137"/>
                    </a:srgbClr>
                  </a:outerShdw>
                </a:effectLst>
                <a:latin typeface="Century Gothic" panose="020B0502020202020204" pitchFamily="34" charset="0"/>
              </a:rPr>
              <a:t>Belkebir</a:t>
            </a:r>
            <a:r>
              <a:rPr lang="en-US" sz="2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 </a:t>
            </a:r>
            <a:r>
              <a:rPr lang="en-US" sz="2400" b="1" dirty="0" err="1" smtClean="0">
                <a:solidFill>
                  <a:schemeClr val="bg1"/>
                </a:solidFill>
                <a:effectLst>
                  <a:outerShdw blurRad="38100" dist="38100" dir="2700000" algn="tl">
                    <a:srgbClr val="000000">
                      <a:alpha val="43137"/>
                    </a:srgbClr>
                  </a:outerShdw>
                </a:effectLst>
                <a:latin typeface="Century Gothic" panose="020B0502020202020204" pitchFamily="34" charset="0"/>
              </a:rPr>
              <a:t>Malak</a:t>
            </a:r>
            <a:endParaRPr lang="en-US" sz="16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12" name="Rectangle 11"/>
          <p:cNvSpPr/>
          <p:nvPr/>
        </p:nvSpPr>
        <p:spPr>
          <a:xfrm>
            <a:off x="1212784" y="238519"/>
            <a:ext cx="10021078" cy="1938992"/>
          </a:xfrm>
          <a:prstGeom prst="rect">
            <a:avLst/>
          </a:prstGeom>
        </p:spPr>
        <p:txBody>
          <a:bodyPr wrap="square">
            <a:spAutoFit/>
          </a:bodyPr>
          <a:lstStyle/>
          <a:p>
            <a:pPr algn="ctr"/>
            <a:r>
              <a:rPr lang="fr-FR" sz="2400" dirty="0" smtClean="0">
                <a:latin typeface="Century Gothic" panose="020B0502020202020204" pitchFamily="34" charset="0"/>
              </a:rPr>
              <a:t>REPUBLIQUE </a:t>
            </a:r>
            <a:r>
              <a:rPr lang="fr-FR" sz="2400" dirty="0">
                <a:latin typeface="Century Gothic" panose="020B0502020202020204" pitchFamily="34" charset="0"/>
              </a:rPr>
              <a:t>ALGERIENNE DEMOCRATIQUE ET POPULAIRE</a:t>
            </a:r>
          </a:p>
          <a:p>
            <a:pPr algn="ctr"/>
            <a:r>
              <a:rPr lang="fr-FR" sz="2400" dirty="0">
                <a:latin typeface="Century Gothic" panose="020B0502020202020204" pitchFamily="34" charset="0"/>
              </a:rPr>
              <a:t>UNIVERSITE LARBI BEN M’HIDI </a:t>
            </a:r>
            <a:r>
              <a:rPr lang="fr-FR" sz="2400" dirty="0" smtClean="0">
                <a:latin typeface="Century Gothic" panose="020B0502020202020204" pitchFamily="34" charset="0"/>
              </a:rPr>
              <a:t>OUM-EL-BOUAGHI</a:t>
            </a:r>
            <a:endParaRPr lang="en-US" sz="2400" dirty="0">
              <a:latin typeface="Century Gothic" panose="020B0502020202020204" pitchFamily="34" charset="0"/>
            </a:endParaRPr>
          </a:p>
          <a:p>
            <a:pPr algn="ctr"/>
            <a:r>
              <a:rPr lang="fr-FR" sz="2400" dirty="0">
                <a:latin typeface="Century Gothic" panose="020B0502020202020204" pitchFamily="34" charset="0"/>
              </a:rPr>
              <a:t>LICENCE 1ERE ANNEE</a:t>
            </a:r>
            <a:endParaRPr lang="en-US" sz="2400" dirty="0">
              <a:latin typeface="Century Gothic" panose="020B0502020202020204" pitchFamily="34" charset="0"/>
            </a:endParaRPr>
          </a:p>
          <a:p>
            <a:pPr algn="ctr"/>
            <a:r>
              <a:rPr lang="fr-FR" sz="2400" dirty="0">
                <a:latin typeface="Century Gothic" panose="020B0502020202020204" pitchFamily="34" charset="0"/>
              </a:rPr>
              <a:t>MODULE : INFORMATIQUE 1</a:t>
            </a:r>
            <a:endParaRPr lang="en-US" sz="2400" dirty="0">
              <a:latin typeface="Century Gothic" panose="020B0502020202020204" pitchFamily="34" charset="0"/>
            </a:endParaRPr>
          </a:p>
          <a:p>
            <a:pPr hangingPunct="0"/>
            <a:r>
              <a:rPr lang="en-US" sz="2400" dirty="0">
                <a:latin typeface="Century Gothic" panose="020B0502020202020204" pitchFamily="34" charset="0"/>
              </a:rPr>
              <a:t> </a:t>
            </a:r>
          </a:p>
        </p:txBody>
      </p:sp>
      <p:sp>
        <p:nvSpPr>
          <p:cNvPr id="13" name="Rectángulo 11">
            <a:extLst>
              <a:ext uri="{FF2B5EF4-FFF2-40B4-BE49-F238E27FC236}">
                <a16:creationId xmlns:a16="http://schemas.microsoft.com/office/drawing/2014/main" id="{494FBF20-5942-554E-A0E2-E732234528A2}"/>
              </a:ext>
            </a:extLst>
          </p:cNvPr>
          <p:cNvSpPr/>
          <p:nvPr/>
        </p:nvSpPr>
        <p:spPr>
          <a:xfrm>
            <a:off x="3219237" y="2242709"/>
            <a:ext cx="6006465" cy="1446550"/>
          </a:xfrm>
          <a:prstGeom prst="rect">
            <a:avLst/>
          </a:prstGeom>
        </p:spPr>
        <p:txBody>
          <a:bodyPr wrap="square">
            <a:spAutoFit/>
          </a:bodyPr>
          <a:lstStyle/>
          <a:p>
            <a:pPr algn="ctr"/>
            <a:r>
              <a:rPr lang="fr-FR" sz="4400" b="1" dirty="0" smtClean="0">
                <a:solidFill>
                  <a:schemeClr val="accent1"/>
                </a:solidFill>
                <a:effectLst>
                  <a:outerShdw blurRad="38100" dist="38100" dir="2700000" algn="tl">
                    <a:srgbClr val="000000">
                      <a:alpha val="43137"/>
                    </a:srgbClr>
                  </a:outerShdw>
                </a:effectLst>
                <a:latin typeface="Century Gothic" panose="020B0502020202020204" pitchFamily="34" charset="0"/>
              </a:rPr>
              <a:t>MODULE </a:t>
            </a:r>
            <a:r>
              <a:rPr lang="fr-FR" sz="4400" b="1" dirty="0">
                <a:solidFill>
                  <a:schemeClr val="accent1"/>
                </a:solidFill>
                <a:effectLst>
                  <a:outerShdw blurRad="38100" dist="38100" dir="2700000" algn="tl">
                    <a:srgbClr val="000000">
                      <a:alpha val="43137"/>
                    </a:srgbClr>
                  </a:outerShdw>
                </a:effectLst>
                <a:latin typeface="Century Gothic" panose="020B0502020202020204" pitchFamily="34" charset="0"/>
              </a:rPr>
              <a:t>: INFORMATIQUE </a:t>
            </a:r>
            <a:r>
              <a:rPr lang="fr-FR" sz="4400" b="1" dirty="0" smtClean="0">
                <a:solidFill>
                  <a:schemeClr val="accent1"/>
                </a:solidFill>
                <a:effectLst>
                  <a:outerShdw blurRad="38100" dist="38100" dir="2700000" algn="tl">
                    <a:srgbClr val="000000">
                      <a:alpha val="43137"/>
                    </a:srgbClr>
                  </a:outerShdw>
                </a:effectLst>
                <a:latin typeface="Century Gothic" panose="020B0502020202020204" pitchFamily="34" charset="0"/>
              </a:rPr>
              <a:t>1</a:t>
            </a:r>
            <a:endParaRPr lang="es-ES" sz="4400" b="1" dirty="0">
              <a:solidFill>
                <a:schemeClr val="accent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1</a:t>
            </a:fld>
            <a:endParaRPr lang="en-US"/>
          </a:p>
        </p:txBody>
      </p:sp>
      <p:sp>
        <p:nvSpPr>
          <p:cNvPr id="16" name="Rectángulo 11">
            <a:extLst>
              <a:ext uri="{FF2B5EF4-FFF2-40B4-BE49-F238E27FC236}">
                <a16:creationId xmlns:a16="http://schemas.microsoft.com/office/drawing/2014/main" id="{494FBF20-5942-554E-A0E2-E732234528A2}"/>
              </a:ext>
            </a:extLst>
          </p:cNvPr>
          <p:cNvSpPr/>
          <p:nvPr/>
        </p:nvSpPr>
        <p:spPr>
          <a:xfrm>
            <a:off x="2494859" y="4643895"/>
            <a:ext cx="7202281" cy="1569660"/>
          </a:xfrm>
          <a:prstGeom prst="rect">
            <a:avLst/>
          </a:prstGeom>
        </p:spPr>
        <p:txBody>
          <a:bodyPr wrap="square">
            <a:spAutoFit/>
          </a:bodyPr>
          <a:lstStyle/>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4800" b="1" dirty="0" err="1" smtClean="0">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48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Peripherals</a:t>
            </a:r>
          </a:p>
        </p:txBody>
      </p:sp>
      <p:pic>
        <p:nvPicPr>
          <p:cNvPr id="18" name="Picture 17"/>
          <p:cNvPicPr>
            <a:picLocks noChangeAspect="1"/>
          </p:cNvPicPr>
          <p:nvPr/>
        </p:nvPicPr>
        <p:blipFill>
          <a:blip r:embed="rId3">
            <a:extLst>
              <a:ext uri="{BEBA8EAE-BF5A-486C-A8C5-ECC9F3942E4B}">
                <a14:imgProps xmlns:a14="http://schemas.microsoft.com/office/drawing/2010/main">
                  <a14:imgLayer r:embed="rId4">
                    <a14:imgEffect>
                      <a14:backgroundRemoval t="1778" b="94667" l="889" r="98222">
                        <a14:foregroundMark x1="6667" y1="95111" x2="889" y2="77778"/>
                        <a14:foregroundMark x1="889" y1="77778" x2="36000" y2="36889"/>
                        <a14:foregroundMark x1="36000" y1="36889" x2="35556" y2="7556"/>
                        <a14:foregroundMark x1="35556" y1="7556" x2="54667" y2="1778"/>
                        <a14:foregroundMark x1="55111" y1="2222" x2="73778" y2="18222"/>
                        <a14:foregroundMark x1="73778" y1="18222" x2="75556" y2="46667"/>
                        <a14:foregroundMark x1="75556" y1="46667" x2="80889" y2="53333"/>
                        <a14:foregroundMark x1="80889" y1="53333" x2="80889" y2="60000"/>
                        <a14:foregroundMark x1="80889" y1="60000" x2="93778" y2="60444"/>
                        <a14:foregroundMark x1="95111" y1="60889" x2="98222" y2="67111"/>
                        <a14:foregroundMark x1="9778" y1="93333" x2="92444" y2="92444"/>
                        <a14:foregroundMark x1="92000" y1="92000" x2="96444" y2="92000"/>
                        <a14:foregroundMark x1="96444" y1="92000" x2="96889" y2="65778"/>
                        <a14:foregroundMark x1="62222" y1="53778" x2="64889" y2="58222"/>
                        <a14:foregroundMark x1="60000" y1="36889" x2="66667" y2="43111"/>
                        <a14:foregroundMark x1="45333" y1="86222" x2="50222" y2="89333"/>
                        <a14:foregroundMark x1="18222" y1="88889" x2="88444" y2="69778"/>
                        <a14:foregroundMark x1="90222" y1="73333" x2="32444" y2="92000"/>
                        <a14:foregroundMark x1="61333" y1="21333" x2="66667" y2="24889"/>
                        <a14:foregroundMark x1="43111" y1="12000" x2="41778" y2="36889"/>
                        <a14:foregroundMark x1="75556" y1="56444" x2="36444" y2="80889"/>
                        <a14:foregroundMark x1="66222" y1="67111" x2="55111" y2="78667"/>
                        <a14:foregroundMark x1="76444" y1="54667" x2="72444" y2="63556"/>
                        <a14:foregroundMark x1="56889" y1="74222" x2="32889" y2="81333"/>
                        <a14:foregroundMark x1="39111" y1="87111" x2="19111" y2="93333"/>
                        <a14:backgroundMark x1="1333" y1="73778" x2="32889" y2="36000"/>
                        <a14:backgroundMark x1="32889" y1="6222" x2="52000" y2="444"/>
                        <a14:backgroundMark x1="74222" y1="17333" x2="54222" y2="0"/>
                        <a14:backgroundMark x1="75556" y1="17333" x2="76444" y2="45333"/>
                        <a14:backgroundMark x1="76444" y1="45333" x2="81778" y2="51556"/>
                        <a14:backgroundMark x1="81778" y1="51556" x2="82222" y2="56889"/>
                        <a14:backgroundMark x1="82667" y1="57778" x2="82667" y2="59556"/>
                        <a14:backgroundMark x1="94667" y1="59556" x2="99556" y2="65778"/>
                        <a14:backgroundMark x1="5333" y1="96000" x2="0" y2="79111"/>
                        <a14:backgroundMark x1="98667" y1="65778" x2="97778" y2="96889"/>
                      </a14:backgroundRemoval>
                    </a14:imgEffect>
                  </a14:imgLayer>
                </a14:imgProps>
              </a:ext>
              <a:ext uri="{28A0092B-C50C-407E-A947-70E740481C1C}">
                <a14:useLocalDpi xmlns:a14="http://schemas.microsoft.com/office/drawing/2010/main" val="0"/>
              </a:ext>
            </a:extLst>
          </a:blip>
          <a:stretch>
            <a:fillRect/>
          </a:stretch>
        </p:blipFill>
        <p:spPr>
          <a:xfrm>
            <a:off x="11053798" y="183321"/>
            <a:ext cx="1024694" cy="1024694"/>
          </a:xfrm>
          <a:prstGeom prst="rect">
            <a:avLst/>
          </a:prstGeom>
        </p:spPr>
      </p:pic>
    </p:spTree>
    <p:extLst>
      <p:ext uri="{BB962C8B-B14F-4D97-AF65-F5344CB8AC3E}">
        <p14:creationId xmlns:p14="http://schemas.microsoft.com/office/powerpoint/2010/main" val="277109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10</a:t>
            </a:fld>
            <a:endParaRPr lang="en-US"/>
          </a:p>
        </p:txBody>
      </p:sp>
      <p:pic>
        <p:nvPicPr>
          <p:cNvPr id="3" name="Picture 2"/>
          <p:cNvPicPr>
            <a:picLocks noChangeAspect="1"/>
          </p:cNvPicPr>
          <p:nvPr/>
        </p:nvPicPr>
        <p:blipFill>
          <a:blip r:embed="rId3"/>
          <a:stretch>
            <a:fillRect/>
          </a:stretch>
        </p:blipFill>
        <p:spPr>
          <a:xfrm>
            <a:off x="1063522" y="1503124"/>
            <a:ext cx="10190331" cy="4004580"/>
          </a:xfrm>
          <a:prstGeom prst="rect">
            <a:avLst/>
          </a:prstGeom>
        </p:spPr>
      </p:pic>
    </p:spTree>
    <p:extLst>
      <p:ext uri="{BB962C8B-B14F-4D97-AF65-F5344CB8AC3E}">
        <p14:creationId xmlns:p14="http://schemas.microsoft.com/office/powerpoint/2010/main" val="2029285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pic>
        <p:nvPicPr>
          <p:cNvPr id="3" name="Picture 2"/>
          <p:cNvPicPr>
            <a:picLocks noChangeAspect="1"/>
          </p:cNvPicPr>
          <p:nvPr/>
        </p:nvPicPr>
        <p:blipFill>
          <a:blip r:embed="rId3"/>
          <a:stretch>
            <a:fillRect/>
          </a:stretch>
        </p:blipFill>
        <p:spPr>
          <a:xfrm>
            <a:off x="1460695" y="1816768"/>
            <a:ext cx="9270610" cy="3717759"/>
          </a:xfrm>
          <a:prstGeom prst="rect">
            <a:avLst/>
          </a:prstGeom>
        </p:spPr>
      </p:pic>
    </p:spTree>
    <p:extLst>
      <p:ext uri="{BB962C8B-B14F-4D97-AF65-F5344CB8AC3E}">
        <p14:creationId xmlns:p14="http://schemas.microsoft.com/office/powerpoint/2010/main" val="22526021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155524" y="2443801"/>
            <a:ext cx="1568058" cy="1200329"/>
          </a:xfrm>
          <a:prstGeom prst="rect">
            <a:avLst/>
          </a:prstGeom>
        </p:spPr>
        <p:txBody>
          <a:bodyPr wrap="none">
            <a:spAutoFit/>
          </a:bodyPr>
          <a:lstStyle/>
          <a:p>
            <a:r>
              <a:rPr lang="fr-FR" sz="7200" b="1" dirty="0" smtClean="0">
                <a:solidFill>
                  <a:schemeClr val="bg1"/>
                </a:solidFill>
                <a:effectLst>
                  <a:outerShdw blurRad="38100" dist="38100" dir="2700000" algn="tl">
                    <a:srgbClr val="000000">
                      <a:alpha val="43137"/>
                    </a:srgbClr>
                  </a:outerShdw>
                </a:effectLst>
                <a:latin typeface="Century Gothic" panose="020B0502020202020204" pitchFamily="34" charset="0"/>
              </a:rPr>
              <a:t>FIN</a:t>
            </a:r>
            <a:endParaRPr lang="fr-FR" sz="7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fld id="{71BC0D0C-0868-4FD9-B63E-9D6F38ED3D4A}" type="slidenum">
              <a:rPr lang="en-US" smtClean="0"/>
              <a:t>12</a:t>
            </a:fld>
            <a:endParaRPr lang="en-US"/>
          </a:p>
        </p:txBody>
      </p:sp>
    </p:spTree>
    <p:extLst>
      <p:ext uri="{BB962C8B-B14F-4D97-AF65-F5344CB8AC3E}">
        <p14:creationId xmlns:p14="http://schemas.microsoft.com/office/powerpoint/2010/main" val="177915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930" y="3541405"/>
            <a:ext cx="9083692" cy="3046988"/>
          </a:xfrm>
          <a:prstGeom prst="rect">
            <a:avLst/>
          </a:prstGeom>
        </p:spPr>
        <p:txBody>
          <a:bodyPr wrap="square">
            <a:spAutoFit/>
          </a:bodyPr>
          <a:lstStyle/>
          <a:p>
            <a:pPr algn="just"/>
            <a:r>
              <a:rPr lang="en-US" sz="3200" dirty="0"/>
              <a:t/>
            </a:r>
            <a:br>
              <a:rPr lang="en-US" sz="3200" dirty="0"/>
            </a:br>
            <a:r>
              <a:rPr lang="en-US" sz="3200" b="1" dirty="0">
                <a:solidFill>
                  <a:schemeClr val="bg1"/>
                </a:solidFill>
                <a:effectLst>
                  <a:outerShdw blurRad="38100" dist="38100" dir="2700000" algn="tl">
                    <a:srgbClr val="000000">
                      <a:alpha val="43137"/>
                    </a:srgbClr>
                  </a:outerShdw>
                </a:effectLst>
                <a:latin typeface="Century Gothic" panose="020B0502020202020204" pitchFamily="34" charset="0"/>
              </a:rPr>
              <a:t>As we've just seen, a computer is composed of an assembly of primary elements. However, to communicate with it and interact with it, you need to add additional components called peripherals.</a:t>
            </a:r>
            <a:endParaRPr lang="fr-FR" sz="3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fld id="{71BC0D0C-0868-4FD9-B63E-9D6F38ED3D4A}" type="slidenum">
              <a:rPr lang="en-US" smtClean="0"/>
              <a:t>2</a:t>
            </a:fld>
            <a:endParaRPr lang="en-US"/>
          </a:p>
        </p:txBody>
      </p:sp>
      <p:sp>
        <p:nvSpPr>
          <p:cNvPr id="6" name="Rectangle 5"/>
          <p:cNvSpPr/>
          <p:nvPr/>
        </p:nvSpPr>
        <p:spPr>
          <a:xfrm>
            <a:off x="690930" y="932708"/>
            <a:ext cx="6950841" cy="2308324"/>
          </a:xfrm>
          <a:prstGeom prst="rect">
            <a:avLst/>
          </a:prstGeom>
        </p:spPr>
        <p:txBody>
          <a:bodyPr wrap="square">
            <a:spAutoFit/>
          </a:bodyPr>
          <a:lstStyle/>
          <a:p>
            <a:r>
              <a:rPr lang="en-US"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The connected </a:t>
            </a: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peripherals </a:t>
            </a:r>
            <a:r>
              <a:rPr lang="en-US"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to </a:t>
            </a: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the motherboard.</a:t>
            </a:r>
            <a:endParaRPr lang="fr-FR" sz="3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pic>
        <p:nvPicPr>
          <p:cNvPr id="4" name="Picture 3"/>
          <p:cNvPicPr>
            <a:picLocks noChangeAspect="1"/>
          </p:cNvPicPr>
          <p:nvPr/>
        </p:nvPicPr>
        <p:blipFill>
          <a:blip r:embed="rId3"/>
          <a:stretch>
            <a:fillRect/>
          </a:stretch>
        </p:blipFill>
        <p:spPr>
          <a:xfrm>
            <a:off x="10154336" y="532848"/>
            <a:ext cx="1848108" cy="5896798"/>
          </a:xfrm>
          <a:prstGeom prst="rect">
            <a:avLst/>
          </a:prstGeom>
        </p:spPr>
      </p:pic>
    </p:spTree>
    <p:extLst>
      <p:ext uri="{BB962C8B-B14F-4D97-AF65-F5344CB8AC3E}">
        <p14:creationId xmlns:p14="http://schemas.microsoft.com/office/powerpoint/2010/main" val="3179252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3</a:t>
            </a:fld>
            <a:endParaRPr lang="en-US"/>
          </a:p>
        </p:txBody>
      </p:sp>
      <p:sp>
        <p:nvSpPr>
          <p:cNvPr id="8" name="Rectangle 7"/>
          <p:cNvSpPr/>
          <p:nvPr/>
        </p:nvSpPr>
        <p:spPr>
          <a:xfrm>
            <a:off x="755650" y="1287587"/>
            <a:ext cx="10814050" cy="2246769"/>
          </a:xfrm>
          <a:prstGeom prst="rect">
            <a:avLst/>
          </a:prstGeom>
        </p:spPr>
        <p:txBody>
          <a:bodyPr wrap="square">
            <a:spAutoFit/>
          </a:bodyPr>
          <a:lstStyle/>
          <a:p>
            <a:r>
              <a:rPr lang="en-US" sz="2800" b="1" dirty="0">
                <a:latin typeface="Century Gothic" panose="020B0502020202020204" pitchFamily="34" charset="0"/>
                <a:ea typeface="Times New Roman" panose="02020603050405020304" pitchFamily="18" charset="0"/>
              </a:rPr>
              <a:t>The different types of peripherals are generally categorized into three types</a:t>
            </a:r>
            <a:r>
              <a:rPr lang="en-US" sz="2800" b="1" dirty="0" smtClean="0">
                <a:latin typeface="Century Gothic" panose="020B0502020202020204" pitchFamily="34" charset="0"/>
                <a:ea typeface="Times New Roman" panose="02020603050405020304" pitchFamily="18" charset="0"/>
              </a:rPr>
              <a:t>:</a:t>
            </a:r>
          </a:p>
          <a:p>
            <a:pPr marL="514350" indent="-514350">
              <a:buFont typeface="+mj-lt"/>
              <a:buAutoNum type="arabicPeriod"/>
            </a:pPr>
            <a:r>
              <a:rPr lang="en-US" sz="2800" b="1" dirty="0" smtClean="0">
                <a:latin typeface="Century Gothic" panose="020B0502020202020204" pitchFamily="34" charset="0"/>
                <a:ea typeface="Times New Roman" panose="02020603050405020304" pitchFamily="18" charset="0"/>
              </a:rPr>
              <a:t>Input peripherals</a:t>
            </a:r>
          </a:p>
          <a:p>
            <a:pPr marL="514350" indent="-514350">
              <a:buFont typeface="+mj-lt"/>
              <a:buAutoNum type="arabicPeriod"/>
            </a:pPr>
            <a:r>
              <a:rPr lang="en-US" sz="2800" b="1" dirty="0" smtClean="0">
                <a:latin typeface="Century Gothic" panose="020B0502020202020204" pitchFamily="34" charset="0"/>
                <a:ea typeface="Times New Roman" panose="02020603050405020304" pitchFamily="18" charset="0"/>
              </a:rPr>
              <a:t>Output peripherals</a:t>
            </a:r>
          </a:p>
          <a:p>
            <a:pPr marL="514350" indent="-514350">
              <a:buFont typeface="+mj-lt"/>
              <a:buAutoNum type="arabicPeriod"/>
            </a:pPr>
            <a:r>
              <a:rPr lang="en-US" sz="2800" b="1" dirty="0" smtClean="0">
                <a:latin typeface="Century Gothic" panose="020B0502020202020204" pitchFamily="34" charset="0"/>
                <a:ea typeface="Times New Roman" panose="02020603050405020304" pitchFamily="18" charset="0"/>
              </a:rPr>
              <a:t>Input-output </a:t>
            </a:r>
            <a:r>
              <a:rPr lang="en-US" sz="2800" b="1" dirty="0">
                <a:latin typeface="Century Gothic" panose="020B0502020202020204" pitchFamily="34" charset="0"/>
                <a:ea typeface="Times New Roman" panose="02020603050405020304" pitchFamily="18" charset="0"/>
              </a:rPr>
              <a:t>peripherals</a:t>
            </a:r>
            <a:endParaRPr lang="fr-FR" sz="2800" dirty="0">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19945096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33903" y="1611606"/>
            <a:ext cx="7699544" cy="2308324"/>
          </a:xfrm>
          <a:prstGeom prst="rect">
            <a:avLst/>
          </a:prstGeom>
        </p:spPr>
        <p:txBody>
          <a:bodyPr wrap="none">
            <a:spAutoFit/>
          </a:bodyPr>
          <a:lstStyle/>
          <a:p>
            <a:r>
              <a:rPr lang="en-US" sz="7200" b="1" dirty="0" smtClean="0">
                <a:latin typeface="Century Gothic" panose="020B0502020202020204" pitchFamily="34" charset="0"/>
                <a:ea typeface="Times New Roman" panose="02020603050405020304" pitchFamily="18" charset="0"/>
              </a:rPr>
              <a:t>Input </a:t>
            </a:r>
            <a:r>
              <a:rPr lang="en-US" sz="7200" b="1" dirty="0">
                <a:latin typeface="Century Gothic" panose="020B0502020202020204" pitchFamily="34" charset="0"/>
                <a:ea typeface="Times New Roman" panose="02020603050405020304" pitchFamily="18" charset="0"/>
              </a:rPr>
              <a:t>peripherals</a:t>
            </a:r>
          </a:p>
          <a:p>
            <a:endParaRPr lang="fr-FR" sz="7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fld id="{71BC0D0C-0868-4FD9-B63E-9D6F38ED3D4A}" type="slidenum">
              <a:rPr lang="en-US" smtClean="0"/>
              <a:t>4</a:t>
            </a:fld>
            <a:endParaRPr lang="en-US"/>
          </a:p>
        </p:txBody>
      </p:sp>
      <p:sp>
        <p:nvSpPr>
          <p:cNvPr id="5" name="Rectangle 4"/>
          <p:cNvSpPr/>
          <p:nvPr/>
        </p:nvSpPr>
        <p:spPr>
          <a:xfrm>
            <a:off x="1554154" y="3638711"/>
            <a:ext cx="9083692" cy="1077218"/>
          </a:xfrm>
          <a:prstGeom prst="rect">
            <a:avLst/>
          </a:prstGeom>
        </p:spPr>
        <p:txBody>
          <a:bodyPr wrap="square">
            <a:spAutoFit/>
          </a:bodyPr>
          <a:lstStyle/>
          <a:p>
            <a:pPr algn="just"/>
            <a:r>
              <a:rPr lang="en-US" sz="3200" b="1" dirty="0">
                <a:solidFill>
                  <a:schemeClr val="bg1"/>
                </a:solidFill>
                <a:effectLst>
                  <a:outerShdw blurRad="38100" dist="38100" dir="2700000" algn="tl">
                    <a:srgbClr val="000000">
                      <a:alpha val="43137"/>
                    </a:srgbClr>
                  </a:outerShdw>
                </a:effectLst>
                <a:latin typeface="Century Gothic" panose="020B0502020202020204" pitchFamily="34" charset="0"/>
              </a:rPr>
              <a:t>Input peripherals are used to provide information or data to the computer system.</a:t>
            </a:r>
            <a:endParaRPr lang="fr-FR" sz="3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004512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5</a:t>
            </a:fld>
            <a:endParaRPr lang="en-US"/>
          </a:p>
        </p:txBody>
      </p:sp>
      <p:sp>
        <p:nvSpPr>
          <p:cNvPr id="8" name="Rectangle 7"/>
          <p:cNvSpPr/>
          <p:nvPr/>
        </p:nvSpPr>
        <p:spPr>
          <a:xfrm>
            <a:off x="860753" y="1949739"/>
            <a:ext cx="10814050" cy="1949380"/>
          </a:xfrm>
          <a:prstGeom prst="rect">
            <a:avLst/>
          </a:prstGeom>
        </p:spPr>
        <p:txBody>
          <a:bodyPr wrap="square">
            <a:spAutoFit/>
          </a:bodyPr>
          <a:lstStyle/>
          <a:p>
            <a:pPr>
              <a:lnSpc>
                <a:spcPct val="150000"/>
              </a:lnSpc>
            </a:pPr>
            <a:r>
              <a:rPr lang="en-US" sz="2800" dirty="0">
                <a:latin typeface="Century Gothic" panose="020B0502020202020204" pitchFamily="34" charset="0"/>
                <a:ea typeface="Times New Roman" panose="02020603050405020304" pitchFamily="18" charset="0"/>
              </a:rPr>
              <a:t>Some of the main input peripherals include the keyboard (for text input), mouse (for pointing), scanner (for digitizing paper documents), microphone, webcam, etc.</a:t>
            </a:r>
            <a:endParaRPr lang="fr-FR" sz="2800" dirty="0">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3636589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pic>
        <p:nvPicPr>
          <p:cNvPr id="3" name="Picture 2"/>
          <p:cNvPicPr>
            <a:picLocks noChangeAspect="1"/>
          </p:cNvPicPr>
          <p:nvPr/>
        </p:nvPicPr>
        <p:blipFill>
          <a:blip r:embed="rId3"/>
          <a:stretch>
            <a:fillRect/>
          </a:stretch>
        </p:blipFill>
        <p:spPr>
          <a:xfrm>
            <a:off x="1648326" y="1313887"/>
            <a:ext cx="9646424" cy="4871781"/>
          </a:xfrm>
          <a:prstGeom prst="rect">
            <a:avLst/>
          </a:prstGeom>
        </p:spPr>
      </p:pic>
    </p:spTree>
    <p:extLst>
      <p:ext uri="{BB962C8B-B14F-4D97-AF65-F5344CB8AC3E}">
        <p14:creationId xmlns:p14="http://schemas.microsoft.com/office/powerpoint/2010/main" val="2659604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6248" y="1611606"/>
            <a:ext cx="10102446" cy="1200329"/>
          </a:xfrm>
          <a:prstGeom prst="rect">
            <a:avLst/>
          </a:prstGeom>
        </p:spPr>
        <p:txBody>
          <a:bodyPr wrap="none">
            <a:spAutoFit/>
          </a:bodyPr>
          <a:lstStyle/>
          <a:p>
            <a:r>
              <a:rPr lang="fr-FR" sz="7200" b="1" dirty="0">
                <a:solidFill>
                  <a:schemeClr val="bg1"/>
                </a:solidFill>
                <a:effectLst>
                  <a:outerShdw blurRad="38100" dist="38100" dir="2700000" algn="tl">
                    <a:srgbClr val="000000">
                      <a:alpha val="43137"/>
                    </a:srgbClr>
                  </a:outerShdw>
                </a:effectLst>
                <a:latin typeface="Century Gothic" panose="020B0502020202020204" pitchFamily="34" charset="0"/>
              </a:rPr>
              <a:t>The output </a:t>
            </a:r>
            <a:r>
              <a:rPr lang="fr-FR" sz="7200" b="1" dirty="0" err="1">
                <a:solidFill>
                  <a:schemeClr val="bg1"/>
                </a:solidFill>
                <a:effectLst>
                  <a:outerShdw blurRad="38100" dist="38100" dir="2700000" algn="tl">
                    <a:srgbClr val="000000">
                      <a:alpha val="43137"/>
                    </a:srgbClr>
                  </a:outerShdw>
                </a:effectLst>
                <a:latin typeface="Century Gothic" panose="020B0502020202020204" pitchFamily="34" charset="0"/>
              </a:rPr>
              <a:t>peripherals</a:t>
            </a:r>
            <a:endParaRPr lang="fr-FR" sz="7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fld id="{71BC0D0C-0868-4FD9-B63E-9D6F38ED3D4A}" type="slidenum">
              <a:rPr lang="en-US" smtClean="0"/>
              <a:t>7</a:t>
            </a:fld>
            <a:endParaRPr lang="en-US"/>
          </a:p>
        </p:txBody>
      </p:sp>
      <p:sp>
        <p:nvSpPr>
          <p:cNvPr id="5" name="Rectangle 4"/>
          <p:cNvSpPr/>
          <p:nvPr/>
        </p:nvSpPr>
        <p:spPr>
          <a:xfrm>
            <a:off x="1554154" y="3638711"/>
            <a:ext cx="9083692" cy="1569660"/>
          </a:xfrm>
          <a:prstGeom prst="rect">
            <a:avLst/>
          </a:prstGeom>
        </p:spPr>
        <p:txBody>
          <a:bodyPr wrap="square">
            <a:spAutoFit/>
          </a:bodyPr>
          <a:lstStyle/>
          <a:p>
            <a:pPr algn="just"/>
            <a:r>
              <a:rPr lang="en-US" sz="3200" b="1" dirty="0">
                <a:solidFill>
                  <a:schemeClr val="bg1"/>
                </a:solidFill>
                <a:effectLst>
                  <a:outerShdw blurRad="38100" dist="38100" dir="2700000" algn="tl">
                    <a:srgbClr val="000000">
                      <a:alpha val="43137"/>
                    </a:srgbClr>
                  </a:outerShdw>
                </a:effectLst>
                <a:latin typeface="Century Gothic" panose="020B0502020202020204" pitchFamily="34" charset="0"/>
              </a:rPr>
              <a:t>Output peripherals are used to output information from the computer system: screen, printer, speakers, </a:t>
            </a:r>
            <a:r>
              <a:rPr lang="en-US" sz="3200" b="1" dirty="0" err="1">
                <a:solidFill>
                  <a:schemeClr val="bg1"/>
                </a:solidFill>
                <a:effectLst>
                  <a:outerShdw blurRad="38100" dist="38100" dir="2700000" algn="tl">
                    <a:srgbClr val="000000">
                      <a:alpha val="43137"/>
                    </a:srgbClr>
                  </a:outerShdw>
                </a:effectLst>
                <a:latin typeface="Century Gothic" panose="020B0502020202020204" pitchFamily="34" charset="0"/>
              </a:rPr>
              <a:t>etc</a:t>
            </a:r>
            <a:endParaRPr lang="fr-FR" sz="3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814928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r>
              <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rPr>
              <a:t>Les </a:t>
            </a:r>
            <a:r>
              <a:rPr lang="en-US" sz="3600" b="1" dirty="0" err="1">
                <a:solidFill>
                  <a:schemeClr val="bg1"/>
                </a:solidFill>
                <a:effectLst>
                  <a:outerShdw blurRad="38100" dist="38100" dir="2700000" algn="tl">
                    <a:srgbClr val="000000">
                      <a:alpha val="43137"/>
                    </a:srgbClr>
                  </a:outerShdw>
                </a:effectLst>
                <a:latin typeface="Century Gothic" panose="020B0502020202020204" pitchFamily="34" charset="0"/>
              </a:rPr>
              <a:t>périphériques</a:t>
            </a:r>
            <a:endParaRPr lang="en-US" sz="36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8</a:t>
            </a:fld>
            <a:endParaRPr lang="en-US"/>
          </a:p>
        </p:txBody>
      </p:sp>
      <p:pic>
        <p:nvPicPr>
          <p:cNvPr id="3" name="Picture 2"/>
          <p:cNvPicPr>
            <a:picLocks noChangeAspect="1"/>
          </p:cNvPicPr>
          <p:nvPr/>
        </p:nvPicPr>
        <p:blipFill>
          <a:blip r:embed="rId3"/>
          <a:stretch>
            <a:fillRect/>
          </a:stretch>
        </p:blipFill>
        <p:spPr>
          <a:xfrm>
            <a:off x="446732" y="1304696"/>
            <a:ext cx="11298536" cy="4713396"/>
          </a:xfrm>
          <a:prstGeom prst="rect">
            <a:avLst/>
          </a:prstGeom>
        </p:spPr>
      </p:pic>
    </p:spTree>
    <p:extLst>
      <p:ext uri="{BB962C8B-B14F-4D97-AF65-F5344CB8AC3E}">
        <p14:creationId xmlns:p14="http://schemas.microsoft.com/office/powerpoint/2010/main" val="3870220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987704" y="869851"/>
            <a:ext cx="6930828" cy="2308324"/>
          </a:xfrm>
          <a:prstGeom prst="rect">
            <a:avLst/>
          </a:prstGeom>
        </p:spPr>
        <p:txBody>
          <a:bodyPr wrap="square">
            <a:spAutoFit/>
          </a:bodyPr>
          <a:lstStyle/>
          <a:p>
            <a:r>
              <a:rPr lang="en-US" sz="7200" b="1" dirty="0" smtClean="0">
                <a:solidFill>
                  <a:schemeClr val="bg1"/>
                </a:solidFill>
                <a:effectLst>
                  <a:outerShdw blurRad="38100" dist="38100" dir="2700000" algn="tl">
                    <a:srgbClr val="000000">
                      <a:alpha val="43137"/>
                    </a:srgbClr>
                  </a:outerShdw>
                </a:effectLst>
                <a:latin typeface="Century Gothic" panose="020B0502020202020204" pitchFamily="34" charset="0"/>
              </a:rPr>
              <a:t>Input-output peripherals:</a:t>
            </a:r>
            <a:endParaRPr lang="fr-FR" sz="7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3" name="Slide Number Placeholder 2"/>
          <p:cNvSpPr>
            <a:spLocks noGrp="1"/>
          </p:cNvSpPr>
          <p:nvPr>
            <p:ph type="sldNum" sz="quarter" idx="12"/>
          </p:nvPr>
        </p:nvSpPr>
        <p:spPr/>
        <p:txBody>
          <a:bodyPr/>
          <a:lstStyle/>
          <a:p>
            <a:fld id="{71BC0D0C-0868-4FD9-B63E-9D6F38ED3D4A}" type="slidenum">
              <a:rPr lang="en-US" smtClean="0"/>
              <a:t>9</a:t>
            </a:fld>
            <a:endParaRPr lang="en-US"/>
          </a:p>
        </p:txBody>
      </p:sp>
      <p:sp>
        <p:nvSpPr>
          <p:cNvPr id="5" name="Rectangle 4"/>
          <p:cNvSpPr/>
          <p:nvPr/>
        </p:nvSpPr>
        <p:spPr>
          <a:xfrm>
            <a:off x="1554154" y="3429000"/>
            <a:ext cx="9083692" cy="2554545"/>
          </a:xfrm>
          <a:prstGeom prst="rect">
            <a:avLst/>
          </a:prstGeom>
        </p:spPr>
        <p:txBody>
          <a:bodyPr wrap="square">
            <a:spAutoFit/>
          </a:bodyPr>
          <a:lstStyle/>
          <a:p>
            <a:pPr algn="just"/>
            <a:r>
              <a:rPr lang="en-US" sz="3200" b="1" dirty="0">
                <a:solidFill>
                  <a:schemeClr val="bg1"/>
                </a:solidFill>
                <a:effectLst>
                  <a:outerShdw blurRad="38100" dist="38100" dir="2700000" algn="tl">
                    <a:srgbClr val="000000">
                      <a:alpha val="43137"/>
                    </a:srgbClr>
                  </a:outerShdw>
                </a:effectLst>
                <a:latin typeface="Century Gothic" panose="020B0502020202020204" pitchFamily="34" charset="0"/>
              </a:rPr>
              <a:t>T</a:t>
            </a:r>
            <a:r>
              <a:rPr lang="en-US" sz="3200" b="1" dirty="0" smtClean="0">
                <a:solidFill>
                  <a:schemeClr val="bg1"/>
                </a:solidFill>
                <a:effectLst>
                  <a:outerShdw blurRad="38100" dist="38100" dir="2700000" algn="tl">
                    <a:srgbClr val="000000">
                      <a:alpha val="43137"/>
                    </a:srgbClr>
                  </a:outerShdw>
                </a:effectLst>
                <a:latin typeface="Century Gothic" panose="020B0502020202020204" pitchFamily="34" charset="0"/>
              </a:rPr>
              <a:t>here </a:t>
            </a:r>
            <a:r>
              <a:rPr lang="en-US" sz="3200" b="1" dirty="0">
                <a:solidFill>
                  <a:schemeClr val="bg1"/>
                </a:solidFill>
                <a:effectLst>
                  <a:outerShdw blurRad="38100" dist="38100" dir="2700000" algn="tl">
                    <a:srgbClr val="000000">
                      <a:alpha val="43137"/>
                    </a:srgbClr>
                  </a:outerShdw>
                </a:effectLst>
                <a:latin typeface="Century Gothic" panose="020B0502020202020204" pitchFamily="34" charset="0"/>
              </a:rPr>
              <a:t>are input-output peripherals that operate in both directions: for example, a CD-ROM drive or a USB flash drive allows for storing data (output) as well as loading data (input)</a:t>
            </a:r>
            <a:endParaRPr lang="fr-FR" sz="32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2021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6212</TotalTime>
  <Words>578</Words>
  <Application>Microsoft Office PowerPoint</Application>
  <PresentationFormat>Widescreen</PresentationFormat>
  <Paragraphs>69</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Malak blk</cp:lastModifiedBy>
  <cp:revision>472</cp:revision>
  <dcterms:created xsi:type="dcterms:W3CDTF">2022-08-01T13:39:14Z</dcterms:created>
  <dcterms:modified xsi:type="dcterms:W3CDTF">2023-12-16T10:20:29Z</dcterms:modified>
</cp:coreProperties>
</file>