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D76A28-453E-46D3-B170-B98C2764A922}" type="datetimeFigureOut">
              <a:rPr lang="ar-DZ" smtClean="0"/>
              <a:t>06-08-1441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A197B4-6A83-484D-8585-FB9CA2062C09}" type="slidenum">
              <a:rPr lang="ar-DZ" smtClean="0"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0CAE-9939-4A11-9DFE-2203ED624F86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F56-F7A0-4470-8DBC-E6F5A354B16F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5B10-2A9D-4519-8604-7C15CDBE9885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4357-B295-48F7-A3FA-C2478E81EFB9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5EE7-A391-47BA-9FFE-1B1CC30A32CE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D729-3B2E-4375-9295-ABCB16CF27FC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0780-B86A-4C9C-9E50-5DF9DEA1E9CB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E979-8729-4F81-B890-CFC2B77A9E9F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613-0B37-40F2-99B2-B6CFDE1F2A4E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6B79-1266-4533-829E-882DFDCC384E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00AA-0206-4F6C-9506-D3A7A2F39823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D89B-7280-4EEC-80F0-1FB505DDED72}" type="datetime8">
              <a:rPr lang="ar-DZ" smtClean="0"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B213-D392-443B-8718-6F7AF7FC0C9F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5" name="ZoneTexte 4"/>
          <p:cNvSpPr txBox="1"/>
          <p:nvPr/>
        </p:nvSpPr>
        <p:spPr>
          <a:xfrm>
            <a:off x="285720" y="3286124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Licence: </a:t>
            </a:r>
          </a:p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Sciences exactes &amp; technologie</a:t>
            </a:r>
            <a:endParaRPr lang="fr-FR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2000240"/>
            <a:ext cx="5357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 Rounded MT Bold" pitchFamily="34" charset="0"/>
              </a:rPr>
              <a:t>Optique physique</a:t>
            </a:r>
          </a:p>
          <a:p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4348" y="214290"/>
            <a:ext cx="49292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Abdelkader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NOUIRI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r>
              <a:rPr lang="fr-FR" dirty="0" smtClean="0"/>
              <a:t>Département de sciences de la matière,</a:t>
            </a:r>
          </a:p>
          <a:p>
            <a:pPr algn="l"/>
            <a:r>
              <a:rPr lang="fr-FR" dirty="0" smtClean="0"/>
              <a:t> Université  Oum El-</a:t>
            </a:r>
            <a:r>
              <a:rPr lang="fr-FR" dirty="0" err="1" smtClean="0"/>
              <a:t>Bouaghi</a:t>
            </a:r>
            <a:r>
              <a:rPr lang="fr-FR" dirty="0" smtClean="0"/>
              <a:t>,   Algérie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Email: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nouiri_kader@yahoo.fr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5286388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http://sites.google.com/site/nouirikader/</a:t>
            </a:r>
            <a:endParaRPr lang="ar-DZ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1785950" cy="18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result for Ã©lectrique et magnÃ©tique perpendiculaires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43042" y="357166"/>
            <a:ext cx="5572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age result for electromagnetic wave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80103"/>
            <a:ext cx="6643734" cy="3663607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86050" y="71414"/>
            <a:ext cx="3688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marR="0" lvl="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types des ondes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785794"/>
            <a:ext cx="69813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L'onde sph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 une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onde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dont les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fronts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d'onde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sont des sph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857364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800" b="1" dirty="0"/>
              <a:t>L'onde plane</a:t>
            </a:r>
            <a:r>
              <a:rPr lang="fr-FR" sz="2800" dirty="0"/>
              <a:t> est une onde dont les fronts d'onde sont des plans infinis, toutes perpendiculaires à une même direction de propagation.</a:t>
            </a:r>
            <a:r>
              <a:rPr lang="fr-FR" dirty="0"/>
              <a:t> </a:t>
            </a:r>
            <a:endParaRPr lang="ar-DZ" dirty="0"/>
          </a:p>
        </p:txBody>
      </p:sp>
      <p:pic>
        <p:nvPicPr>
          <p:cNvPr id="5" name="Image 4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28662" y="3286124"/>
            <a:ext cx="70009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800" dirty="0"/>
              <a:t>En utilisant une lentille, on peut transformer une onde plane à une onde sphérique et vis versa </a:t>
            </a:r>
            <a:endParaRPr lang="ar-DZ" sz="2800" dirty="0"/>
          </a:p>
        </p:txBody>
      </p:sp>
      <p:pic>
        <p:nvPicPr>
          <p:cNvPr id="3" name="Image 2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285852" y="1000108"/>
            <a:ext cx="57864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ens_and_wavefro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57412" y="3386267"/>
            <a:ext cx="2357429" cy="458603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14290"/>
            <a:ext cx="73244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Dans le cas d'une onde plane, le champ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lectrique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s'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 sous la forme: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14422"/>
            <a:ext cx="3500462" cy="5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1857364"/>
            <a:ext cx="80522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Dans le cas d'une onde sph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rique, le champ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lectrique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s'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 sous la forme: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35004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58" y="6143644"/>
            <a:ext cx="4427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avec E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et A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fr-FR" sz="2800" dirty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constantes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571876"/>
            <a:ext cx="9204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Remarque: Dans des autres cas, comme par exemple les fibres optiques,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l'onde lumineuse prend la forme cylindrique.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Dans ce cas (onde cylindrique), le champ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lectrique s'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 sous la forme: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00636"/>
            <a:ext cx="40005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71414"/>
            <a:ext cx="4520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Calcul de l'éclairement</a:t>
            </a:r>
            <a:endParaRPr lang="ar-DZ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85720" y="64291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800" b="1" dirty="0"/>
              <a:t>L'éclairement</a:t>
            </a:r>
            <a:r>
              <a:rPr lang="fr-FR" sz="2800" dirty="0"/>
              <a:t>  </a:t>
            </a:r>
            <a:r>
              <a:rPr lang="fr-FR" sz="2800" dirty="0" err="1"/>
              <a:t>Ie</a:t>
            </a:r>
            <a:r>
              <a:rPr lang="fr-FR" sz="2800" dirty="0"/>
              <a:t>  d’une onde lumineuse (électromagnétique) décrite par son champ électrique </a:t>
            </a:r>
            <a:endParaRPr lang="ar-DZ" sz="28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142984"/>
            <a:ext cx="803678" cy="4286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472" y="1571612"/>
            <a:ext cx="609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est proportionnel à la moyenne </a:t>
            </a:r>
            <a:r>
              <a:rPr lang="fr-FR" sz="2800" dirty="0" smtClean="0"/>
              <a:t>de E</a:t>
            </a:r>
            <a:r>
              <a:rPr lang="fr-FR" sz="2800" baseline="30000" dirty="0" smtClean="0"/>
              <a:t>2</a:t>
            </a:r>
            <a:r>
              <a:rPr lang="fr-FR" sz="2800" dirty="0" smtClean="0"/>
              <a:t>(t</a:t>
            </a:r>
            <a:r>
              <a:rPr lang="fr-FR" sz="2800" dirty="0"/>
              <a:t>)</a:t>
            </a:r>
            <a:r>
              <a:rPr lang="fr-FR" sz="2800" dirty="0" smtClean="0"/>
              <a:t>  </a:t>
            </a:r>
            <a:endParaRPr lang="ar-DZ" sz="28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71472" y="2071678"/>
            <a:ext cx="7712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Cette moyenne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effectue sur le temps de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ponse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du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tecteur optique: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sp>
        <p:nvSpPr>
          <p:cNvPr id="10" name="Rectangle 9"/>
          <p:cNvSpPr/>
          <p:nvPr/>
        </p:nvSpPr>
        <p:spPr>
          <a:xfrm>
            <a:off x="285720" y="38576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800" dirty="0"/>
              <a:t>Si le temps caractéristique du détecteur (temps de réponse </a:t>
            </a:r>
            <a:r>
              <a:rPr lang="fr-FR" sz="2800" dirty="0">
                <a:sym typeface="Symbol"/>
              </a:rPr>
              <a:t></a:t>
            </a:r>
            <a:r>
              <a:rPr lang="fr-FR" sz="2800" dirty="0"/>
              <a:t> ) est très supérieur à la période </a:t>
            </a:r>
            <a:endParaRPr lang="ar-DZ" sz="2800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3" y="4357694"/>
            <a:ext cx="807799" cy="642942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929198"/>
            <a:ext cx="285720" cy="448989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57158" y="4857760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800" dirty="0"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clairement       ne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 pas du temps et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identifie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 carr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module de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643578"/>
            <a:ext cx="1505383" cy="8572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714620"/>
            <a:ext cx="2452979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85786" y="1643050"/>
          <a:ext cx="7500990" cy="4143406"/>
        </p:xfrm>
        <a:graphic>
          <a:graphicData uri="http://schemas.openxmlformats.org/drawingml/2006/table">
            <a:tbl>
              <a:tblPr/>
              <a:tblGrid>
                <a:gridCol w="3750495"/>
                <a:gridCol w="3750495"/>
              </a:tblGrid>
              <a:tr h="103585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L'œil humain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0,1 s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70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 smtClean="0">
                          <a:latin typeface="Times New Roman"/>
                          <a:ea typeface="Calibri"/>
                          <a:cs typeface="Arial"/>
                        </a:rPr>
                        <a:t>Photo-résistance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latin typeface="Times New Roman"/>
                          <a:ea typeface="Calibri"/>
                          <a:cs typeface="Arial"/>
                        </a:rPr>
                        <a:t>quelques </a:t>
                      </a: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millisecondes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Photodiode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de l’ordre de 10</a:t>
                      </a:r>
                      <a:r>
                        <a:rPr lang="fr-FR" sz="2800" baseline="30000" dirty="0">
                          <a:latin typeface="Times New Roman"/>
                          <a:ea typeface="Calibri"/>
                          <a:cs typeface="Arial"/>
                        </a:rPr>
                        <a:t>-12</a:t>
                      </a: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 s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642918"/>
            <a:ext cx="791915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temps de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ponse de quelques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tecteurs optiques: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4414" y="1428736"/>
            <a:ext cx="6475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Merci pour votre attention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4546" y="3000372"/>
            <a:ext cx="49744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D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إلى اللقاء في الدرس القادم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2214554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Notions de l'optique ondulatoire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85723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dirty="0">
                <a:cs typeface="+mj-cs"/>
              </a:rPr>
              <a:t>La lumière visible fait partie d'une grande famille de phénomènes de même nature: les ondes électromagnétiques</a:t>
            </a:r>
            <a:r>
              <a:rPr lang="fr-FR" dirty="0"/>
              <a:t> </a:t>
            </a:r>
            <a:endParaRPr lang="ar-DZ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3582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4747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La propagation de l'onde lumineuse</a:t>
            </a:r>
            <a:endParaRPr lang="ar-DZ" sz="2400" dirty="0"/>
          </a:p>
        </p:txBody>
      </p:sp>
      <p:pic>
        <p:nvPicPr>
          <p:cNvPr id="3" name="Image 2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00232" y="857232"/>
            <a:ext cx="52864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43108" y="4071942"/>
            <a:ext cx="48577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071538" y="4714884"/>
          <a:ext cx="6929485" cy="1375699"/>
        </p:xfrm>
        <a:graphic>
          <a:graphicData uri="http://schemas.openxmlformats.org/drawingml/2006/table">
            <a:tbl>
              <a:tblPr/>
              <a:tblGrid>
                <a:gridCol w="946635"/>
                <a:gridCol w="699858"/>
                <a:gridCol w="839040"/>
                <a:gridCol w="699858"/>
                <a:gridCol w="979209"/>
                <a:gridCol w="979209"/>
                <a:gridCol w="699858"/>
                <a:gridCol w="1085818"/>
              </a:tblGrid>
              <a:tr h="6746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Milieu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vide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air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eau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éthanol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benzine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verre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latin typeface="Times New Roman"/>
                          <a:ea typeface="Calibri"/>
                          <a:cs typeface="Arial"/>
                        </a:rPr>
                        <a:t>diamond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Vitesse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r>
                        <a:rPr lang="fr-FR" sz="2000" baseline="30000"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 m/s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Times New Roman"/>
                          <a:ea typeface="Calibri"/>
                          <a:cs typeface="Arial"/>
                        </a:rPr>
                        <a:t>3.00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2.997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2.25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2.20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2.00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1.9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Times New Roman"/>
                          <a:ea typeface="Calibri"/>
                          <a:cs typeface="Arial"/>
                        </a:rPr>
                        <a:t>1.24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357298"/>
            <a:ext cx="1368128" cy="542908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928934"/>
            <a:ext cx="928662" cy="84790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85728"/>
            <a:ext cx="59570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relation qui lie la longueur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onde λ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la 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riode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onde T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000240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est la vitesse de la propagation de l'onde dans le milieu consid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indice optique du milieu, on a: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3786190"/>
            <a:ext cx="80724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vitesses de la lumi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dans quelques milieux: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714488"/>
            <a:ext cx="1579361" cy="1042974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357562"/>
            <a:ext cx="1554464" cy="1066789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2876" y="81013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onde a donc une double 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riodicit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temporelle et spatiale: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Temporelle avec:       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596" y="3429000"/>
            <a:ext cx="4071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Spatiale avec:             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7158" y="4643446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est le module du vecteur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onde       , est appel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nombre d'onde et  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pulsation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1210" y="4643446"/>
            <a:ext cx="233797" cy="642942"/>
          </a:xfrm>
          <a:prstGeom prst="rect">
            <a:avLst/>
          </a:prstGeom>
          <a:noFill/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00108"/>
            <a:ext cx="1758474" cy="85725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14554"/>
            <a:ext cx="1417330" cy="571504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571876"/>
            <a:ext cx="1485910" cy="571504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57166"/>
            <a:ext cx="87154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galement la fr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quence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onde sinuso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ï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282" y="2214554"/>
            <a:ext cx="5786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utilisant la relation     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85720" y="3429000"/>
            <a:ext cx="4357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peut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crire la relation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85720" y="464344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La fr</a:t>
            </a:r>
            <a:r>
              <a:rPr lang="fr-FR" sz="3200" b="1" dirty="0">
                <a:solidFill>
                  <a:srgbClr val="FF0000"/>
                </a:solidFill>
                <a:latin typeface="Arial"/>
                <a:ea typeface="Calibri" pitchFamily="34" charset="0"/>
                <a:cs typeface="+mj-cs"/>
              </a:rPr>
              <a:t>é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quence           est responsable de la couleur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786322"/>
            <a:ext cx="214282" cy="523800"/>
          </a:xfrm>
          <a:prstGeom prst="rect">
            <a:avLst/>
          </a:prstGeom>
          <a:noFill/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29" y="142852"/>
            <a:ext cx="6597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4000" b="1" dirty="0"/>
              <a:t>Structure de l'onde lumineuse</a:t>
            </a:r>
            <a:endParaRPr lang="ar-DZ" sz="4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142984"/>
            <a:ext cx="4333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lvl="3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nature de l'onde lumineuse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4184" y="2886092"/>
            <a:ext cx="616114" cy="328594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0296" y="2828940"/>
            <a:ext cx="723274" cy="385746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928802"/>
            <a:ext cx="82173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L’onde lumineuse est onde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lectromagn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tique, </a:t>
            </a: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crites par deux champs vectoriels et perpendiculaires,</a:t>
            </a: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lectrique             et magn</a:t>
            </a:r>
            <a:r>
              <a:rPr lang="fr-FR" sz="28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tique             qui v</a:t>
            </a:r>
            <a:r>
              <a:rPr lang="fr-FR" sz="28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rifie</a:t>
            </a: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l'</a:t>
            </a:r>
            <a:r>
              <a:rPr lang="fr-FR" sz="2800" dirty="0"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quation de D'Alembert dans un milieu transparent,</a:t>
            </a: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homog</a:t>
            </a:r>
            <a:r>
              <a:rPr lang="fr-FR" sz="2800" dirty="0"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 et isotrope.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282" y="5643578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Milieu transparent: vide, aire, eau,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Milieu homog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ne: même indice de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Milieu isotrope: même propri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dans toutes les directions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357166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onde lumineuse monochromatique est une onde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dont la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pendance temporelle est sinuso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ï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dale.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champ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lectrique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 alors: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7"/>
            <a:ext cx="4357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2500306"/>
            <a:ext cx="371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notation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complexe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86124"/>
            <a:ext cx="3581418" cy="6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803678" cy="428628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572008"/>
            <a:ext cx="723274" cy="385746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000100" y="4429132"/>
            <a:ext cx="2428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Caslon-Regular"/>
              </a:rPr>
              <a:t>se déduit de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00496" y="4500570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Caslon-Regular"/>
              </a:rPr>
              <a:t>par la relation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429132"/>
            <a:ext cx="21431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42910" y="5715016"/>
            <a:ext cx="3615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avec      i</a:t>
            </a:r>
            <a:r>
              <a:rPr kumimoji="0" lang="fr-FR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-1 </a:t>
            </a:r>
            <a:r>
              <a:rPr lang="fr-FR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715016"/>
            <a:ext cx="2524143" cy="571504"/>
          </a:xfrm>
          <a:prstGeom prst="rect">
            <a:avLst/>
          </a:prstGeom>
          <a:noFill/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622</Words>
  <Application>Microsoft Office PowerPoint</Application>
  <PresentationFormat>Affichage à l'écran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nouiri</dc:creator>
  <cp:lastModifiedBy>nouiri</cp:lastModifiedBy>
  <cp:revision>21</cp:revision>
  <dcterms:created xsi:type="dcterms:W3CDTF">2019-02-23T16:14:42Z</dcterms:created>
  <dcterms:modified xsi:type="dcterms:W3CDTF">2020-03-30T19:18:01Z</dcterms:modified>
</cp:coreProperties>
</file>