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1" r:id="rId5"/>
    <p:sldId id="258" r:id="rId6"/>
    <p:sldId id="259" r:id="rId7"/>
    <p:sldId id="263" r:id="rId8"/>
    <p:sldId id="264" r:id="rId9"/>
    <p:sldId id="26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7/14/2024</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5850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5145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333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192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124777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530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78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3187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446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283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7/14/2024</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105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7/14/2024</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2408565657"/>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attern of black lines on a blue background&#10;&#10;Description automatically generated">
            <a:extLst>
              <a:ext uri="{FF2B5EF4-FFF2-40B4-BE49-F238E27FC236}">
                <a16:creationId xmlns:a16="http://schemas.microsoft.com/office/drawing/2014/main" id="{A34F1637-6462-26AA-626E-6A44863AEF0F}"/>
              </a:ext>
            </a:extLst>
          </p:cNvPr>
          <p:cNvPicPr>
            <a:picLocks noChangeAspect="1"/>
          </p:cNvPicPr>
          <p:nvPr/>
        </p:nvPicPr>
        <p:blipFill rotWithShape="1">
          <a:blip r:embed="rId2"/>
          <a:srcRect t="15542" r="-1" b="28193"/>
          <a:stretch/>
        </p:blipFill>
        <p:spPr>
          <a:xfrm>
            <a:off x="0" y="71956"/>
            <a:ext cx="12188952" cy="6857990"/>
          </a:xfrm>
          <a:prstGeom prst="rect">
            <a:avLst/>
          </a:prstGeom>
        </p:spPr>
      </p:pic>
      <p:sp>
        <p:nvSpPr>
          <p:cNvPr id="11" name="Rectangle">
            <a:extLst>
              <a:ext uri="{FF2B5EF4-FFF2-40B4-BE49-F238E27FC236}">
                <a16:creationId xmlns:a16="http://schemas.microsoft.com/office/drawing/2014/main" id="{9F0EA5A9-0D12-3644-BBEC-6D9D192EB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7551978" cy="6858001"/>
          </a:xfrm>
          <a:prstGeom prst="rect">
            <a:avLst/>
          </a:prstGeom>
          <a:solidFill>
            <a:schemeClr val="bg1">
              <a:alpha val="85000"/>
            </a:schemeClr>
          </a:solidFill>
          <a:ln w="12700">
            <a:miter lim="400000"/>
          </a:ln>
        </p:spPr>
        <p:txBody>
          <a:bodyPr lIns="50800" tIns="50800" rIns="50800" bIns="50800" anchor="ctr"/>
          <a:lstStyle/>
          <a:p>
            <a:pPr algn="ctr" defTabSz="457200"/>
            <a:endParaRPr sz="2600" cap="all" dirty="0">
              <a:solidFill>
                <a:srgbClr val="FFFFFF"/>
              </a:solidFill>
              <a:sym typeface="Avenir Next"/>
            </a:endParaRPr>
          </a:p>
        </p:txBody>
      </p:sp>
      <p:sp>
        <p:nvSpPr>
          <p:cNvPr id="2" name="Title 1">
            <a:extLst>
              <a:ext uri="{FF2B5EF4-FFF2-40B4-BE49-F238E27FC236}">
                <a16:creationId xmlns:a16="http://schemas.microsoft.com/office/drawing/2014/main" id="{F8B8D77B-EE7A-4FD1-B0C3-18FB2D36A44E}"/>
              </a:ext>
            </a:extLst>
          </p:cNvPr>
          <p:cNvSpPr>
            <a:spLocks noGrp="1"/>
          </p:cNvSpPr>
          <p:nvPr>
            <p:ph type="ctrTitle"/>
          </p:nvPr>
        </p:nvSpPr>
        <p:spPr>
          <a:xfrm>
            <a:off x="573712" y="652865"/>
            <a:ext cx="6404554" cy="1445260"/>
          </a:xfrm>
        </p:spPr>
        <p:txBody>
          <a:bodyPr>
            <a:normAutofit fontScale="90000"/>
          </a:bodyPr>
          <a:lstStyle/>
          <a:p>
            <a:pPr algn="ctr">
              <a:lnSpc>
                <a:spcPct val="90000"/>
              </a:lnSpc>
            </a:pPr>
            <a:r>
              <a:rPr lang="ar-DZ" sz="5100" b="1" dirty="0">
                <a:effectLst/>
                <a:latin typeface="Times New Roman" panose="02020603050405020304" pitchFamily="18" charset="0"/>
                <a:ea typeface="Times New Roman" panose="02020603050405020304" pitchFamily="18" charset="0"/>
                <a:cs typeface="Akhbar MT" pitchFamily="2" charset="-78"/>
              </a:rPr>
              <a:t>المحاضرة </a:t>
            </a:r>
            <a:r>
              <a:rPr lang="ar-DZ" sz="5100" dirty="0">
                <a:latin typeface="Times New Roman" panose="02020603050405020304" pitchFamily="18" charset="0"/>
                <a:ea typeface="Times New Roman" panose="02020603050405020304" pitchFamily="18" charset="0"/>
                <a:cs typeface="Akhbar MT" pitchFamily="2" charset="-78"/>
              </a:rPr>
              <a:t>الرابعة</a:t>
            </a:r>
            <a:br>
              <a:rPr lang="ar-DZ" sz="5100" dirty="0">
                <a:latin typeface="Times New Roman" panose="02020603050405020304" pitchFamily="18" charset="0"/>
                <a:ea typeface="Times New Roman" panose="02020603050405020304" pitchFamily="18" charset="0"/>
                <a:cs typeface="Akhbar MT" pitchFamily="2" charset="-78"/>
              </a:rPr>
            </a:br>
            <a:r>
              <a:rPr lang="ar-DZ" sz="5100" dirty="0">
                <a:latin typeface="Times New Roman" panose="02020603050405020304" pitchFamily="18" charset="0"/>
                <a:ea typeface="Times New Roman" panose="02020603050405020304" pitchFamily="18" charset="0"/>
                <a:cs typeface="Akhbar MT" pitchFamily="2" charset="-78"/>
              </a:rPr>
              <a:t>عهد الباشوات 1587-1659م</a:t>
            </a:r>
            <a:r>
              <a:rPr lang="ar-SA" sz="5100" dirty="0">
                <a:effectLst/>
                <a:latin typeface="Times New Roman" panose="02020603050405020304" pitchFamily="18" charset="0"/>
                <a:ea typeface="Times New Roman" panose="02020603050405020304" pitchFamily="18" charset="0"/>
                <a:cs typeface="Akhbar MT" pitchFamily="2" charset="-78"/>
              </a:rPr>
              <a:t> </a:t>
            </a:r>
            <a:br>
              <a:rPr lang="fr-FR" sz="5100" dirty="0">
                <a:effectLst/>
                <a:latin typeface="Times New Roman" panose="02020603050405020304" pitchFamily="18" charset="0"/>
                <a:ea typeface="Times New Roman" panose="02020603050405020304" pitchFamily="18" charset="0"/>
              </a:rPr>
            </a:br>
            <a:endParaRPr lang="fr-FR" sz="5100" dirty="0"/>
          </a:p>
        </p:txBody>
      </p:sp>
      <p:sp>
        <p:nvSpPr>
          <p:cNvPr id="3" name="Subtitle 2">
            <a:extLst>
              <a:ext uri="{FF2B5EF4-FFF2-40B4-BE49-F238E27FC236}">
                <a16:creationId xmlns:a16="http://schemas.microsoft.com/office/drawing/2014/main" id="{CF53939E-D3CB-431B-9353-48768CC7771D}"/>
              </a:ext>
            </a:extLst>
          </p:cNvPr>
          <p:cNvSpPr>
            <a:spLocks noGrp="1"/>
          </p:cNvSpPr>
          <p:nvPr>
            <p:ph type="subTitle" idx="1"/>
          </p:nvPr>
        </p:nvSpPr>
        <p:spPr>
          <a:xfrm>
            <a:off x="301805" y="4843293"/>
            <a:ext cx="2835677" cy="1268984"/>
          </a:xfrm>
        </p:spPr>
        <p:txBody>
          <a:bodyPr>
            <a:normAutofit fontScale="92500" lnSpcReduction="10000"/>
          </a:bodyPr>
          <a:lstStyle/>
          <a:p>
            <a:r>
              <a:rPr lang="ar-DZ" sz="3600" dirty="0">
                <a:cs typeface="Akhbar MT" pitchFamily="2" charset="-78"/>
              </a:rPr>
              <a:t>د. قرباش بلقاسم</a:t>
            </a:r>
          </a:p>
          <a:p>
            <a:r>
              <a:rPr lang="ar-DZ" sz="3600" dirty="0">
                <a:cs typeface="Akhbar MT" pitchFamily="2" charset="-78"/>
              </a:rPr>
              <a:t>جامعة أم البواقي</a:t>
            </a:r>
            <a:endParaRPr lang="fr-FR" sz="3600" dirty="0">
              <a:cs typeface="Akhbar MT" pitchFamily="2" charset="-78"/>
            </a:endParaRPr>
          </a:p>
        </p:txBody>
      </p:sp>
      <p:sp>
        <p:nvSpPr>
          <p:cNvPr id="13" name="Rectangle 12">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80" y="1375495"/>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Rectangle 14">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079" y="0"/>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6" name="Rectangle 5"/>
          <p:cNvSpPr/>
          <p:nvPr/>
        </p:nvSpPr>
        <p:spPr>
          <a:xfrm>
            <a:off x="301703" y="2711504"/>
            <a:ext cx="6676563" cy="1754326"/>
          </a:xfrm>
          <a:prstGeom prst="rect">
            <a:avLst/>
          </a:prstGeom>
        </p:spPr>
        <p:txBody>
          <a:bodyPr wrap="square">
            <a:spAutoFit/>
          </a:bodyPr>
          <a:lstStyle/>
          <a:p>
            <a:pPr algn="just" rtl="1"/>
            <a:r>
              <a:rPr lang="ar-DZ" dirty="0"/>
              <a:t>نتج عن نهاية عهد </a:t>
            </a:r>
            <a:r>
              <a:rPr lang="ar-DZ" dirty="0" err="1"/>
              <a:t>البايلرباي</a:t>
            </a:r>
            <a:r>
              <a:rPr lang="ar-DZ" dirty="0"/>
              <a:t> بزوغ عصر جديد سميّ بـ"</a:t>
            </a:r>
            <a:r>
              <a:rPr lang="ar-DZ" dirty="0" err="1"/>
              <a:t>الباشاوات</a:t>
            </a:r>
            <a:r>
              <a:rPr lang="ar-DZ" dirty="0"/>
              <a:t>" حيث مُنحت الولايات العثمانية الثلاثة (الجزائر، تونس، وطرابلس الغرب) استقلالا ذاتيا دون الحاجة في أن تتمركز تحت سلطة الجزائر، وذلك خوفا من انقلاب يمكن أن يحدثه </a:t>
            </a:r>
            <a:r>
              <a:rPr lang="ar-DZ" dirty="0" err="1"/>
              <a:t>البايلرباي</a:t>
            </a:r>
            <a:r>
              <a:rPr lang="ar-DZ" dirty="0"/>
              <a:t> علج علي، ما قد يؤدي إلى انعكاسات خطيرة على الوجود العثماني في المغرب العربي، كما تقرر أيضا نزع لقب </a:t>
            </a:r>
            <a:r>
              <a:rPr lang="ar-DZ" dirty="0" err="1"/>
              <a:t>بايلرباي</a:t>
            </a:r>
            <a:r>
              <a:rPr lang="ar-DZ" dirty="0"/>
              <a:t> الذي كان لقبا بحريا وعوّض بلقب الباشا، تجنبا لأيّ صراع يمكن أن ينشأ بين الإنكشارية ورجال البحرية.</a:t>
            </a:r>
            <a:endParaRPr lang="fr-FR"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4168" y="208547"/>
            <a:ext cx="4379495" cy="64762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49804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710" y="663909"/>
            <a:ext cx="9486690" cy="956343"/>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ctr"/>
            <a:r>
              <a:rPr lang="ar-DZ" dirty="0">
                <a:latin typeface="Amiri" panose="00000500000000000000" pitchFamily="2" charset="-78"/>
                <a:cs typeface="Amiri" panose="00000500000000000000" pitchFamily="2" charset="-78"/>
              </a:rPr>
              <a:t>محاور المحاضرة</a:t>
            </a:r>
            <a:endParaRPr lang="fr-FR" dirty="0">
              <a:latin typeface="Amiri" panose="00000500000000000000" pitchFamily="2" charset="-78"/>
              <a:cs typeface="Amiri" panose="00000500000000000000" pitchFamily="2" charset="-78"/>
            </a:endParaRPr>
          </a:p>
        </p:txBody>
      </p:sp>
      <p:sp>
        <p:nvSpPr>
          <p:cNvPr id="3" name="Espace réservé du contenu 2"/>
          <p:cNvSpPr>
            <a:spLocks noGrp="1"/>
          </p:cNvSpPr>
          <p:nvPr>
            <p:ph idx="1"/>
          </p:nvPr>
        </p:nvSpPr>
        <p:spPr/>
        <p:txBody>
          <a:bodyPr/>
          <a:lstStyle/>
          <a:p>
            <a:pPr algn="just" rtl="1"/>
            <a:r>
              <a:rPr lang="ar-DZ" sz="2800" b="1" dirty="0">
                <a:latin typeface="Amiri" panose="00000500000000000000" pitchFamily="2" charset="-78"/>
                <a:cs typeface="Amiri" panose="00000500000000000000" pitchFamily="2" charset="-78"/>
              </a:rPr>
              <a:t>1- </a:t>
            </a:r>
            <a:r>
              <a:rPr lang="ar-DZ" sz="2800" b="1" dirty="0" err="1">
                <a:latin typeface="Amiri" panose="00000500000000000000" pitchFamily="2" charset="-78"/>
                <a:cs typeface="Amiri" panose="00000500000000000000" pitchFamily="2" charset="-78"/>
              </a:rPr>
              <a:t>الباشاوات</a:t>
            </a:r>
            <a:r>
              <a:rPr lang="ar-DZ" sz="2800" b="1" dirty="0">
                <a:latin typeface="Amiri" panose="00000500000000000000" pitchFamily="2" charset="-78"/>
                <a:cs typeface="Amiri" panose="00000500000000000000" pitchFamily="2" charset="-78"/>
              </a:rPr>
              <a:t> الأوائل 1587-1604م.</a:t>
            </a:r>
          </a:p>
          <a:p>
            <a:pPr algn="just" rtl="1"/>
            <a:r>
              <a:rPr lang="ar-DZ" sz="2800" b="1" dirty="0">
                <a:latin typeface="Amiri" panose="00000500000000000000" pitchFamily="2" charset="-78"/>
                <a:cs typeface="Amiri" panose="00000500000000000000" pitchFamily="2" charset="-78"/>
              </a:rPr>
              <a:t>2- ثورة </a:t>
            </a:r>
            <a:r>
              <a:rPr lang="ar-DZ" sz="2800" b="1" dirty="0" err="1">
                <a:latin typeface="Amiri" panose="00000500000000000000" pitchFamily="2" charset="-78"/>
                <a:cs typeface="Amiri" panose="00000500000000000000" pitchFamily="2" charset="-78"/>
              </a:rPr>
              <a:t>الكراغلة</a:t>
            </a:r>
            <a:r>
              <a:rPr lang="ar-DZ" sz="2800" b="1" dirty="0">
                <a:latin typeface="Amiri" panose="00000500000000000000" pitchFamily="2" charset="-78"/>
                <a:cs typeface="Amiri" panose="00000500000000000000" pitchFamily="2" charset="-78"/>
              </a:rPr>
              <a:t> والساكنة المحلية 1596م.</a:t>
            </a:r>
          </a:p>
          <a:p>
            <a:pPr algn="just" rtl="1"/>
            <a:r>
              <a:rPr lang="ar-DZ" sz="2800" b="1" dirty="0">
                <a:latin typeface="Amiri" panose="00000500000000000000" pitchFamily="2" charset="-78"/>
                <a:cs typeface="Amiri" panose="00000500000000000000" pitchFamily="2" charset="-78"/>
              </a:rPr>
              <a:t>3- الحملة الصليبية الإسبانية على الجزائر سنة 1601م.</a:t>
            </a:r>
          </a:p>
          <a:p>
            <a:pPr algn="just" rtl="1"/>
            <a:r>
              <a:rPr lang="ar-DZ" sz="2800" b="1" dirty="0">
                <a:latin typeface="Amiri" panose="00000500000000000000" pitchFamily="2" charset="-78"/>
                <a:cs typeface="Amiri" panose="00000500000000000000" pitchFamily="2" charset="-78"/>
              </a:rPr>
              <a:t>4- انتعاش النشاط البحري والاقتصادي الجزائري 1608-1632م.</a:t>
            </a:r>
          </a:p>
          <a:p>
            <a:pPr algn="just" rtl="1"/>
            <a:r>
              <a:rPr lang="ar-DZ" sz="2800" b="1" dirty="0">
                <a:latin typeface="Amiri" panose="00000500000000000000" pitchFamily="2" charset="-78"/>
                <a:cs typeface="Amiri" panose="00000500000000000000" pitchFamily="2" charset="-78"/>
              </a:rPr>
              <a:t>5- سقوط الباشوات 1645-1659م. </a:t>
            </a:r>
          </a:p>
          <a:p>
            <a:pPr algn="just" rtl="1"/>
            <a:r>
              <a:rPr lang="ar-DZ" sz="2800" b="1" dirty="0">
                <a:latin typeface="Amiri" panose="00000500000000000000" pitchFamily="2" charset="-78"/>
                <a:cs typeface="Amiri" panose="00000500000000000000" pitchFamily="2" charset="-78"/>
              </a:rPr>
              <a:t>6- مميزات وخصائص عهد </a:t>
            </a:r>
            <a:r>
              <a:rPr lang="ar-DZ" sz="2800" b="1" dirty="0" err="1">
                <a:latin typeface="Amiri" panose="00000500000000000000" pitchFamily="2" charset="-78"/>
                <a:cs typeface="Amiri" panose="00000500000000000000" pitchFamily="2" charset="-78"/>
              </a:rPr>
              <a:t>الباشاوات</a:t>
            </a:r>
            <a:r>
              <a:rPr lang="ar-DZ" sz="2800" b="1" dirty="0">
                <a:latin typeface="Amiri" panose="00000500000000000000" pitchFamily="2" charset="-78"/>
                <a:cs typeface="Amiri" panose="00000500000000000000" pitchFamily="2" charset="-78"/>
              </a:rPr>
              <a:t>.</a:t>
            </a:r>
          </a:p>
          <a:p>
            <a:pPr marL="0" indent="0">
              <a:buNone/>
            </a:pPr>
            <a:endParaRPr lang="fr-FR" dirty="0"/>
          </a:p>
        </p:txBody>
      </p:sp>
    </p:spTree>
    <p:extLst>
      <p:ext uri="{BB962C8B-B14F-4D97-AF65-F5344CB8AC3E}">
        <p14:creationId xmlns:p14="http://schemas.microsoft.com/office/powerpoint/2010/main" val="50801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heel(1)">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 calcmode="lin" valueType="num">
                                      <p:cBhvr additive="base">
                                        <p:cTn id="4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1" end="1"/>
                                            </p:txEl>
                                          </p:spTgt>
                                        </p:tgtEl>
                                        <p:attrNameLst>
                                          <p:attrName>style.visibility</p:attrName>
                                        </p:attrNameLst>
                                      </p:cBhvr>
                                      <p:to>
                                        <p:strVal val="visible"/>
                                      </p:to>
                                    </p:set>
                                    <p:anim calcmode="lin" valueType="num">
                                      <p:cBhvr additive="base">
                                        <p:cTn id="4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 calcmode="lin" valueType="num">
                                      <p:cBhvr additive="base">
                                        <p:cTn id="5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 calcmode="lin" valueType="num">
                                      <p:cBhvr additive="base">
                                        <p:cTn id="6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4" end="4"/>
                                            </p:txEl>
                                          </p:spTgt>
                                        </p:tgtEl>
                                        <p:attrNameLst>
                                          <p:attrName>style.visibility</p:attrName>
                                        </p:attrNameLst>
                                      </p:cBhvr>
                                      <p:to>
                                        <p:strVal val="visible"/>
                                      </p:to>
                                    </p:set>
                                    <p:anim calcmode="lin" valueType="num">
                                      <p:cBhvr additive="base">
                                        <p:cTn id="6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
                                            <p:txEl>
                                              <p:pRg st="5" end="5"/>
                                            </p:txEl>
                                          </p:spTgt>
                                        </p:tgtEl>
                                        <p:attrNameLst>
                                          <p:attrName>style.visibility</p:attrName>
                                        </p:attrNameLst>
                                      </p:cBhvr>
                                      <p:to>
                                        <p:strVal val="visible"/>
                                      </p:to>
                                    </p:set>
                                    <p:anim calcmode="lin" valueType="num">
                                      <p:cBhvr additive="base">
                                        <p:cTn id="7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F938-F458-4217-811A-2B963554843D}"/>
              </a:ext>
            </a:extLst>
          </p:cNvPr>
          <p:cNvSpPr>
            <a:spLocks noGrp="1"/>
          </p:cNvSpPr>
          <p:nvPr>
            <p:ph type="title"/>
          </p:nvPr>
        </p:nvSpPr>
        <p:spPr>
          <a:xfrm>
            <a:off x="2149643" y="176463"/>
            <a:ext cx="9486690" cy="924259"/>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just" rtl="1"/>
            <a:r>
              <a:rPr lang="ar-DZ" sz="3600" dirty="0">
                <a:latin typeface="Amiri" panose="00000500000000000000" pitchFamily="2" charset="-78"/>
                <a:cs typeface="Amiri" panose="00000500000000000000" pitchFamily="2" charset="-78"/>
              </a:rPr>
              <a:t>2- </a:t>
            </a:r>
            <a:r>
              <a:rPr lang="ar-DZ" sz="3600" dirty="0" err="1">
                <a:latin typeface="Amiri" panose="00000500000000000000" pitchFamily="2" charset="-78"/>
                <a:cs typeface="Amiri" panose="00000500000000000000" pitchFamily="2" charset="-78"/>
              </a:rPr>
              <a:t>الباشاوات</a:t>
            </a:r>
            <a:r>
              <a:rPr lang="ar-DZ" sz="3600" dirty="0">
                <a:latin typeface="Amiri" panose="00000500000000000000" pitchFamily="2" charset="-78"/>
                <a:cs typeface="Amiri" panose="00000500000000000000" pitchFamily="2" charset="-78"/>
              </a:rPr>
              <a:t> الأوائل 1587-1604م.</a:t>
            </a:r>
          </a:p>
        </p:txBody>
      </p:sp>
      <p:sp>
        <p:nvSpPr>
          <p:cNvPr id="3" name="Content Placeholder 2">
            <a:extLst>
              <a:ext uri="{FF2B5EF4-FFF2-40B4-BE49-F238E27FC236}">
                <a16:creationId xmlns:a16="http://schemas.microsoft.com/office/drawing/2014/main" id="{42EDDE40-F09D-466E-97EA-49BAA3D5A920}"/>
              </a:ext>
            </a:extLst>
          </p:cNvPr>
          <p:cNvSpPr>
            <a:spLocks noGrp="1"/>
          </p:cNvSpPr>
          <p:nvPr>
            <p:ph idx="1"/>
          </p:nvPr>
        </p:nvSpPr>
        <p:spPr>
          <a:xfrm>
            <a:off x="1315454" y="1269165"/>
            <a:ext cx="10320880" cy="5694947"/>
          </a:xfrm>
        </p:spPr>
        <p:txBody>
          <a:bodyPr>
            <a:normAutofit/>
          </a:bodyPr>
          <a:lstStyle/>
          <a:p>
            <a:pPr algn="just" rtl="1"/>
            <a:r>
              <a:rPr lang="ar-DZ" sz="3000" b="1" dirty="0">
                <a:latin typeface="Amiri" panose="00000500000000000000" pitchFamily="2" charset="-78"/>
                <a:cs typeface="Amiri" panose="00000500000000000000" pitchFamily="2" charset="-78"/>
              </a:rPr>
              <a:t>كان أول باشا تولى حكم الجزائر هو أحمد باشا سنة 995هـ/1587م.</a:t>
            </a:r>
          </a:p>
          <a:p>
            <a:pPr algn="just" rtl="1"/>
            <a:r>
              <a:rPr lang="ar-DZ" sz="3000" b="1" dirty="0">
                <a:latin typeface="Amiri" panose="00000500000000000000" pitchFamily="2" charset="-78"/>
                <a:cs typeface="Amiri" panose="00000500000000000000" pitchFamily="2" charset="-78"/>
              </a:rPr>
              <a:t>نشطت في عهده البحرية وبلغت أوجها، فبين سنتي 1586-1588م. </a:t>
            </a:r>
          </a:p>
          <a:p>
            <a:pPr algn="just" rtl="1"/>
            <a:r>
              <a:rPr lang="ar-DZ" sz="3000" b="1" dirty="0">
                <a:latin typeface="Amiri" panose="00000500000000000000" pitchFamily="2" charset="-78"/>
                <a:cs typeface="Amiri" panose="00000500000000000000" pitchFamily="2" charset="-78"/>
              </a:rPr>
              <a:t>تولى الحكم من بعده خضر باشا التركي سنة 1589م، وفي عهده رفض أمير قلعة بني عباس دفع الضريبة؛ غير أن محاصرة الجزائريين للقلعة أدى إلى استسلام قائد القلعة على دفع الضريبة مجدّدا مقابل السلم.</a:t>
            </a:r>
          </a:p>
          <a:p>
            <a:pPr algn="just" rtl="1"/>
            <a:r>
              <a:rPr lang="ar-DZ" sz="3000" b="1" dirty="0">
                <a:latin typeface="Amiri" panose="00000500000000000000" pitchFamily="2" charset="-78"/>
                <a:ea typeface="Times New Roman" panose="02020603050405020304" pitchFamily="18" charset="0"/>
                <a:cs typeface="Amiri" panose="00000500000000000000" pitchFamily="2" charset="-78"/>
              </a:rPr>
              <a:t>إن الباشا في الحقيقة لم يكن سوى خادما مطيعا للديوان، مقابل أن يبقى في قصره ويحصل على رتبة متميزة وحياة مادية مريحة، ولم يكن الباشا "يجرأ حتى على الحضور إلى اجتماعات الديوان دون استدعائه"</a:t>
            </a:r>
          </a:p>
          <a:p>
            <a:pPr algn="just" rtl="1"/>
            <a:r>
              <a:rPr lang="ar-DZ" sz="3000" b="1" dirty="0">
                <a:latin typeface="Amiri" panose="00000500000000000000" pitchFamily="2" charset="-78"/>
                <a:ea typeface="Times New Roman" panose="02020603050405020304" pitchFamily="18" charset="0"/>
                <a:cs typeface="Amiri" panose="00000500000000000000" pitchFamily="2" charset="-78"/>
              </a:rPr>
              <a:t>في عهد الباشا شعبان ضرب الطاعون والمجاعة والعاصفة الجزائر 1592-1595م.</a:t>
            </a:r>
          </a:p>
          <a:p>
            <a:pPr algn="r" rtl="1"/>
            <a:endParaRPr lang="fr-FR" dirty="0"/>
          </a:p>
        </p:txBody>
      </p:sp>
    </p:spTree>
    <p:extLst>
      <p:ext uri="{BB962C8B-B14F-4D97-AF65-F5344CB8AC3E}">
        <p14:creationId xmlns:p14="http://schemas.microsoft.com/office/powerpoint/2010/main" val="42544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EDDE40-F09D-466E-97EA-49BAA3D5A920}"/>
              </a:ext>
            </a:extLst>
          </p:cNvPr>
          <p:cNvSpPr>
            <a:spLocks noGrp="1"/>
          </p:cNvSpPr>
          <p:nvPr>
            <p:ph idx="1"/>
          </p:nvPr>
        </p:nvSpPr>
        <p:spPr>
          <a:xfrm>
            <a:off x="3753853" y="1267326"/>
            <a:ext cx="8160973" cy="5694947"/>
          </a:xfrm>
        </p:spPr>
        <p:txBody>
          <a:bodyPr>
            <a:normAutofit/>
          </a:bodyPr>
          <a:lstStyle/>
          <a:p>
            <a:pPr algn="just" rtl="1"/>
            <a:r>
              <a:rPr lang="ar-DZ" sz="2400" b="1" dirty="0">
                <a:ea typeface="Calibri" panose="020F0502020204030204" pitchFamily="34" charset="0"/>
                <a:cs typeface="Akhbar MT" pitchFamily="2" charset="-78"/>
              </a:rPr>
              <a:t>عاد خضر باشا حاكما إلى الجزائر سنة 1595م، وكلّه حقد وغلّ تجاه طائفة الإنكشارية التي أخرجته من المدينة صاغرا.</a:t>
            </a:r>
          </a:p>
          <a:p>
            <a:pPr algn="just" rtl="1"/>
            <a:r>
              <a:rPr lang="ar-DZ" sz="2400" b="1" dirty="0">
                <a:ea typeface="Calibri" panose="020F0502020204030204" pitchFamily="34" charset="0"/>
                <a:cs typeface="Akhbar MT" pitchFamily="2" charset="-78"/>
              </a:rPr>
              <a:t>سعى خضر باشا إلى الاستعانة بالرياس، وشحذ سكان العاصمة </a:t>
            </a:r>
            <a:r>
              <a:rPr lang="ar-DZ" sz="2400" b="1" dirty="0" err="1">
                <a:ea typeface="Calibri" panose="020F0502020204030204" pitchFamily="34" charset="0"/>
                <a:cs typeface="Akhbar MT" pitchFamily="2" charset="-78"/>
              </a:rPr>
              <a:t>والكراغلة</a:t>
            </a:r>
            <a:r>
              <a:rPr lang="ar-DZ" sz="2400" b="1" dirty="0">
                <a:ea typeface="Calibri" panose="020F0502020204030204" pitchFamily="34" charset="0"/>
                <a:cs typeface="Akhbar MT" pitchFamily="2" charset="-78"/>
              </a:rPr>
              <a:t> ضد الإنكشارية التي تغوّلت في البلاد.</a:t>
            </a:r>
          </a:p>
          <a:p>
            <a:pPr algn="just" rtl="1"/>
            <a:r>
              <a:rPr lang="ar-DZ" sz="2400" b="1" dirty="0">
                <a:ea typeface="Calibri" panose="020F0502020204030204" pitchFamily="34" charset="0"/>
                <a:cs typeface="Akhbar MT" pitchFamily="2" charset="-78"/>
              </a:rPr>
              <a:t>اندلعت الثورة وانضم إليها </a:t>
            </a:r>
            <a:r>
              <a:rPr lang="ar-DZ" sz="2400" b="1" dirty="0" err="1">
                <a:ea typeface="Calibri" panose="020F0502020204030204" pitchFamily="34" charset="0"/>
                <a:cs typeface="Akhbar MT" pitchFamily="2" charset="-78"/>
              </a:rPr>
              <a:t>الكراغلة</a:t>
            </a:r>
            <a:r>
              <a:rPr lang="ar-DZ" sz="2400" b="1" dirty="0">
                <a:ea typeface="Calibri" panose="020F0502020204030204" pitchFamily="34" charset="0"/>
                <a:cs typeface="Akhbar MT" pitchFamily="2" charset="-78"/>
              </a:rPr>
              <a:t> وأهل المدينة سنة 1596م، حيث استمرّت لأشهر كاملة.</a:t>
            </a:r>
          </a:p>
          <a:p>
            <a:pPr algn="just" rtl="1"/>
            <a:r>
              <a:rPr lang="ar-DZ" sz="2400" b="1" dirty="0">
                <a:ea typeface="Calibri" panose="020F0502020204030204" pitchFamily="34" charset="0"/>
                <a:cs typeface="Akhbar MT" pitchFamily="2" charset="-78"/>
              </a:rPr>
              <a:t>رغم النصر الذي حققه الجزائريون، إلا أن الخضر لم يؤسس جيشا من الساكنة المحلية، فاستغل الانكشارية الوضع وأعلموا السلطان بنية الحاكم خضر الاستقلال عن الباب العالي، فعزل الخضر.</a:t>
            </a:r>
          </a:p>
          <a:p>
            <a:pPr algn="just" rtl="1"/>
            <a:r>
              <a:rPr lang="ar-DZ" sz="2400" b="1" dirty="0">
                <a:ea typeface="Calibri" panose="020F0502020204030204" pitchFamily="34" charset="0"/>
                <a:cs typeface="Akhbar MT" pitchFamily="2" charset="-78"/>
              </a:rPr>
              <a:t>عين مصطفى باشا سنة 1596م، وأطلق يد الانكشارية في المدينة فعاثت فسادا، فانضم الساكنة إلى أمير قلعة بني عباس سنة 1598م، وحاصروا المدينة مدّة ثمانية عشر يوما، غير أن الهجوم التركي أدى إلى انسحاب الجزائريين.</a:t>
            </a:r>
          </a:p>
        </p:txBody>
      </p:sp>
      <p:sp>
        <p:nvSpPr>
          <p:cNvPr id="4" name="Title 1">
            <a:extLst>
              <a:ext uri="{FF2B5EF4-FFF2-40B4-BE49-F238E27FC236}">
                <a16:creationId xmlns:a16="http://schemas.microsoft.com/office/drawing/2014/main" id="{2DC8F938-F458-4217-811A-2B963554843D}"/>
              </a:ext>
            </a:extLst>
          </p:cNvPr>
          <p:cNvSpPr>
            <a:spLocks noGrp="1"/>
          </p:cNvSpPr>
          <p:nvPr>
            <p:ph type="title"/>
          </p:nvPr>
        </p:nvSpPr>
        <p:spPr>
          <a:xfrm>
            <a:off x="3898231" y="176463"/>
            <a:ext cx="7738101" cy="924259"/>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just" rtl="1"/>
            <a:r>
              <a:rPr lang="ar-DZ" sz="3600" dirty="0">
                <a:latin typeface="Amiri" panose="00000500000000000000" pitchFamily="2" charset="-78"/>
                <a:cs typeface="Amiri" panose="00000500000000000000" pitchFamily="2" charset="-78"/>
              </a:rPr>
              <a:t>3- ثورة </a:t>
            </a:r>
            <a:r>
              <a:rPr lang="ar-DZ" sz="3600" dirty="0" err="1">
                <a:latin typeface="Amiri" panose="00000500000000000000" pitchFamily="2" charset="-78"/>
                <a:cs typeface="Amiri" panose="00000500000000000000" pitchFamily="2" charset="-78"/>
              </a:rPr>
              <a:t>الكراغلة</a:t>
            </a:r>
            <a:r>
              <a:rPr lang="ar-DZ" sz="3600" dirty="0">
                <a:latin typeface="Amiri" panose="00000500000000000000" pitchFamily="2" charset="-78"/>
                <a:cs typeface="Amiri" panose="00000500000000000000" pitchFamily="2" charset="-78"/>
              </a:rPr>
              <a:t> والساكنة المحلية 1596م.</a:t>
            </a:r>
            <a:endParaRPr lang="fr-FR" sz="3600" dirty="0">
              <a:latin typeface="Amiri" panose="00000500000000000000" pitchFamily="2" charset="-78"/>
              <a:cs typeface="Amiri" panose="00000500000000000000" pitchFamily="2" charset="-78"/>
            </a:endParaRPr>
          </a:p>
        </p:txBody>
      </p:sp>
    </p:spTree>
    <p:extLst>
      <p:ext uri="{BB962C8B-B14F-4D97-AF65-F5344CB8AC3E}">
        <p14:creationId xmlns:p14="http://schemas.microsoft.com/office/powerpoint/2010/main" val="269653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FFBE5D-F656-42B2-99FE-84C002B36516}"/>
              </a:ext>
            </a:extLst>
          </p:cNvPr>
          <p:cNvSpPr>
            <a:spLocks noGrp="1"/>
          </p:cNvSpPr>
          <p:nvPr>
            <p:ph idx="1"/>
          </p:nvPr>
        </p:nvSpPr>
        <p:spPr>
          <a:xfrm>
            <a:off x="3048000" y="1398169"/>
            <a:ext cx="8962858" cy="5269331"/>
          </a:xfrm>
        </p:spPr>
        <p:txBody>
          <a:bodyPr>
            <a:normAutofit/>
          </a:bodyPr>
          <a:lstStyle/>
          <a:p>
            <a:pPr algn="just" rtl="1"/>
            <a:r>
              <a:rPr lang="ar-DZ" sz="2400" b="1" dirty="0">
                <a:latin typeface="Amiri" panose="00000500000000000000" pitchFamily="2" charset="-78"/>
                <a:cs typeface="Amiri" panose="00000500000000000000" pitchFamily="2" charset="-78"/>
              </a:rPr>
              <a:t>استغلّ الاسبان توتر الحاصل في الداخل الجزائري وقادوا حملة على المدينة سنة 1601م.</a:t>
            </a:r>
          </a:p>
          <a:p>
            <a:pPr algn="just" rtl="1"/>
            <a:r>
              <a:rPr lang="ar-DZ" sz="2400" b="1" dirty="0">
                <a:latin typeface="Amiri" panose="00000500000000000000" pitchFamily="2" charset="-78"/>
                <a:cs typeface="Amiri" panose="00000500000000000000" pitchFamily="2" charset="-78"/>
              </a:rPr>
              <a:t>اقترح خوان دوريا أن "يرسل الاسبان أسطولا كاملا لاحتلال مدينة الجزائر، بالإضافة إلى متطوعين يتم استدعاؤهم من باقي دول القارة الأوربية</a:t>
            </a:r>
          </a:p>
          <a:p>
            <a:pPr algn="just" rtl="1"/>
            <a:r>
              <a:rPr lang="ar-DZ" sz="2400" b="1" dirty="0">
                <a:latin typeface="Amiri" panose="00000500000000000000" pitchFamily="2" charset="-78"/>
                <a:cs typeface="Amiri" panose="00000500000000000000" pitchFamily="2" charset="-78"/>
              </a:rPr>
              <a:t>وصل الأسطول الإسباني سواحل الجزائر شهر سبتمبر سنة 1601م، وتكوّن من سبعين سفينة وعشرة آلاف جندي التحقوا من إسبانيا </a:t>
            </a:r>
            <a:r>
              <a:rPr lang="ar-DZ" sz="2400" b="1" dirty="0" err="1">
                <a:latin typeface="Amiri" panose="00000500000000000000" pitchFamily="2" charset="-78"/>
                <a:cs typeface="Amiri" panose="00000500000000000000" pitchFamily="2" charset="-78"/>
              </a:rPr>
              <a:t>وجنوة</a:t>
            </a:r>
            <a:r>
              <a:rPr lang="ar-DZ" sz="2400" b="1" dirty="0">
                <a:latin typeface="Amiri" panose="00000500000000000000" pitchFamily="2" charset="-78"/>
                <a:cs typeface="Amiri" panose="00000500000000000000" pitchFamily="2" charset="-78"/>
              </a:rPr>
              <a:t> والدويلات الإيطالية.</a:t>
            </a:r>
          </a:p>
          <a:p>
            <a:pPr algn="just" rtl="1"/>
            <a:r>
              <a:rPr lang="ar-DZ" sz="2400" b="1" dirty="0">
                <a:latin typeface="Amiri" panose="00000500000000000000" pitchFamily="2" charset="-78"/>
                <a:cs typeface="Amiri" panose="00000500000000000000" pitchFamily="2" charset="-78"/>
              </a:rPr>
              <a:t>كان مصير الحملة الفشل بسبب العاصفة التي ضربت الأسطول، ومنعت قادته من إنزال الجنود إلى البر الجزائري، ما دفع خوان دوريا إلى رفع الحصار والعودة إلى إسبانيا.</a:t>
            </a:r>
            <a:endParaRPr lang="fr-FR" sz="2400" b="1" dirty="0">
              <a:latin typeface="Amiri" panose="00000500000000000000" pitchFamily="2" charset="-78"/>
              <a:cs typeface="Amiri" panose="00000500000000000000" pitchFamily="2" charset="-78"/>
            </a:endParaRPr>
          </a:p>
        </p:txBody>
      </p:sp>
      <p:sp>
        <p:nvSpPr>
          <p:cNvPr id="2" name="Rectangle 1"/>
          <p:cNvSpPr/>
          <p:nvPr/>
        </p:nvSpPr>
        <p:spPr>
          <a:xfrm>
            <a:off x="3577389" y="287852"/>
            <a:ext cx="7844590" cy="729430"/>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342900" lvl="0" indent="-342900" algn="just" rtl="1">
              <a:lnSpc>
                <a:spcPct val="115000"/>
              </a:lnSpc>
              <a:spcBef>
                <a:spcPts val="600"/>
              </a:spcBef>
              <a:spcAft>
                <a:spcPts val="600"/>
              </a:spcAft>
              <a:buFont typeface="+mj-lt"/>
              <a:buAutoNum type="arabicPeriod" startAt="3"/>
            </a:pPr>
            <a:r>
              <a:rPr lang="ar-DZ" sz="3600" b="1" dirty="0">
                <a:latin typeface="Amiri" panose="00000500000000000000" pitchFamily="2" charset="-78"/>
                <a:ea typeface="Times New Roman" panose="02020603050405020304" pitchFamily="18" charset="0"/>
                <a:cs typeface="Amiri" panose="00000500000000000000" pitchFamily="2" charset="-78"/>
              </a:rPr>
              <a:t>الحملة الصليبية الإسبانية على الجزائر سنة 1601م.</a:t>
            </a:r>
            <a:endParaRPr lang="fr-F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4576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9A1A-D925-4B1B-909A-133C5CF6FA3F}"/>
              </a:ext>
            </a:extLst>
          </p:cNvPr>
          <p:cNvSpPr>
            <a:spLocks noGrp="1"/>
          </p:cNvSpPr>
          <p:nvPr>
            <p:ph type="title"/>
          </p:nvPr>
        </p:nvSpPr>
        <p:spPr>
          <a:xfrm>
            <a:off x="3419207" y="214732"/>
            <a:ext cx="8548202" cy="956342"/>
          </a:xfrm>
          <a:solidFill>
            <a:schemeClr val="accent2"/>
          </a:solidFill>
          <a:ln>
            <a:noFill/>
          </a:ln>
        </p:spPr>
        <p:style>
          <a:lnRef idx="0">
            <a:scrgbClr r="0" g="0" b="0"/>
          </a:lnRef>
          <a:fillRef idx="0">
            <a:scrgbClr r="0" g="0" b="0"/>
          </a:fillRef>
          <a:effectRef idx="0">
            <a:scrgbClr r="0" g="0" b="0"/>
          </a:effectRef>
          <a:fontRef idx="minor">
            <a:schemeClr val="lt1"/>
          </a:fontRef>
        </p:style>
        <p:txBody>
          <a:bodyPr>
            <a:normAutofit/>
          </a:bodyPr>
          <a:lstStyle/>
          <a:p>
            <a:pPr algn="just" rtl="1"/>
            <a:r>
              <a:rPr lang="ar-SA" sz="2800" dirty="0">
                <a:cs typeface="Akhbar MT" pitchFamily="2" charset="-78"/>
              </a:rPr>
              <a:t>4-</a:t>
            </a:r>
            <a:r>
              <a:rPr lang="ar-SA" sz="3600" dirty="0">
                <a:cs typeface="Akhbar MT" pitchFamily="2" charset="-78"/>
              </a:rPr>
              <a:t> انتعاش النشاط البحري والاقتصادي الجزائري </a:t>
            </a:r>
            <a:r>
              <a:rPr lang="ar-SA" sz="2700" dirty="0">
                <a:cs typeface="Akhbar MT" pitchFamily="2" charset="-78"/>
              </a:rPr>
              <a:t>1608-1632م</a:t>
            </a:r>
            <a:r>
              <a:rPr lang="ar-SA" sz="3600" dirty="0">
                <a:cs typeface="Akhbar MT" pitchFamily="2" charset="-78"/>
              </a:rPr>
              <a:t>:</a:t>
            </a:r>
            <a:endParaRPr lang="fr-FR" sz="3600" dirty="0">
              <a:cs typeface="Akhbar MT" pitchFamily="2" charset="-78"/>
            </a:endParaRPr>
          </a:p>
        </p:txBody>
      </p:sp>
      <p:sp>
        <p:nvSpPr>
          <p:cNvPr id="3" name="Content Placeholder 2">
            <a:extLst>
              <a:ext uri="{FF2B5EF4-FFF2-40B4-BE49-F238E27FC236}">
                <a16:creationId xmlns:a16="http://schemas.microsoft.com/office/drawing/2014/main" id="{C134B4A7-4E8C-4562-BCCB-7EAC6F256FD6}"/>
              </a:ext>
            </a:extLst>
          </p:cNvPr>
          <p:cNvSpPr>
            <a:spLocks noGrp="1"/>
          </p:cNvSpPr>
          <p:nvPr>
            <p:ph idx="1"/>
          </p:nvPr>
        </p:nvSpPr>
        <p:spPr>
          <a:xfrm>
            <a:off x="2069432" y="1171074"/>
            <a:ext cx="9897977" cy="5502442"/>
          </a:xfrm>
        </p:spPr>
        <p:txBody>
          <a:bodyPr>
            <a:normAutofit/>
          </a:bodyPr>
          <a:lstStyle/>
          <a:p>
            <a:pPr algn="just" rtl="1"/>
            <a:r>
              <a:rPr lang="ar-DZ" sz="3200" b="1" dirty="0">
                <a:cs typeface="Akhbar MT" pitchFamily="2" charset="-78"/>
              </a:rPr>
              <a:t>أدى التهجير القسري للأندلسيين سنة 1609م وانضمام العديد من البحارة إلى الأسطول الجزائري ولعل أبرزهم </a:t>
            </a:r>
            <a:r>
              <a:rPr lang="ar-DZ" sz="3200" b="1" dirty="0" err="1">
                <a:cs typeface="Akhbar MT" pitchFamily="2" charset="-78"/>
              </a:rPr>
              <a:t>دانسر</a:t>
            </a:r>
            <a:r>
              <a:rPr lang="ar-DZ" sz="3200" b="1" dirty="0">
                <a:cs typeface="Akhbar MT" pitchFamily="2" charset="-78"/>
              </a:rPr>
              <a:t>، إلى تعليم الجزائريين طرق بناء السفن العالية.</a:t>
            </a:r>
          </a:p>
          <a:p>
            <a:pPr algn="just" rtl="1"/>
            <a:r>
              <a:rPr lang="ar-DZ" sz="3200" b="1" dirty="0">
                <a:cs typeface="Akhbar MT" pitchFamily="2" charset="-78"/>
              </a:rPr>
              <a:t>وبهذا انتقل الجزائريون من مرحلة استخدام سفن </a:t>
            </a:r>
            <a:r>
              <a:rPr lang="ar-DZ" sz="3200" b="1" dirty="0" err="1">
                <a:cs typeface="Akhbar MT" pitchFamily="2" charset="-78"/>
              </a:rPr>
              <a:t>الغاليه</a:t>
            </a:r>
            <a:r>
              <a:rPr lang="ar-DZ" sz="3200" b="1" dirty="0">
                <a:cs typeface="Akhbar MT" pitchFamily="2" charset="-78"/>
              </a:rPr>
              <a:t> التي كانت تستعمل في البحر الأبيض المتوسط إلى السفن البحرية العالية </a:t>
            </a:r>
            <a:r>
              <a:rPr lang="fr-FR" sz="3200" b="1" dirty="0" err="1">
                <a:cs typeface="Akhbar MT" pitchFamily="2" charset="-78"/>
              </a:rPr>
              <a:t>sea-going</a:t>
            </a:r>
            <a:r>
              <a:rPr lang="fr-FR" sz="3200" b="1" dirty="0">
                <a:cs typeface="Akhbar MT" pitchFamily="2" charset="-78"/>
              </a:rPr>
              <a:t> </a:t>
            </a:r>
            <a:r>
              <a:rPr lang="fr-FR" sz="3200" b="1" dirty="0" err="1">
                <a:cs typeface="Akhbar MT" pitchFamily="2" charset="-78"/>
              </a:rPr>
              <a:t>vessel</a:t>
            </a:r>
            <a:r>
              <a:rPr lang="fr-FR" sz="3200" b="1" dirty="0">
                <a:cs typeface="Akhbar MT" pitchFamily="2" charset="-78"/>
              </a:rPr>
              <a:t> </a:t>
            </a:r>
            <a:r>
              <a:rPr lang="ar-DZ" sz="3200" b="1" dirty="0">
                <a:cs typeface="Akhbar MT" pitchFamily="2" charset="-78"/>
              </a:rPr>
              <a:t>القادرة على مواجهة الأمواج العاتية في المحيط الأطلسي،</a:t>
            </a:r>
          </a:p>
          <a:p>
            <a:pPr algn="just" rtl="1"/>
            <a:r>
              <a:rPr lang="ar-DZ" sz="3200" b="1" dirty="0">
                <a:cs typeface="Akhbar MT" pitchFamily="2" charset="-78"/>
              </a:rPr>
              <a:t>تمكن الجزائريون من "أسر 1200 شخص من جزيرة ماديرا سنة 1617م"  وأكثر من ثلاثمائة شخص من </a:t>
            </a:r>
            <a:r>
              <a:rPr lang="ar-DZ" sz="3200" b="1" dirty="0" err="1">
                <a:cs typeface="Akhbar MT" pitchFamily="2" charset="-78"/>
              </a:rPr>
              <a:t>آيسلندا</a:t>
            </a:r>
            <a:r>
              <a:rPr lang="ar-DZ" sz="3200" b="1" dirty="0">
                <a:cs typeface="Akhbar MT" pitchFamily="2" charset="-78"/>
              </a:rPr>
              <a:t> سنة 1627م</a:t>
            </a:r>
          </a:p>
          <a:p>
            <a:pPr algn="just" rtl="1"/>
            <a:r>
              <a:rPr lang="ar-DZ" sz="3200" b="1" dirty="0">
                <a:cs typeface="Akhbar MT" pitchFamily="2" charset="-78"/>
              </a:rPr>
              <a:t>أسر الجزائريون 273 شخصا من بالتيمور الواقعة في </a:t>
            </a:r>
            <a:r>
              <a:rPr lang="ar-DZ" sz="3200" b="1" dirty="0" err="1">
                <a:cs typeface="Akhbar MT" pitchFamily="2" charset="-78"/>
              </a:rPr>
              <a:t>آيرلندا</a:t>
            </a:r>
            <a:r>
              <a:rPr lang="ar-DZ" sz="3200" b="1" dirty="0">
                <a:cs typeface="Akhbar MT" pitchFamily="2" charset="-78"/>
              </a:rPr>
              <a:t> سنة 1631م.</a:t>
            </a:r>
            <a:endParaRPr lang="ar-DZ" baseline="30000" dirty="0"/>
          </a:p>
          <a:p>
            <a:pPr algn="just" rtl="1"/>
            <a:endParaRPr lang="fr-FR" dirty="0"/>
          </a:p>
        </p:txBody>
      </p:sp>
    </p:spTree>
    <p:extLst>
      <p:ext uri="{BB962C8B-B14F-4D97-AF65-F5344CB8AC3E}">
        <p14:creationId xmlns:p14="http://schemas.microsoft.com/office/powerpoint/2010/main" val="185537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48463" y="182646"/>
            <a:ext cx="7079916" cy="924259"/>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lstStyle/>
          <a:p>
            <a:pPr algn="just" rtl="1"/>
            <a:r>
              <a:rPr lang="ar-DZ" sz="3600" dirty="0">
                <a:cs typeface="Akhbar MT" pitchFamily="2" charset="-78"/>
              </a:rPr>
              <a:t>6</a:t>
            </a:r>
            <a:r>
              <a:rPr lang="ar-DZ" dirty="0">
                <a:cs typeface="Akhbar MT" pitchFamily="2" charset="-78"/>
              </a:rPr>
              <a:t>- سقوط الباشوات </a:t>
            </a:r>
            <a:r>
              <a:rPr lang="ar-DZ" sz="3600" dirty="0">
                <a:cs typeface="Akhbar MT" pitchFamily="2" charset="-78"/>
              </a:rPr>
              <a:t>1645-1659م</a:t>
            </a:r>
            <a:r>
              <a:rPr lang="ar-DZ" dirty="0">
                <a:cs typeface="Akhbar MT" pitchFamily="2" charset="-78"/>
              </a:rPr>
              <a:t>. </a:t>
            </a:r>
            <a:endParaRPr lang="fr-FR" dirty="0"/>
          </a:p>
        </p:txBody>
      </p:sp>
      <p:sp>
        <p:nvSpPr>
          <p:cNvPr id="3" name="Espace réservé du contenu 2"/>
          <p:cNvSpPr>
            <a:spLocks noGrp="1"/>
          </p:cNvSpPr>
          <p:nvPr>
            <p:ph idx="1"/>
          </p:nvPr>
        </p:nvSpPr>
        <p:spPr>
          <a:xfrm>
            <a:off x="1251284" y="1277699"/>
            <a:ext cx="10577095" cy="5764785"/>
          </a:xfrm>
        </p:spPr>
        <p:txBody>
          <a:bodyPr>
            <a:normAutofit/>
          </a:bodyPr>
          <a:lstStyle/>
          <a:p>
            <a:pPr algn="just" rtl="1"/>
            <a:r>
              <a:rPr lang="ar-DZ" sz="2400" b="1" dirty="0">
                <a:latin typeface="Amiri" panose="00000500000000000000" pitchFamily="2" charset="-78"/>
                <a:cs typeface="Amiri" panose="00000500000000000000" pitchFamily="2" charset="-78"/>
              </a:rPr>
              <a:t>أدت هزيمة الأسطول الجزائري في فالونا سنة 1638م، إلى رفض علي </a:t>
            </a:r>
            <a:r>
              <a:rPr lang="ar-DZ" sz="2400" b="1" dirty="0" err="1">
                <a:latin typeface="Amiri" panose="00000500000000000000" pitchFamily="2" charset="-78"/>
                <a:cs typeface="Amiri" panose="00000500000000000000" pitchFamily="2" charset="-78"/>
              </a:rPr>
              <a:t>بتشنين</a:t>
            </a:r>
            <a:r>
              <a:rPr lang="ar-DZ" sz="2400" b="1" dirty="0">
                <a:latin typeface="Amiri" panose="00000500000000000000" pitchFamily="2" charset="-78"/>
                <a:cs typeface="Amiri" panose="00000500000000000000" pitchFamily="2" charset="-78"/>
              </a:rPr>
              <a:t> الانضمام إلى الأسطول </a:t>
            </a:r>
            <a:r>
              <a:rPr lang="ar-DZ" sz="2400" b="1" dirty="0" err="1">
                <a:latin typeface="Amiri" panose="00000500000000000000" pitchFamily="2" charset="-78"/>
                <a:cs typeface="Amiri" panose="00000500000000000000" pitchFamily="2" charset="-78"/>
              </a:rPr>
              <a:t>الهاميوني</a:t>
            </a:r>
            <a:r>
              <a:rPr lang="ar-DZ" sz="2400" b="1" dirty="0">
                <a:latin typeface="Amiri" panose="00000500000000000000" pitchFamily="2" charset="-78"/>
                <a:cs typeface="Amiri" panose="00000500000000000000" pitchFamily="2" charset="-78"/>
              </a:rPr>
              <a:t> في حملته على مالطا سنة 1641.</a:t>
            </a:r>
          </a:p>
          <a:p>
            <a:pPr algn="just" rtl="1"/>
            <a:r>
              <a:rPr lang="ar-DZ" sz="2400" b="1" dirty="0">
                <a:latin typeface="Amiri" panose="00000500000000000000" pitchFamily="2" charset="-78"/>
                <a:cs typeface="Amiri" panose="00000500000000000000" pitchFamily="2" charset="-78"/>
              </a:rPr>
              <a:t>تم </a:t>
            </a:r>
            <a:r>
              <a:rPr lang="ar-DZ" sz="2400" b="1" dirty="0" err="1">
                <a:latin typeface="Amiri" panose="00000500000000000000" pitchFamily="2" charset="-78"/>
                <a:cs typeface="Amiri" panose="00000500000000000000" pitchFamily="2" charset="-78"/>
              </a:rPr>
              <a:t>اعتيال</a:t>
            </a:r>
            <a:r>
              <a:rPr lang="ar-DZ" sz="2400" b="1" dirty="0">
                <a:latin typeface="Amiri" panose="00000500000000000000" pitchFamily="2" charset="-78"/>
                <a:cs typeface="Amiri" panose="00000500000000000000" pitchFamily="2" charset="-78"/>
              </a:rPr>
              <a:t> علي </a:t>
            </a:r>
            <a:r>
              <a:rPr lang="ar-DZ" sz="2400" b="1" dirty="0" err="1">
                <a:latin typeface="Amiri" panose="00000500000000000000" pitchFamily="2" charset="-78"/>
                <a:cs typeface="Amiri" panose="00000500000000000000" pitchFamily="2" charset="-78"/>
              </a:rPr>
              <a:t>بتشنين</a:t>
            </a:r>
            <a:r>
              <a:rPr lang="ar-DZ" sz="2400" b="1" dirty="0">
                <a:latin typeface="Amiri" panose="00000500000000000000" pitchFamily="2" charset="-78"/>
                <a:cs typeface="Amiri" panose="00000500000000000000" pitchFamily="2" charset="-78"/>
              </a:rPr>
              <a:t> من قبل جواسيس السلطان العثماني.</a:t>
            </a:r>
          </a:p>
          <a:p>
            <a:pPr algn="just" rtl="1"/>
            <a:r>
              <a:rPr lang="ar-DZ" sz="2400" b="1" dirty="0">
                <a:latin typeface="Amiri" panose="00000500000000000000" pitchFamily="2" charset="-78"/>
                <a:cs typeface="Amiri" panose="00000500000000000000" pitchFamily="2" charset="-78"/>
              </a:rPr>
              <a:t>كانت الحادثة بمثابة بداية انهيار لعهد الباشوات، أين هزم الأسطول الجزائري في إحدى </a:t>
            </a:r>
            <a:r>
              <a:rPr lang="ar-DZ" sz="2400" b="1" dirty="0" err="1">
                <a:latin typeface="Amiri" panose="00000500000000000000" pitchFamily="2" charset="-78"/>
                <a:cs typeface="Amiri" panose="00000500000000000000" pitchFamily="2" charset="-78"/>
              </a:rPr>
              <a:t>المعاركي</a:t>
            </a:r>
            <a:r>
              <a:rPr lang="ar-DZ" sz="2400" b="1" dirty="0">
                <a:latin typeface="Amiri" panose="00000500000000000000" pitchFamily="2" charset="-78"/>
                <a:cs typeface="Amiri" panose="00000500000000000000" pitchFamily="2" charset="-78"/>
              </a:rPr>
              <a:t> ضد الحلفي البندقي المالطي سنة 1647، فاستشهد 250 بحارا وأسر 150 آخرون.</a:t>
            </a:r>
          </a:p>
          <a:p>
            <a:pPr algn="just" rtl="1"/>
            <a:r>
              <a:rPr lang="ar-DZ" sz="2400" b="1" dirty="0">
                <a:latin typeface="Amiri" panose="00000500000000000000" pitchFamily="2" charset="-78"/>
                <a:cs typeface="Amiri" panose="00000500000000000000" pitchFamily="2" charset="-78"/>
              </a:rPr>
              <a:t>لم يتوقف الأمر عند هذا الحد، فقد قاد السلطان المغربي حملة عسكرية ضد الغرب الجزائري سنة 1648م، بالإضافة إلى الطاعون الذي ضرب المدينة بين سنتي 1650-1666م.</a:t>
            </a:r>
          </a:p>
          <a:p>
            <a:pPr algn="just" rtl="1"/>
            <a:r>
              <a:rPr lang="ar-DZ" sz="2400" b="1" dirty="0">
                <a:latin typeface="Amiri" panose="00000500000000000000" pitchFamily="2" charset="-78"/>
                <a:cs typeface="Amiri" panose="00000500000000000000" pitchFamily="2" charset="-78"/>
              </a:rPr>
              <a:t>وأمام هذه الأوضاع تمرد رجال الانكشارية، فألقوا القبض على الباشا إبراهيم وألقوا به في السجين، وأعلنوا بزوغ عهد </a:t>
            </a:r>
            <a:r>
              <a:rPr lang="ar-DZ" sz="2400" b="1" dirty="0" err="1">
                <a:latin typeface="Amiri" panose="00000500000000000000" pitchFamily="2" charset="-78"/>
                <a:cs typeface="Amiri" panose="00000500000000000000" pitchFamily="2" charset="-78"/>
              </a:rPr>
              <a:t>الباشاوات</a:t>
            </a:r>
            <a:r>
              <a:rPr lang="ar-DZ" sz="2400" b="1" dirty="0">
                <a:latin typeface="Amiri" panose="00000500000000000000" pitchFamily="2" charset="-78"/>
                <a:cs typeface="Amiri" panose="00000500000000000000" pitchFamily="2" charset="-78"/>
              </a:rPr>
              <a:t> بتعيين خليل باشا.</a:t>
            </a:r>
            <a:endParaRPr lang="fr-FR" sz="2400" b="1" dirty="0">
              <a:latin typeface="Amiri" panose="00000500000000000000" pitchFamily="2" charset="-78"/>
              <a:cs typeface="Amiri" panose="00000500000000000000" pitchFamily="2" charset="-78"/>
            </a:endParaRPr>
          </a:p>
        </p:txBody>
      </p:sp>
    </p:spTree>
    <p:extLst>
      <p:ext uri="{BB962C8B-B14F-4D97-AF65-F5344CB8AC3E}">
        <p14:creationId xmlns:p14="http://schemas.microsoft.com/office/powerpoint/2010/main" val="85797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45352" y="343068"/>
            <a:ext cx="7112458" cy="795922"/>
          </a:xfr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pPr algn="just" rtl="1"/>
            <a:r>
              <a:rPr lang="ar-DZ" sz="3600" dirty="0">
                <a:latin typeface="Amiri" panose="00000500000000000000" pitchFamily="2" charset="-78"/>
                <a:cs typeface="Amiri" panose="00000500000000000000" pitchFamily="2" charset="-78"/>
              </a:rPr>
              <a:t>6- خصائص ومميزات عهد الباشوات.</a:t>
            </a:r>
            <a:endParaRPr lang="fr-FR" sz="3600" dirty="0">
              <a:latin typeface="Amiri" panose="00000500000000000000" pitchFamily="2" charset="-78"/>
              <a:cs typeface="Amiri" panose="00000500000000000000" pitchFamily="2" charset="-78"/>
            </a:endParaRPr>
          </a:p>
        </p:txBody>
      </p:sp>
      <p:sp>
        <p:nvSpPr>
          <p:cNvPr id="3" name="Espace réservé du contenu 2"/>
          <p:cNvSpPr>
            <a:spLocks noGrp="1"/>
          </p:cNvSpPr>
          <p:nvPr>
            <p:ph idx="1"/>
          </p:nvPr>
        </p:nvSpPr>
        <p:spPr>
          <a:xfrm>
            <a:off x="689811" y="1454162"/>
            <a:ext cx="11234819" cy="5107059"/>
          </a:xfrm>
        </p:spPr>
        <p:txBody>
          <a:bodyPr>
            <a:normAutofit/>
          </a:bodyPr>
          <a:lstStyle/>
          <a:p>
            <a:pPr algn="just" rtl="1"/>
            <a:r>
              <a:rPr lang="ar-DZ" sz="2800" b="1" dirty="0">
                <a:latin typeface="Amiri" panose="00000500000000000000" pitchFamily="2" charset="-78"/>
                <a:cs typeface="Amiri" panose="00000500000000000000" pitchFamily="2" charset="-78"/>
              </a:rPr>
              <a:t>دام عهد الباشوات 72 سنة كاملة.</a:t>
            </a:r>
          </a:p>
          <a:p>
            <a:pPr algn="just" rtl="1"/>
            <a:r>
              <a:rPr lang="ar-DZ" sz="2800" b="1" dirty="0">
                <a:latin typeface="Amiri" panose="00000500000000000000" pitchFamily="2" charset="-78"/>
                <a:cs typeface="Amiri" panose="00000500000000000000" pitchFamily="2" charset="-78"/>
              </a:rPr>
              <a:t>كان الباشا يحكم لمدة ثلاث سنوات ويعيّن من </a:t>
            </a:r>
            <a:r>
              <a:rPr lang="ar-DZ" sz="2800" b="1" dirty="0" err="1">
                <a:latin typeface="Amiri" panose="00000500000000000000" pitchFamily="2" charset="-78"/>
                <a:cs typeface="Amiri" panose="00000500000000000000" pitchFamily="2" charset="-78"/>
              </a:rPr>
              <a:t>الأستانة</a:t>
            </a:r>
            <a:r>
              <a:rPr lang="ar-DZ" sz="2800" b="1" dirty="0">
                <a:latin typeface="Amiri" panose="00000500000000000000" pitchFamily="2" charset="-78"/>
                <a:cs typeface="Amiri" panose="00000500000000000000" pitchFamily="2" charset="-78"/>
              </a:rPr>
              <a:t> مباشرة.</a:t>
            </a:r>
          </a:p>
          <a:p>
            <a:pPr algn="just" rtl="1"/>
            <a:r>
              <a:rPr lang="ar-DZ" sz="2800" b="1" dirty="0">
                <a:latin typeface="Amiri" panose="00000500000000000000" pitchFamily="2" charset="-78"/>
                <a:cs typeface="Amiri" panose="00000500000000000000" pitchFamily="2" charset="-78"/>
              </a:rPr>
              <a:t> انصرف الكثير من هؤلاء الباشوات إلى السلب والنهب ومحاولة الاغتناء </a:t>
            </a:r>
            <a:r>
              <a:rPr lang="ar-DZ" sz="2800" b="1" dirty="0" err="1">
                <a:latin typeface="Amiri" panose="00000500000000000000" pitchFamily="2" charset="-78"/>
                <a:cs typeface="Amiri" panose="00000500000000000000" pitchFamily="2" charset="-78"/>
              </a:rPr>
              <a:t>بسسب</a:t>
            </a:r>
            <a:r>
              <a:rPr lang="ar-DZ" sz="2800" b="1" dirty="0">
                <a:latin typeface="Amiri" panose="00000500000000000000" pitchFamily="2" charset="-78"/>
                <a:cs typeface="Amiri" panose="00000500000000000000" pitchFamily="2" charset="-78"/>
              </a:rPr>
              <a:t> قصر </a:t>
            </a:r>
            <a:r>
              <a:rPr lang="ar-DZ" sz="2800" b="1" dirty="0" err="1">
                <a:latin typeface="Amiri" panose="00000500000000000000" pitchFamily="2" charset="-78"/>
                <a:cs typeface="Amiri" panose="00000500000000000000" pitchFamily="2" charset="-78"/>
              </a:rPr>
              <a:t>فترةالحكم</a:t>
            </a:r>
            <a:r>
              <a:rPr lang="ar-DZ" sz="2800" b="1" dirty="0">
                <a:latin typeface="Amiri" panose="00000500000000000000" pitchFamily="2" charset="-78"/>
                <a:cs typeface="Amiri" panose="00000500000000000000" pitchFamily="2" charset="-78"/>
              </a:rPr>
              <a:t>.</a:t>
            </a:r>
          </a:p>
          <a:p>
            <a:pPr algn="just" rtl="1"/>
            <a:r>
              <a:rPr lang="ar-DZ" sz="2800" b="1" dirty="0">
                <a:latin typeface="Amiri" panose="00000500000000000000" pitchFamily="2" charset="-78"/>
                <a:cs typeface="Amiri" panose="00000500000000000000" pitchFamily="2" charset="-78"/>
              </a:rPr>
              <a:t>فصل الحكم العثماني في المغرب العربي والذي كان مقره سابقا بالجزائر، وتعيين باشا تركي في كل من الجزائر وتونس وطرابلس.</a:t>
            </a:r>
          </a:p>
          <a:p>
            <a:pPr algn="just" rtl="1"/>
            <a:r>
              <a:rPr lang="ar-DZ" sz="2800" b="1" dirty="0">
                <a:latin typeface="Amiri" panose="00000500000000000000" pitchFamily="2" charset="-78"/>
                <a:cs typeface="Amiri" panose="00000500000000000000" pitchFamily="2" charset="-78"/>
              </a:rPr>
              <a:t>- تزامن عهد الباشوات مع ما يسميه الغرب قرن "القرصنة"، أين برز فيه الرياس الجزائريون بشكل لافت.</a:t>
            </a:r>
          </a:p>
          <a:p>
            <a:pPr algn="just" rtl="1"/>
            <a:r>
              <a:rPr lang="ar-DZ" sz="2800" b="1" dirty="0">
                <a:latin typeface="Amiri" panose="00000500000000000000" pitchFamily="2" charset="-78"/>
                <a:cs typeface="Amiri" panose="00000500000000000000" pitchFamily="2" charset="-78"/>
              </a:rPr>
              <a:t>بداية الانفصال عن الباب العالي ولو تدريجيا، ففي سنة 1604م وقع الهولنديون معاهدة سلام مع الجزائر.</a:t>
            </a:r>
          </a:p>
          <a:p>
            <a:pPr algn="just" rtl="1"/>
            <a:endParaRPr lang="fr-FR" dirty="0"/>
          </a:p>
        </p:txBody>
      </p:sp>
    </p:spTree>
    <p:extLst>
      <p:ext uri="{BB962C8B-B14F-4D97-AF65-F5344CB8AC3E}">
        <p14:creationId xmlns:p14="http://schemas.microsoft.com/office/powerpoint/2010/main" val="288740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47537" y="1470205"/>
            <a:ext cx="10689390" cy="3926152"/>
          </a:xfrm>
        </p:spPr>
        <p:txBody>
          <a:bodyPr>
            <a:normAutofit/>
          </a:bodyPr>
          <a:lstStyle/>
          <a:p>
            <a:pPr algn="just" rtl="1"/>
            <a:r>
              <a:rPr lang="ar-DZ" sz="2800" b="1" dirty="0">
                <a:latin typeface="Amiri" panose="00000500000000000000" pitchFamily="2" charset="-78"/>
                <a:cs typeface="Amiri" panose="00000500000000000000" pitchFamily="2" charset="-78"/>
              </a:rPr>
              <a:t>كان الحكم سجالا بين الإنكشارية ورجال البحرية، وهذا خلق صراعا مستمرا سيؤثر لقرون في طبيعة الحكم العثماني في الجزائر.</a:t>
            </a:r>
          </a:p>
          <a:p>
            <a:pPr algn="just" rtl="1"/>
            <a:r>
              <a:rPr lang="ar-DZ" sz="2800" b="1" dirty="0">
                <a:latin typeface="Amiri" panose="00000500000000000000" pitchFamily="2" charset="-78"/>
                <a:cs typeface="Amiri" panose="00000500000000000000" pitchFamily="2" charset="-78"/>
              </a:rPr>
              <a:t>- اعتناق عدد هائل من الأسرى المسيحيين للإسلام، فقد عدد معتنقي الاسلام بلغ ثلاثمائة ألف خلال الفترة الممتدة بين سنتي 1550-1700م.</a:t>
            </a:r>
          </a:p>
        </p:txBody>
      </p:sp>
    </p:spTree>
    <p:extLst>
      <p:ext uri="{BB962C8B-B14F-4D97-AF65-F5344CB8AC3E}">
        <p14:creationId xmlns:p14="http://schemas.microsoft.com/office/powerpoint/2010/main" val="128885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InterweaveVTI">
  <a:themeElements>
    <a:clrScheme name="AnalogousFromRegularSeedRightStep">
      <a:dk1>
        <a:srgbClr val="000000"/>
      </a:dk1>
      <a:lt1>
        <a:srgbClr val="FFFFFF"/>
      </a:lt1>
      <a:dk2>
        <a:srgbClr val="1B302C"/>
      </a:dk2>
      <a:lt2>
        <a:srgbClr val="F1F0F3"/>
      </a:lt2>
      <a:accent1>
        <a:srgbClr val="94AA1E"/>
      </a:accent1>
      <a:accent2>
        <a:srgbClr val="58B514"/>
      </a:accent2>
      <a:accent3>
        <a:srgbClr val="22B921"/>
      </a:accent3>
      <a:accent4>
        <a:srgbClr val="14B857"/>
      </a:accent4>
      <a:accent5>
        <a:srgbClr val="20B59B"/>
      </a:accent5>
      <a:accent6>
        <a:srgbClr val="17A7D5"/>
      </a:accent6>
      <a:hlink>
        <a:srgbClr val="7868CC"/>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docProps/app.xml><?xml version="1.0" encoding="utf-8"?>
<Properties xmlns="http://schemas.openxmlformats.org/officeDocument/2006/extended-properties" xmlns:vt="http://schemas.openxmlformats.org/officeDocument/2006/docPropsVTypes">
  <TotalTime>2539</TotalTime>
  <Words>851</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Amiri</vt:lpstr>
      <vt:lpstr>Arial</vt:lpstr>
      <vt:lpstr>Neue Haas Grotesk Text Pro</vt:lpstr>
      <vt:lpstr>Times New Roman</vt:lpstr>
      <vt:lpstr>InterweaveVTI</vt:lpstr>
      <vt:lpstr>المحاضرة الرابعة عهد الباشوات 1587-1659م  </vt:lpstr>
      <vt:lpstr>محاور المحاضرة</vt:lpstr>
      <vt:lpstr>2- الباشاوات الأوائل 1587-1604م.</vt:lpstr>
      <vt:lpstr>3- ثورة الكراغلة والساكنة المحلية 1596م.</vt:lpstr>
      <vt:lpstr>PowerPoint Presentation</vt:lpstr>
      <vt:lpstr>4- انتعاش النشاط البحري والاقتصادي الجزائري 1608-1632م:</vt:lpstr>
      <vt:lpstr>6- سقوط الباشوات 1645-1659م. </vt:lpstr>
      <vt:lpstr>6- خصائص ومميزات عهد الباشوات.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ظروف إلحاق الدول المغاربية (الجزائر، طرابلس، تونس) بالدولة العثمانية.</dc:title>
  <dc:creator>Office User</dc:creator>
  <cp:lastModifiedBy>Kerbech Kerbech</cp:lastModifiedBy>
  <cp:revision>47</cp:revision>
  <dcterms:created xsi:type="dcterms:W3CDTF">2023-10-21T18:07:37Z</dcterms:created>
  <dcterms:modified xsi:type="dcterms:W3CDTF">2024-07-14T14:33:15Z</dcterms:modified>
</cp:coreProperties>
</file>