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7" r:id="rId2"/>
    <p:sldId id="287" r:id="rId3"/>
    <p:sldId id="258" r:id="rId4"/>
    <p:sldId id="259" r:id="rId5"/>
    <p:sldId id="260" r:id="rId6"/>
    <p:sldId id="261" r:id="rId7"/>
    <p:sldId id="262" r:id="rId8"/>
    <p:sldId id="263" r:id="rId9"/>
    <p:sldId id="264" r:id="rId10"/>
    <p:sldId id="265" r:id="rId11"/>
    <p:sldId id="266" r:id="rId12"/>
    <p:sldId id="267" r:id="rId13"/>
    <p:sldId id="288" r:id="rId14"/>
    <p:sldId id="268" r:id="rId15"/>
    <p:sldId id="269" r:id="rId16"/>
    <p:sldId id="270" r:id="rId17"/>
    <p:sldId id="271" r:id="rId18"/>
    <p:sldId id="272" r:id="rId19"/>
    <p:sldId id="300" r:id="rId20"/>
    <p:sldId id="301" r:id="rId21"/>
    <p:sldId id="289" r:id="rId22"/>
    <p:sldId id="302" r:id="rId23"/>
    <p:sldId id="290" r:id="rId24"/>
    <p:sldId id="292" r:id="rId25"/>
    <p:sldId id="306" r:id="rId26"/>
    <p:sldId id="273" r:id="rId27"/>
    <p:sldId id="274" r:id="rId28"/>
    <p:sldId id="275" r:id="rId29"/>
    <p:sldId id="276" r:id="rId30"/>
    <p:sldId id="278" r:id="rId31"/>
    <p:sldId id="295" r:id="rId32"/>
    <p:sldId id="277" r:id="rId33"/>
    <p:sldId id="296" r:id="rId34"/>
    <p:sldId id="297" r:id="rId35"/>
    <p:sldId id="298" r:id="rId36"/>
    <p:sldId id="299" r:id="rId37"/>
    <p:sldId id="293" r:id="rId38"/>
    <p:sldId id="304" r:id="rId39"/>
    <p:sldId id="279" r:id="rId40"/>
    <p:sldId id="307" r:id="rId41"/>
    <p:sldId id="305" r:id="rId42"/>
    <p:sldId id="280" r:id="rId43"/>
    <p:sldId id="281" r:id="rId44"/>
    <p:sldId id="282" r:id="rId45"/>
    <p:sldId id="283" r:id="rId46"/>
    <p:sldId id="284" r:id="rId47"/>
    <p:sldId id="285" r:id="rId48"/>
    <p:sldId id="294" r:id="rId49"/>
    <p:sldId id="286" r:id="rId50"/>
    <p:sldId id="303"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22785-3DB3-4483-AF5D-3D66987B61E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CD8EE610-3DCC-4802-A512-93FF7FDFD13F}">
      <dgm:prSet/>
      <dgm:spPr/>
      <dgm:t>
        <a:bodyPr/>
        <a:lstStyle/>
        <a:p>
          <a:pPr rtl="0"/>
          <a:r>
            <a:rPr lang="fr-FR" b="1" dirty="0" smtClean="0"/>
            <a:t>Le plasmide renferme un agent de sélection spécifique, qui est généralement un gène codant une résistance antibiotique, les bactéries AVEC des plasmides seront viables et pourront se développer, alors que les bactéries SANS plasmides mourront .C’est ce qu’on appelle la sélection antibiotique. Une fois qu’une colonie (groupe de bactéries) possède le plasmide (parce qu’elle a su résister aux antibiotiques), elle est isolée et peut se multiplier. Ainsi, un bon nombre de bactéries contiennent le « gène d’intérêt ».</a:t>
          </a:r>
          <a:endParaRPr lang="fr-FR" dirty="0"/>
        </a:p>
      </dgm:t>
    </dgm:pt>
    <dgm:pt modelId="{D3268332-6DAE-4EB8-8C8D-B4ECC4D8A424}" type="parTrans" cxnId="{58AA5AFD-8B1F-494A-B6C0-98BA58DB05FA}">
      <dgm:prSet/>
      <dgm:spPr/>
      <dgm:t>
        <a:bodyPr/>
        <a:lstStyle/>
        <a:p>
          <a:endParaRPr lang="fr-FR"/>
        </a:p>
      </dgm:t>
    </dgm:pt>
    <dgm:pt modelId="{49D1F2A5-12BA-4329-8A16-1800DA98FD8F}" type="sibTrans" cxnId="{58AA5AFD-8B1F-494A-B6C0-98BA58DB05FA}">
      <dgm:prSet/>
      <dgm:spPr/>
      <dgm:t>
        <a:bodyPr/>
        <a:lstStyle/>
        <a:p>
          <a:endParaRPr lang="fr-FR"/>
        </a:p>
      </dgm:t>
    </dgm:pt>
    <dgm:pt modelId="{E73ED527-B98F-4040-B71A-37059083A7CE}" type="pres">
      <dgm:prSet presAssocID="{89222785-3DB3-4483-AF5D-3D66987B61E8}" presName="linearFlow" presStyleCnt="0">
        <dgm:presLayoutVars>
          <dgm:dir/>
          <dgm:resizeHandles val="exact"/>
        </dgm:presLayoutVars>
      </dgm:prSet>
      <dgm:spPr/>
      <dgm:t>
        <a:bodyPr/>
        <a:lstStyle/>
        <a:p>
          <a:endParaRPr lang="fr-FR"/>
        </a:p>
      </dgm:t>
    </dgm:pt>
    <dgm:pt modelId="{F49281B6-1785-4C2A-8F24-5AA08AD31FA1}" type="pres">
      <dgm:prSet presAssocID="{CD8EE610-3DCC-4802-A512-93FF7FDFD13F}" presName="composite" presStyleCnt="0"/>
      <dgm:spPr/>
    </dgm:pt>
    <dgm:pt modelId="{3AC1A9EA-55E2-48DF-ACED-AB094458DA69}" type="pres">
      <dgm:prSet presAssocID="{CD8EE610-3DCC-4802-A512-93FF7FDFD13F}" presName="imgShp" presStyleLbl="fgImgPlace1" presStyleIdx="0" presStyleCnt="1" custScaleX="113664" custScaleY="118794"/>
      <dgm:spPr>
        <a:blipFill rotWithShape="0">
          <a:blip xmlns:r="http://schemas.openxmlformats.org/officeDocument/2006/relationships" r:embed="rId1"/>
          <a:stretch>
            <a:fillRect/>
          </a:stretch>
        </a:blipFill>
      </dgm:spPr>
    </dgm:pt>
    <dgm:pt modelId="{CC5B0169-D525-4485-8E5B-4985B5FB68EC}" type="pres">
      <dgm:prSet presAssocID="{CD8EE610-3DCC-4802-A512-93FF7FDFD13F}" presName="txShp" presStyleLbl="node1" presStyleIdx="0" presStyleCnt="1" custScaleX="123623" custScaleY="150694">
        <dgm:presLayoutVars>
          <dgm:bulletEnabled val="1"/>
        </dgm:presLayoutVars>
      </dgm:prSet>
      <dgm:spPr/>
      <dgm:t>
        <a:bodyPr/>
        <a:lstStyle/>
        <a:p>
          <a:endParaRPr lang="fr-FR"/>
        </a:p>
      </dgm:t>
    </dgm:pt>
  </dgm:ptLst>
  <dgm:cxnLst>
    <dgm:cxn modelId="{0A83D2F3-F6D3-40A0-A1FF-43B3FFEFD865}" type="presOf" srcId="{CD8EE610-3DCC-4802-A512-93FF7FDFD13F}" destId="{CC5B0169-D525-4485-8E5B-4985B5FB68EC}" srcOrd="0" destOrd="0" presId="urn:microsoft.com/office/officeart/2005/8/layout/vList3"/>
    <dgm:cxn modelId="{58AA5AFD-8B1F-494A-B6C0-98BA58DB05FA}" srcId="{89222785-3DB3-4483-AF5D-3D66987B61E8}" destId="{CD8EE610-3DCC-4802-A512-93FF7FDFD13F}" srcOrd="0" destOrd="0" parTransId="{D3268332-6DAE-4EB8-8C8D-B4ECC4D8A424}" sibTransId="{49D1F2A5-12BA-4329-8A16-1800DA98FD8F}"/>
    <dgm:cxn modelId="{F2E4CBFC-2C7F-4F96-8168-466893890CA7}" type="presOf" srcId="{89222785-3DB3-4483-AF5D-3D66987B61E8}" destId="{E73ED527-B98F-4040-B71A-37059083A7CE}" srcOrd="0" destOrd="0" presId="urn:microsoft.com/office/officeart/2005/8/layout/vList3"/>
    <dgm:cxn modelId="{1E86D789-1A51-4F98-90A1-78C295FCA593}" type="presParOf" srcId="{E73ED527-B98F-4040-B71A-37059083A7CE}" destId="{F49281B6-1785-4C2A-8F24-5AA08AD31FA1}" srcOrd="0" destOrd="0" presId="urn:microsoft.com/office/officeart/2005/8/layout/vList3"/>
    <dgm:cxn modelId="{C71C4B05-89CF-40A2-AD2A-7A3540540151}" type="presParOf" srcId="{F49281B6-1785-4C2A-8F24-5AA08AD31FA1}" destId="{3AC1A9EA-55E2-48DF-ACED-AB094458DA69}" srcOrd="0" destOrd="0" presId="urn:microsoft.com/office/officeart/2005/8/layout/vList3"/>
    <dgm:cxn modelId="{0077927E-495D-417B-AABF-2F75C60C731A}" type="presParOf" srcId="{F49281B6-1785-4C2A-8F24-5AA08AD31FA1}" destId="{CC5B0169-D525-4485-8E5B-4985B5FB68EC}"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11A57-5562-4AE7-AE09-BDA3540F690B}" type="datetimeFigureOut">
              <a:rPr lang="fr-FR" smtClean="0"/>
              <a:pPr/>
              <a:t>19/05/2019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FC7EE-3FB2-4BC7-AF47-4050AA8190A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vecteur</a:t>
            </a:r>
            <a:endParaRPr lang="fr-FR" dirty="0"/>
          </a:p>
        </p:txBody>
      </p:sp>
      <p:sp>
        <p:nvSpPr>
          <p:cNvPr id="4" name="Espace réservé du numéro de diapositive 3"/>
          <p:cNvSpPr>
            <a:spLocks noGrp="1"/>
          </p:cNvSpPr>
          <p:nvPr>
            <p:ph type="sldNum" sz="quarter" idx="10"/>
          </p:nvPr>
        </p:nvSpPr>
        <p:spPr/>
        <p:txBody>
          <a:bodyPr/>
          <a:lstStyle/>
          <a:p>
            <a:fld id="{87FFC7EE-3FB2-4BC7-AF47-4050AA8190A1}"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AF8F17D-5CD4-44A8-8B44-2C8FD8085788}" type="datetime1">
              <a:rPr lang="fr-FR" smtClean="0"/>
              <a:pPr/>
              <a:t>19/05/2019</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3CCE03-229C-4364-8C6C-9D375CDB376B}" type="datetime1">
              <a:rPr lang="fr-FR" smtClean="0"/>
              <a:pPr/>
              <a:t>19/05/2019</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C55328-3F04-40C3-8413-F57421C3D7AE}" type="datetime1">
              <a:rPr lang="fr-FR" smtClean="0"/>
              <a:pPr/>
              <a:t>19/05/2019</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B68885-D90F-4A2F-B324-8D2D738EBA90}" type="datetime1">
              <a:rPr lang="fr-FR" smtClean="0"/>
              <a:pPr/>
              <a:t>19/05/2019</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4105CAF-6307-4278-8B9F-32E3AF8D5F5E}" type="datetime1">
              <a:rPr lang="fr-FR" smtClean="0"/>
              <a:pPr/>
              <a:t>19/05/2019</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76711D-85F9-4F7F-BBA4-435C53431C93}" type="datetime1">
              <a:rPr lang="fr-FR" smtClean="0"/>
              <a:pPr/>
              <a:t>19/05/2019</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7A9BEB-1ACF-4A75-A660-ED845A92622D}" type="datetime1">
              <a:rPr lang="fr-FR" smtClean="0"/>
              <a:pPr/>
              <a:t>19/05/2019</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
        <p:nvSpPr>
          <p:cNvPr id="9" name="Espace réservé du numéro de diapositive 8"/>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BE45CAC-C58E-456C-AD8B-D88248A12FD4}" type="datetime1">
              <a:rPr lang="fr-FR" smtClean="0"/>
              <a:pPr/>
              <a:t>19/05/2019</a:t>
            </a:fld>
            <a:endParaRPr lang="fr-FR"/>
          </a:p>
        </p:txBody>
      </p:sp>
      <p:sp>
        <p:nvSpPr>
          <p:cNvPr id="4" name="Espace réservé du pied de page 3"/>
          <p:cNvSpPr>
            <a:spLocks noGrp="1"/>
          </p:cNvSpPr>
          <p:nvPr>
            <p:ph type="ftr" sz="quarter" idx="11"/>
          </p:nvPr>
        </p:nvSpPr>
        <p:spPr/>
        <p:txBody>
          <a:bodyPr/>
          <a:lstStyle/>
          <a:p>
            <a:r>
              <a:rPr lang="fr-FR" smtClean="0"/>
              <a:t>1</a:t>
            </a:r>
            <a:endParaRPr lang="fr-FR"/>
          </a:p>
        </p:txBody>
      </p:sp>
      <p:sp>
        <p:nvSpPr>
          <p:cNvPr id="5" name="Espace réservé du numéro de diapositive 4"/>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2E6779-46D3-4B58-A22E-4335C6FF61C6}" type="datetime1">
              <a:rPr lang="fr-FR" smtClean="0"/>
              <a:pPr/>
              <a:t>19/05/2019</a:t>
            </a:fld>
            <a:endParaRPr lang="fr-FR"/>
          </a:p>
        </p:txBody>
      </p:sp>
      <p:sp>
        <p:nvSpPr>
          <p:cNvPr id="3" name="Espace réservé du pied de page 2"/>
          <p:cNvSpPr>
            <a:spLocks noGrp="1"/>
          </p:cNvSpPr>
          <p:nvPr>
            <p:ph type="ftr" sz="quarter" idx="11"/>
          </p:nvPr>
        </p:nvSpPr>
        <p:spPr/>
        <p:txBody>
          <a:bodyPr/>
          <a:lstStyle/>
          <a:p>
            <a:r>
              <a:rPr lang="fr-FR" smtClean="0"/>
              <a:t>1</a:t>
            </a:r>
            <a:endParaRPr lang="fr-FR"/>
          </a:p>
        </p:txBody>
      </p:sp>
      <p:sp>
        <p:nvSpPr>
          <p:cNvPr id="4" name="Espace réservé du numéro de diapositive 3"/>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213D3B-D154-4BE1-8838-1F6FF8956110}" type="datetime1">
              <a:rPr lang="fr-FR" smtClean="0"/>
              <a:pPr/>
              <a:t>19/05/2019</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EE270B-8686-49FA-8E13-15C4FA171104}" type="datetime1">
              <a:rPr lang="fr-FR" smtClean="0"/>
              <a:pPr/>
              <a:t>19/05/2019</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E9FF1-A49A-43A2-8884-B88619767471}" type="datetime1">
              <a:rPr lang="fr-FR" smtClean="0"/>
              <a:pPr/>
              <a:t>19/05/2019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1</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78420-ADDE-480D-98AF-099BF7CD32F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
        <p:nvSpPr>
          <p:cNvPr id="5" name="ZoneTexte 4"/>
          <p:cNvSpPr txBox="1"/>
          <p:nvPr/>
        </p:nvSpPr>
        <p:spPr>
          <a:xfrm>
            <a:off x="357158" y="0"/>
            <a:ext cx="8215370" cy="707886"/>
          </a:xfrm>
          <a:prstGeom prst="rect">
            <a:avLst/>
          </a:prstGeom>
          <a:noFill/>
        </p:spPr>
        <p:txBody>
          <a:bodyPr wrap="square" rtlCol="0">
            <a:spAutoFit/>
          </a:bodyPr>
          <a:lstStyle/>
          <a:p>
            <a:pPr algn="ctr"/>
            <a:r>
              <a:rPr lang="fr-FR" sz="4000" b="1" dirty="0" smtClean="0">
                <a:solidFill>
                  <a:srgbClr val="FFFF00"/>
                </a:solidFill>
                <a:latin typeface="Times New Roman" pitchFamily="18" charset="0"/>
                <a:cs typeface="Times New Roman" pitchFamily="18" charset="0"/>
              </a:rPr>
              <a:t>Vecteurs et Clonage moléculaire</a:t>
            </a:r>
            <a:endParaRPr lang="fr-FR" sz="4000" b="1" dirty="0">
              <a:solidFill>
                <a:srgbClr val="FFFF00"/>
              </a:solidFill>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1</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14282" y="1785926"/>
            <a:ext cx="8643998" cy="1569660"/>
          </a:xfrm>
          <a:prstGeom prst="rect">
            <a:avLst/>
          </a:prstGeom>
        </p:spPr>
        <p:txBody>
          <a:bodyPr wrap="square">
            <a:spAutoFit/>
          </a:bodyPr>
          <a:lstStyle/>
          <a:p>
            <a:pPr algn="ctr"/>
            <a:r>
              <a:rPr lang="fr-FR" sz="3200" b="1" dirty="0" smtClean="0">
                <a:solidFill>
                  <a:schemeClr val="accent1">
                    <a:lumMod val="40000"/>
                    <a:lumOff val="60000"/>
                  </a:schemeClr>
                </a:solidFill>
                <a:latin typeface="Times New Roman" pitchFamily="18" charset="0"/>
                <a:cs typeface="Times New Roman" pitchFamily="18" charset="0"/>
              </a:rPr>
              <a:t>Un vecteur est une séquence d'ADN permettant la propagation, la sélection d'une séquence d'ADN d'intérêt</a:t>
            </a:r>
            <a:r>
              <a:rPr lang="fr-FR" sz="3200" b="1" dirty="0" smtClean="0">
                <a:solidFill>
                  <a:srgbClr val="FFFF00"/>
                </a:solidFill>
                <a:latin typeface="Times New Roman" pitchFamily="18" charset="0"/>
                <a:cs typeface="Times New Roman" pitchFamily="18" charset="0"/>
              </a:rPr>
              <a:t>. </a:t>
            </a:r>
            <a:endParaRPr lang="fr-FR" sz="3200" dirty="0"/>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10</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57300" y="38100"/>
            <a:ext cx="6886575" cy="533400"/>
          </a:xfrm>
          <a:prstGeom prst="rect">
            <a:avLst/>
          </a:prstGeom>
          <a:noFill/>
          <a:ln w="28575">
            <a:noFill/>
            <a:miter lim="800000"/>
            <a:headEnd/>
            <a:tailEnd/>
          </a:ln>
        </p:spPr>
        <p:txBody>
          <a:bodyPr anchor="ctr"/>
          <a:lstStyle/>
          <a:p>
            <a:pPr algn="ctr"/>
            <a:r>
              <a:rPr lang="fr-FR" sz="2800" b="1" u="sng" dirty="0">
                <a:solidFill>
                  <a:schemeClr val="accent1">
                    <a:lumMod val="75000"/>
                  </a:schemeClr>
                </a:solidFill>
                <a:latin typeface="Garamond" pitchFamily="18" charset="0"/>
              </a:rPr>
              <a:t>I - Propriétés des vecteurs de clonage</a:t>
            </a:r>
          </a:p>
        </p:txBody>
      </p:sp>
      <p:sp>
        <p:nvSpPr>
          <p:cNvPr id="8195" name="Text Box 3"/>
          <p:cNvSpPr txBox="1">
            <a:spLocks noChangeArrowheads="1"/>
          </p:cNvSpPr>
          <p:nvPr/>
        </p:nvSpPr>
        <p:spPr bwMode="auto">
          <a:xfrm>
            <a:off x="203200" y="685800"/>
            <a:ext cx="8466138" cy="5339923"/>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fr-FR" altLang="fr-FR" sz="2000" b="1" dirty="0" smtClean="0">
                <a:latin typeface="Times New Roman" pitchFamily="18" charset="0"/>
                <a:cs typeface="Times New Roman" pitchFamily="18" charset="0"/>
              </a:rPr>
              <a:t>capables </a:t>
            </a:r>
            <a:r>
              <a:rPr lang="fr-FR" altLang="fr-FR" sz="2000" b="1" dirty="0">
                <a:latin typeface="Times New Roman" pitchFamily="18" charset="0"/>
                <a:cs typeface="Times New Roman" pitchFamily="18" charset="0"/>
              </a:rPr>
              <a:t>de réplication autonome dans une cellule hôte donnée</a:t>
            </a:r>
          </a:p>
          <a:p>
            <a:pPr algn="just">
              <a:spcBef>
                <a:spcPct val="50000"/>
              </a:spcBef>
            </a:pPr>
            <a:r>
              <a:rPr lang="fr-FR" altLang="fr-FR" sz="2000" b="1" dirty="0">
                <a:latin typeface="Times New Roman" pitchFamily="18" charset="0"/>
                <a:cs typeface="Times New Roman" pitchFamily="18" charset="0"/>
              </a:rPr>
              <a:t>(origine de réplication de type </a:t>
            </a:r>
            <a:r>
              <a:rPr lang="fr-FR" altLang="fr-FR" sz="2000" b="1" dirty="0" err="1">
                <a:latin typeface="Times New Roman" pitchFamily="18" charset="0"/>
                <a:cs typeface="Times New Roman" pitchFamily="18" charset="0"/>
              </a:rPr>
              <a:t>procaryotique</a:t>
            </a:r>
            <a:r>
              <a:rPr lang="fr-FR" altLang="fr-FR" sz="2000" b="1" dirty="0">
                <a:latin typeface="Times New Roman" pitchFamily="18" charset="0"/>
                <a:cs typeface="Times New Roman" pitchFamily="18" charset="0"/>
              </a:rPr>
              <a:t> et/ou </a:t>
            </a:r>
            <a:r>
              <a:rPr lang="fr-FR" altLang="fr-FR" sz="2000" b="1" dirty="0" err="1">
                <a:latin typeface="Times New Roman" pitchFamily="18" charset="0"/>
                <a:cs typeface="Times New Roman" pitchFamily="18" charset="0"/>
              </a:rPr>
              <a:t>eucaryotique</a:t>
            </a:r>
            <a:r>
              <a:rPr lang="fr-FR" altLang="fr-FR" sz="2000" b="1" dirty="0">
                <a:latin typeface="Times New Roman" pitchFamily="18" charset="0"/>
                <a:cs typeface="Times New Roman" pitchFamily="18" charset="0"/>
              </a:rPr>
              <a:t>)</a:t>
            </a:r>
          </a:p>
          <a:p>
            <a:pPr algn="just">
              <a:spcBef>
                <a:spcPct val="50000"/>
              </a:spcBef>
              <a:buFont typeface="Wingdings" pitchFamily="2" charset="2"/>
              <a:buChar char="Ø"/>
            </a:pPr>
            <a:r>
              <a:rPr lang="fr-FR" altLang="fr-FR" sz="2000" b="1" dirty="0" smtClean="0">
                <a:latin typeface="Times New Roman" pitchFamily="18" charset="0"/>
                <a:cs typeface="Times New Roman" pitchFamily="18" charset="0"/>
              </a:rPr>
              <a:t> il doit posséder au moins un site</a:t>
            </a:r>
          </a:p>
          <a:p>
            <a:pPr algn="just">
              <a:spcBef>
                <a:spcPct val="50000"/>
              </a:spcBef>
            </a:pPr>
            <a:r>
              <a:rPr lang="fr-FR" altLang="fr-FR" sz="2000" b="1" dirty="0" smtClean="0">
                <a:latin typeface="Times New Roman" pitchFamily="18" charset="0"/>
                <a:cs typeface="Times New Roman" pitchFamily="18" charset="0"/>
              </a:rPr>
              <a:t> unique de restriction pour un</a:t>
            </a:r>
          </a:p>
          <a:p>
            <a:pPr algn="just">
              <a:spcBef>
                <a:spcPct val="50000"/>
              </a:spcBef>
            </a:pPr>
            <a:r>
              <a:rPr lang="fr-FR" altLang="fr-FR" sz="2000" b="1" dirty="0" smtClean="0">
                <a:latin typeface="Times New Roman" pitchFamily="18" charset="0"/>
                <a:cs typeface="Times New Roman" pitchFamily="18" charset="0"/>
              </a:rPr>
              <a:t> ou plusieurs enzymes </a:t>
            </a:r>
            <a:endParaRPr lang="fr-FR" altLang="fr-FR" sz="2000" b="1" dirty="0">
              <a:latin typeface="Times New Roman" pitchFamily="18" charset="0"/>
              <a:cs typeface="Times New Roman" pitchFamily="18" charset="0"/>
            </a:endParaRPr>
          </a:p>
          <a:p>
            <a:pPr algn="just">
              <a:spcBef>
                <a:spcPct val="50000"/>
              </a:spcBef>
            </a:pPr>
            <a:r>
              <a:rPr lang="fr-FR" altLang="fr-FR" sz="2000" b="1" dirty="0" err="1" smtClean="0">
                <a:latin typeface="Times New Roman" pitchFamily="18" charset="0"/>
                <a:cs typeface="Times New Roman" pitchFamily="18" charset="0"/>
              </a:rPr>
              <a:t>polylinker</a:t>
            </a:r>
            <a:endParaRPr lang="fr-FR" altLang="fr-FR" sz="2000" b="1" dirty="0" smtClean="0">
              <a:latin typeface="Times New Roman" pitchFamily="18" charset="0"/>
              <a:cs typeface="Times New Roman" pitchFamily="18" charset="0"/>
            </a:endParaRPr>
          </a:p>
          <a:p>
            <a:pPr algn="just">
              <a:spcBef>
                <a:spcPct val="50000"/>
              </a:spcBef>
              <a:buFont typeface="Wingdings" pitchFamily="2" charset="2"/>
              <a:buChar char="Ø"/>
            </a:pPr>
            <a:r>
              <a:rPr lang="fr-FR" altLang="fr-FR" sz="2000" b="1" dirty="0" smtClean="0">
                <a:latin typeface="Times New Roman" pitchFamily="18" charset="0"/>
                <a:cs typeface="Times New Roman" pitchFamily="18" charset="0"/>
              </a:rPr>
              <a:t> Possèdent des propriétés permettant la </a:t>
            </a:r>
          </a:p>
          <a:p>
            <a:pPr algn="just">
              <a:spcBef>
                <a:spcPct val="50000"/>
              </a:spcBef>
            </a:pPr>
            <a:r>
              <a:rPr lang="fr-FR" altLang="fr-FR" sz="2000" b="1" dirty="0" smtClean="0">
                <a:latin typeface="Times New Roman" pitchFamily="18" charset="0"/>
                <a:cs typeface="Times New Roman" pitchFamily="18" charset="0"/>
              </a:rPr>
              <a:t>sélection de la cellule hôte (résistance ATB)</a:t>
            </a:r>
          </a:p>
          <a:p>
            <a:pPr algn="just">
              <a:spcBef>
                <a:spcPct val="50000"/>
              </a:spcBef>
              <a:buFont typeface="Wingdings" pitchFamily="2" charset="2"/>
              <a:buChar char="Ø"/>
            </a:pPr>
            <a:r>
              <a:rPr lang="fr-FR" altLang="fr-FR" sz="2000" b="1" dirty="0" smtClean="0">
                <a:latin typeface="Times New Roman" pitchFamily="18" charset="0"/>
                <a:cs typeface="Times New Roman" pitchFamily="18" charset="0"/>
              </a:rPr>
              <a:t>supportent l’insertion d’un fragment d’ADN plus ou moins grand.</a:t>
            </a:r>
          </a:p>
          <a:p>
            <a:pPr algn="just">
              <a:spcBef>
                <a:spcPct val="50000"/>
              </a:spcBef>
              <a:buFontTx/>
              <a:buChar char="•"/>
            </a:pPr>
            <a:endParaRPr lang="fr-FR" altLang="fr-FR" sz="1800" b="1" dirty="0">
              <a:latin typeface="Arial" charset="0"/>
            </a:endParaRPr>
          </a:p>
          <a:p>
            <a:pPr algn="just">
              <a:spcBef>
                <a:spcPct val="50000"/>
              </a:spcBef>
              <a:buFontTx/>
              <a:buChar char="•"/>
            </a:pPr>
            <a:endParaRPr lang="fr-FR" altLang="fr-FR" sz="1800" b="1" dirty="0">
              <a:latin typeface="Arial" charset="0"/>
            </a:endParaRPr>
          </a:p>
          <a:p>
            <a:pPr algn="just">
              <a:spcBef>
                <a:spcPct val="50000"/>
              </a:spcBef>
            </a:pPr>
            <a:endParaRPr lang="fr-FR" altLang="fr-FR" sz="1800" b="1" dirty="0">
              <a:latin typeface="Arial" charset="0"/>
            </a:endParaRPr>
          </a:p>
        </p:txBody>
      </p:sp>
      <p:pic>
        <p:nvPicPr>
          <p:cNvPr id="8196" name="Picture 4"/>
          <p:cNvPicPr>
            <a:picLocks noChangeAspect="1" noChangeArrowheads="1"/>
          </p:cNvPicPr>
          <p:nvPr/>
        </p:nvPicPr>
        <p:blipFill>
          <a:blip r:embed="rId2"/>
          <a:srcRect/>
          <a:stretch>
            <a:fillRect/>
          </a:stretch>
        </p:blipFill>
        <p:spPr bwMode="auto">
          <a:xfrm>
            <a:off x="428596" y="4714884"/>
            <a:ext cx="7808913" cy="1270000"/>
          </a:xfrm>
          <a:prstGeom prst="rect">
            <a:avLst/>
          </a:prstGeom>
          <a:noFill/>
          <a:ln w="9525">
            <a:noFill/>
            <a:miter lim="800000"/>
            <a:headEnd/>
            <a:tailEnd/>
          </a:ln>
        </p:spPr>
      </p:pic>
      <p:pic>
        <p:nvPicPr>
          <p:cNvPr id="8197" name="Picture 5"/>
          <p:cNvPicPr>
            <a:picLocks noChangeAspect="1" noChangeArrowheads="1"/>
          </p:cNvPicPr>
          <p:nvPr/>
        </p:nvPicPr>
        <p:blipFill>
          <a:blip r:embed="rId3"/>
          <a:srcRect/>
          <a:stretch>
            <a:fillRect/>
          </a:stretch>
        </p:blipFill>
        <p:spPr bwMode="auto">
          <a:xfrm>
            <a:off x="4929190" y="1428736"/>
            <a:ext cx="3698875" cy="2413000"/>
          </a:xfrm>
          <a:prstGeom prst="rect">
            <a:avLst/>
          </a:prstGeom>
          <a:noFill/>
          <a:ln w="9525">
            <a:noFill/>
            <a:miter lim="800000"/>
            <a:headEnd/>
            <a:tailEnd/>
          </a:ln>
        </p:spPr>
      </p:pic>
      <p:pic>
        <p:nvPicPr>
          <p:cNvPr id="6"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00232" y="2857496"/>
            <a:ext cx="5220072"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Espace réservé du numéro de diapositive 6"/>
          <p:cNvSpPr>
            <a:spLocks noGrp="1"/>
          </p:cNvSpPr>
          <p:nvPr>
            <p:ph type="sldNum" sz="quarter" idx="12"/>
          </p:nvPr>
        </p:nvSpPr>
        <p:spPr/>
        <p:txBody>
          <a:bodyPr/>
          <a:lstStyle/>
          <a:p>
            <a:fld id="{01978420-ADDE-480D-98AF-099BF7CD32F1}" type="slidenum">
              <a:rPr lang="fr-FR" smtClean="0"/>
              <a:pPr/>
              <a:t>11</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down)">
                                      <p:cBhvr>
                                        <p:cTn id="10" dur="500"/>
                                        <p:tgtEl>
                                          <p:spTgt spid="8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wipe(down)">
                                      <p:cBhvr>
                                        <p:cTn id="15" dur="500"/>
                                        <p:tgtEl>
                                          <p:spTgt spid="819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wipe(down)">
                                      <p:cBhvr>
                                        <p:cTn id="18" dur="500"/>
                                        <p:tgtEl>
                                          <p:spTgt spid="819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wipe(down)">
                                      <p:cBhvr>
                                        <p:cTn id="21" dur="500"/>
                                        <p:tgtEl>
                                          <p:spTgt spid="81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wipe(down)">
                                      <p:cBhvr>
                                        <p:cTn id="26" dur="500"/>
                                        <p:tgtEl>
                                          <p:spTgt spid="819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wipe(down)">
                                      <p:cBhvr>
                                        <p:cTn id="29" dur="500"/>
                                        <p:tgtEl>
                                          <p:spTgt spid="819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wipe(down)">
                                      <p:cBhvr>
                                        <p:cTn id="32" dur="500"/>
                                        <p:tgtEl>
                                          <p:spTgt spid="81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wipe(down)">
                                      <p:cBhvr>
                                        <p:cTn id="37" dur="500"/>
                                        <p:tgtEl>
                                          <p:spTgt spid="819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14313" y="214313"/>
            <a:ext cx="8643937" cy="523220"/>
          </a:xfrm>
          <a:prstGeom prst="rect">
            <a:avLst/>
          </a:prstGeom>
          <a:noFill/>
          <a:ln w="9525">
            <a:noFill/>
            <a:miter lim="800000"/>
            <a:headEnd/>
            <a:tailEnd/>
          </a:ln>
        </p:spPr>
        <p:txBody>
          <a:bodyPr>
            <a:spAutoFit/>
          </a:bodyPr>
          <a:lstStyle/>
          <a:p>
            <a:pPr algn="ctr"/>
            <a:r>
              <a:rPr lang="fr-FR" sz="2800" b="1" u="sng" dirty="0">
                <a:solidFill>
                  <a:schemeClr val="accent1">
                    <a:lumMod val="75000"/>
                  </a:schemeClr>
                </a:solidFill>
                <a:latin typeface="Garamond" pitchFamily="18" charset="0"/>
              </a:rPr>
              <a:t>3.Différents vecteurs pour différentes utilisations</a:t>
            </a:r>
            <a:endParaRPr lang="fr-FR" sz="2800" u="sng" dirty="0">
              <a:solidFill>
                <a:schemeClr val="accent1">
                  <a:lumMod val="75000"/>
                </a:schemeClr>
              </a:solidFill>
              <a:latin typeface="Garamond" pitchFamily="18" charset="0"/>
            </a:endParaRPr>
          </a:p>
        </p:txBody>
      </p:sp>
      <p:graphicFrame>
        <p:nvGraphicFramePr>
          <p:cNvPr id="3" name="Tableau 2"/>
          <p:cNvGraphicFramePr>
            <a:graphicFrameLocks noGrp="1"/>
          </p:cNvGraphicFramePr>
          <p:nvPr/>
        </p:nvGraphicFramePr>
        <p:xfrm>
          <a:off x="571500" y="1714500"/>
          <a:ext cx="8001057" cy="4786329"/>
        </p:xfrm>
        <a:graphic>
          <a:graphicData uri="http://schemas.openxmlformats.org/drawingml/2006/table">
            <a:tbl>
              <a:tblPr firstRow="1" bandRow="1">
                <a:tableStyleId>{5C22544A-7EE6-4342-B048-85BDC9FD1C3A}</a:tableStyleId>
              </a:tblPr>
              <a:tblGrid>
                <a:gridCol w="4000500"/>
                <a:gridCol w="1928826"/>
                <a:gridCol w="2071731"/>
              </a:tblGrid>
              <a:tr h="665734">
                <a:tc>
                  <a:txBody>
                    <a:bodyPr/>
                    <a:lstStyle/>
                    <a:p>
                      <a:pPr algn="ctr"/>
                      <a:r>
                        <a:rPr lang="fr-FR" sz="2400" b="1" kern="1200" baseline="0" dirty="0" smtClean="0">
                          <a:solidFill>
                            <a:schemeClr val="lt1"/>
                          </a:solidFill>
                          <a:latin typeface="Garamond" pitchFamily="18" charset="0"/>
                          <a:ea typeface="+mn-ea"/>
                          <a:cs typeface="+mn-cs"/>
                        </a:rPr>
                        <a:t>VECTEURS</a:t>
                      </a:r>
                      <a:endParaRPr lang="fr-FR" sz="2400" b="1" dirty="0">
                        <a:latin typeface="Garamond" pitchFamily="18" charset="0"/>
                      </a:endParaRPr>
                    </a:p>
                  </a:txBody>
                  <a:tcPr/>
                </a:tc>
                <a:tc>
                  <a:txBody>
                    <a:bodyPr/>
                    <a:lstStyle/>
                    <a:p>
                      <a:pPr algn="ctr"/>
                      <a:r>
                        <a:rPr lang="fr-FR" sz="2400" b="1" kern="1200" baseline="0" dirty="0" smtClean="0">
                          <a:solidFill>
                            <a:schemeClr val="lt1"/>
                          </a:solidFill>
                          <a:latin typeface="Garamond" pitchFamily="18" charset="0"/>
                          <a:ea typeface="+mn-ea"/>
                          <a:cs typeface="+mn-cs"/>
                        </a:rPr>
                        <a:t>HOTE</a:t>
                      </a:r>
                      <a:endParaRPr lang="fr-FR" sz="2400" b="1" dirty="0">
                        <a:latin typeface="Garamond" pitchFamily="18" charset="0"/>
                      </a:endParaRPr>
                    </a:p>
                  </a:txBody>
                  <a:tcPr/>
                </a:tc>
                <a:tc>
                  <a:txBody>
                    <a:bodyPr/>
                    <a:lstStyle/>
                    <a:p>
                      <a:pPr algn="ctr"/>
                      <a:r>
                        <a:rPr lang="fr-FR" sz="2400" b="1" kern="1200" baseline="0" dirty="0" smtClean="0">
                          <a:solidFill>
                            <a:schemeClr val="lt1"/>
                          </a:solidFill>
                          <a:latin typeface="Garamond" pitchFamily="18" charset="0"/>
                          <a:ea typeface="+mn-ea"/>
                          <a:cs typeface="+mn-cs"/>
                        </a:rPr>
                        <a:t>INSERT (Kb)</a:t>
                      </a:r>
                      <a:endParaRPr lang="fr-FR" sz="2400" b="1" dirty="0">
                        <a:latin typeface="Garamond" pitchFamily="18" charset="0"/>
                      </a:endParaRPr>
                    </a:p>
                  </a:txBody>
                  <a:tcPr/>
                </a:tc>
              </a:tr>
              <a:tr h="665734">
                <a:tc>
                  <a:txBody>
                    <a:bodyPr/>
                    <a:lstStyle/>
                    <a:p>
                      <a:pPr algn="ctr"/>
                      <a:r>
                        <a:rPr lang="fr-FR" sz="2400" b="1" kern="1200" baseline="0" dirty="0" smtClean="0">
                          <a:solidFill>
                            <a:schemeClr val="dk1"/>
                          </a:solidFill>
                          <a:latin typeface="Garamond" pitchFamily="18" charset="0"/>
                          <a:ea typeface="+mn-ea"/>
                          <a:cs typeface="+mn-cs"/>
                        </a:rPr>
                        <a:t>Plasmides</a:t>
                      </a:r>
                      <a:endParaRPr lang="fr-FR" sz="2400" b="1" dirty="0">
                        <a:latin typeface="Garamond" pitchFamily="18" charset="0"/>
                      </a:endParaRPr>
                    </a:p>
                  </a:txBody>
                  <a:tcPr/>
                </a:tc>
                <a:tc>
                  <a:txBody>
                    <a:bodyPr/>
                    <a:lstStyle/>
                    <a:p>
                      <a:pPr algn="ctr"/>
                      <a:r>
                        <a:rPr lang="fr-FR" sz="2400" b="1" kern="1200" baseline="0" dirty="0" smtClean="0">
                          <a:solidFill>
                            <a:schemeClr val="dk1"/>
                          </a:solidFill>
                          <a:latin typeface="Garamond" pitchFamily="18" charset="0"/>
                          <a:ea typeface="+mn-ea"/>
                          <a:cs typeface="+mn-cs"/>
                        </a:rPr>
                        <a:t>Bactérie</a:t>
                      </a:r>
                      <a:endParaRPr lang="fr-FR" sz="2400" b="1" dirty="0">
                        <a:latin typeface="Garamond" pitchFamily="18" charset="0"/>
                      </a:endParaRPr>
                    </a:p>
                  </a:txBody>
                  <a:tcPr/>
                </a:tc>
                <a:tc>
                  <a:txBody>
                    <a:bodyPr/>
                    <a:lstStyle/>
                    <a:p>
                      <a:pPr algn="ctr"/>
                      <a:r>
                        <a:rPr lang="fr-FR" sz="2400" b="1" kern="1200" baseline="0" dirty="0" smtClean="0">
                          <a:solidFill>
                            <a:schemeClr val="dk1"/>
                          </a:solidFill>
                          <a:latin typeface="Garamond" pitchFamily="18" charset="0"/>
                          <a:ea typeface="+mn-ea"/>
                          <a:cs typeface="+mn-cs"/>
                        </a:rPr>
                        <a:t>10</a:t>
                      </a:r>
                      <a:endParaRPr lang="fr-FR" sz="2400" b="1" dirty="0">
                        <a:latin typeface="Garamond" pitchFamily="18" charset="0"/>
                      </a:endParaRPr>
                    </a:p>
                  </a:txBody>
                  <a:tcPr/>
                </a:tc>
              </a:tr>
              <a:tr h="665734">
                <a:tc>
                  <a:txBody>
                    <a:bodyPr/>
                    <a:lstStyle/>
                    <a:p>
                      <a:pPr algn="ctr"/>
                      <a:r>
                        <a:rPr lang="fr-FR" sz="2400" b="1" kern="1200" baseline="0" dirty="0" smtClean="0">
                          <a:solidFill>
                            <a:schemeClr val="dk1"/>
                          </a:solidFill>
                          <a:latin typeface="Garamond" pitchFamily="18" charset="0"/>
                          <a:ea typeface="+mn-ea"/>
                          <a:cs typeface="+mn-cs"/>
                        </a:rPr>
                        <a:t>Phage lambda</a:t>
                      </a:r>
                      <a:endParaRPr lang="fr-FR" sz="2400" b="1" dirty="0">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baseline="0" dirty="0" smtClean="0">
                          <a:solidFill>
                            <a:schemeClr val="dk1"/>
                          </a:solidFill>
                          <a:latin typeface="Garamond" pitchFamily="18" charset="0"/>
                          <a:ea typeface="+mn-ea"/>
                          <a:cs typeface="+mn-cs"/>
                        </a:rPr>
                        <a:t>Bactérie</a:t>
                      </a:r>
                      <a:endParaRPr lang="fr-FR" sz="2400" b="1" dirty="0" smtClean="0">
                        <a:latin typeface="Garamond" pitchFamily="18" charset="0"/>
                      </a:endParaRPr>
                    </a:p>
                  </a:txBody>
                  <a:tcPr/>
                </a:tc>
                <a:tc>
                  <a:txBody>
                    <a:bodyPr/>
                    <a:lstStyle/>
                    <a:p>
                      <a:pPr algn="ctr"/>
                      <a:r>
                        <a:rPr lang="fr-FR" sz="2400" b="1" dirty="0" smtClean="0">
                          <a:latin typeface="Garamond" pitchFamily="18" charset="0"/>
                        </a:rPr>
                        <a:t>25</a:t>
                      </a:r>
                      <a:endParaRPr lang="fr-FR" sz="2400" b="1" dirty="0">
                        <a:latin typeface="Garamond" pitchFamily="18" charset="0"/>
                      </a:endParaRPr>
                    </a:p>
                  </a:txBody>
                  <a:tcPr/>
                </a:tc>
              </a:tr>
              <a:tr h="665734">
                <a:tc>
                  <a:txBody>
                    <a:bodyPr/>
                    <a:lstStyle/>
                    <a:p>
                      <a:pPr algn="ctr"/>
                      <a:r>
                        <a:rPr lang="fr-FR" sz="2400" b="1" kern="1200" baseline="0" dirty="0" smtClean="0">
                          <a:solidFill>
                            <a:schemeClr val="dk1"/>
                          </a:solidFill>
                          <a:latin typeface="Garamond" pitchFamily="18" charset="0"/>
                          <a:ea typeface="+mn-ea"/>
                          <a:cs typeface="+mn-cs"/>
                        </a:rPr>
                        <a:t>Cosmide</a:t>
                      </a:r>
                      <a:endParaRPr lang="fr-FR" sz="2400" b="1" dirty="0">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baseline="0" dirty="0" smtClean="0">
                          <a:solidFill>
                            <a:schemeClr val="dk1"/>
                          </a:solidFill>
                          <a:latin typeface="Garamond" pitchFamily="18" charset="0"/>
                          <a:ea typeface="+mn-ea"/>
                          <a:cs typeface="+mn-cs"/>
                        </a:rPr>
                        <a:t>Bactérie</a:t>
                      </a:r>
                      <a:endParaRPr lang="fr-FR" sz="2400" b="1" dirty="0" smtClean="0">
                        <a:latin typeface="Garamond" pitchFamily="18" charset="0"/>
                      </a:endParaRPr>
                    </a:p>
                  </a:txBody>
                  <a:tcPr/>
                </a:tc>
                <a:tc>
                  <a:txBody>
                    <a:bodyPr/>
                    <a:lstStyle/>
                    <a:p>
                      <a:pPr algn="ctr"/>
                      <a:r>
                        <a:rPr lang="fr-FR" sz="2400" b="1" dirty="0" smtClean="0">
                          <a:latin typeface="Garamond" pitchFamily="18" charset="0"/>
                        </a:rPr>
                        <a:t>45</a:t>
                      </a:r>
                      <a:endParaRPr lang="fr-FR" sz="2400" b="1" dirty="0">
                        <a:latin typeface="Garamond" pitchFamily="18" charset="0"/>
                      </a:endParaRPr>
                    </a:p>
                  </a:txBody>
                  <a:tcPr/>
                </a:tc>
              </a:tr>
              <a:tr h="665734">
                <a:tc>
                  <a:txBody>
                    <a:bodyPr/>
                    <a:lstStyle/>
                    <a:p>
                      <a:pPr algn="ctr"/>
                      <a:r>
                        <a:rPr lang="fr-FR" sz="2400" b="1" kern="1200" baseline="0" dirty="0" smtClean="0">
                          <a:solidFill>
                            <a:schemeClr val="dk1"/>
                          </a:solidFill>
                          <a:latin typeface="Garamond" pitchFamily="18" charset="0"/>
                          <a:ea typeface="+mn-ea"/>
                          <a:cs typeface="+mn-cs"/>
                        </a:rPr>
                        <a:t>Phage P1</a:t>
                      </a:r>
                      <a:endParaRPr lang="fr-FR" sz="2400" b="1" dirty="0">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baseline="0" dirty="0" smtClean="0">
                          <a:solidFill>
                            <a:schemeClr val="dk1"/>
                          </a:solidFill>
                          <a:latin typeface="Garamond" pitchFamily="18" charset="0"/>
                          <a:ea typeface="+mn-ea"/>
                          <a:cs typeface="+mn-cs"/>
                        </a:rPr>
                        <a:t>Bactérie</a:t>
                      </a:r>
                      <a:endParaRPr lang="fr-FR" sz="2400" b="1" dirty="0" smtClean="0">
                        <a:latin typeface="Garamond" pitchFamily="18" charset="0"/>
                      </a:endParaRPr>
                    </a:p>
                  </a:txBody>
                  <a:tcPr/>
                </a:tc>
                <a:tc>
                  <a:txBody>
                    <a:bodyPr/>
                    <a:lstStyle/>
                    <a:p>
                      <a:pPr algn="ctr"/>
                      <a:r>
                        <a:rPr lang="fr-FR" sz="2400" b="1" dirty="0" smtClean="0">
                          <a:latin typeface="Garamond" pitchFamily="18" charset="0"/>
                        </a:rPr>
                        <a:t>100</a:t>
                      </a:r>
                      <a:endParaRPr lang="fr-FR" sz="2400" b="1" dirty="0">
                        <a:latin typeface="Garamond" pitchFamily="18" charset="0"/>
                      </a:endParaRPr>
                    </a:p>
                  </a:txBody>
                  <a:tcPr/>
                </a:tc>
              </a:tr>
              <a:tr h="709090">
                <a:tc>
                  <a:txBody>
                    <a:bodyPr/>
                    <a:lstStyle/>
                    <a:p>
                      <a:pPr algn="ctr"/>
                      <a:r>
                        <a:rPr lang="fr-FR" sz="2400" b="1" kern="1200" baseline="0" dirty="0" smtClean="0">
                          <a:solidFill>
                            <a:schemeClr val="dk1"/>
                          </a:solidFill>
                          <a:latin typeface="Garamond" pitchFamily="18" charset="0"/>
                          <a:ea typeface="+mn-ea"/>
                          <a:cs typeface="+mn-cs"/>
                        </a:rPr>
                        <a:t>BAC </a:t>
                      </a:r>
                      <a:r>
                        <a:rPr lang="fr-FR" sz="1800" b="0" kern="1200" baseline="0" dirty="0" smtClean="0">
                          <a:solidFill>
                            <a:schemeClr val="dk1"/>
                          </a:solidFill>
                          <a:latin typeface="Garamond" pitchFamily="18" charset="0"/>
                          <a:ea typeface="+mn-ea"/>
                          <a:cs typeface="+mn-cs"/>
                        </a:rPr>
                        <a:t>(bacterial artificial chromosome)</a:t>
                      </a:r>
                      <a:endParaRPr lang="fr-FR" sz="1800" b="0" dirty="0">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baseline="0" dirty="0" smtClean="0">
                          <a:solidFill>
                            <a:schemeClr val="dk1"/>
                          </a:solidFill>
                          <a:latin typeface="Garamond" pitchFamily="18" charset="0"/>
                          <a:ea typeface="+mn-ea"/>
                          <a:cs typeface="+mn-cs"/>
                        </a:rPr>
                        <a:t>Bactérie</a:t>
                      </a:r>
                      <a:endParaRPr lang="fr-FR" sz="2400" b="1" dirty="0" smtClean="0">
                        <a:latin typeface="Garamond" pitchFamily="18" charset="0"/>
                      </a:endParaRPr>
                    </a:p>
                  </a:txBody>
                  <a:tcPr/>
                </a:tc>
                <a:tc>
                  <a:txBody>
                    <a:bodyPr/>
                    <a:lstStyle/>
                    <a:p>
                      <a:pPr algn="ctr"/>
                      <a:r>
                        <a:rPr lang="fr-FR" sz="2400" b="1" dirty="0" smtClean="0">
                          <a:latin typeface="Garamond" pitchFamily="18" charset="0"/>
                        </a:rPr>
                        <a:t>300</a:t>
                      </a:r>
                      <a:endParaRPr lang="fr-FR" sz="2400" b="1" dirty="0">
                        <a:latin typeface="Garamond" pitchFamily="18" charset="0"/>
                      </a:endParaRPr>
                    </a:p>
                  </a:txBody>
                  <a:tcPr/>
                </a:tc>
              </a:tr>
              <a:tr h="748569">
                <a:tc>
                  <a:txBody>
                    <a:bodyPr/>
                    <a:lstStyle/>
                    <a:p>
                      <a:pPr algn="ctr"/>
                      <a:r>
                        <a:rPr lang="fr-FR" sz="2400" b="1" kern="1200" baseline="0" dirty="0" smtClean="0">
                          <a:solidFill>
                            <a:schemeClr val="dk1"/>
                          </a:solidFill>
                          <a:latin typeface="Garamond" pitchFamily="18" charset="0"/>
                          <a:ea typeface="+mn-ea"/>
                          <a:cs typeface="+mn-cs"/>
                        </a:rPr>
                        <a:t>YAC </a:t>
                      </a:r>
                      <a:r>
                        <a:rPr lang="fr-FR" sz="1800" kern="1200" baseline="0" dirty="0" smtClean="0">
                          <a:solidFill>
                            <a:schemeClr val="dk1"/>
                          </a:solidFill>
                          <a:latin typeface="+mn-lt"/>
                          <a:ea typeface="+mn-ea"/>
                          <a:cs typeface="+mn-cs"/>
                        </a:rPr>
                        <a:t>(yeast artificial chromosome)</a:t>
                      </a:r>
                      <a:endParaRPr lang="fr-FR" sz="2400" b="1" dirty="0">
                        <a:latin typeface="Garamond" pitchFamily="18" charset="0"/>
                      </a:endParaRPr>
                    </a:p>
                  </a:txBody>
                  <a:tcPr/>
                </a:tc>
                <a:tc>
                  <a:txBody>
                    <a:bodyPr/>
                    <a:lstStyle/>
                    <a:p>
                      <a:pPr algn="ctr"/>
                      <a:r>
                        <a:rPr lang="fr-FR" sz="2400" b="1" kern="1200" baseline="0" dirty="0" smtClean="0">
                          <a:solidFill>
                            <a:schemeClr val="dk1"/>
                          </a:solidFill>
                          <a:latin typeface="Garamond" pitchFamily="18" charset="0"/>
                          <a:ea typeface="+mn-ea"/>
                          <a:cs typeface="+mn-cs"/>
                        </a:rPr>
                        <a:t>Levure</a:t>
                      </a:r>
                      <a:endParaRPr lang="fr-FR" sz="2400" b="1" dirty="0">
                        <a:latin typeface="Garamond" pitchFamily="18" charset="0"/>
                      </a:endParaRPr>
                    </a:p>
                  </a:txBody>
                  <a:tcPr/>
                </a:tc>
                <a:tc>
                  <a:txBody>
                    <a:bodyPr/>
                    <a:lstStyle/>
                    <a:p>
                      <a:pPr algn="ctr"/>
                      <a:r>
                        <a:rPr lang="fr-FR" sz="2400" b="1" dirty="0" smtClean="0">
                          <a:latin typeface="Garamond" pitchFamily="18" charset="0"/>
                        </a:rPr>
                        <a:t>1000</a:t>
                      </a:r>
                      <a:endParaRPr lang="fr-FR" sz="2400" b="1" dirty="0">
                        <a:latin typeface="Garamond" pitchFamily="18" charset="0"/>
                      </a:endParaRPr>
                    </a:p>
                  </a:txBody>
                  <a:tcPr/>
                </a:tc>
              </a:tr>
            </a:tbl>
          </a:graphicData>
        </a:graphic>
      </p:graphicFrame>
      <p:sp>
        <p:nvSpPr>
          <p:cNvPr id="12325" name="Rectangle 3"/>
          <p:cNvSpPr>
            <a:spLocks noChangeArrowheads="1"/>
          </p:cNvSpPr>
          <p:nvPr/>
        </p:nvSpPr>
        <p:spPr bwMode="auto">
          <a:xfrm>
            <a:off x="571500" y="714375"/>
            <a:ext cx="8001000" cy="954088"/>
          </a:xfrm>
          <a:prstGeom prst="rect">
            <a:avLst/>
          </a:prstGeom>
          <a:noFill/>
          <a:ln w="9525">
            <a:noFill/>
            <a:miter lim="800000"/>
            <a:headEnd/>
            <a:tailEnd/>
          </a:ln>
        </p:spPr>
        <p:txBody>
          <a:bodyPr>
            <a:spAutoFit/>
          </a:bodyPr>
          <a:lstStyle/>
          <a:p>
            <a:pPr algn="just">
              <a:spcBef>
                <a:spcPct val="50000"/>
              </a:spcBef>
            </a:pPr>
            <a:r>
              <a:rPr lang="fr-FR" altLang="fr-FR" sz="2800" b="1" dirty="0">
                <a:latin typeface="Garamond" pitchFamily="18" charset="0"/>
              </a:rPr>
              <a:t>Taille maximum approximative du fragment d’ADN qui peut être cloné dans chaque vecteur</a:t>
            </a:r>
          </a:p>
        </p:txBody>
      </p:sp>
      <p:sp>
        <p:nvSpPr>
          <p:cNvPr id="5" name="Espace réservé du numéro de diapositive 4"/>
          <p:cNvSpPr>
            <a:spLocks noGrp="1"/>
          </p:cNvSpPr>
          <p:nvPr>
            <p:ph type="sldNum" sz="quarter" idx="12"/>
          </p:nvPr>
        </p:nvSpPr>
        <p:spPr/>
        <p:txBody>
          <a:bodyPr/>
          <a:lstStyle/>
          <a:p>
            <a:fld id="{01978420-ADDE-480D-98AF-099BF7CD32F1}" type="slidenum">
              <a:rPr lang="fr-FR" smtClean="0"/>
              <a:pPr/>
              <a:t>12</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357167"/>
            <a:ext cx="8072494" cy="5663089"/>
          </a:xfrm>
          <a:prstGeom prst="rect">
            <a:avLst/>
          </a:prstGeom>
        </p:spPr>
        <p:txBody>
          <a:bodyPr wrap="square">
            <a:spAutoFit/>
          </a:bodyPr>
          <a:lstStyle/>
          <a:p>
            <a:endParaRPr lang="fr-FR" dirty="0" smtClean="0"/>
          </a:p>
          <a:p>
            <a:pPr algn="ctr"/>
            <a:r>
              <a:rPr lang="fr-FR" sz="3200" dirty="0" smtClean="0">
                <a:solidFill>
                  <a:schemeClr val="accent6"/>
                </a:solidFill>
                <a:latin typeface="Baskerville Old Face" pitchFamily="18" charset="0"/>
              </a:rPr>
              <a:t>Les plasmides:</a:t>
            </a:r>
          </a:p>
          <a:p>
            <a:endParaRPr lang="fr-FR" sz="2400" dirty="0" smtClean="0">
              <a:latin typeface="Baskerville Old Face" pitchFamily="18" charset="0"/>
            </a:endParaRPr>
          </a:p>
          <a:p>
            <a:r>
              <a:rPr lang="fr-FR" sz="2400" dirty="0" smtClean="0">
                <a:latin typeface="Baskerville Old Face" pitchFamily="18" charset="0"/>
              </a:rPr>
              <a:t>Les plasmides sont des </a:t>
            </a:r>
            <a:r>
              <a:rPr lang="fr-FR" sz="2400" dirty="0" smtClean="0">
                <a:solidFill>
                  <a:schemeClr val="tx2">
                    <a:lumMod val="60000"/>
                    <a:lumOff val="40000"/>
                  </a:schemeClr>
                </a:solidFill>
                <a:latin typeface="Baskerville Old Face" pitchFamily="18" charset="0"/>
              </a:rPr>
              <a:t>petits éléments génétiques extra-chromosomiques </a:t>
            </a:r>
            <a:r>
              <a:rPr lang="fr-FR" sz="2400" dirty="0" smtClean="0">
                <a:latin typeface="Baskerville Old Face" pitchFamily="18" charset="0"/>
              </a:rPr>
              <a:t>doués de </a:t>
            </a:r>
            <a:r>
              <a:rPr lang="fr-FR" sz="2400" dirty="0" smtClean="0">
                <a:solidFill>
                  <a:schemeClr val="tx2">
                    <a:lumMod val="60000"/>
                    <a:lumOff val="40000"/>
                  </a:schemeClr>
                </a:solidFill>
                <a:latin typeface="Baskerville Old Face" pitchFamily="18" charset="0"/>
              </a:rPr>
              <a:t>la réplication autonome</a:t>
            </a:r>
            <a:r>
              <a:rPr lang="fr-FR" sz="2400" dirty="0" smtClean="0">
                <a:latin typeface="Baskerville Old Face" pitchFamily="18" charset="0"/>
              </a:rPr>
              <a:t>, ce sont typiquement des molécules d'ADN double brin, </a:t>
            </a:r>
            <a:r>
              <a:rPr lang="fr-FR" sz="2400" dirty="0" smtClean="0">
                <a:solidFill>
                  <a:schemeClr val="tx2">
                    <a:lumMod val="60000"/>
                    <a:lumOff val="40000"/>
                  </a:schemeClr>
                </a:solidFill>
                <a:latin typeface="Baskerville Old Face" pitchFamily="18" charset="0"/>
              </a:rPr>
              <a:t>circulaires</a:t>
            </a:r>
            <a:r>
              <a:rPr lang="fr-FR" sz="2400" dirty="0" smtClean="0">
                <a:latin typeface="Baskerville Old Face" pitchFamily="18" charset="0"/>
              </a:rPr>
              <a:t>, leur taille varie de 1 kb à deux ou trois centaines de kb (&lt; 5% de la taille du chromosome bactérien).</a:t>
            </a:r>
          </a:p>
          <a:p>
            <a:r>
              <a:rPr lang="fr-FR" sz="2400" dirty="0" smtClean="0">
                <a:latin typeface="Baskerville Old Face" pitchFamily="18" charset="0"/>
              </a:rPr>
              <a:t> Ils contiennent des gènes </a:t>
            </a:r>
            <a:r>
              <a:rPr lang="fr-FR" sz="2400" dirty="0" smtClean="0">
                <a:solidFill>
                  <a:srgbClr val="FF0000"/>
                </a:solidFill>
                <a:latin typeface="Baskerville Old Face" pitchFamily="18" charset="0"/>
              </a:rPr>
              <a:t>codants souvent pour des protéines qui donnent un ou des avantage(s) à la cellule hôte</a:t>
            </a:r>
            <a:r>
              <a:rPr lang="fr-FR" sz="2400" dirty="0" smtClean="0">
                <a:latin typeface="Baskerville Old Face" pitchFamily="18" charset="0"/>
              </a:rPr>
              <a:t>. Comme par exemple :</a:t>
            </a:r>
          </a:p>
          <a:p>
            <a:r>
              <a:rPr lang="fr-FR" sz="2400" b="1" dirty="0" smtClean="0">
                <a:latin typeface="Baskerville Old Face" pitchFamily="18" charset="0"/>
              </a:rPr>
              <a:t>- </a:t>
            </a:r>
            <a:r>
              <a:rPr lang="fr-FR" sz="3200" b="1" dirty="0" smtClean="0">
                <a:solidFill>
                  <a:srgbClr val="7030A0"/>
                </a:solidFill>
                <a:latin typeface="Baskerville Old Face" pitchFamily="18" charset="0"/>
              </a:rPr>
              <a:t>Résistance aux antibiotiques</a:t>
            </a:r>
          </a:p>
          <a:p>
            <a:r>
              <a:rPr lang="fr-FR" sz="3200" b="1" dirty="0" smtClean="0">
                <a:solidFill>
                  <a:srgbClr val="7030A0"/>
                </a:solidFill>
                <a:latin typeface="Baskerville Old Face" pitchFamily="18" charset="0"/>
              </a:rPr>
              <a:t>- Résistance aux métaux lourds</a:t>
            </a:r>
          </a:p>
          <a:p>
            <a:r>
              <a:rPr lang="fr-FR" sz="3200" b="1" dirty="0" smtClean="0">
                <a:solidFill>
                  <a:srgbClr val="7030A0"/>
                </a:solidFill>
                <a:latin typeface="Baskerville Old Face" pitchFamily="18" charset="0"/>
              </a:rPr>
              <a:t>- Dégradation de composés aromatiques</a:t>
            </a:r>
            <a:endParaRPr lang="fr-FR" sz="3200" dirty="0">
              <a:solidFill>
                <a:srgbClr val="7030A0"/>
              </a:solidFill>
              <a:latin typeface="Baskerville Old Face" pitchFamily="18" charset="0"/>
            </a:endParaRPr>
          </a:p>
        </p:txBody>
      </p:sp>
      <p:sp>
        <p:nvSpPr>
          <p:cNvPr id="3" name="Espace réservé du numéro de diapositive 2"/>
          <p:cNvSpPr>
            <a:spLocks noGrp="1"/>
          </p:cNvSpPr>
          <p:nvPr>
            <p:ph type="sldNum" sz="quarter" idx="12"/>
          </p:nvPr>
        </p:nvSpPr>
        <p:spPr/>
        <p:txBody>
          <a:bodyPr/>
          <a:lstStyle/>
          <a:p>
            <a:fld id="{01978420-ADDE-480D-98AF-099BF7CD32F1}" type="slidenum">
              <a:rPr lang="fr-FR" smtClean="0"/>
              <a:pPr/>
              <a:t>13</a:t>
            </a:fld>
            <a:endParaRPr lang="fr-FR"/>
          </a:p>
        </p:txBody>
      </p:sp>
      <p:sp>
        <p:nvSpPr>
          <p:cNvPr id="4" name="Espace réservé du pied de page 3"/>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74663" y="228600"/>
            <a:ext cx="8128000" cy="762000"/>
          </a:xfrm>
          <a:prstGeom prst="rect">
            <a:avLst/>
          </a:prstGeom>
          <a:noFill/>
          <a:ln w="28575">
            <a:noFill/>
            <a:miter lim="800000"/>
            <a:headEnd/>
            <a:tailEnd/>
          </a:ln>
        </p:spPr>
        <p:txBody>
          <a:bodyPr anchor="ctr"/>
          <a:lstStyle/>
          <a:p>
            <a:pPr algn="ctr"/>
            <a:r>
              <a:rPr lang="fr-FR" sz="2800" b="1" dirty="0">
                <a:solidFill>
                  <a:schemeClr val="accent1">
                    <a:lumMod val="75000"/>
                  </a:schemeClr>
                </a:solidFill>
                <a:latin typeface="Garamond" pitchFamily="18" charset="0"/>
              </a:rPr>
              <a:t>4. Les plasmides comme vecteurs de clonage </a:t>
            </a:r>
          </a:p>
        </p:txBody>
      </p:sp>
      <p:sp>
        <p:nvSpPr>
          <p:cNvPr id="13315" name="Text Box 3"/>
          <p:cNvSpPr txBox="1">
            <a:spLocks noChangeArrowheads="1"/>
          </p:cNvSpPr>
          <p:nvPr/>
        </p:nvSpPr>
        <p:spPr bwMode="auto">
          <a:xfrm>
            <a:off x="203200" y="1066800"/>
            <a:ext cx="8512175" cy="3416300"/>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fr-FR" sz="2400" b="1" dirty="0">
                <a:latin typeface="Garamond" pitchFamily="18" charset="0"/>
              </a:rPr>
              <a:t>Molécule d’ADN de taille réduite, d'origine bactérienne</a:t>
            </a:r>
          </a:p>
          <a:p>
            <a:pPr algn="just">
              <a:spcBef>
                <a:spcPct val="50000"/>
              </a:spcBef>
              <a:buFont typeface="Wingdings" pitchFamily="2" charset="2"/>
              <a:buChar char="Ø"/>
            </a:pPr>
            <a:r>
              <a:rPr lang="fr-FR" sz="2400" b="1" dirty="0">
                <a:latin typeface="Garamond" pitchFamily="18" charset="0"/>
              </a:rPr>
              <a:t>Molécule d’ADN circulaire – taille 2kb à 5kb</a:t>
            </a:r>
          </a:p>
          <a:p>
            <a:pPr algn="just">
              <a:spcBef>
                <a:spcPct val="50000"/>
              </a:spcBef>
              <a:buFont typeface="Wingdings" pitchFamily="2" charset="2"/>
              <a:buChar char="Ø"/>
            </a:pPr>
            <a:r>
              <a:rPr lang="fr-FR" sz="2400" b="1" dirty="0">
                <a:latin typeface="Garamond" pitchFamily="18" charset="0"/>
              </a:rPr>
              <a:t>Peut accepter jusqu’à 10kb d’ADN exogène</a:t>
            </a:r>
          </a:p>
          <a:p>
            <a:pPr algn="just">
              <a:spcBef>
                <a:spcPct val="50000"/>
              </a:spcBef>
              <a:buFont typeface="Wingdings" pitchFamily="2" charset="2"/>
              <a:buChar char="Ø"/>
            </a:pPr>
            <a:r>
              <a:rPr lang="fr-FR" sz="2400" b="1" dirty="0">
                <a:latin typeface="Garamond" pitchFamily="18" charset="0"/>
              </a:rPr>
              <a:t>Peut être considérée comme un </a:t>
            </a:r>
            <a:r>
              <a:rPr lang="fr-FR" sz="2400" b="1" dirty="0" err="1">
                <a:latin typeface="Garamond" pitchFamily="18" charset="0"/>
              </a:rPr>
              <a:t>minichromosome</a:t>
            </a:r>
            <a:r>
              <a:rPr lang="fr-FR" sz="2400" b="1" dirty="0">
                <a:latin typeface="Garamond" pitchFamily="18" charset="0"/>
              </a:rPr>
              <a:t> capable de réplication autonome</a:t>
            </a:r>
          </a:p>
          <a:p>
            <a:pPr algn="just">
              <a:spcBef>
                <a:spcPct val="50000"/>
              </a:spcBef>
              <a:buFont typeface="Wingdings" pitchFamily="2" charset="2"/>
              <a:buChar char="Ø"/>
            </a:pPr>
            <a:r>
              <a:rPr lang="fr-FR" sz="2400" b="1" dirty="0">
                <a:latin typeface="Garamond" pitchFamily="18" charset="0"/>
              </a:rPr>
              <a:t>Confère la résistance à un ou plusieurs antibiotiques= sélection</a:t>
            </a:r>
          </a:p>
        </p:txBody>
      </p:sp>
      <p:pic>
        <p:nvPicPr>
          <p:cNvPr id="13316" name="Picture 4"/>
          <p:cNvPicPr>
            <a:picLocks noChangeAspect="1" noChangeArrowheads="1"/>
          </p:cNvPicPr>
          <p:nvPr/>
        </p:nvPicPr>
        <p:blipFill>
          <a:blip r:embed="rId2"/>
          <a:srcRect/>
          <a:stretch>
            <a:fillRect/>
          </a:stretch>
        </p:blipFill>
        <p:spPr bwMode="auto">
          <a:xfrm>
            <a:off x="2913063" y="4162425"/>
            <a:ext cx="3251200" cy="2638425"/>
          </a:xfrm>
          <a:prstGeom prst="rect">
            <a:avLst/>
          </a:prstGeom>
          <a:noFill/>
          <a:ln w="9525">
            <a:noFill/>
            <a:miter lim="800000"/>
            <a:headEnd/>
            <a:tailEnd/>
          </a:ln>
        </p:spPr>
      </p:pic>
      <p:sp>
        <p:nvSpPr>
          <p:cNvPr id="13317" name="Text Box 6"/>
          <p:cNvSpPr txBox="1">
            <a:spLocks noChangeArrowheads="1"/>
          </p:cNvSpPr>
          <p:nvPr/>
        </p:nvSpPr>
        <p:spPr bwMode="auto">
          <a:xfrm>
            <a:off x="812800" y="6172200"/>
            <a:ext cx="7586663" cy="584200"/>
          </a:xfrm>
          <a:prstGeom prst="rect">
            <a:avLst/>
          </a:prstGeom>
          <a:noFill/>
          <a:ln w="9525">
            <a:noFill/>
            <a:miter lim="800000"/>
            <a:headEnd/>
            <a:tailEnd/>
          </a:ln>
        </p:spPr>
        <p:txBody>
          <a:bodyPr>
            <a:spAutoFit/>
          </a:bodyPr>
          <a:lstStyle/>
          <a:p>
            <a:pPr>
              <a:spcBef>
                <a:spcPct val="50000"/>
              </a:spcBef>
            </a:pPr>
            <a:endParaRPr lang="en-GB">
              <a:solidFill>
                <a:schemeClr val="bg2"/>
              </a:solidFill>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14</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74663" y="228600"/>
            <a:ext cx="8128000" cy="762000"/>
          </a:xfrm>
          <a:prstGeom prst="rect">
            <a:avLst/>
          </a:prstGeom>
          <a:noFill/>
          <a:ln w="28575">
            <a:noFill/>
            <a:miter lim="800000"/>
            <a:headEnd/>
            <a:tailEnd/>
          </a:ln>
        </p:spPr>
        <p:txBody>
          <a:bodyPr anchor="ctr"/>
          <a:lstStyle/>
          <a:p>
            <a:pPr algn="ctr"/>
            <a:r>
              <a:rPr lang="fr-FR" sz="2400" b="1" dirty="0">
                <a:solidFill>
                  <a:schemeClr val="accent1"/>
                </a:solidFill>
                <a:latin typeface="Garamond" pitchFamily="18" charset="0"/>
              </a:rPr>
              <a:t>4. Les plasmides comme vecteurs de clonage </a:t>
            </a:r>
          </a:p>
        </p:txBody>
      </p:sp>
      <p:sp>
        <p:nvSpPr>
          <p:cNvPr id="13315" name="Text Box 3"/>
          <p:cNvSpPr txBox="1">
            <a:spLocks noChangeArrowheads="1"/>
          </p:cNvSpPr>
          <p:nvPr/>
        </p:nvSpPr>
        <p:spPr bwMode="auto">
          <a:xfrm>
            <a:off x="203200" y="1066800"/>
            <a:ext cx="8512175" cy="3785652"/>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fr-FR" sz="2400" b="1" dirty="0">
                <a:latin typeface="Garamond" pitchFamily="18" charset="0"/>
              </a:rPr>
              <a:t>Molécule d’ADN de taille réduite, d'origine </a:t>
            </a:r>
            <a:r>
              <a:rPr lang="fr-FR" sz="2400" b="1" dirty="0" smtClean="0">
                <a:latin typeface="Garamond" pitchFamily="18" charset="0"/>
              </a:rPr>
              <a:t>bactérienne, </a:t>
            </a:r>
            <a:r>
              <a:rPr lang="fr-FR" sz="2400" b="1" dirty="0" err="1" smtClean="0">
                <a:latin typeface="Garamond" pitchFamily="18" charset="0"/>
              </a:rPr>
              <a:t>extrachromosomique</a:t>
            </a:r>
            <a:r>
              <a:rPr lang="fr-FR" sz="2400" b="1" dirty="0" smtClean="0">
                <a:latin typeface="Garamond" pitchFamily="18" charset="0"/>
              </a:rPr>
              <a:t> (épisome)</a:t>
            </a:r>
            <a:endParaRPr lang="fr-FR" sz="2400" b="1" dirty="0">
              <a:latin typeface="Garamond" pitchFamily="18" charset="0"/>
            </a:endParaRPr>
          </a:p>
          <a:p>
            <a:pPr algn="just">
              <a:spcBef>
                <a:spcPct val="50000"/>
              </a:spcBef>
              <a:buFont typeface="Wingdings" pitchFamily="2" charset="2"/>
              <a:buChar char="Ø"/>
            </a:pPr>
            <a:r>
              <a:rPr lang="fr-FR" sz="2400" b="1" dirty="0">
                <a:latin typeface="Garamond" pitchFamily="18" charset="0"/>
              </a:rPr>
              <a:t>Molécule d’ADN circulaire – taille 2kb à 5kb</a:t>
            </a:r>
          </a:p>
          <a:p>
            <a:pPr algn="just">
              <a:spcBef>
                <a:spcPct val="50000"/>
              </a:spcBef>
              <a:buFont typeface="Wingdings" pitchFamily="2" charset="2"/>
              <a:buChar char="Ø"/>
            </a:pPr>
            <a:r>
              <a:rPr lang="fr-FR" sz="2400" b="1" dirty="0">
                <a:latin typeface="Garamond" pitchFamily="18" charset="0"/>
              </a:rPr>
              <a:t>Peut accepter jusqu’à 10kb d’ADN exogène</a:t>
            </a:r>
          </a:p>
          <a:p>
            <a:pPr algn="just">
              <a:spcBef>
                <a:spcPct val="50000"/>
              </a:spcBef>
              <a:buFont typeface="Wingdings" pitchFamily="2" charset="2"/>
              <a:buChar char="Ø"/>
            </a:pPr>
            <a:r>
              <a:rPr lang="fr-FR" sz="2400" b="1" dirty="0">
                <a:latin typeface="Garamond" pitchFamily="18" charset="0"/>
              </a:rPr>
              <a:t>Peut être considérée comme un </a:t>
            </a:r>
            <a:r>
              <a:rPr lang="fr-FR" sz="2400" b="1" dirty="0" err="1">
                <a:latin typeface="Garamond" pitchFamily="18" charset="0"/>
              </a:rPr>
              <a:t>minichromosome</a:t>
            </a:r>
            <a:r>
              <a:rPr lang="fr-FR" sz="2400" b="1" dirty="0">
                <a:latin typeface="Garamond" pitchFamily="18" charset="0"/>
              </a:rPr>
              <a:t> capable de réplication autonome</a:t>
            </a:r>
          </a:p>
          <a:p>
            <a:pPr algn="just">
              <a:spcBef>
                <a:spcPct val="50000"/>
              </a:spcBef>
              <a:buFont typeface="Wingdings" pitchFamily="2" charset="2"/>
              <a:buChar char="Ø"/>
            </a:pPr>
            <a:r>
              <a:rPr lang="fr-FR" sz="2400" b="1" dirty="0">
                <a:latin typeface="Garamond" pitchFamily="18" charset="0"/>
              </a:rPr>
              <a:t>Confère la résistance à un ou plusieurs antibiotiques= sélection</a:t>
            </a:r>
          </a:p>
        </p:txBody>
      </p:sp>
      <p:pic>
        <p:nvPicPr>
          <p:cNvPr id="13316" name="Picture 4"/>
          <p:cNvPicPr>
            <a:picLocks noChangeAspect="1" noChangeArrowheads="1"/>
          </p:cNvPicPr>
          <p:nvPr/>
        </p:nvPicPr>
        <p:blipFill>
          <a:blip r:embed="rId2"/>
          <a:srcRect/>
          <a:stretch>
            <a:fillRect/>
          </a:stretch>
        </p:blipFill>
        <p:spPr bwMode="auto">
          <a:xfrm>
            <a:off x="2913063" y="4857760"/>
            <a:ext cx="3251200" cy="1943090"/>
          </a:xfrm>
          <a:prstGeom prst="rect">
            <a:avLst/>
          </a:prstGeom>
          <a:noFill/>
          <a:ln w="9525">
            <a:noFill/>
            <a:miter lim="800000"/>
            <a:headEnd/>
            <a:tailEnd/>
          </a:ln>
        </p:spPr>
      </p:pic>
      <p:sp>
        <p:nvSpPr>
          <p:cNvPr id="13317" name="Text Box 6"/>
          <p:cNvSpPr txBox="1">
            <a:spLocks noChangeArrowheads="1"/>
          </p:cNvSpPr>
          <p:nvPr/>
        </p:nvSpPr>
        <p:spPr bwMode="auto">
          <a:xfrm>
            <a:off x="812800" y="6172200"/>
            <a:ext cx="7586663" cy="584200"/>
          </a:xfrm>
          <a:prstGeom prst="rect">
            <a:avLst/>
          </a:prstGeom>
          <a:noFill/>
          <a:ln w="9525">
            <a:noFill/>
            <a:miter lim="800000"/>
            <a:headEnd/>
            <a:tailEnd/>
          </a:ln>
        </p:spPr>
        <p:txBody>
          <a:bodyPr>
            <a:spAutoFit/>
          </a:bodyPr>
          <a:lstStyle/>
          <a:p>
            <a:pPr>
              <a:spcBef>
                <a:spcPct val="50000"/>
              </a:spcBef>
            </a:pPr>
            <a:endParaRPr lang="en-GB">
              <a:solidFill>
                <a:schemeClr val="bg2"/>
              </a:solidFill>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15</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214282" y="1785926"/>
            <a:ext cx="8572496" cy="3108543"/>
          </a:xfrm>
          <a:prstGeom prst="rect">
            <a:avLst/>
          </a:prstGeom>
        </p:spPr>
        <p:txBody>
          <a:bodyPr wrap="square">
            <a:spAutoFit/>
          </a:bodyPr>
          <a:lstStyle/>
          <a:p>
            <a:r>
              <a:rPr lang="fr-FR" sz="3200" b="1" dirty="0" smtClean="0">
                <a:solidFill>
                  <a:srgbClr val="00FFFF"/>
                </a:solidFill>
                <a:latin typeface="Comic Sans MS" pitchFamily="66" charset="0"/>
              </a:rPr>
              <a:t>Les plasmides de première  génération:</a:t>
            </a:r>
          </a:p>
          <a:p>
            <a:endParaRPr lang="fr-FR" sz="2400" b="1" dirty="0" smtClean="0">
              <a:solidFill>
                <a:srgbClr val="BC1EB4"/>
              </a:solidFill>
              <a:latin typeface="Comic Sans MS" pitchFamily="66" charset="0"/>
            </a:endParaRPr>
          </a:p>
          <a:p>
            <a:pPr algn="just"/>
            <a:r>
              <a:rPr lang="fr-FR" sz="2400" b="1" dirty="0" smtClean="0">
                <a:solidFill>
                  <a:srgbClr val="FFC000"/>
                </a:solidFill>
                <a:latin typeface="Comic Sans MS" pitchFamily="66" charset="0"/>
              </a:rPr>
              <a:t> </a:t>
            </a:r>
            <a:r>
              <a:rPr lang="fr-FR" sz="2800" b="1" dirty="0" smtClean="0">
                <a:solidFill>
                  <a:srgbClr val="FFC000"/>
                </a:solidFill>
                <a:latin typeface="Comic Sans MS" pitchFamily="66" charset="0"/>
              </a:rPr>
              <a:t>(</a:t>
            </a:r>
            <a:r>
              <a:rPr lang="fr-FR" sz="2800" b="1" dirty="0" err="1" smtClean="0">
                <a:solidFill>
                  <a:srgbClr val="FFC000"/>
                </a:solidFill>
                <a:latin typeface="Comic Sans MS" pitchFamily="66" charset="0"/>
              </a:rPr>
              <a:t>exp</a:t>
            </a:r>
            <a:r>
              <a:rPr lang="fr-FR" sz="2800" b="1" dirty="0" smtClean="0">
                <a:solidFill>
                  <a:srgbClr val="FFC000"/>
                </a:solidFill>
                <a:latin typeface="Comic Sans MS" pitchFamily="66" charset="0"/>
              </a:rPr>
              <a:t>: ColE1, Psc101, RSF2124) </a:t>
            </a:r>
            <a:r>
              <a:rPr lang="fr-FR" sz="2800" b="1" dirty="0" smtClean="0">
                <a:solidFill>
                  <a:schemeClr val="bg1"/>
                </a:solidFill>
                <a:latin typeface="Comic Sans MS" pitchFamily="66" charset="0"/>
              </a:rPr>
              <a:t>C'est avec ces plasmides qu'ont été effectué les 1er clonages (clonage génique).se sont des plasmides à l’état naturel, non modifies au laboratoire. Mais ils avaient besoin d'être améliorés. </a:t>
            </a:r>
            <a:r>
              <a:rPr lang="fr-FR" sz="2400" b="1" dirty="0" smtClean="0">
                <a:solidFill>
                  <a:schemeClr val="bg1"/>
                </a:solidFill>
                <a:latin typeface="Comic Sans MS" pitchFamily="66" charset="0"/>
              </a:rPr>
              <a:t>• </a:t>
            </a: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16</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ZoneTexte 5"/>
          <p:cNvSpPr txBox="1"/>
          <p:nvPr/>
        </p:nvSpPr>
        <p:spPr>
          <a:xfrm>
            <a:off x="214282" y="1214422"/>
            <a:ext cx="8715436" cy="4308872"/>
          </a:xfrm>
          <a:prstGeom prst="rect">
            <a:avLst/>
          </a:prstGeom>
          <a:noFill/>
        </p:spPr>
        <p:txBody>
          <a:bodyPr wrap="square" rtlCol="0">
            <a:spAutoFit/>
          </a:bodyPr>
          <a:lstStyle/>
          <a:p>
            <a:r>
              <a:rPr lang="fr-FR" sz="3200" b="1" dirty="0" smtClean="0">
                <a:solidFill>
                  <a:srgbClr val="00FFFF"/>
                </a:solidFill>
                <a:latin typeface="Comic Sans MS" pitchFamily="66" charset="0"/>
              </a:rPr>
              <a:t>Plasmide de  deuxième  génération:</a:t>
            </a:r>
          </a:p>
          <a:p>
            <a:r>
              <a:rPr lang="fr-FR" sz="2800" b="1" dirty="0" smtClean="0">
                <a:solidFill>
                  <a:srgbClr val="BC1EB4"/>
                </a:solidFill>
                <a:latin typeface="Comic Sans MS" pitchFamily="66" charset="0"/>
              </a:rPr>
              <a:t> </a:t>
            </a:r>
            <a:r>
              <a:rPr lang="fr-FR" sz="2800" b="1" dirty="0" smtClean="0">
                <a:solidFill>
                  <a:schemeClr val="accent1"/>
                </a:solidFill>
                <a:latin typeface="Comic Sans MS" pitchFamily="66" charset="0"/>
              </a:rPr>
              <a:t>(</a:t>
            </a:r>
            <a:r>
              <a:rPr lang="fr-FR" sz="2800" b="1" dirty="0" err="1" smtClean="0">
                <a:solidFill>
                  <a:schemeClr val="accent1"/>
                </a:solidFill>
                <a:latin typeface="Comic Sans MS" pitchFamily="66" charset="0"/>
              </a:rPr>
              <a:t>exp</a:t>
            </a:r>
            <a:r>
              <a:rPr lang="fr-FR" sz="2800" b="1" dirty="0" smtClean="0">
                <a:solidFill>
                  <a:schemeClr val="accent1"/>
                </a:solidFill>
                <a:latin typeface="Comic Sans MS" pitchFamily="66" charset="0"/>
              </a:rPr>
              <a:t>: la </a:t>
            </a:r>
            <a:r>
              <a:rPr lang="fr-FR" sz="2800" b="1" dirty="0" err="1" smtClean="0">
                <a:solidFill>
                  <a:schemeClr val="accent1"/>
                </a:solidFill>
                <a:latin typeface="Comic Sans MS" pitchFamily="66" charset="0"/>
              </a:rPr>
              <a:t>serie</a:t>
            </a:r>
            <a:r>
              <a:rPr lang="fr-FR" sz="2800" b="1" dirty="0" smtClean="0">
                <a:solidFill>
                  <a:schemeClr val="accent1"/>
                </a:solidFill>
                <a:latin typeface="Comic Sans MS" pitchFamily="66" charset="0"/>
              </a:rPr>
              <a:t> pBR312 à pBR322) </a:t>
            </a:r>
            <a:r>
              <a:rPr lang="fr-FR" sz="2800" b="1" dirty="0" smtClean="0">
                <a:solidFill>
                  <a:schemeClr val="bg1"/>
                </a:solidFill>
                <a:latin typeface="Comic Sans MS" pitchFamily="66" charset="0"/>
              </a:rPr>
              <a:t>dérivé de plasmides naturels: plasmides artificiels</a:t>
            </a:r>
          </a:p>
          <a:p>
            <a:r>
              <a:rPr lang="fr-FR" sz="2800" b="1" dirty="0" smtClean="0">
                <a:solidFill>
                  <a:schemeClr val="bg1"/>
                </a:solidFill>
                <a:latin typeface="Comic Sans MS" pitchFamily="66" charset="0"/>
              </a:rPr>
              <a:t>Le plasmide </a:t>
            </a:r>
            <a:r>
              <a:rPr lang="fr-FR" sz="2800" b="1" dirty="0" err="1" smtClean="0">
                <a:solidFill>
                  <a:schemeClr val="bg1"/>
                </a:solidFill>
                <a:latin typeface="Comic Sans MS" pitchFamily="66" charset="0"/>
              </a:rPr>
              <a:t>pBR</a:t>
            </a:r>
            <a:r>
              <a:rPr lang="fr-FR" sz="2800" b="1" dirty="0" smtClean="0">
                <a:solidFill>
                  <a:schemeClr val="bg1"/>
                </a:solidFill>
                <a:latin typeface="Comic Sans MS" pitchFamily="66" charset="0"/>
              </a:rPr>
              <a:t> 322 est constitué de 4,4 kb et possède deux gènes de résistance : un pour la tétracycline (</a:t>
            </a:r>
            <a:r>
              <a:rPr lang="fr-FR" sz="2800" b="1" dirty="0" err="1" smtClean="0">
                <a:solidFill>
                  <a:schemeClr val="bg1"/>
                </a:solidFill>
                <a:latin typeface="Comic Sans MS" pitchFamily="66" charset="0"/>
              </a:rPr>
              <a:t>TcR</a:t>
            </a:r>
            <a:r>
              <a:rPr lang="fr-FR" sz="2800" b="1" dirty="0" smtClean="0">
                <a:solidFill>
                  <a:schemeClr val="bg1"/>
                </a:solidFill>
                <a:latin typeface="Comic Sans MS" pitchFamily="66" charset="0"/>
              </a:rPr>
              <a:t>), l’autre pour l’ampicilline (</a:t>
            </a:r>
            <a:r>
              <a:rPr lang="fr-FR" sz="2800" b="1" dirty="0" err="1" smtClean="0">
                <a:solidFill>
                  <a:schemeClr val="bg1"/>
                </a:solidFill>
                <a:latin typeface="Comic Sans MS" pitchFamily="66" charset="0"/>
              </a:rPr>
              <a:t>ApR</a:t>
            </a:r>
            <a:r>
              <a:rPr lang="fr-FR" sz="2800" b="1" dirty="0" smtClean="0">
                <a:solidFill>
                  <a:schemeClr val="bg1"/>
                </a:solidFill>
                <a:latin typeface="Comic Sans MS" pitchFamily="66" charset="0"/>
              </a:rPr>
              <a:t>) il possède, 20 sites uniques pour les </a:t>
            </a:r>
            <a:r>
              <a:rPr lang="fr-FR" sz="2800" b="1" dirty="0" err="1" smtClean="0">
                <a:solidFill>
                  <a:schemeClr val="bg1"/>
                </a:solidFill>
                <a:latin typeface="Comic Sans MS" pitchFamily="66" charset="0"/>
              </a:rPr>
              <a:t>endonucléases</a:t>
            </a:r>
            <a:r>
              <a:rPr lang="fr-FR" sz="2800" b="1" dirty="0" smtClean="0">
                <a:solidFill>
                  <a:schemeClr val="bg1"/>
                </a:solidFill>
                <a:latin typeface="Comic Sans MS" pitchFamily="66" charset="0"/>
              </a:rPr>
              <a:t> de restriction dont 11 localisés sur deux gènes de résistance.</a:t>
            </a:r>
          </a:p>
          <a:p>
            <a:r>
              <a:rPr lang="fr-FR" b="1" dirty="0" smtClean="0">
                <a:latin typeface="Comic Sans MS" pitchFamily="66" charset="0"/>
              </a:rPr>
              <a:t>•</a:t>
            </a:r>
            <a:endParaRPr lang="fr-FR" b="1" dirty="0">
              <a:latin typeface="Comic Sans MS" pitchFamily="66" charset="0"/>
            </a:endParaRP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17</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500034" y="500042"/>
            <a:ext cx="8501122" cy="3170099"/>
          </a:xfrm>
          <a:prstGeom prst="rect">
            <a:avLst/>
          </a:prstGeom>
        </p:spPr>
        <p:txBody>
          <a:bodyPr wrap="square">
            <a:spAutoFit/>
          </a:bodyPr>
          <a:lstStyle/>
          <a:p>
            <a:r>
              <a:rPr lang="fr-FR" sz="3200" b="1" dirty="0" smtClean="0">
                <a:solidFill>
                  <a:srgbClr val="00FFFF"/>
                </a:solidFill>
                <a:latin typeface="Comic Sans MS" pitchFamily="66" charset="0"/>
              </a:rPr>
              <a:t>Plasmide de troisième  génération:</a:t>
            </a:r>
          </a:p>
          <a:p>
            <a:r>
              <a:rPr lang="fr-FR" sz="2800" b="1" dirty="0" smtClean="0">
                <a:solidFill>
                  <a:schemeClr val="bg1"/>
                </a:solidFill>
                <a:latin typeface="Comic Sans MS" pitchFamily="66" charset="0"/>
              </a:rPr>
              <a:t> </a:t>
            </a:r>
            <a:r>
              <a:rPr lang="fr-FR" sz="2800" b="1" dirty="0" smtClean="0">
                <a:solidFill>
                  <a:srgbClr val="FFC000"/>
                </a:solidFill>
                <a:latin typeface="Comic Sans MS" pitchFamily="66" charset="0"/>
              </a:rPr>
              <a:t>(</a:t>
            </a:r>
            <a:r>
              <a:rPr lang="fr-FR" sz="2800" b="1" dirty="0" err="1" smtClean="0">
                <a:solidFill>
                  <a:srgbClr val="FFC000"/>
                </a:solidFill>
                <a:latin typeface="Comic Sans MS" pitchFamily="66" charset="0"/>
              </a:rPr>
              <a:t>exp</a:t>
            </a:r>
            <a:r>
              <a:rPr lang="fr-FR" sz="2800" b="1" dirty="0" smtClean="0">
                <a:solidFill>
                  <a:srgbClr val="FFC000"/>
                </a:solidFill>
                <a:latin typeface="Comic Sans MS" pitchFamily="66" charset="0"/>
              </a:rPr>
              <a:t>: famille </a:t>
            </a:r>
            <a:r>
              <a:rPr lang="fr-FR" sz="2800" b="1" dirty="0" err="1" smtClean="0">
                <a:solidFill>
                  <a:srgbClr val="FFC000"/>
                </a:solidFill>
                <a:latin typeface="Comic Sans MS" pitchFamily="66" charset="0"/>
              </a:rPr>
              <a:t>pUC</a:t>
            </a:r>
            <a:r>
              <a:rPr lang="fr-FR" sz="2800" b="1" dirty="0" smtClean="0">
                <a:solidFill>
                  <a:srgbClr val="FFC000"/>
                </a:solidFill>
                <a:latin typeface="Comic Sans MS" pitchFamily="66" charset="0"/>
              </a:rPr>
              <a:t>) </a:t>
            </a:r>
            <a:r>
              <a:rPr lang="fr-FR" sz="2800" b="1" dirty="0" smtClean="0">
                <a:solidFill>
                  <a:schemeClr val="bg1"/>
                </a:solidFill>
                <a:latin typeface="Comic Sans MS" pitchFamily="66" charset="0"/>
              </a:rPr>
              <a:t>dérivé de pBR322, plasmide de 2 </a:t>
            </a:r>
            <a:r>
              <a:rPr lang="fr-FR" sz="2800" b="1" dirty="0" err="1" smtClean="0">
                <a:solidFill>
                  <a:schemeClr val="bg1"/>
                </a:solidFill>
                <a:latin typeface="Comic Sans MS" pitchFamily="66" charset="0"/>
              </a:rPr>
              <a:t>nd</a:t>
            </a:r>
            <a:r>
              <a:rPr lang="fr-FR" sz="2800" b="1" dirty="0" smtClean="0">
                <a:solidFill>
                  <a:schemeClr val="bg1"/>
                </a:solidFill>
                <a:latin typeface="Comic Sans MS" pitchFamily="66" charset="0"/>
              </a:rPr>
              <a:t> génération. Leur plus petite taille (2,6kb)  permet d'insérer un fragment d'ADN étranger plus grand.</a:t>
            </a:r>
          </a:p>
          <a:p>
            <a:r>
              <a:rPr lang="fr-FR" sz="2800" b="1" dirty="0" smtClean="0">
                <a:solidFill>
                  <a:schemeClr val="bg1"/>
                </a:solidFill>
                <a:latin typeface="Comic Sans MS" pitchFamily="66" charset="0"/>
              </a:rPr>
              <a:t>Possède les gènes de résistance à l’ampicilline et </a:t>
            </a:r>
            <a:r>
              <a:rPr lang="fr-FR" sz="2800" b="1" i="1" dirty="0" err="1" smtClean="0">
                <a:solidFill>
                  <a:schemeClr val="bg1"/>
                </a:solidFill>
                <a:latin typeface="Comic Sans MS" pitchFamily="66" charset="0"/>
              </a:rPr>
              <a:t>LacZ</a:t>
            </a:r>
            <a:endParaRPr lang="fr-FR" sz="2800" b="1" i="1" dirty="0">
              <a:solidFill>
                <a:schemeClr val="bg1"/>
              </a:solidFill>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18</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500034" y="1582341"/>
            <a:ext cx="8215370" cy="4062651"/>
          </a:xfrm>
          <a:prstGeom prst="rect">
            <a:avLst/>
          </a:prstGeom>
        </p:spPr>
        <p:txBody>
          <a:bodyPr wrap="square">
            <a:spAutoFit/>
          </a:bodyPr>
          <a:lstStyle/>
          <a:p>
            <a:r>
              <a:rPr lang="fr-FR" sz="2400" b="1" u="sng" dirty="0" smtClean="0">
                <a:solidFill>
                  <a:srgbClr val="FF0000"/>
                </a:solidFill>
                <a:latin typeface="Comic Sans MS" pitchFamily="66" charset="0"/>
              </a:rPr>
              <a:t>2-Bactériophage </a:t>
            </a:r>
            <a:r>
              <a:rPr lang="el-GR" sz="2400" b="1" u="sng" dirty="0" smtClean="0">
                <a:solidFill>
                  <a:srgbClr val="FF0000"/>
                </a:solidFill>
                <a:latin typeface="Comic Sans MS" pitchFamily="66" charset="0"/>
              </a:rPr>
              <a:t>λ</a:t>
            </a:r>
            <a:endParaRPr lang="fr-FR" sz="2400" b="1" u="sng" dirty="0" smtClean="0">
              <a:solidFill>
                <a:srgbClr val="FF0000"/>
              </a:solidFill>
              <a:latin typeface="Comic Sans MS" pitchFamily="66" charset="0"/>
            </a:endParaRPr>
          </a:p>
          <a:p>
            <a:endParaRPr lang="el-GR" b="1" dirty="0" smtClean="0">
              <a:latin typeface="Comic Sans MS" pitchFamily="66" charset="0"/>
            </a:endParaRPr>
          </a:p>
          <a:p>
            <a:pPr>
              <a:buFont typeface="Wingdings" pitchFamily="2" charset="2"/>
              <a:buChar char="q"/>
            </a:pPr>
            <a:r>
              <a:rPr lang="fr-FR" b="1" dirty="0" smtClean="0">
                <a:latin typeface="Comic Sans MS" pitchFamily="66" charset="0"/>
              </a:rPr>
              <a:t> Le bactériophage λ a été découvert par E.M. </a:t>
            </a:r>
            <a:r>
              <a:rPr lang="fr-FR" b="1" dirty="0" err="1" smtClean="0">
                <a:latin typeface="Comic Sans MS" pitchFamily="66" charset="0"/>
              </a:rPr>
              <a:t>Lederberg</a:t>
            </a:r>
            <a:r>
              <a:rPr lang="fr-FR" b="1" dirty="0" smtClean="0">
                <a:latin typeface="Comic Sans MS" pitchFamily="66" charset="0"/>
              </a:rPr>
              <a:t> en 1950.</a:t>
            </a:r>
          </a:p>
          <a:p>
            <a:r>
              <a:rPr lang="fr-FR" b="1" dirty="0" smtClean="0">
                <a:latin typeface="Comic Sans MS" pitchFamily="66" charset="0"/>
              </a:rPr>
              <a:t> </a:t>
            </a:r>
          </a:p>
          <a:p>
            <a:pPr>
              <a:buFont typeface="Wingdings" pitchFamily="2" charset="2"/>
              <a:buChar char="q"/>
            </a:pPr>
            <a:r>
              <a:rPr lang="fr-FR" b="1" dirty="0" smtClean="0">
                <a:latin typeface="Comic Sans MS" pitchFamily="66" charset="0"/>
              </a:rPr>
              <a:t> un virus d’</a:t>
            </a:r>
            <a:r>
              <a:rPr lang="fr-FR" b="1" i="1" dirty="0" smtClean="0">
                <a:latin typeface="Comic Sans MS" pitchFamily="66" charset="0"/>
              </a:rPr>
              <a:t>E. coli, l'ADN de ce phage est une molécule linéaire d'ADN double brin de 48 kb.</a:t>
            </a:r>
          </a:p>
          <a:p>
            <a:endParaRPr lang="fr-FR" b="1" i="1" dirty="0" smtClean="0">
              <a:latin typeface="Comic Sans MS" pitchFamily="66" charset="0"/>
            </a:endParaRPr>
          </a:p>
          <a:p>
            <a:pPr>
              <a:buFont typeface="Wingdings" pitchFamily="2" charset="2"/>
              <a:buChar char="q"/>
            </a:pPr>
            <a:r>
              <a:rPr lang="fr-FR" b="1" i="1" dirty="0" smtClean="0">
                <a:latin typeface="Comic Sans MS" pitchFamily="66" charset="0"/>
              </a:rPr>
              <a:t> A chaque extrémité 5' se trouve une région monocaténaire de 12 nucléotides, l'une complémentaire de l'autre et leur association donne une structure circulaire à l'ADN dans la cellule hôte.</a:t>
            </a:r>
          </a:p>
          <a:p>
            <a:endParaRPr lang="fr-FR" b="1" i="1" dirty="0" smtClean="0">
              <a:latin typeface="Comic Sans MS" pitchFamily="66" charset="0"/>
            </a:endParaRPr>
          </a:p>
          <a:p>
            <a:pPr>
              <a:buFont typeface="Wingdings" pitchFamily="2" charset="2"/>
              <a:buChar char="q"/>
            </a:pPr>
            <a:r>
              <a:rPr lang="fr-FR" b="1" i="1" dirty="0" smtClean="0">
                <a:latin typeface="Comic Sans MS" pitchFamily="66" charset="0"/>
              </a:rPr>
              <a:t> L'association de ces extrémités cohésive naturelles forme le site cos [cos: Des éléments important pour la réplication et l'encapsidation de bactériophage λ].</a:t>
            </a:r>
            <a:endParaRPr lang="fr-FR" b="1"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01978420-ADDE-480D-98AF-099BF7CD32F1}" type="slidenum">
              <a:rPr lang="fr-FR" smtClean="0"/>
              <a:pPr/>
              <a:t>19</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ZoneTexte 7"/>
          <p:cNvSpPr txBox="1"/>
          <p:nvPr/>
        </p:nvSpPr>
        <p:spPr>
          <a:xfrm>
            <a:off x="357158" y="1428736"/>
            <a:ext cx="8786842" cy="2893100"/>
          </a:xfrm>
          <a:prstGeom prst="rect">
            <a:avLst/>
          </a:prstGeom>
          <a:noFill/>
        </p:spPr>
        <p:txBody>
          <a:bodyPr wrap="square" rtlCol="0">
            <a:spAutoFit/>
          </a:bodyPr>
          <a:lstStyle/>
          <a:p>
            <a:pPr algn="ctr"/>
            <a:r>
              <a:rPr lang="fr-FR" sz="3600" b="1" dirty="0" smtClean="0">
                <a:solidFill>
                  <a:srgbClr val="FF0000"/>
                </a:solidFill>
                <a:latin typeface="Times New Roman" pitchFamily="18" charset="0"/>
                <a:cs typeface="Times New Roman" pitchFamily="18" charset="0"/>
              </a:rPr>
              <a:t>Définition:</a:t>
            </a:r>
          </a:p>
          <a:p>
            <a:pPr algn="just"/>
            <a:r>
              <a:rPr lang="fr-FR" sz="3200" b="1" dirty="0" smtClean="0">
                <a:solidFill>
                  <a:srgbClr val="FFFF00"/>
                </a:solidFill>
                <a:latin typeface="Times New Roman" pitchFamily="18" charset="0"/>
                <a:cs typeface="Times New Roman" pitchFamily="18" charset="0"/>
              </a:rPr>
              <a:t>Cloner un fragment d'ADN consiste a:</a:t>
            </a:r>
          </a:p>
          <a:p>
            <a:pPr algn="just"/>
            <a:r>
              <a:rPr lang="fr-FR" sz="3200" b="1" dirty="0" smtClean="0">
                <a:solidFill>
                  <a:srgbClr val="FFFF00"/>
                </a:solidFill>
                <a:latin typeface="Times New Roman" pitchFamily="18" charset="0"/>
                <a:cs typeface="Times New Roman" pitchFamily="18" charset="0"/>
              </a:rPr>
              <a:t>• isoler physiquement ce fragment et l’ inséré dans un vecteur pour  augmenter leur nombre de copie</a:t>
            </a:r>
          </a:p>
          <a:p>
            <a:endParaRPr lang="fr-FR" dirty="0"/>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2</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a:stretch>
            <a:fillRect/>
          </a:stretch>
        </p:blipFill>
        <p:spPr bwMode="auto">
          <a:xfrm>
            <a:off x="920016" y="1600200"/>
            <a:ext cx="7303968"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FF0000"/>
                </a:solidFill>
                <a:latin typeface="Comic Sans MS" pitchFamily="66" charset="0"/>
              </a:rPr>
              <a:t>phagemide</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p:txBody>
          <a:bodyPr/>
          <a:lstStyle/>
          <a:p>
            <a:r>
              <a:rPr lang="fr-FR" b="1" dirty="0" smtClean="0">
                <a:latin typeface="Comic Sans MS" pitchFamily="66" charset="0"/>
              </a:rPr>
              <a:t>Les </a:t>
            </a:r>
            <a:r>
              <a:rPr lang="fr-FR" b="1" dirty="0" err="1" smtClean="0">
                <a:latin typeface="Comic Sans MS" pitchFamily="66" charset="0"/>
              </a:rPr>
              <a:t>phagemides</a:t>
            </a:r>
            <a:r>
              <a:rPr lang="fr-FR" b="1" dirty="0" smtClean="0">
                <a:latin typeface="Comic Sans MS" pitchFamily="66" charset="0"/>
              </a:rPr>
              <a:t> sont des molécules </a:t>
            </a:r>
            <a:r>
              <a:rPr lang="fr-FR" b="1" dirty="0" smtClean="0">
                <a:solidFill>
                  <a:schemeClr val="accent5">
                    <a:lumMod val="60000"/>
                    <a:lumOff val="40000"/>
                  </a:schemeClr>
                </a:solidFill>
                <a:latin typeface="Comic Sans MS" pitchFamily="66" charset="0"/>
              </a:rPr>
              <a:t>hybrides entre plasmide et un phage</a:t>
            </a:r>
            <a:r>
              <a:rPr lang="fr-FR" b="1" dirty="0" smtClean="0">
                <a:latin typeface="Comic Sans MS" pitchFamily="66" charset="0"/>
              </a:rPr>
              <a:t>. Ce sont des </a:t>
            </a:r>
            <a:r>
              <a:rPr lang="fr-FR" b="1" dirty="0" err="1" smtClean="0">
                <a:latin typeface="Comic Sans MS" pitchFamily="66" charset="0"/>
              </a:rPr>
              <a:t>moléculess</a:t>
            </a:r>
            <a:r>
              <a:rPr lang="fr-FR" b="1" dirty="0" smtClean="0">
                <a:latin typeface="Comic Sans MS" pitchFamily="66" charset="0"/>
              </a:rPr>
              <a:t> d’ADN </a:t>
            </a:r>
            <a:r>
              <a:rPr lang="fr-FR" b="1" dirty="0" err="1" smtClean="0">
                <a:solidFill>
                  <a:schemeClr val="accent3">
                    <a:lumMod val="75000"/>
                  </a:schemeClr>
                </a:solidFill>
                <a:latin typeface="Comic Sans MS" pitchFamily="66" charset="0"/>
              </a:rPr>
              <a:t>bicaténaires</a:t>
            </a:r>
            <a:r>
              <a:rPr lang="fr-FR" b="1" dirty="0" smtClean="0">
                <a:latin typeface="Comic Sans MS" pitchFamily="66" charset="0"/>
              </a:rPr>
              <a:t>, </a:t>
            </a:r>
            <a:r>
              <a:rPr lang="fr-FR" b="1" dirty="0" smtClean="0">
                <a:solidFill>
                  <a:schemeClr val="accent3">
                    <a:lumMod val="75000"/>
                  </a:schemeClr>
                </a:solidFill>
                <a:latin typeface="Comic Sans MS" pitchFamily="66" charset="0"/>
              </a:rPr>
              <a:t>circulaires</a:t>
            </a:r>
            <a:r>
              <a:rPr lang="fr-FR" b="1" dirty="0" smtClean="0">
                <a:latin typeface="Comic Sans MS" pitchFamily="66" charset="0"/>
              </a:rPr>
              <a:t>, qui obtenues sous forme </a:t>
            </a:r>
            <a:r>
              <a:rPr lang="fr-FR" b="1" dirty="0" smtClean="0">
                <a:solidFill>
                  <a:schemeClr val="accent3">
                    <a:lumMod val="75000"/>
                  </a:schemeClr>
                </a:solidFill>
                <a:latin typeface="Comic Sans MS" pitchFamily="66" charset="0"/>
              </a:rPr>
              <a:t>monocaténaire dans certaines conditions</a:t>
            </a:r>
            <a:r>
              <a:rPr lang="fr-FR" b="1" dirty="0" smtClean="0">
                <a:latin typeface="Comic Sans MS" pitchFamily="66" charset="0"/>
              </a:rPr>
              <a:t>.  (M13+plasmide)</a:t>
            </a:r>
          </a:p>
          <a:p>
            <a:r>
              <a:rPr lang="fr-FR" b="1" dirty="0" smtClean="0">
                <a:latin typeface="Comic Sans MS" pitchFamily="66" charset="0"/>
              </a:rPr>
              <a:t>ADN de </a:t>
            </a:r>
            <a:r>
              <a:rPr lang="fr-FR" b="1" dirty="0" smtClean="0">
                <a:solidFill>
                  <a:schemeClr val="accent3">
                    <a:lumMod val="75000"/>
                  </a:schemeClr>
                </a:solidFill>
                <a:latin typeface="Comic Sans MS" pitchFamily="66" charset="0"/>
              </a:rPr>
              <a:t>taille 4 - 10Kb </a:t>
            </a:r>
            <a:r>
              <a:rPr lang="fr-FR" b="1" dirty="0" smtClean="0">
                <a:latin typeface="Comic Sans MS" pitchFamily="66" charset="0"/>
              </a:rPr>
              <a:t>peuvent </a:t>
            </a:r>
            <a:r>
              <a:rPr lang="fr-FR" b="1" dirty="0" err="1" smtClean="0">
                <a:latin typeface="Comic Sans MS" pitchFamily="66" charset="0"/>
              </a:rPr>
              <a:t>ètre</a:t>
            </a:r>
            <a:r>
              <a:rPr lang="fr-FR" b="1" dirty="0" smtClean="0">
                <a:latin typeface="Comic Sans MS" pitchFamily="66" charset="0"/>
              </a:rPr>
              <a:t> introduits dans ces vecteurs </a:t>
            </a:r>
            <a:endParaRPr lang="fr-FR" b="1" dirty="0">
              <a:latin typeface="Comic Sans MS" pitchFamily="66" charset="0"/>
            </a:endParaRPr>
          </a:p>
        </p:txBody>
      </p:sp>
      <p:sp>
        <p:nvSpPr>
          <p:cNvPr id="4" name="Espace réservé du numéro de diapositive 3"/>
          <p:cNvSpPr>
            <a:spLocks noGrp="1"/>
          </p:cNvSpPr>
          <p:nvPr>
            <p:ph type="sldNum" sz="quarter" idx="12"/>
          </p:nvPr>
        </p:nvSpPr>
        <p:spPr/>
        <p:txBody>
          <a:bodyPr/>
          <a:lstStyle/>
          <a:p>
            <a:fld id="{01978420-ADDE-480D-98AF-099BF7CD32F1}"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71546"/>
          </a:xfrm>
        </p:spPr>
        <p:txBody>
          <a:bodyPr/>
          <a:lstStyle/>
          <a:p>
            <a:r>
              <a:rPr lang="fr-FR" dirty="0" smtClean="0">
                <a:latin typeface="Arial Narrow" pitchFamily="34" charset="0"/>
              </a:rPr>
              <a:t>cosmides</a:t>
            </a:r>
            <a:endParaRPr lang="fr-FR" dirty="0">
              <a:latin typeface="Arial Narrow" pitchFamily="34" charset="0"/>
            </a:endParaRPr>
          </a:p>
        </p:txBody>
      </p:sp>
      <p:sp>
        <p:nvSpPr>
          <p:cNvPr id="3" name="Espace réservé du contenu 2"/>
          <p:cNvSpPr>
            <a:spLocks noGrp="1"/>
          </p:cNvSpPr>
          <p:nvPr>
            <p:ph idx="1"/>
          </p:nvPr>
        </p:nvSpPr>
        <p:spPr>
          <a:xfrm>
            <a:off x="142844" y="928670"/>
            <a:ext cx="8786874" cy="5197493"/>
          </a:xfrm>
        </p:spPr>
        <p:txBody>
          <a:bodyPr>
            <a:noAutofit/>
          </a:bodyPr>
          <a:lstStyle/>
          <a:p>
            <a:r>
              <a:rPr lang="fr-FR" sz="2800" b="1" dirty="0" smtClean="0">
                <a:latin typeface="Vijaya" pitchFamily="34" charset="0"/>
                <a:cs typeface="Vijaya" pitchFamily="34" charset="0"/>
              </a:rPr>
              <a:t>Ce sont des vecteurs non sauvages (synthétiques ou artificiels). Fabriqués à partir de la combinaison de plasmides (donc possibilité de réplication) et de séquences cos du phage lambda (possibilité de pénétration à l’intérieur des bactéries).</a:t>
            </a:r>
          </a:p>
          <a:p>
            <a:r>
              <a:rPr lang="fr-FR" sz="2800" b="1" dirty="0" smtClean="0">
                <a:latin typeface="Vijaya" pitchFamily="34" charset="0"/>
                <a:cs typeface="Vijaya" pitchFamily="34" charset="0"/>
              </a:rPr>
              <a:t>Ils permettent d’intégrer des fragments d’ADN plus long (environ 45 Kb).</a:t>
            </a:r>
          </a:p>
          <a:p>
            <a:r>
              <a:rPr lang="fr-FR" sz="2800" b="1" dirty="0" smtClean="0">
                <a:latin typeface="Vijaya" pitchFamily="34" charset="0"/>
                <a:cs typeface="Vijaya" pitchFamily="34" charset="0"/>
              </a:rPr>
              <a:t>L’utilisation du cosmide passe par son ouverture par une enzyme de restriction puis une attaque des extrémités par une phosphatase.</a:t>
            </a:r>
          </a:p>
          <a:p>
            <a:r>
              <a:rPr lang="fr-FR" sz="2800" b="1" dirty="0" smtClean="0">
                <a:latin typeface="Vijaya" pitchFamily="34" charset="0"/>
                <a:cs typeface="Vijaya" pitchFamily="34" charset="0"/>
              </a:rPr>
              <a:t>L’ADN à insérer (de 35 à 45 Kb) est ajouté au cosmide, puis l’hybride ainsi obtenu est empaqueté dans les têtes de phages qui vont infecter les bactéries hôtes sans les détruire mais vont se comporter comme des plasmides et donner des colonies bactériennes au lieu de plages de lyse.</a:t>
            </a:r>
            <a:endParaRPr lang="fr-FR" sz="2800" b="1" dirty="0">
              <a:latin typeface="Vijaya" pitchFamily="34" charset="0"/>
              <a:cs typeface="Vijaya" pitchFamily="34" charset="0"/>
            </a:endParaRPr>
          </a:p>
        </p:txBody>
      </p:sp>
      <p:sp>
        <p:nvSpPr>
          <p:cNvPr id="4" name="Espace réservé du numéro de diapositive 3"/>
          <p:cNvSpPr>
            <a:spLocks noGrp="1"/>
          </p:cNvSpPr>
          <p:nvPr>
            <p:ph type="sldNum" sz="quarter" idx="12"/>
          </p:nvPr>
        </p:nvSpPr>
        <p:spPr/>
        <p:txBody>
          <a:bodyPr/>
          <a:lstStyle/>
          <a:p>
            <a:fld id="{01978420-ADDE-480D-98AF-099BF7CD32F1}"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cosmide</a:t>
            </a:r>
            <a:endParaRPr lang="fr-FR" dirty="0"/>
          </a:p>
        </p:txBody>
      </p:sp>
      <p:sp>
        <p:nvSpPr>
          <p:cNvPr id="4" name="Espace réservé du contenu 3"/>
          <p:cNvSpPr>
            <a:spLocks noGrp="1"/>
          </p:cNvSpPr>
          <p:nvPr>
            <p:ph idx="1"/>
          </p:nvPr>
        </p:nvSpPr>
        <p:spPr/>
        <p:txBody>
          <a:bodyPr/>
          <a:lstStyle/>
          <a:p>
            <a:r>
              <a:rPr lang="fr-FR" dirty="0" smtClean="0"/>
              <a:t>Ces vecteurs rassemble à la fois les propriétés intéressantes des plasmides comme :</a:t>
            </a:r>
          </a:p>
          <a:p>
            <a:r>
              <a:rPr lang="fr-FR" b="1" dirty="0" smtClean="0"/>
              <a:t>- L'origine de réplication</a:t>
            </a:r>
          </a:p>
          <a:p>
            <a:r>
              <a:rPr lang="fr-FR" b="1" dirty="0" smtClean="0"/>
              <a:t>- Gène de résistance à un antibiotique</a:t>
            </a:r>
          </a:p>
          <a:p>
            <a:r>
              <a:rPr lang="fr-FR" dirty="0" smtClean="0"/>
              <a:t>Et celles du bactériophage</a:t>
            </a:r>
          </a:p>
          <a:p>
            <a:r>
              <a:rPr lang="fr-FR" b="1" dirty="0" smtClean="0"/>
              <a:t>- Encapsidation </a:t>
            </a:r>
            <a:r>
              <a:rPr lang="fr-FR" b="1" i="1" dirty="0" smtClean="0"/>
              <a:t>in vitro de grand fragment d'ADN.</a:t>
            </a:r>
            <a:endParaRPr lang="fr-FR" dirty="0"/>
          </a:p>
        </p:txBody>
      </p:sp>
      <p:sp>
        <p:nvSpPr>
          <p:cNvPr id="5" name="Espace réservé du numéro de diapositive 4"/>
          <p:cNvSpPr>
            <a:spLocks noGrp="1"/>
          </p:cNvSpPr>
          <p:nvPr>
            <p:ph type="sldNum" sz="quarter" idx="12"/>
          </p:nvPr>
        </p:nvSpPr>
        <p:spPr/>
        <p:txBody>
          <a:bodyPr/>
          <a:lstStyle/>
          <a:p>
            <a:fld id="{01978420-ADDE-480D-98AF-099BF7CD32F1}" type="slidenum">
              <a:rPr lang="fr-FR" smtClean="0"/>
              <a:pPr/>
              <a:t>23</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a:stretch>
            <a:fillRect/>
          </a:stretch>
        </p:blipFill>
        <p:spPr bwMode="auto">
          <a:xfrm>
            <a:off x="428596" y="1500174"/>
            <a:ext cx="8143931" cy="4415645"/>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chemeClr val="accent2">
                    <a:lumMod val="75000"/>
                  </a:schemeClr>
                </a:solidFill>
              </a:rPr>
              <a:t>LES CHROMOSOMES ARTIFICIELS : </a:t>
            </a:r>
            <a:br>
              <a:rPr lang="fr-FR" sz="3200" b="1" dirty="0" smtClean="0">
                <a:solidFill>
                  <a:schemeClr val="accent2">
                    <a:lumMod val="75000"/>
                  </a:schemeClr>
                </a:solidFill>
              </a:rPr>
            </a:br>
            <a:endParaRPr lang="fr-FR" sz="3200" dirty="0">
              <a:solidFill>
                <a:schemeClr val="accent2">
                  <a:lumMod val="75000"/>
                </a:schemeClr>
              </a:solidFill>
            </a:endParaRPr>
          </a:p>
        </p:txBody>
      </p:sp>
      <p:sp>
        <p:nvSpPr>
          <p:cNvPr id="3" name="Espace réservé du contenu 2"/>
          <p:cNvSpPr>
            <a:spLocks noGrp="1"/>
          </p:cNvSpPr>
          <p:nvPr>
            <p:ph idx="1"/>
          </p:nvPr>
        </p:nvSpPr>
        <p:spPr/>
        <p:txBody>
          <a:bodyPr/>
          <a:lstStyle/>
          <a:p>
            <a:pPr>
              <a:buNone/>
            </a:pPr>
            <a:r>
              <a:rPr lang="fr-FR" b="1" dirty="0" smtClean="0">
                <a:solidFill>
                  <a:srgbClr val="FF0000"/>
                </a:solidFill>
                <a:latin typeface="Vijaya" pitchFamily="34" charset="0"/>
                <a:cs typeface="Vijaya" pitchFamily="34" charset="0"/>
              </a:rPr>
              <a:t>Ce sont des </a:t>
            </a:r>
            <a:r>
              <a:rPr lang="fr-FR" b="1" smtClean="0">
                <a:solidFill>
                  <a:srgbClr val="FF0000"/>
                </a:solidFill>
                <a:latin typeface="Vijaya" pitchFamily="34" charset="0"/>
                <a:cs typeface="Vijaya" pitchFamily="34" charset="0"/>
              </a:rPr>
              <a:t>chromosomes artificiels </a:t>
            </a:r>
            <a:r>
              <a:rPr lang="fr-FR" smtClean="0">
                <a:latin typeface="Vijaya" pitchFamily="34" charset="0"/>
                <a:cs typeface="Vijaya" pitchFamily="34" charset="0"/>
              </a:rPr>
              <a:t>(</a:t>
            </a:r>
            <a:r>
              <a:rPr lang="fr-FR" dirty="0" smtClean="0">
                <a:latin typeface="Vijaya" pitchFamily="34" charset="0"/>
                <a:cs typeface="Vijaya" pitchFamily="34" charset="0"/>
              </a:rPr>
              <a:t>ou</a:t>
            </a:r>
            <a:r>
              <a:rPr lang="fr-FR" dirty="0" smtClean="0">
                <a:solidFill>
                  <a:srgbClr val="FF0000"/>
                </a:solidFill>
                <a:latin typeface="Vijaya" pitchFamily="34" charset="0"/>
                <a:cs typeface="Vijaya" pitchFamily="34" charset="0"/>
              </a:rPr>
              <a:t> </a:t>
            </a:r>
            <a:r>
              <a:rPr lang="fr-FR" dirty="0" err="1" smtClean="0">
                <a:latin typeface="Vijaya" pitchFamily="34" charset="0"/>
                <a:cs typeface="Vijaya" pitchFamily="34" charset="0"/>
              </a:rPr>
              <a:t>minichromosomes</a:t>
            </a:r>
            <a:r>
              <a:rPr lang="fr-FR" dirty="0" smtClean="0">
                <a:latin typeface="Vijaya" pitchFamily="34" charset="0"/>
                <a:cs typeface="Vijaya" pitchFamily="34" charset="0"/>
              </a:rPr>
              <a:t>) contenant de petites régions spécifiques du chromosome de la levure </a:t>
            </a:r>
            <a:r>
              <a:rPr lang="fr-FR" i="1" dirty="0" smtClean="0">
                <a:latin typeface="Vijaya" pitchFamily="34" charset="0"/>
                <a:cs typeface="Vijaya" pitchFamily="34" charset="0"/>
              </a:rPr>
              <a:t>Saccharomyces </a:t>
            </a:r>
            <a:r>
              <a:rPr lang="fr-FR" i="1" dirty="0" err="1" smtClean="0">
                <a:latin typeface="Vijaya" pitchFamily="34" charset="0"/>
                <a:cs typeface="Vijaya" pitchFamily="34" charset="0"/>
              </a:rPr>
              <a:t>cerevisiae</a:t>
            </a:r>
            <a:r>
              <a:rPr lang="fr-FR" i="1" dirty="0" smtClean="0">
                <a:latin typeface="Vijaya" pitchFamily="34" charset="0"/>
                <a:cs typeface="Vijaya" pitchFamily="34" charset="0"/>
              </a:rPr>
              <a:t> (</a:t>
            </a:r>
            <a:r>
              <a:rPr lang="fr-FR" b="1" i="1" dirty="0" err="1" smtClean="0">
                <a:latin typeface="Vijaya" pitchFamily="34" charset="0"/>
                <a:cs typeface="Vijaya" pitchFamily="34" charset="0"/>
              </a:rPr>
              <a:t>Yeast</a:t>
            </a:r>
            <a:r>
              <a:rPr lang="fr-FR" b="1" i="1" dirty="0" smtClean="0">
                <a:latin typeface="Vijaya" pitchFamily="34" charset="0"/>
                <a:cs typeface="Vijaya" pitchFamily="34" charset="0"/>
              </a:rPr>
              <a:t> </a:t>
            </a:r>
            <a:r>
              <a:rPr lang="fr-FR" b="1" i="1" dirty="0" err="1" smtClean="0">
                <a:latin typeface="Vijaya" pitchFamily="34" charset="0"/>
                <a:cs typeface="Vijaya" pitchFamily="34" charset="0"/>
              </a:rPr>
              <a:t>Artificial</a:t>
            </a:r>
            <a:r>
              <a:rPr lang="fr-FR" b="1" i="1" dirty="0" smtClean="0">
                <a:latin typeface="Vijaya" pitchFamily="34" charset="0"/>
                <a:cs typeface="Vijaya" pitchFamily="34" charset="0"/>
              </a:rPr>
              <a:t> Chromosomes ou YAC) et l’ADN à cloner.</a:t>
            </a:r>
            <a:endParaRPr lang="fr-FR" dirty="0">
              <a:latin typeface="Vijaya" pitchFamily="34" charset="0"/>
              <a:cs typeface="Vijaya" pitchFamily="34" charset="0"/>
            </a:endParaRPr>
          </a:p>
        </p:txBody>
      </p:sp>
      <p:sp>
        <p:nvSpPr>
          <p:cNvPr id="4" name="Espace réservé du numéro de diapositive 3"/>
          <p:cNvSpPr>
            <a:spLocks noGrp="1"/>
          </p:cNvSpPr>
          <p:nvPr>
            <p:ph type="sldNum" sz="quarter" idx="12"/>
          </p:nvPr>
        </p:nvSpPr>
        <p:spPr/>
        <p:txBody>
          <a:bodyPr/>
          <a:lstStyle/>
          <a:p>
            <a:fld id="{01978420-ADDE-480D-98AF-099BF7CD32F1}" type="slidenum">
              <a:rPr lang="fr-FR" smtClean="0"/>
              <a:pPr/>
              <a:t>25</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Pentagone 4"/>
          <p:cNvSpPr/>
          <p:nvPr/>
        </p:nvSpPr>
        <p:spPr>
          <a:xfrm>
            <a:off x="285720" y="857232"/>
            <a:ext cx="8572560" cy="571504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Ø"/>
            </a:pPr>
            <a:r>
              <a:rPr lang="fr-FR" sz="2800" b="1" dirty="0" smtClean="0">
                <a:solidFill>
                  <a:schemeClr val="accent2">
                    <a:lumMod val="75000"/>
                  </a:schemeClr>
                </a:solidFill>
                <a:latin typeface="Comic Sans MS" pitchFamily="66" charset="0"/>
              </a:rPr>
              <a:t>Comment l’ADN d’</a:t>
            </a:r>
            <a:r>
              <a:rPr lang="fr-FR" sz="2800" b="1" dirty="0" err="1" smtClean="0">
                <a:solidFill>
                  <a:schemeClr val="accent2">
                    <a:lumMod val="75000"/>
                  </a:schemeClr>
                </a:solidFill>
                <a:latin typeface="Comic Sans MS" pitchFamily="66" charset="0"/>
              </a:rPr>
              <a:t>intérèt</a:t>
            </a:r>
            <a:r>
              <a:rPr lang="fr-FR" sz="2800" b="1" dirty="0" smtClean="0">
                <a:solidFill>
                  <a:schemeClr val="accent2">
                    <a:lumMod val="75000"/>
                  </a:schemeClr>
                </a:solidFill>
                <a:latin typeface="Comic Sans MS" pitchFamily="66" charset="0"/>
              </a:rPr>
              <a:t> et le vecteur sont –ils liés?</a:t>
            </a:r>
          </a:p>
          <a:p>
            <a:endParaRPr lang="fr-FR" sz="2800" b="1" dirty="0" smtClean="0">
              <a:solidFill>
                <a:schemeClr val="accent2">
                  <a:lumMod val="75000"/>
                </a:schemeClr>
              </a:solidFill>
              <a:latin typeface="Comic Sans MS" pitchFamily="66" charset="0"/>
            </a:endParaRPr>
          </a:p>
          <a:p>
            <a:pPr>
              <a:buFont typeface="Wingdings" pitchFamily="2" charset="2"/>
              <a:buChar char="Ø"/>
            </a:pPr>
            <a:r>
              <a:rPr lang="fr-FR" sz="2800" b="1" dirty="0" smtClean="0">
                <a:solidFill>
                  <a:schemeClr val="accent2">
                    <a:lumMod val="75000"/>
                  </a:schemeClr>
                </a:solidFill>
                <a:latin typeface="Comic Sans MS" pitchFamily="66" charset="0"/>
              </a:rPr>
              <a:t>Les cellules hôtes?</a:t>
            </a:r>
          </a:p>
          <a:p>
            <a:endParaRPr lang="fr-FR" sz="2800" b="1" dirty="0" smtClean="0">
              <a:solidFill>
                <a:schemeClr val="accent2">
                  <a:lumMod val="75000"/>
                </a:schemeClr>
              </a:solidFill>
              <a:latin typeface="Comic Sans MS" pitchFamily="66" charset="0"/>
            </a:endParaRPr>
          </a:p>
          <a:p>
            <a:pPr>
              <a:buFont typeface="Wingdings" pitchFamily="2" charset="2"/>
              <a:buChar char="Ø"/>
            </a:pPr>
            <a:r>
              <a:rPr lang="fr-FR" sz="2800" b="1" dirty="0" smtClean="0">
                <a:solidFill>
                  <a:schemeClr val="accent2">
                    <a:lumMod val="75000"/>
                  </a:schemeClr>
                </a:solidFill>
                <a:latin typeface="Comic Sans MS" pitchFamily="66" charset="0"/>
              </a:rPr>
              <a:t>Comment l’ADN recombinant est introduit dans une cellules hôtes?</a:t>
            </a:r>
          </a:p>
          <a:p>
            <a:endParaRPr lang="fr-FR" sz="2800" b="1" dirty="0" smtClean="0">
              <a:solidFill>
                <a:schemeClr val="accent2">
                  <a:lumMod val="75000"/>
                </a:schemeClr>
              </a:solidFill>
              <a:latin typeface="Comic Sans MS" pitchFamily="66" charset="0"/>
            </a:endParaRPr>
          </a:p>
          <a:p>
            <a:pPr>
              <a:buFont typeface="Wingdings" pitchFamily="2" charset="2"/>
              <a:buChar char="Ø"/>
            </a:pPr>
            <a:r>
              <a:rPr lang="fr-FR" sz="2800" b="1" dirty="0" smtClean="0">
                <a:solidFill>
                  <a:schemeClr val="accent2">
                    <a:lumMod val="75000"/>
                  </a:schemeClr>
                </a:solidFill>
                <a:latin typeface="Comic Sans MS" pitchFamily="66" charset="0"/>
              </a:rPr>
              <a:t>Les intérêts du clonage?</a:t>
            </a: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26</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142852"/>
            <a:ext cx="9144000" cy="6500858"/>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4905375" y="785794"/>
            <a:ext cx="4238625" cy="4914900"/>
          </a:xfrm>
          <a:prstGeom prst="rect">
            <a:avLst/>
          </a:prstGeom>
          <a:noFill/>
          <a:ln w="9525">
            <a:noFill/>
            <a:miter lim="800000"/>
            <a:headEnd/>
            <a:tailEnd/>
          </a:ln>
          <a:effectLst/>
        </p:spPr>
      </p:pic>
      <p:sp>
        <p:nvSpPr>
          <p:cNvPr id="6" name="ZoneTexte 5"/>
          <p:cNvSpPr txBox="1"/>
          <p:nvPr/>
        </p:nvSpPr>
        <p:spPr>
          <a:xfrm>
            <a:off x="428596" y="785794"/>
            <a:ext cx="4500594" cy="3847207"/>
          </a:xfrm>
          <a:prstGeom prst="rect">
            <a:avLst/>
          </a:prstGeom>
          <a:noFill/>
        </p:spPr>
        <p:txBody>
          <a:bodyPr wrap="square" rtlCol="0">
            <a:spAutoFit/>
          </a:bodyPr>
          <a:lstStyle/>
          <a:p>
            <a:r>
              <a:rPr lang="fr-FR" sz="3200" u="sng" dirty="0" smtClean="0">
                <a:solidFill>
                  <a:srgbClr val="FF0000"/>
                </a:solidFill>
              </a:rPr>
              <a:t>Utilisation d’un vecteur</a:t>
            </a:r>
          </a:p>
          <a:p>
            <a:endParaRPr lang="fr-FR" sz="2800" u="sng" dirty="0" smtClean="0">
              <a:solidFill>
                <a:srgbClr val="FF0000"/>
              </a:solidFill>
            </a:endParaRPr>
          </a:p>
          <a:p>
            <a:endParaRPr lang="fr-FR" sz="2800" u="sng" dirty="0" smtClean="0">
              <a:solidFill>
                <a:srgbClr val="FF0000"/>
              </a:solidFill>
            </a:endParaRPr>
          </a:p>
          <a:p>
            <a:r>
              <a:rPr lang="fr-FR" sz="2800" b="1" dirty="0" smtClean="0">
                <a:solidFill>
                  <a:srgbClr val="F3B3F0"/>
                </a:solidFill>
              </a:rPr>
              <a:t>1- préparation du vecteur: </a:t>
            </a:r>
            <a:r>
              <a:rPr lang="fr-FR" sz="3200" b="1" dirty="0" smtClean="0">
                <a:solidFill>
                  <a:schemeClr val="accent4">
                    <a:lumMod val="40000"/>
                    <a:lumOff val="60000"/>
                  </a:schemeClr>
                </a:solidFill>
                <a:latin typeface="Baskerville Old Face" pitchFamily="18" charset="0"/>
              </a:rPr>
              <a:t>coupure du vecteur à l’endroit exact ou l’on désire insérer la séquence à étudier</a:t>
            </a:r>
            <a:r>
              <a:rPr lang="fr-FR" sz="2800" dirty="0" smtClean="0">
                <a:solidFill>
                  <a:schemeClr val="accent4">
                    <a:lumMod val="40000"/>
                    <a:lumOff val="60000"/>
                  </a:schemeClr>
                </a:solidFill>
              </a:rPr>
              <a:t>.</a:t>
            </a:r>
            <a:endParaRPr lang="fr-FR" sz="2800" dirty="0">
              <a:solidFill>
                <a:schemeClr val="accent4">
                  <a:lumMod val="40000"/>
                  <a:lumOff val="60000"/>
                </a:schemeClr>
              </a:solidFill>
            </a:endParaRPr>
          </a:p>
        </p:txBody>
      </p:sp>
      <p:pic>
        <p:nvPicPr>
          <p:cNvPr id="4" name="Picture 2"/>
          <p:cNvPicPr>
            <a:picLocks noChangeAspect="1" noChangeArrowheads="1"/>
          </p:cNvPicPr>
          <p:nvPr/>
        </p:nvPicPr>
        <p:blipFill>
          <a:blip r:embed="rId4"/>
          <a:srcRect/>
          <a:stretch>
            <a:fillRect/>
          </a:stretch>
        </p:blipFill>
        <p:spPr bwMode="auto">
          <a:xfrm>
            <a:off x="819150" y="2190750"/>
            <a:ext cx="7505700" cy="2476500"/>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01978420-ADDE-480D-98AF-099BF7CD32F1}" type="slidenum">
              <a:rPr lang="fr-FR" smtClean="0"/>
              <a:pPr/>
              <a:t>27</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142852"/>
            <a:ext cx="9144000" cy="6500858"/>
          </a:xfrm>
          <a:prstGeom prst="rect">
            <a:avLst/>
          </a:prstGeom>
          <a:noFill/>
        </p:spPr>
      </p:pic>
      <p:sp>
        <p:nvSpPr>
          <p:cNvPr id="5" name="ZoneTexte 4"/>
          <p:cNvSpPr txBox="1"/>
          <p:nvPr/>
        </p:nvSpPr>
        <p:spPr>
          <a:xfrm>
            <a:off x="428596" y="857232"/>
            <a:ext cx="6357982" cy="523220"/>
          </a:xfrm>
          <a:prstGeom prst="rect">
            <a:avLst/>
          </a:prstGeom>
          <a:noFill/>
        </p:spPr>
        <p:txBody>
          <a:bodyPr wrap="square" rtlCol="0">
            <a:spAutoFit/>
          </a:bodyPr>
          <a:lstStyle/>
          <a:p>
            <a:r>
              <a:rPr lang="fr-FR" sz="2800" dirty="0" smtClean="0">
                <a:solidFill>
                  <a:srgbClr val="F3B3F0"/>
                </a:solidFill>
                <a:latin typeface="Times New Roman" pitchFamily="18" charset="0"/>
                <a:cs typeface="Times New Roman" pitchFamily="18" charset="0"/>
              </a:rPr>
              <a:t>2- traitement par phosphatase alcaline </a:t>
            </a:r>
            <a:endParaRPr lang="fr-FR" sz="2800" dirty="0">
              <a:solidFill>
                <a:srgbClr val="F3B3F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t="40991"/>
          <a:stretch>
            <a:fillRect/>
          </a:stretch>
        </p:blipFill>
        <p:spPr bwMode="auto">
          <a:xfrm>
            <a:off x="428596" y="2285992"/>
            <a:ext cx="8201025" cy="1871665"/>
          </a:xfrm>
          <a:prstGeom prst="rect">
            <a:avLst/>
          </a:prstGeom>
          <a:noFill/>
          <a:ln w="9525">
            <a:noFill/>
            <a:miter lim="800000"/>
            <a:headEnd/>
            <a:tailEnd/>
          </a:ln>
          <a:effectLst/>
        </p:spPr>
      </p:pic>
      <p:pic>
        <p:nvPicPr>
          <p:cNvPr id="7"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2844" y="1857364"/>
            <a:ext cx="8496944"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Espace réservé du numéro de diapositive 7"/>
          <p:cNvSpPr>
            <a:spLocks noGrp="1"/>
          </p:cNvSpPr>
          <p:nvPr>
            <p:ph type="sldNum" sz="quarter" idx="12"/>
          </p:nvPr>
        </p:nvSpPr>
        <p:spPr/>
        <p:txBody>
          <a:bodyPr/>
          <a:lstStyle/>
          <a:p>
            <a:fld id="{01978420-ADDE-480D-98AF-099BF7CD32F1}" type="slidenum">
              <a:rPr lang="fr-FR" smtClean="0"/>
              <a:pPr/>
              <a:t>28</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depositphotos_19444549-Bacterial-colony-picking-for-DNA-cloning.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
        <p:nvSpPr>
          <p:cNvPr id="5" name="Rectangle 4"/>
          <p:cNvSpPr/>
          <p:nvPr/>
        </p:nvSpPr>
        <p:spPr>
          <a:xfrm>
            <a:off x="714348" y="500042"/>
            <a:ext cx="6598281" cy="584775"/>
          </a:xfrm>
          <a:prstGeom prst="rect">
            <a:avLst/>
          </a:prstGeom>
        </p:spPr>
        <p:txBody>
          <a:bodyPr wrap="none">
            <a:spAutoFit/>
          </a:bodyPr>
          <a:lstStyle/>
          <a:p>
            <a:r>
              <a:rPr lang="fr-FR" sz="3200" dirty="0" smtClean="0">
                <a:solidFill>
                  <a:srgbClr val="F3B3F0"/>
                </a:solidFill>
                <a:latin typeface="Baskerville Old Face" pitchFamily="18" charset="0"/>
              </a:rPr>
              <a:t>3 –</a:t>
            </a:r>
            <a:r>
              <a:rPr lang="fr-FR" sz="3200" b="1" dirty="0" smtClean="0">
                <a:solidFill>
                  <a:srgbClr val="F3B3F0"/>
                </a:solidFill>
                <a:latin typeface="Baskerville Old Face" pitchFamily="18" charset="0"/>
                <a:cs typeface="Times New Roman" pitchFamily="18" charset="0"/>
              </a:rPr>
              <a:t>L’insertion du l’insert dans plasmide</a:t>
            </a:r>
            <a:endParaRPr lang="fr-FR" sz="3200" dirty="0">
              <a:solidFill>
                <a:srgbClr val="F3B3F0"/>
              </a:solidFill>
              <a:latin typeface="Baskerville Old Face" pitchFamily="18"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1643050"/>
            <a:ext cx="7892950" cy="3658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Espace réservé du numéro de diapositive 6"/>
          <p:cNvSpPr>
            <a:spLocks noGrp="1"/>
          </p:cNvSpPr>
          <p:nvPr>
            <p:ph type="sldNum" sz="quarter" idx="12"/>
          </p:nvPr>
        </p:nvSpPr>
        <p:spPr/>
        <p:txBody>
          <a:bodyPr/>
          <a:lstStyle/>
          <a:p>
            <a:fld id="{01978420-ADDE-480D-98AF-099BF7CD32F1}" type="slidenum">
              <a:rPr lang="fr-FR" smtClean="0"/>
              <a:pPr/>
              <a:t>29</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5286348" y="0"/>
            <a:ext cx="3857652" cy="369332"/>
          </a:xfrm>
          <a:prstGeom prst="rect">
            <a:avLst/>
          </a:prstGeom>
          <a:noFill/>
        </p:spPr>
        <p:txBody>
          <a:bodyPr wrap="square" rtlCol="0">
            <a:spAutoFit/>
          </a:bodyPr>
          <a:lstStyle/>
          <a:p>
            <a:pPr algn="r"/>
            <a:r>
              <a:rPr lang="fr-FR" b="1" dirty="0" smtClean="0">
                <a:solidFill>
                  <a:schemeClr val="bg2"/>
                </a:solidFill>
                <a:latin typeface="Times New Roman" pitchFamily="18" charset="0"/>
                <a:cs typeface="Times New Roman" pitchFamily="18" charset="0"/>
              </a:rPr>
              <a:t>Clonage moléculaire</a:t>
            </a:r>
            <a:endParaRPr lang="fr-FR" b="1" dirty="0">
              <a:solidFill>
                <a:schemeClr val="bg2"/>
              </a:solidFill>
              <a:latin typeface="Times New Roman" pitchFamily="18" charset="0"/>
              <a:cs typeface="Times New Roman" pitchFamily="18" charset="0"/>
            </a:endParaRPr>
          </a:p>
        </p:txBody>
      </p:sp>
      <p:sp>
        <p:nvSpPr>
          <p:cNvPr id="6" name="ZoneTexte 5"/>
          <p:cNvSpPr txBox="1"/>
          <p:nvPr/>
        </p:nvSpPr>
        <p:spPr>
          <a:xfrm>
            <a:off x="142844" y="1214422"/>
            <a:ext cx="8572560" cy="584775"/>
          </a:xfrm>
          <a:prstGeom prst="rect">
            <a:avLst/>
          </a:prstGeom>
          <a:noFill/>
        </p:spPr>
        <p:txBody>
          <a:bodyPr wrap="square" rtlCol="0">
            <a:spAutoFit/>
          </a:bodyPr>
          <a:lstStyle/>
          <a:p>
            <a:pPr algn="ctr"/>
            <a:endParaRPr lang="fr-FR" sz="3200" b="1" dirty="0">
              <a:solidFill>
                <a:schemeClr val="accent1">
                  <a:lumMod val="75000"/>
                </a:schemeClr>
              </a:solidFill>
              <a:latin typeface="Times New Roman" pitchFamily="18" charset="0"/>
              <a:cs typeface="Times New Roman" pitchFamily="18" charset="0"/>
            </a:endParaRPr>
          </a:p>
        </p:txBody>
      </p:sp>
      <p:sp>
        <p:nvSpPr>
          <p:cNvPr id="7" name="ZoneTexte 6"/>
          <p:cNvSpPr txBox="1"/>
          <p:nvPr/>
        </p:nvSpPr>
        <p:spPr>
          <a:xfrm>
            <a:off x="571472" y="4071942"/>
            <a:ext cx="7643866" cy="369332"/>
          </a:xfrm>
          <a:prstGeom prst="rect">
            <a:avLst/>
          </a:prstGeom>
          <a:noFill/>
        </p:spPr>
        <p:txBody>
          <a:bodyPr wrap="square" rtlCol="0">
            <a:spAutoFit/>
          </a:bodyPr>
          <a:lstStyle/>
          <a:p>
            <a:endParaRPr lang="fr-FR" dirty="0"/>
          </a:p>
        </p:txBody>
      </p:sp>
      <p:sp>
        <p:nvSpPr>
          <p:cNvPr id="8" name="Organigramme : Alternative 7"/>
          <p:cNvSpPr/>
          <p:nvPr/>
        </p:nvSpPr>
        <p:spPr>
          <a:xfrm>
            <a:off x="142844" y="2428868"/>
            <a:ext cx="9001156" cy="2214578"/>
          </a:xfrm>
          <a:prstGeom prst="flowChartAlternateProcess">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200" b="1" dirty="0" smtClean="0">
                <a:solidFill>
                  <a:schemeClr val="accent6">
                    <a:lumMod val="20000"/>
                    <a:lumOff val="80000"/>
                  </a:schemeClr>
                </a:solidFill>
                <a:latin typeface="Bell MT" pitchFamily="18" charset="0"/>
              </a:rPr>
              <a:t>Un clone est un ensemble de cellules qui ont toutes le même génome et qui ont une origine commune</a:t>
            </a:r>
            <a:endParaRPr lang="fr-FR" sz="3200" b="1" dirty="0">
              <a:solidFill>
                <a:schemeClr val="accent6">
                  <a:lumMod val="20000"/>
                  <a:lumOff val="80000"/>
                </a:schemeClr>
              </a:solidFill>
              <a:latin typeface="Bell MT" pitchFamily="18" charset="0"/>
            </a:endParaRPr>
          </a:p>
        </p:txBody>
      </p:sp>
      <p:sp>
        <p:nvSpPr>
          <p:cNvPr id="9" name="Espace réservé du numéro de diapositive 8"/>
          <p:cNvSpPr>
            <a:spLocks noGrp="1"/>
          </p:cNvSpPr>
          <p:nvPr>
            <p:ph type="sldNum" sz="quarter" idx="12"/>
          </p:nvPr>
        </p:nvSpPr>
        <p:spPr/>
        <p:txBody>
          <a:bodyPr/>
          <a:lstStyle/>
          <a:p>
            <a:fld id="{01978420-ADDE-480D-98AF-099BF7CD32F1}" type="slidenum">
              <a:rPr lang="fr-FR" smtClean="0"/>
              <a:pPr/>
              <a:t>3</a:t>
            </a:fld>
            <a:endParaRPr lang="fr-FR"/>
          </a:p>
        </p:txBody>
      </p:sp>
      <p:sp>
        <p:nvSpPr>
          <p:cNvPr id="10" name="Espace réservé du pied de page 9"/>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7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500034" y="571480"/>
            <a:ext cx="8358246"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800" b="1" dirty="0" smtClean="0">
                <a:solidFill>
                  <a:srgbClr val="92D050"/>
                </a:solidFill>
                <a:latin typeface="Comic Sans MS" pitchFamily="66" charset="0"/>
              </a:rPr>
              <a:t>Hôtes de clonage:</a:t>
            </a:r>
          </a:p>
          <a:p>
            <a:endParaRPr lang="fr-FR" sz="2800" b="1" dirty="0" smtClean="0">
              <a:solidFill>
                <a:srgbClr val="FF0000"/>
              </a:solidFill>
              <a:latin typeface="Comic Sans MS" pitchFamily="66" charset="0"/>
            </a:endParaRPr>
          </a:p>
          <a:p>
            <a:r>
              <a:rPr lang="fr-FR" sz="2800" dirty="0" smtClean="0">
                <a:solidFill>
                  <a:srgbClr val="FF0000"/>
                </a:solidFill>
                <a:latin typeface="Comic Sans MS" pitchFamily="66" charset="0"/>
              </a:rPr>
              <a:t>le choix de l’hôte est essentiel</a:t>
            </a:r>
          </a:p>
          <a:p>
            <a:r>
              <a:rPr lang="fr-FR" sz="2800" b="1" dirty="0" smtClean="0">
                <a:latin typeface="Comic Sans MS" pitchFamily="66" charset="0"/>
              </a:rPr>
              <a:t>Pour obtenir de grande quantité d’ADN cloné l’hôte idéal doit</a:t>
            </a:r>
          </a:p>
          <a:p>
            <a:r>
              <a:rPr lang="fr-FR" sz="2800" b="1" dirty="0" smtClean="0">
                <a:latin typeface="Comic Sans MS" pitchFamily="66" charset="0"/>
              </a:rPr>
              <a:t>- Se développer rapidement dans un milieu de culture.</a:t>
            </a:r>
          </a:p>
          <a:p>
            <a:r>
              <a:rPr lang="fr-FR" sz="2800" b="1" dirty="0" smtClean="0">
                <a:latin typeface="Comic Sans MS" pitchFamily="66" charset="0"/>
              </a:rPr>
              <a:t>- Être non pathogène.</a:t>
            </a:r>
          </a:p>
          <a:p>
            <a:r>
              <a:rPr lang="fr-FR" sz="2800" b="1" dirty="0" smtClean="0">
                <a:latin typeface="Comic Sans MS" pitchFamily="66" charset="0"/>
              </a:rPr>
              <a:t>- Être capable d’incorporer l’ADN.</a:t>
            </a:r>
          </a:p>
          <a:p>
            <a:r>
              <a:rPr lang="fr-FR" sz="2800" b="1" dirty="0" smtClean="0">
                <a:latin typeface="Comic Sans MS" pitchFamily="66" charset="0"/>
              </a:rPr>
              <a:t>- Être stable en culture</a:t>
            </a:r>
          </a:p>
          <a:p>
            <a:r>
              <a:rPr lang="fr-FR" sz="2800" b="1" dirty="0" smtClean="0">
                <a:latin typeface="Comic Sans MS" pitchFamily="66" charset="0"/>
              </a:rPr>
              <a:t>- Possède des enzymes appropriées pour la réplication du vecteur.</a:t>
            </a:r>
            <a:endParaRPr lang="fr-FR" sz="2800" b="1" dirty="0">
              <a:solidFill>
                <a:srgbClr val="FF0000"/>
              </a:solidFill>
              <a:latin typeface="Comic Sans MS" pitchFamily="66" charset="0"/>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30</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285720" y="857232"/>
            <a:ext cx="8429683" cy="3691749"/>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31</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depositphotos_19444549-Bacterial-colony-picking-for-DNA-cloni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14282" y="285728"/>
            <a:ext cx="8715436" cy="954107"/>
          </a:xfrm>
          <a:prstGeom prst="rect">
            <a:avLst/>
          </a:prstGeom>
        </p:spPr>
        <p:txBody>
          <a:bodyPr wrap="square">
            <a:spAutoFit/>
          </a:bodyPr>
          <a:lstStyle/>
          <a:p>
            <a:pPr algn="ctr"/>
            <a:r>
              <a:rPr lang="fr-FR" sz="2800" b="1" dirty="0" smtClean="0">
                <a:solidFill>
                  <a:srgbClr val="F3B3F0"/>
                </a:solidFill>
                <a:latin typeface="Baskerville Old Face" pitchFamily="18" charset="0"/>
              </a:rPr>
              <a:t>4- Introduction de l’ADN recombinant dans les cellules hôtes</a:t>
            </a:r>
            <a:endParaRPr lang="fr-FR" sz="2800" dirty="0"/>
          </a:p>
        </p:txBody>
      </p:sp>
      <p:pic>
        <p:nvPicPr>
          <p:cNvPr id="1027" name="Picture 3"/>
          <p:cNvPicPr>
            <a:picLocks noChangeAspect="1" noChangeArrowheads="1"/>
          </p:cNvPicPr>
          <p:nvPr/>
        </p:nvPicPr>
        <p:blipFill>
          <a:blip r:embed="rId3"/>
          <a:srcRect/>
          <a:stretch>
            <a:fillRect/>
          </a:stretch>
        </p:blipFill>
        <p:spPr bwMode="auto">
          <a:xfrm>
            <a:off x="357158" y="3571876"/>
            <a:ext cx="8143932" cy="2695575"/>
          </a:xfrm>
          <a:prstGeom prst="rect">
            <a:avLst/>
          </a:prstGeom>
          <a:noFill/>
          <a:ln w="9525">
            <a:noFill/>
            <a:miter lim="800000"/>
            <a:headEnd/>
            <a:tailEnd/>
          </a:ln>
          <a:effectLst/>
        </p:spPr>
      </p:pic>
      <p:sp>
        <p:nvSpPr>
          <p:cNvPr id="8" name="Rectangle 7"/>
          <p:cNvSpPr/>
          <p:nvPr/>
        </p:nvSpPr>
        <p:spPr>
          <a:xfrm>
            <a:off x="428596" y="1214422"/>
            <a:ext cx="8501122" cy="2308324"/>
          </a:xfrm>
          <a:prstGeom prst="rect">
            <a:avLst/>
          </a:prstGeom>
        </p:spPr>
        <p:txBody>
          <a:bodyPr wrap="square">
            <a:spAutoFit/>
          </a:bodyPr>
          <a:lstStyle/>
          <a:p>
            <a:r>
              <a:rPr lang="fr-FR" sz="2000" b="1" dirty="0" smtClean="0">
                <a:solidFill>
                  <a:schemeClr val="bg1"/>
                </a:solidFill>
              </a:rPr>
              <a:t>Il y’a plusieurs méthodes sont largement utilisées pour introduire l’ADN dans les cellules hôtes.</a:t>
            </a:r>
          </a:p>
          <a:p>
            <a:r>
              <a:rPr lang="fr-FR" sz="2400" b="1" u="sng" dirty="0" smtClean="0">
                <a:solidFill>
                  <a:srgbClr val="FF0000"/>
                </a:solidFill>
              </a:rPr>
              <a:t>1- </a:t>
            </a:r>
            <a:r>
              <a:rPr lang="fr-FR" sz="2400" b="1" u="sng" dirty="0" err="1" smtClean="0">
                <a:solidFill>
                  <a:srgbClr val="FF0000"/>
                </a:solidFill>
              </a:rPr>
              <a:t>Électroporation</a:t>
            </a:r>
            <a:endParaRPr lang="fr-FR" sz="2400" b="1" u="sng" dirty="0" smtClean="0">
              <a:solidFill>
                <a:srgbClr val="FF0000"/>
              </a:solidFill>
            </a:endParaRPr>
          </a:p>
          <a:p>
            <a:r>
              <a:rPr lang="fr-FR" sz="2000" b="1" dirty="0" smtClean="0">
                <a:solidFill>
                  <a:schemeClr val="accent6">
                    <a:lumMod val="60000"/>
                    <a:lumOff val="40000"/>
                  </a:schemeClr>
                </a:solidFill>
                <a:latin typeface="Comic Sans MS" pitchFamily="66" charset="0"/>
              </a:rPr>
              <a:t>Cette technique implique l’exposition de l’hôte à des décharges électriques afin d’ouvrir les pores (temporairement) dans la membrane par lesquels, l’ADN cloné, ajouté dans le milieu, peut pénétrer sans lyse des cellules</a:t>
            </a:r>
            <a:endParaRPr lang="fr-FR" sz="2000" b="1" dirty="0">
              <a:solidFill>
                <a:schemeClr val="accent6">
                  <a:lumMod val="60000"/>
                  <a:lumOff val="40000"/>
                </a:schemeClr>
              </a:solidFill>
              <a:latin typeface="Comic Sans MS" pitchFamily="66" charset="0"/>
            </a:endParaRPr>
          </a:p>
        </p:txBody>
      </p:sp>
      <p:sp>
        <p:nvSpPr>
          <p:cNvPr id="9" name="Espace réservé du numéro de diapositive 8"/>
          <p:cNvSpPr>
            <a:spLocks noGrp="1"/>
          </p:cNvSpPr>
          <p:nvPr>
            <p:ph type="sldNum" sz="quarter" idx="12"/>
          </p:nvPr>
        </p:nvSpPr>
        <p:spPr/>
        <p:txBody>
          <a:bodyPr/>
          <a:lstStyle/>
          <a:p>
            <a:fld id="{01978420-ADDE-480D-98AF-099BF7CD32F1}" type="slidenum">
              <a:rPr lang="fr-FR" smtClean="0"/>
              <a:pPr/>
              <a:t>32</a:t>
            </a:fld>
            <a:endParaRPr lang="fr-FR"/>
          </a:p>
        </p:txBody>
      </p:sp>
      <p:sp>
        <p:nvSpPr>
          <p:cNvPr id="10" name="Espace réservé du pied de page 9"/>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rcRect/>
          <a:stretch>
            <a:fillRect/>
          </a:stretch>
        </p:blipFill>
        <p:spPr bwMode="auto">
          <a:xfrm>
            <a:off x="500034" y="642918"/>
            <a:ext cx="8143932" cy="5483245"/>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33</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solidFill>
                  <a:srgbClr val="FF0000"/>
                </a:solidFill>
                <a:latin typeface="Comic Sans MS" pitchFamily="66" charset="0"/>
              </a:rPr>
              <a:t>2- Un canon à Particules</a:t>
            </a:r>
          </a:p>
          <a:p>
            <a:pPr>
              <a:buNone/>
            </a:pPr>
            <a:r>
              <a:rPr lang="fr-FR" b="1" dirty="0" smtClean="0">
                <a:latin typeface="Comic Sans MS" pitchFamily="66" charset="0"/>
              </a:rPr>
              <a:t>La </a:t>
            </a:r>
            <a:r>
              <a:rPr lang="fr-FR" b="1" dirty="0" err="1" smtClean="0">
                <a:latin typeface="Comic Sans MS" pitchFamily="66" charset="0"/>
              </a:rPr>
              <a:t>transfection</a:t>
            </a:r>
            <a:r>
              <a:rPr lang="fr-FR" b="1" dirty="0" smtClean="0">
                <a:latin typeface="Comic Sans MS" pitchFamily="66" charset="0"/>
              </a:rPr>
              <a:t> des cellules cibles se fait par des billes métalliques (généralement de tungstène) recouvertes d’acides nucléiques, en perçant parois et membranes plasmiques sans provoquer de lyse cellulaire. Cette technique a été utilisée sur des levures, des algues, des cellules de plantes et même des mitochondries et chloroplastes</a:t>
            </a:r>
          </a:p>
          <a:p>
            <a:pPr>
              <a:buNone/>
            </a:pPr>
            <a:endParaRPr lang="fr-FR" b="1" dirty="0">
              <a:latin typeface="Comic Sans MS" pitchFamily="66" charset="0"/>
            </a:endParaRPr>
          </a:p>
        </p:txBody>
      </p:sp>
      <p:sp>
        <p:nvSpPr>
          <p:cNvPr id="4" name="Espace réservé du numéro de diapositive 3"/>
          <p:cNvSpPr>
            <a:spLocks noGrp="1"/>
          </p:cNvSpPr>
          <p:nvPr>
            <p:ph type="sldNum" sz="quarter" idx="12"/>
          </p:nvPr>
        </p:nvSpPr>
        <p:spPr/>
        <p:txBody>
          <a:bodyPr/>
          <a:lstStyle/>
          <a:p>
            <a:fld id="{01978420-ADDE-480D-98AF-099BF7CD32F1}" type="slidenum">
              <a:rPr lang="fr-FR" smtClean="0"/>
              <a:pPr/>
              <a:t>34</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rcRect/>
          <a:stretch>
            <a:fillRect/>
          </a:stretch>
        </p:blipFill>
        <p:spPr bwMode="auto">
          <a:xfrm>
            <a:off x="738187" y="2214554"/>
            <a:ext cx="7667625" cy="2767815"/>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FF0000"/>
                </a:solidFill>
              </a:rPr>
              <a:t>3-</a:t>
            </a:r>
            <a:r>
              <a:rPr lang="fr-FR" b="1" dirty="0" err="1" smtClean="0">
                <a:solidFill>
                  <a:srgbClr val="FF0000"/>
                </a:solidFill>
              </a:rPr>
              <a:t>Microinjection</a:t>
            </a:r>
            <a:r>
              <a:rPr lang="fr-FR" b="1" dirty="0" smtClean="0">
                <a:solidFill>
                  <a:srgbClr val="FF0000"/>
                </a:solidFill>
              </a:rPr>
              <a:t>:</a:t>
            </a:r>
          </a:p>
          <a:p>
            <a:pPr>
              <a:buNone/>
            </a:pPr>
            <a:r>
              <a:rPr lang="fr-FR" dirty="0" smtClean="0"/>
              <a:t>Dans les cellules animales, l’ADN peut être injecté dans le noyau par </a:t>
            </a:r>
            <a:r>
              <a:rPr lang="fr-FR" dirty="0" err="1" smtClean="0"/>
              <a:t>microinjection</a:t>
            </a:r>
            <a:r>
              <a:rPr lang="fr-FR" dirty="0" smtClean="0"/>
              <a:t>.</a:t>
            </a:r>
          </a:p>
          <a:p>
            <a:pPr>
              <a:buNone/>
            </a:pPr>
            <a:endParaRPr lang="fr-FR" dirty="0"/>
          </a:p>
        </p:txBody>
      </p:sp>
      <p:pic>
        <p:nvPicPr>
          <p:cNvPr id="4099" name="Picture 3"/>
          <p:cNvPicPr>
            <a:picLocks noChangeAspect="1" noChangeArrowheads="1"/>
          </p:cNvPicPr>
          <p:nvPr/>
        </p:nvPicPr>
        <p:blipFill>
          <a:blip r:embed="rId2"/>
          <a:srcRect/>
          <a:stretch>
            <a:fillRect/>
          </a:stretch>
        </p:blipFill>
        <p:spPr bwMode="auto">
          <a:xfrm>
            <a:off x="642910" y="3643314"/>
            <a:ext cx="7105650" cy="2047875"/>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01978420-ADDE-480D-98AF-099BF7CD32F1}" type="slidenum">
              <a:rPr lang="fr-FR" smtClean="0"/>
              <a:pPr/>
              <a:t>36</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80963" y="900113"/>
            <a:ext cx="8982075" cy="5057775"/>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01978420-ADDE-480D-98AF-099BF7CD32F1}" type="slidenum">
              <a:rPr lang="fr-FR" smtClean="0"/>
              <a:pPr/>
              <a:t>37</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chemeClr val="accent2">
                    <a:lumMod val="75000"/>
                  </a:schemeClr>
                </a:solidFill>
                <a:latin typeface="Baskerville Old Face" pitchFamily="18" charset="0"/>
                <a:cs typeface="Times New Roman" pitchFamily="18" charset="0"/>
              </a:rPr>
              <a:t>5 - la sélection des bactéries transformés:</a:t>
            </a:r>
            <a:r>
              <a:rPr lang="fr-FR" sz="3200" dirty="0" smtClean="0">
                <a:solidFill>
                  <a:schemeClr val="accent2">
                    <a:lumMod val="75000"/>
                  </a:schemeClr>
                </a:solidFill>
                <a:latin typeface="Baskerville Old Face" pitchFamily="18" charset="0"/>
              </a:rPr>
              <a:t/>
            </a:r>
            <a:br>
              <a:rPr lang="fr-FR" sz="3200" dirty="0" smtClean="0">
                <a:solidFill>
                  <a:schemeClr val="accent2">
                    <a:lumMod val="75000"/>
                  </a:schemeClr>
                </a:solidFill>
                <a:latin typeface="Baskerville Old Face" pitchFamily="18" charset="0"/>
              </a:rPr>
            </a:br>
            <a:endParaRPr lang="fr-FR" sz="3200" dirty="0">
              <a:solidFill>
                <a:schemeClr val="accent2">
                  <a:lumMod val="75000"/>
                </a:schemeClr>
              </a:solidFill>
            </a:endParaRPr>
          </a:p>
        </p:txBody>
      </p:sp>
      <p:sp>
        <p:nvSpPr>
          <p:cNvPr id="3" name="Espace réservé du contenu 2"/>
          <p:cNvSpPr>
            <a:spLocks noGrp="1"/>
          </p:cNvSpPr>
          <p:nvPr>
            <p:ph idx="1"/>
          </p:nvPr>
        </p:nvSpPr>
        <p:spPr>
          <a:xfrm>
            <a:off x="457200" y="928670"/>
            <a:ext cx="8229600" cy="5197493"/>
          </a:xfrm>
        </p:spPr>
        <p:txBody>
          <a:bodyPr/>
          <a:lstStyle/>
          <a:p>
            <a:pPr algn="ctr"/>
            <a:r>
              <a:rPr lang="fr-FR" b="1" dirty="0" smtClean="0">
                <a:solidFill>
                  <a:srgbClr val="FF0000"/>
                </a:solidFill>
                <a:latin typeface="Comic Sans MS" pitchFamily="66" charset="0"/>
              </a:rPr>
              <a:t>Malheureusement, ce ne sont pas toutes les cellules qui intégreront les plasmides</a:t>
            </a:r>
            <a:endParaRPr lang="fr-FR" dirty="0"/>
          </a:p>
        </p:txBody>
      </p:sp>
      <p:pic>
        <p:nvPicPr>
          <p:cNvPr id="4"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1571604" y="2428868"/>
            <a:ext cx="6000760" cy="2714644"/>
          </a:xfrm>
          <a:prstGeom prst="rect">
            <a:avLst/>
          </a:prstGeom>
          <a:noFill/>
        </p:spPr>
      </p:pic>
      <p:sp>
        <p:nvSpPr>
          <p:cNvPr id="5" name="Rectangle 4"/>
          <p:cNvSpPr/>
          <p:nvPr/>
        </p:nvSpPr>
        <p:spPr>
          <a:xfrm>
            <a:off x="214282" y="5657671"/>
            <a:ext cx="8643998" cy="1200329"/>
          </a:xfrm>
          <a:prstGeom prst="rect">
            <a:avLst/>
          </a:prstGeom>
        </p:spPr>
        <p:txBody>
          <a:bodyPr wrap="square">
            <a:spAutoFit/>
          </a:bodyPr>
          <a:lstStyle/>
          <a:p>
            <a:pPr algn="ctr"/>
            <a:r>
              <a:rPr lang="fr-FR" sz="2400" b="1" dirty="0" smtClean="0">
                <a:solidFill>
                  <a:srgbClr val="FF0000"/>
                </a:solidFill>
                <a:latin typeface="Comic Sans MS" pitchFamily="66" charset="0"/>
              </a:rPr>
              <a:t>les cellules doivent être sélectionnées afin d’identifier celles qui auront intégré les plasmides et celles qui ne l’auront pas fait</a:t>
            </a:r>
            <a:endParaRPr lang="fr-FR" sz="2400" dirty="0"/>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38</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142844" y="0"/>
            <a:ext cx="8786874" cy="6863417"/>
          </a:xfrm>
          <a:prstGeom prst="rect">
            <a:avLst/>
          </a:prstGeom>
        </p:spPr>
        <p:txBody>
          <a:bodyPr wrap="square">
            <a:spAutoFit/>
          </a:bodyPr>
          <a:lstStyle/>
          <a:p>
            <a:r>
              <a:rPr lang="fr-FR" sz="2800" b="1" dirty="0" smtClean="0">
                <a:solidFill>
                  <a:srgbClr val="FF0000"/>
                </a:solidFill>
                <a:latin typeface="Comic Sans MS" pitchFamily="66" charset="0"/>
              </a:rPr>
              <a:t>Comment savoir quelles bactéries ont intégré les plasmides et quelles ne l’ont pas fait?</a:t>
            </a:r>
          </a:p>
          <a:p>
            <a:endParaRPr lang="fr-FR" sz="2400" b="1" dirty="0" smtClean="0">
              <a:solidFill>
                <a:srgbClr val="FF0000"/>
              </a:solidFill>
              <a:latin typeface="Comic Sans MS" pitchFamily="66" charset="0"/>
            </a:endParaRPr>
          </a:p>
          <a:p>
            <a:endParaRPr lang="fr-FR" sz="2400" b="1" dirty="0" smtClean="0">
              <a:solidFill>
                <a:srgbClr val="FF0000"/>
              </a:solidFill>
              <a:latin typeface="Comic Sans MS" pitchFamily="66" charset="0"/>
            </a:endParaRPr>
          </a:p>
          <a:p>
            <a:endParaRPr lang="fr-FR" sz="2400" b="1" dirty="0" smtClean="0">
              <a:solidFill>
                <a:srgbClr val="FF0000"/>
              </a:solidFill>
              <a:latin typeface="Comic Sans MS" pitchFamily="66" charset="0"/>
            </a:endParaRPr>
          </a:p>
          <a:p>
            <a:endParaRPr lang="fr-FR" sz="2400" b="1" dirty="0" smtClean="0">
              <a:solidFill>
                <a:srgbClr val="FF0000"/>
              </a:solidFill>
              <a:latin typeface="Comic Sans MS" pitchFamily="66" charset="0"/>
            </a:endParaRPr>
          </a:p>
          <a:p>
            <a:endParaRPr lang="fr-FR" sz="2400" b="1" dirty="0" smtClean="0">
              <a:solidFill>
                <a:srgbClr val="FF0000"/>
              </a:solidFill>
              <a:latin typeface="Comic Sans MS" pitchFamily="66" charset="0"/>
            </a:endParaRPr>
          </a:p>
          <a:p>
            <a:endParaRPr lang="fr-FR" sz="2400" b="1" dirty="0" smtClean="0">
              <a:solidFill>
                <a:srgbClr val="FF0000"/>
              </a:solidFill>
              <a:latin typeface="Comic Sans MS" pitchFamily="66" charset="0"/>
            </a:endParaRPr>
          </a:p>
          <a:p>
            <a:r>
              <a:rPr lang="fr-FR" sz="2400" b="1" dirty="0" smtClean="0">
                <a:solidFill>
                  <a:srgbClr val="FF0000"/>
                </a:solidFill>
                <a:latin typeface="Comic Sans MS" pitchFamily="66" charset="0"/>
              </a:rPr>
              <a:t> </a:t>
            </a:r>
            <a:r>
              <a:rPr lang="fr-FR" sz="2400" b="1" dirty="0" smtClean="0">
                <a:solidFill>
                  <a:srgbClr val="FFFF00"/>
                </a:solidFill>
                <a:latin typeface="Comic Sans MS" pitchFamily="66" charset="0"/>
              </a:rPr>
              <a:t>Le plasmide renferme un agent de sélection spécifique, qui est généralement un gène codant une résistance antibiotique, les bactéries AVEC des plasmides seront viables et pourront se développer, alors que les bactéries SANS plasmides mourront .C’est ce qu’on appelle la sélection antibiotique. Une fois qu’une colonie (groupe de bactéries) possède le plasmide (parce qu’elle a su résister aux antibiotiques), elle est isolée et peut se multiplier. Ainsi, un bon nombre de bactéries contiennent le « gène d’intérêt ».</a:t>
            </a:r>
            <a:endParaRPr lang="fr-FR" sz="2400" b="1" dirty="0">
              <a:solidFill>
                <a:srgbClr val="FFFF00"/>
              </a:solidFill>
              <a:latin typeface="Comic Sans MS" pitchFamily="66" charset="0"/>
            </a:endParaRP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39</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5286348" y="0"/>
            <a:ext cx="3857652" cy="307777"/>
          </a:xfrm>
          <a:prstGeom prst="rect">
            <a:avLst/>
          </a:prstGeom>
          <a:noFill/>
        </p:spPr>
        <p:txBody>
          <a:bodyPr wrap="square" rtlCol="0">
            <a:spAutoFit/>
          </a:bodyPr>
          <a:lstStyle/>
          <a:p>
            <a:pPr algn="r"/>
            <a:r>
              <a:rPr lang="fr-FR" sz="1400" b="1" dirty="0" smtClean="0">
                <a:solidFill>
                  <a:schemeClr val="accent3">
                    <a:lumMod val="60000"/>
                    <a:lumOff val="40000"/>
                  </a:schemeClr>
                </a:solidFill>
                <a:latin typeface="Times New Roman" pitchFamily="18" charset="0"/>
                <a:cs typeface="Times New Roman" pitchFamily="18" charset="0"/>
              </a:rPr>
              <a:t>Clonage moléculaire</a:t>
            </a:r>
            <a:endParaRPr lang="fr-FR" sz="1400" b="1" dirty="0">
              <a:solidFill>
                <a:schemeClr val="accent3">
                  <a:lumMod val="60000"/>
                  <a:lumOff val="40000"/>
                </a:schemeClr>
              </a:solidFill>
              <a:latin typeface="Times New Roman" pitchFamily="18" charset="0"/>
              <a:cs typeface="Times New Roman" pitchFamily="18" charset="0"/>
            </a:endParaRPr>
          </a:p>
        </p:txBody>
      </p:sp>
      <p:sp>
        <p:nvSpPr>
          <p:cNvPr id="6" name="ZoneTexte 5"/>
          <p:cNvSpPr txBox="1"/>
          <p:nvPr/>
        </p:nvSpPr>
        <p:spPr>
          <a:xfrm>
            <a:off x="214282" y="500042"/>
            <a:ext cx="8715436" cy="523220"/>
          </a:xfrm>
          <a:prstGeom prst="rect">
            <a:avLst/>
          </a:prstGeom>
          <a:noFill/>
        </p:spPr>
        <p:txBody>
          <a:bodyPr wrap="square" rtlCol="0">
            <a:spAutoFit/>
          </a:bodyPr>
          <a:lstStyle/>
          <a:p>
            <a:endParaRPr lang="fr-FR" sz="2800" b="1" dirty="0">
              <a:solidFill>
                <a:schemeClr val="tx1">
                  <a:lumMod val="95000"/>
                  <a:lumOff val="5000"/>
                </a:schemeClr>
              </a:solidFill>
              <a:latin typeface="Comic Sans MS" pitchFamily="66" charset="0"/>
            </a:endParaRPr>
          </a:p>
        </p:txBody>
      </p:sp>
      <p:sp>
        <p:nvSpPr>
          <p:cNvPr id="7" name="Organigramme : Alternative 6"/>
          <p:cNvSpPr/>
          <p:nvPr/>
        </p:nvSpPr>
        <p:spPr>
          <a:xfrm>
            <a:off x="357158" y="500042"/>
            <a:ext cx="8286808" cy="585791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2800" b="1" u="sng" dirty="0" smtClean="0">
                <a:solidFill>
                  <a:srgbClr val="FF0000"/>
                </a:solidFill>
                <a:latin typeface="Comic Sans MS" pitchFamily="66" charset="0"/>
              </a:rPr>
              <a:t>Principe: </a:t>
            </a:r>
            <a:r>
              <a:rPr lang="fr-FR" sz="2800" b="1" dirty="0" smtClean="0">
                <a:solidFill>
                  <a:schemeClr val="tx2"/>
                </a:solidFill>
                <a:latin typeface="Comic Sans MS" pitchFamily="66" charset="0"/>
              </a:rPr>
              <a:t>Le clonage consiste a:</a:t>
            </a:r>
          </a:p>
          <a:p>
            <a:endParaRPr lang="fr-FR" sz="2800" b="1" dirty="0" smtClean="0">
              <a:solidFill>
                <a:schemeClr val="accent1">
                  <a:lumMod val="40000"/>
                  <a:lumOff val="60000"/>
                </a:schemeClr>
              </a:solidFill>
              <a:latin typeface="Comic Sans MS" pitchFamily="66" charset="0"/>
            </a:endParaRPr>
          </a:p>
          <a:p>
            <a:pPr marL="514350" indent="-514350" algn="just">
              <a:buAutoNum type="arabicParenR"/>
            </a:pPr>
            <a:r>
              <a:rPr lang="fr-FR" sz="2800" b="1" dirty="0" smtClean="0">
                <a:solidFill>
                  <a:schemeClr val="accent2">
                    <a:lumMod val="75000"/>
                  </a:schemeClr>
                </a:solidFill>
                <a:latin typeface="Comic Sans MS" pitchFamily="66" charset="0"/>
              </a:rPr>
              <a:t>insérer un fragment d'ADN étranger a cloner (insert) dans un vecteur de manière a obtenir un vecteur recombinant.</a:t>
            </a:r>
          </a:p>
          <a:p>
            <a:pPr marL="514350" indent="-514350" algn="just"/>
            <a:endParaRPr lang="fr-FR" sz="2800" b="1" dirty="0" smtClean="0">
              <a:solidFill>
                <a:schemeClr val="accent2">
                  <a:lumMod val="75000"/>
                </a:schemeClr>
              </a:solidFill>
              <a:latin typeface="Comic Sans MS" pitchFamily="66" charset="0"/>
            </a:endParaRPr>
          </a:p>
          <a:p>
            <a:pPr algn="just"/>
            <a:r>
              <a:rPr lang="fr-FR" sz="2800" b="1" dirty="0" smtClean="0">
                <a:solidFill>
                  <a:schemeClr val="accent2">
                    <a:lumMod val="75000"/>
                  </a:schemeClr>
                </a:solidFill>
                <a:latin typeface="Comic Sans MS" pitchFamily="66" charset="0"/>
              </a:rPr>
              <a:t>2) introduire le vecteur recombinant dans une cellule hôte.</a:t>
            </a:r>
          </a:p>
          <a:p>
            <a:pPr algn="just"/>
            <a:endParaRPr lang="fr-FR" sz="2800" b="1" dirty="0" smtClean="0">
              <a:solidFill>
                <a:schemeClr val="accent2">
                  <a:lumMod val="75000"/>
                </a:schemeClr>
              </a:solidFill>
              <a:latin typeface="Comic Sans MS" pitchFamily="66" charset="0"/>
            </a:endParaRPr>
          </a:p>
          <a:p>
            <a:pPr algn="just"/>
            <a:r>
              <a:rPr lang="fr-FR" sz="2800" b="1" dirty="0" smtClean="0">
                <a:solidFill>
                  <a:schemeClr val="accent2">
                    <a:lumMod val="75000"/>
                  </a:schemeClr>
                </a:solidFill>
                <a:latin typeface="Comic Sans MS" pitchFamily="66" charset="0"/>
              </a:rPr>
              <a:t>3) amplifier le vecteur recombinant par division de la cellule hôte, afin d'obtenir un clone recombinant.</a:t>
            </a:r>
            <a:endParaRPr lang="fr-FR" sz="2800" b="1" dirty="0">
              <a:solidFill>
                <a:schemeClr val="accent2">
                  <a:lumMod val="75000"/>
                </a:schemeClr>
              </a:solidFill>
              <a:latin typeface="Comic Sans MS" pitchFamily="66" charset="0"/>
            </a:endParaRPr>
          </a:p>
        </p:txBody>
      </p:sp>
      <p:sp>
        <p:nvSpPr>
          <p:cNvPr id="8" name="Espace réservé du numéro de diapositive 7"/>
          <p:cNvSpPr>
            <a:spLocks noGrp="1"/>
          </p:cNvSpPr>
          <p:nvPr>
            <p:ph type="sldNum" sz="quarter" idx="12"/>
          </p:nvPr>
        </p:nvSpPr>
        <p:spPr/>
        <p:txBody>
          <a:bodyPr/>
          <a:lstStyle/>
          <a:p>
            <a:fld id="{01978420-ADDE-480D-98AF-099BF7CD32F1}" type="slidenum">
              <a:rPr lang="fr-FR" smtClean="0"/>
              <a:pPr/>
              <a:t>4</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b="1" dirty="0" smtClean="0">
                <a:latin typeface="Comic Sans MS" pitchFamily="66" charset="0"/>
              </a:rPr>
              <a:t>Le plasmide renferme un agent de sélection spécifique, qui est généralement un gène codant une résistance antibiotique, les bactéries AVEC des plasmides seront viables et pourront se développer, alors que les bactéries SANS plasmides mourront .C’est ce qu’on appelle la sélection antibiotique. Une fois qu’une colonie (groupe de bactéries) possède le plasmide (parce qu’elle a su résister aux antibiotiques), elle est isolée et peut se multiplier. Ainsi, un bon nombre de bactéries contiennent le « gène d’intérêt ».</a:t>
            </a:r>
            <a:endParaRPr lang="fr-FR" dirty="0"/>
          </a:p>
        </p:txBody>
      </p:sp>
      <p:sp>
        <p:nvSpPr>
          <p:cNvPr id="4" name="Espace réservé du pied de page 3"/>
          <p:cNvSpPr>
            <a:spLocks noGrp="1"/>
          </p:cNvSpPr>
          <p:nvPr>
            <p:ph type="ftr" sz="quarter" idx="11"/>
          </p:nvPr>
        </p:nvSpPr>
        <p:spPr/>
        <p:txBody>
          <a:bodyPr/>
          <a:lstStyle/>
          <a:p>
            <a:r>
              <a:rPr lang="fr-FR" smtClean="0"/>
              <a:t>1</a:t>
            </a:r>
            <a:endParaRPr lang="fr-FR"/>
          </a:p>
        </p:txBody>
      </p:sp>
      <p:sp>
        <p:nvSpPr>
          <p:cNvPr id="5" name="Espace réservé du numéro de diapositive 4"/>
          <p:cNvSpPr>
            <a:spLocks noGrp="1"/>
          </p:cNvSpPr>
          <p:nvPr>
            <p:ph type="sldNum" sz="quarter" idx="12"/>
          </p:nvPr>
        </p:nvSpPr>
        <p:spPr/>
        <p:txBody>
          <a:bodyPr/>
          <a:lstStyle/>
          <a:p>
            <a:fld id="{01978420-ADDE-480D-98AF-099BF7CD32F1}" type="slidenum">
              <a:rPr lang="fr-FR" smtClean="0"/>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01978420-ADDE-480D-98AF-099BF7CD32F1}" type="slidenum">
              <a:rPr lang="fr-FR" smtClean="0"/>
              <a:pPr/>
              <a:t>41</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785786" y="1500150"/>
            <a:ext cx="7643866" cy="5357850"/>
          </a:xfrm>
          <a:prstGeom prst="rect">
            <a:avLst/>
          </a:prstGeom>
          <a:noFill/>
          <a:ln w="9525">
            <a:noFill/>
            <a:miter lim="800000"/>
            <a:headEnd/>
            <a:tailEnd/>
          </a:ln>
          <a:effectLst/>
        </p:spPr>
      </p:pic>
      <p:sp>
        <p:nvSpPr>
          <p:cNvPr id="7" name="Rectangle 6"/>
          <p:cNvSpPr/>
          <p:nvPr/>
        </p:nvSpPr>
        <p:spPr>
          <a:xfrm>
            <a:off x="214282" y="428604"/>
            <a:ext cx="5949064" cy="523220"/>
          </a:xfrm>
          <a:prstGeom prst="rect">
            <a:avLst/>
          </a:prstGeom>
        </p:spPr>
        <p:txBody>
          <a:bodyPr wrap="none">
            <a:spAutoFit/>
          </a:bodyPr>
          <a:lstStyle/>
          <a:p>
            <a:r>
              <a:rPr lang="fr-FR" sz="2800" b="1" dirty="0" smtClean="0">
                <a:solidFill>
                  <a:srgbClr val="F3B3F0"/>
                </a:solidFill>
                <a:latin typeface="Baskerville Old Face" pitchFamily="18" charset="0"/>
                <a:cs typeface="Times New Roman" pitchFamily="18" charset="0"/>
              </a:rPr>
              <a:t>5 - la sélection des bactéries transformés:</a:t>
            </a:r>
            <a:endParaRPr lang="fr-FR" sz="2800" dirty="0">
              <a:solidFill>
                <a:srgbClr val="F3B3F0"/>
              </a:solidFill>
              <a:latin typeface="Baskerville Old Face" pitchFamily="18" charset="0"/>
            </a:endParaRPr>
          </a:p>
        </p:txBody>
      </p:sp>
      <p:sp>
        <p:nvSpPr>
          <p:cNvPr id="8" name="Espace réservé du numéro de diapositive 7"/>
          <p:cNvSpPr>
            <a:spLocks noGrp="1"/>
          </p:cNvSpPr>
          <p:nvPr>
            <p:ph type="sldNum" sz="quarter" idx="12"/>
          </p:nvPr>
        </p:nvSpPr>
        <p:spPr/>
        <p:txBody>
          <a:bodyPr/>
          <a:lstStyle/>
          <a:p>
            <a:fld id="{01978420-ADDE-480D-98AF-099BF7CD32F1}" type="slidenum">
              <a:rPr lang="fr-FR" smtClean="0"/>
              <a:pPr/>
              <a:t>42</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2"/>
          <p:cNvPicPr>
            <a:picLocks noChangeAspect="1" noChangeArrowheads="1"/>
          </p:cNvPicPr>
          <p:nvPr/>
        </p:nvPicPr>
        <p:blipFill>
          <a:blip r:embed="rId3"/>
          <a:srcRect t="28856"/>
          <a:stretch>
            <a:fillRect/>
          </a:stretch>
        </p:blipFill>
        <p:spPr bwMode="auto">
          <a:xfrm>
            <a:off x="533400" y="2214554"/>
            <a:ext cx="8077200" cy="4086234"/>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01978420-ADDE-480D-98AF-099BF7CD32F1}" type="slidenum">
              <a:rPr lang="fr-FR" smtClean="0"/>
              <a:pPr/>
              <a:t>43</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85720" y="58846"/>
            <a:ext cx="8858280" cy="6309741"/>
          </a:xfrm>
          <a:prstGeom prst="rect">
            <a:avLst/>
          </a:prstGeom>
        </p:spPr>
        <p:txBody>
          <a:bodyPr wrap="square">
            <a:spAutoFit/>
          </a:bodyPr>
          <a:lstStyle/>
          <a:p>
            <a:pPr algn="just">
              <a:buFont typeface="Wingdings" pitchFamily="2" charset="2"/>
              <a:buChar char="Ø"/>
            </a:pPr>
            <a:r>
              <a:rPr lang="fr-FR" sz="2400" b="1" dirty="0" smtClean="0">
                <a:solidFill>
                  <a:schemeClr val="bg1">
                    <a:lumMod val="95000"/>
                  </a:schemeClr>
                </a:solidFill>
                <a:latin typeface="Comic Sans MS" pitchFamily="66" charset="0"/>
                <a:cs typeface="Times New Roman" pitchFamily="18" charset="0"/>
              </a:rPr>
              <a:t>Le taux de transformation des bactéries est généralement très faible.</a:t>
            </a:r>
          </a:p>
          <a:p>
            <a:pPr algn="just">
              <a:lnSpc>
                <a:spcPct val="150000"/>
              </a:lnSpc>
              <a:buFont typeface="Wingdings" pitchFamily="2" charset="2"/>
              <a:buChar char="Ø"/>
            </a:pPr>
            <a:r>
              <a:rPr lang="fr-FR" sz="2400" b="1" dirty="0" smtClean="0">
                <a:solidFill>
                  <a:schemeClr val="bg1">
                    <a:lumMod val="95000"/>
                  </a:schemeClr>
                </a:solidFill>
                <a:latin typeface="Comic Sans MS" pitchFamily="66" charset="0"/>
                <a:cs typeface="Times New Roman" pitchFamily="18" charset="0"/>
              </a:rPr>
              <a:t>Si on utilise un gène de résistance dans plasmide on obtient une sélection  séparer les bactéries comportant des plasmides et les bactéries sans plasmides car ces dernières sont tuées. </a:t>
            </a:r>
          </a:p>
          <a:p>
            <a:pPr algn="just">
              <a:lnSpc>
                <a:spcPct val="150000"/>
              </a:lnSpc>
              <a:buFont typeface="Wingdings" pitchFamily="2" charset="2"/>
              <a:buChar char="Ø"/>
            </a:pPr>
            <a:r>
              <a:rPr lang="fr-FR" sz="2400" b="1" dirty="0" smtClean="0">
                <a:solidFill>
                  <a:schemeClr val="bg1">
                    <a:lumMod val="95000"/>
                  </a:schemeClr>
                </a:solidFill>
                <a:latin typeface="Comic Sans MS" pitchFamily="66" charset="0"/>
                <a:cs typeface="Times New Roman" pitchFamily="18" charset="0"/>
              </a:rPr>
              <a:t>  cette méthode permet pas de distinguer les bactéries avec plasmides intacts des bactéries avec plasmides recombinants.</a:t>
            </a:r>
          </a:p>
          <a:p>
            <a:pPr algn="just">
              <a:lnSpc>
                <a:spcPct val="150000"/>
              </a:lnSpc>
              <a:buFont typeface="Wingdings" pitchFamily="2" charset="2"/>
              <a:buChar char="Ø"/>
            </a:pPr>
            <a:r>
              <a:rPr lang="fr-FR" sz="2400" b="1" dirty="0" smtClean="0">
                <a:solidFill>
                  <a:schemeClr val="bg1">
                    <a:lumMod val="95000"/>
                  </a:schemeClr>
                </a:solidFill>
                <a:latin typeface="Comic Sans MS" pitchFamily="66" charset="0"/>
                <a:cs typeface="Times New Roman" pitchFamily="18" charset="0"/>
              </a:rPr>
              <a:t>On utilise pour cela une résistance à un second antibiotique , ou plasmide a un  gène code (</a:t>
            </a:r>
            <a:r>
              <a:rPr lang="fr-FR" sz="2400" b="1" dirty="0" err="1" smtClean="0">
                <a:solidFill>
                  <a:schemeClr val="bg1">
                    <a:lumMod val="95000"/>
                  </a:schemeClr>
                </a:solidFill>
                <a:latin typeface="Comic Sans MS" pitchFamily="66" charset="0"/>
                <a:cs typeface="Times New Roman" pitchFamily="18" charset="0"/>
              </a:rPr>
              <a:t>LacZ</a:t>
            </a:r>
            <a:r>
              <a:rPr lang="fr-FR" sz="2400" b="1" dirty="0" smtClean="0">
                <a:solidFill>
                  <a:schemeClr val="bg1">
                    <a:lumMod val="95000"/>
                  </a:schemeClr>
                </a:solidFill>
                <a:latin typeface="Comic Sans MS" pitchFamily="66" charset="0"/>
                <a:cs typeface="Times New Roman" pitchFamily="18" charset="0"/>
              </a:rPr>
              <a:t>) pour un protéine </a:t>
            </a:r>
            <a:r>
              <a:rPr lang="el-GR" sz="2400" b="1" dirty="0" smtClean="0">
                <a:solidFill>
                  <a:schemeClr val="bg1">
                    <a:lumMod val="95000"/>
                  </a:schemeClr>
                </a:solidFill>
                <a:latin typeface="Comic Sans MS" pitchFamily="66" charset="0"/>
                <a:cs typeface="Times New Roman" pitchFamily="18" charset="0"/>
              </a:rPr>
              <a:t>β</a:t>
            </a:r>
            <a:r>
              <a:rPr lang="fr-FR" sz="2400" b="1" dirty="0" smtClean="0">
                <a:solidFill>
                  <a:schemeClr val="bg1">
                    <a:lumMod val="95000"/>
                  </a:schemeClr>
                </a:solidFill>
                <a:latin typeface="Comic Sans MS" pitchFamily="66" charset="0"/>
                <a:cs typeface="Times New Roman" pitchFamily="18" charset="0"/>
              </a:rPr>
              <a:t> galactosidase.</a:t>
            </a: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44</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57158" y="357166"/>
            <a:ext cx="5948337" cy="523220"/>
          </a:xfrm>
          <a:prstGeom prst="rect">
            <a:avLst/>
          </a:prstGeom>
        </p:spPr>
        <p:txBody>
          <a:bodyPr wrap="square">
            <a:spAutoFit/>
          </a:bodyPr>
          <a:lstStyle/>
          <a:p>
            <a:r>
              <a:rPr lang="fr-FR" sz="2800" b="1" dirty="0" smtClean="0">
                <a:solidFill>
                  <a:srgbClr val="F3B3F0"/>
                </a:solidFill>
                <a:latin typeface="Baskerville Old Face" pitchFamily="18" charset="0"/>
                <a:cs typeface="Times New Roman" pitchFamily="18" charset="0"/>
              </a:rPr>
              <a:t>5 - la sélection des bactéries transformés:</a:t>
            </a:r>
            <a:endParaRPr lang="fr-FR" sz="2800" dirty="0">
              <a:solidFill>
                <a:srgbClr val="F3B3F0"/>
              </a:solidFill>
              <a:latin typeface="Baskerville Old Face" pitchFamily="18" charset="0"/>
            </a:endParaRPr>
          </a:p>
        </p:txBody>
      </p:sp>
      <p:pic>
        <p:nvPicPr>
          <p:cNvPr id="6" name="Picture 2"/>
          <p:cNvPicPr>
            <a:picLocks noChangeAspect="1" noChangeArrowheads="1"/>
          </p:cNvPicPr>
          <p:nvPr/>
        </p:nvPicPr>
        <p:blipFill>
          <a:blip r:embed="rId3"/>
          <a:srcRect t="11885"/>
          <a:stretch>
            <a:fillRect/>
          </a:stretch>
        </p:blipFill>
        <p:spPr bwMode="auto">
          <a:xfrm>
            <a:off x="138113" y="1214422"/>
            <a:ext cx="8867775" cy="5119703"/>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01978420-ADDE-480D-98AF-099BF7CD32F1}" type="slidenum">
              <a:rPr lang="fr-FR" smtClean="0"/>
              <a:pPr/>
              <a:t>45</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5"/>
          <p:cNvPicPr>
            <a:picLocks noChangeAspect="1" noChangeArrowheads="1"/>
          </p:cNvPicPr>
          <p:nvPr/>
        </p:nvPicPr>
        <p:blipFill>
          <a:blip r:embed="rId3"/>
          <a:srcRect/>
          <a:stretch>
            <a:fillRect/>
          </a:stretch>
        </p:blipFill>
        <p:spPr bwMode="auto">
          <a:xfrm>
            <a:off x="1000100" y="285728"/>
            <a:ext cx="3638550" cy="5500726"/>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4857752" y="500042"/>
            <a:ext cx="3071833" cy="5429288"/>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01978420-ADDE-480D-98AF-099BF7CD32F1}" type="slidenum">
              <a:rPr lang="fr-FR" smtClean="0"/>
              <a:pPr/>
              <a:t>46</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500034" y="857232"/>
            <a:ext cx="8429683" cy="4895872"/>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1285852" y="857232"/>
            <a:ext cx="6572295" cy="4929222"/>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01978420-ADDE-480D-98AF-099BF7CD32F1}" type="slidenum">
              <a:rPr lang="fr-FR" smtClean="0"/>
              <a:pPr/>
              <a:t>47</a:t>
            </a:fld>
            <a:endParaRPr lang="fr-FR"/>
          </a:p>
        </p:txBody>
      </p:sp>
      <p:sp>
        <p:nvSpPr>
          <p:cNvPr id="9" name="Espace réservé du pied de page 8"/>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srcRect/>
          <a:stretch>
            <a:fillRect/>
          </a:stretch>
        </p:blipFill>
        <p:spPr bwMode="auto">
          <a:xfrm>
            <a:off x="214282" y="857232"/>
            <a:ext cx="8929718" cy="5268931"/>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01978420-ADDE-480D-98AF-099BF7CD32F1}" type="slidenum">
              <a:rPr lang="fr-FR" smtClean="0"/>
              <a:pPr/>
              <a:t>48</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2011433"/>
            <a:ext cx="8858280" cy="3538661"/>
          </a:xfrm>
          <a:prstGeom prst="rect">
            <a:avLst/>
          </a:prstGeom>
        </p:spPr>
        <p:txBody>
          <a:bodyPr wrap="square">
            <a:spAutoFit/>
          </a:bodyPr>
          <a:lstStyle/>
          <a:p>
            <a:pPr>
              <a:lnSpc>
                <a:spcPct val="115000"/>
              </a:lnSpc>
              <a:spcAft>
                <a:spcPts val="1000"/>
              </a:spcAft>
              <a:buFont typeface="Wingdings" pitchFamily="2" charset="2"/>
              <a:buChar char="Ø"/>
            </a:pPr>
            <a:r>
              <a:rPr lang="fr-FR" sz="2800" b="1" dirty="0" smtClean="0">
                <a:solidFill>
                  <a:srgbClr val="00FFFF"/>
                </a:solidFill>
                <a:latin typeface="Times New Roman" pitchFamily="18" charset="0"/>
                <a:ea typeface="Calibri"/>
                <a:cs typeface="Times New Roman" pitchFamily="18" charset="0"/>
              </a:rPr>
              <a:t>En médicine:</a:t>
            </a:r>
          </a:p>
          <a:p>
            <a:pPr>
              <a:lnSpc>
                <a:spcPct val="115000"/>
              </a:lnSpc>
              <a:spcAft>
                <a:spcPts val="1000"/>
              </a:spcAft>
            </a:pPr>
            <a:r>
              <a:rPr lang="fr-FR" sz="2800" b="1" dirty="0" smtClean="0">
                <a:solidFill>
                  <a:srgbClr val="00FFFF"/>
                </a:solidFill>
                <a:latin typeface="Times New Roman" pitchFamily="18" charset="0"/>
                <a:ea typeface="Calibri"/>
                <a:cs typeface="Times New Roman" pitchFamily="18" charset="0"/>
              </a:rPr>
              <a:t>-Production des hormones et des protéines :</a:t>
            </a:r>
          </a:p>
          <a:p>
            <a:pPr>
              <a:lnSpc>
                <a:spcPct val="115000"/>
              </a:lnSpc>
              <a:spcAft>
                <a:spcPts val="1000"/>
              </a:spcAft>
            </a:pPr>
            <a:r>
              <a:rPr lang="fr-FR" sz="2800" b="1" dirty="0" smtClean="0">
                <a:solidFill>
                  <a:srgbClr val="00FFFF"/>
                </a:solidFill>
                <a:latin typeface="Times New Roman" pitchFamily="18" charset="0"/>
                <a:ea typeface="Calibri"/>
                <a:cs typeface="Times New Roman" pitchFamily="18" charset="0"/>
              </a:rPr>
              <a:t>-insuline → traitement de diabète.</a:t>
            </a:r>
          </a:p>
          <a:p>
            <a:pPr>
              <a:lnSpc>
                <a:spcPct val="115000"/>
              </a:lnSpc>
              <a:spcAft>
                <a:spcPts val="1000"/>
              </a:spcAft>
            </a:pPr>
            <a:r>
              <a:rPr lang="fr-FR" sz="2800" b="1" dirty="0" smtClean="0">
                <a:solidFill>
                  <a:srgbClr val="00FFFF"/>
                </a:solidFill>
                <a:latin typeface="Times New Roman" pitchFamily="18" charset="0"/>
                <a:ea typeface="Calibri"/>
                <a:cs typeface="Times New Roman" pitchFamily="18" charset="0"/>
              </a:rPr>
              <a:t>-Interférons α β, δ  agent antiviraux , anti-tumoraux et anti-inflammatoires.</a:t>
            </a:r>
          </a:p>
          <a:p>
            <a:pPr>
              <a:lnSpc>
                <a:spcPct val="115000"/>
              </a:lnSpc>
              <a:spcAft>
                <a:spcPts val="1000"/>
              </a:spcAft>
            </a:pPr>
            <a:r>
              <a:rPr lang="fr-FR" sz="2800" b="1" dirty="0" smtClean="0">
                <a:solidFill>
                  <a:srgbClr val="00FFFF"/>
                </a:solidFill>
                <a:latin typeface="Times New Roman" pitchFamily="18" charset="0"/>
                <a:ea typeface="Calibri"/>
                <a:cs typeface="Times New Roman" pitchFamily="18" charset="0"/>
              </a:rPr>
              <a:t>-</a:t>
            </a:r>
            <a:r>
              <a:rPr lang="fr-FR" sz="2800" b="1" dirty="0" err="1" smtClean="0">
                <a:solidFill>
                  <a:srgbClr val="00FFFF"/>
                </a:solidFill>
                <a:latin typeface="Times New Roman" pitchFamily="18" charset="0"/>
                <a:ea typeface="Calibri"/>
                <a:cs typeface="Times New Roman" pitchFamily="18" charset="0"/>
              </a:rPr>
              <a:t>Streptokinase</a:t>
            </a:r>
            <a:r>
              <a:rPr lang="fr-FR" sz="2800" b="1" dirty="0" smtClean="0">
                <a:solidFill>
                  <a:srgbClr val="00FFFF"/>
                </a:solidFill>
                <a:latin typeface="Times New Roman" pitchFamily="18" charset="0"/>
                <a:ea typeface="Calibri"/>
                <a:cs typeface="Times New Roman" pitchFamily="18" charset="0"/>
              </a:rPr>
              <a:t> </a:t>
            </a:r>
            <a:r>
              <a:rPr lang="ar-DZ" sz="2800" b="1" dirty="0" smtClean="0">
                <a:solidFill>
                  <a:srgbClr val="00FFFF"/>
                </a:solidFill>
                <a:latin typeface="Times New Roman" pitchFamily="18" charset="0"/>
                <a:ea typeface="Calibri"/>
                <a:cs typeface="Times New Roman" pitchFamily="18" charset="0"/>
              </a:rPr>
              <a:t>→ </a:t>
            </a:r>
            <a:r>
              <a:rPr lang="fr-FR" sz="2800" b="1" dirty="0" smtClean="0">
                <a:solidFill>
                  <a:srgbClr val="00FFFF"/>
                </a:solidFill>
                <a:latin typeface="Times New Roman" pitchFamily="18" charset="0"/>
                <a:ea typeface="Calibri"/>
                <a:cs typeface="Times New Roman" pitchFamily="18" charset="0"/>
              </a:rPr>
              <a:t>anticoagulant (Prescott et la ; 2010).</a:t>
            </a:r>
          </a:p>
        </p:txBody>
      </p:sp>
      <p:sp>
        <p:nvSpPr>
          <p:cNvPr id="7" name="Espace réservé du numéro de diapositive 6"/>
          <p:cNvSpPr>
            <a:spLocks noGrp="1"/>
          </p:cNvSpPr>
          <p:nvPr>
            <p:ph type="sldNum" sz="quarter" idx="12"/>
          </p:nvPr>
        </p:nvSpPr>
        <p:spPr/>
        <p:txBody>
          <a:bodyPr/>
          <a:lstStyle/>
          <a:p>
            <a:fld id="{01978420-ADDE-480D-98AF-099BF7CD32F1}" type="slidenum">
              <a:rPr lang="fr-FR" smtClean="0"/>
              <a:pPr/>
              <a:t>49</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357158" y="500042"/>
            <a:ext cx="3857652" cy="584775"/>
          </a:xfrm>
          <a:prstGeom prst="rect">
            <a:avLst/>
          </a:prstGeom>
          <a:noFill/>
        </p:spPr>
        <p:txBody>
          <a:bodyPr wrap="square" rtlCol="0">
            <a:spAutoFit/>
          </a:bodyPr>
          <a:lstStyle/>
          <a:p>
            <a:r>
              <a:rPr lang="fr-FR" sz="3200" b="1" dirty="0" smtClean="0">
                <a:solidFill>
                  <a:schemeClr val="accent3">
                    <a:lumMod val="60000"/>
                    <a:lumOff val="40000"/>
                  </a:schemeClr>
                </a:solidFill>
                <a:latin typeface="Times New Roman" pitchFamily="18" charset="0"/>
                <a:cs typeface="Times New Roman" pitchFamily="18" charset="0"/>
              </a:rPr>
              <a:t>Clonage moléculaire</a:t>
            </a:r>
            <a:endParaRPr lang="fr-FR" sz="3200" b="1" dirty="0">
              <a:solidFill>
                <a:schemeClr val="accent3">
                  <a:lumMod val="60000"/>
                  <a:lumOff val="40000"/>
                </a:schemeClr>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srcRect/>
          <a:stretch>
            <a:fillRect/>
          </a:stretch>
        </p:blipFill>
        <p:spPr bwMode="auto">
          <a:xfrm>
            <a:off x="409575" y="361950"/>
            <a:ext cx="8324850" cy="613410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01978420-ADDE-480D-98AF-099BF7CD32F1}" type="slidenum">
              <a:rPr lang="fr-FR" smtClean="0"/>
              <a:pPr/>
              <a:t>5</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17133151-Bacterial-colony-picking-for-DNA-cloning-Stock-Photo-pcr.jpg"/>
          <p:cNvPicPr>
            <a:picLocks noChangeAspect="1" noChangeArrowheads="1"/>
          </p:cNvPicPr>
          <p:nvPr/>
        </p:nvPicPr>
        <p:blipFill>
          <a:blip r:embed="rId2"/>
          <a:srcRect/>
          <a:stretch>
            <a:fillRect/>
          </a:stretch>
        </p:blipFill>
        <p:spPr bwMode="auto">
          <a:xfrm>
            <a:off x="0" y="1428736"/>
            <a:ext cx="6000760" cy="3071834"/>
          </a:xfrm>
          <a:prstGeom prst="rect">
            <a:avLst/>
          </a:prstGeom>
          <a:noFill/>
        </p:spPr>
      </p:pic>
      <p:sp>
        <p:nvSpPr>
          <p:cNvPr id="5" name="Espace réservé du numéro de diapositive 4"/>
          <p:cNvSpPr>
            <a:spLocks noGrp="1"/>
          </p:cNvSpPr>
          <p:nvPr>
            <p:ph type="sldNum" sz="quarter" idx="12"/>
          </p:nvPr>
        </p:nvSpPr>
        <p:spPr/>
        <p:txBody>
          <a:bodyPr/>
          <a:lstStyle/>
          <a:p>
            <a:fld id="{01978420-ADDE-480D-98AF-099BF7CD32F1}" type="slidenum">
              <a:rPr lang="fr-FR" smtClean="0"/>
              <a:pPr/>
              <a:t>50</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5286348" y="142852"/>
            <a:ext cx="3857652" cy="400110"/>
          </a:xfrm>
          <a:prstGeom prst="rect">
            <a:avLst/>
          </a:prstGeom>
          <a:noFill/>
        </p:spPr>
        <p:txBody>
          <a:bodyPr wrap="square" rtlCol="0">
            <a:spAutoFit/>
          </a:bodyPr>
          <a:lstStyle/>
          <a:p>
            <a:pPr algn="r"/>
            <a:r>
              <a:rPr lang="fr-FR" sz="2000" b="1" dirty="0" smtClean="0">
                <a:solidFill>
                  <a:schemeClr val="accent3">
                    <a:lumMod val="60000"/>
                    <a:lumOff val="40000"/>
                  </a:schemeClr>
                </a:solidFill>
                <a:latin typeface="Times New Roman" pitchFamily="18" charset="0"/>
                <a:cs typeface="Times New Roman" pitchFamily="18" charset="0"/>
              </a:rPr>
              <a:t>Clonage moléculaire</a:t>
            </a:r>
            <a:endParaRPr lang="fr-FR" sz="2000" b="1" dirty="0">
              <a:solidFill>
                <a:schemeClr val="accent3">
                  <a:lumMod val="60000"/>
                  <a:lumOff val="40000"/>
                </a:schemeClr>
              </a:solidFill>
              <a:latin typeface="Times New Roman" pitchFamily="18" charset="0"/>
              <a:cs typeface="Times New Roman" pitchFamily="18" charset="0"/>
            </a:endParaRPr>
          </a:p>
        </p:txBody>
      </p:sp>
      <p:sp>
        <p:nvSpPr>
          <p:cNvPr id="7" name="ZoneTexte 6"/>
          <p:cNvSpPr txBox="1"/>
          <p:nvPr/>
        </p:nvSpPr>
        <p:spPr>
          <a:xfrm>
            <a:off x="0" y="642918"/>
            <a:ext cx="9144000" cy="6124754"/>
          </a:xfrm>
          <a:prstGeom prst="rect">
            <a:avLst/>
          </a:prstGeom>
          <a:noFill/>
        </p:spPr>
        <p:txBody>
          <a:bodyPr wrap="square" rtlCol="0">
            <a:spAutoFit/>
          </a:bodyPr>
          <a:lstStyle/>
          <a:p>
            <a:pPr>
              <a:buFont typeface="Wingdings" pitchFamily="2" charset="2"/>
              <a:buChar char="Ø"/>
            </a:pPr>
            <a:r>
              <a:rPr lang="fr-FR" sz="2800" b="1" dirty="0" smtClean="0">
                <a:solidFill>
                  <a:schemeClr val="bg1"/>
                </a:solidFill>
                <a:latin typeface="Comic Sans MS" pitchFamily="66" charset="0"/>
              </a:rPr>
              <a:t> comment obtenir l’ADN de l’organisme  donneur?</a:t>
            </a:r>
          </a:p>
          <a:p>
            <a:pPr>
              <a:buFont typeface="Wingdings" pitchFamily="2" charset="2"/>
              <a:buChar char="Ø"/>
            </a:pPr>
            <a:endParaRPr lang="fr-FR" sz="2800" b="1" dirty="0" smtClean="0">
              <a:solidFill>
                <a:schemeClr val="bg1"/>
              </a:solidFill>
              <a:latin typeface="Comic Sans MS" pitchFamily="66" charset="0"/>
            </a:endParaRPr>
          </a:p>
          <a:p>
            <a:pPr>
              <a:buFont typeface="Wingdings" pitchFamily="2" charset="2"/>
              <a:buChar char="Ø"/>
            </a:pPr>
            <a:r>
              <a:rPr lang="fr-FR" sz="2800" b="1" dirty="0" smtClean="0">
                <a:solidFill>
                  <a:schemeClr val="bg1"/>
                </a:solidFill>
                <a:latin typeface="Comic Sans MS" pitchFamily="66" charset="0"/>
              </a:rPr>
              <a:t> Qu’est ce qu’une enzyme de restriction?</a:t>
            </a:r>
          </a:p>
          <a:p>
            <a:endParaRPr lang="fr-FR" sz="2800" b="1" dirty="0" smtClean="0">
              <a:solidFill>
                <a:schemeClr val="bg1"/>
              </a:solidFill>
              <a:latin typeface="Comic Sans MS" pitchFamily="66" charset="0"/>
            </a:endParaRPr>
          </a:p>
          <a:p>
            <a:pPr>
              <a:buFont typeface="Wingdings" pitchFamily="2" charset="2"/>
              <a:buChar char="Ø"/>
            </a:pPr>
            <a:r>
              <a:rPr lang="fr-FR" sz="2800" b="1" dirty="0" smtClean="0">
                <a:solidFill>
                  <a:schemeClr val="bg1"/>
                </a:solidFill>
                <a:latin typeface="Comic Sans MS" pitchFamily="66" charset="0"/>
              </a:rPr>
              <a:t>Quels sont les vecteurs de clonage?</a:t>
            </a:r>
          </a:p>
          <a:p>
            <a:pPr>
              <a:buFont typeface="Wingdings" pitchFamily="2" charset="2"/>
              <a:buChar char="Ø"/>
            </a:pPr>
            <a:endParaRPr lang="fr-FR" sz="2800" b="1" dirty="0" smtClean="0">
              <a:solidFill>
                <a:schemeClr val="bg1"/>
              </a:solidFill>
              <a:latin typeface="Comic Sans MS" pitchFamily="66" charset="0"/>
            </a:endParaRPr>
          </a:p>
          <a:p>
            <a:pPr>
              <a:buFont typeface="Wingdings" pitchFamily="2" charset="2"/>
              <a:buChar char="Ø"/>
            </a:pPr>
            <a:r>
              <a:rPr lang="fr-FR" sz="2800" b="1" dirty="0" smtClean="0">
                <a:solidFill>
                  <a:schemeClr val="bg1"/>
                </a:solidFill>
                <a:latin typeface="Comic Sans MS" pitchFamily="66" charset="0"/>
              </a:rPr>
              <a:t>Comment l’ADN d’</a:t>
            </a:r>
            <a:r>
              <a:rPr lang="fr-FR" sz="2800" b="1" dirty="0" err="1" smtClean="0">
                <a:solidFill>
                  <a:schemeClr val="bg1"/>
                </a:solidFill>
                <a:latin typeface="Comic Sans MS" pitchFamily="66" charset="0"/>
              </a:rPr>
              <a:t>intérèt</a:t>
            </a:r>
            <a:r>
              <a:rPr lang="fr-FR" sz="2800" b="1" dirty="0" smtClean="0">
                <a:solidFill>
                  <a:schemeClr val="bg1"/>
                </a:solidFill>
                <a:latin typeface="Comic Sans MS" pitchFamily="66" charset="0"/>
              </a:rPr>
              <a:t> et le vecteur sont –ils liés?</a:t>
            </a:r>
          </a:p>
          <a:p>
            <a:pPr>
              <a:buFont typeface="Wingdings" pitchFamily="2" charset="2"/>
              <a:buChar char="Ø"/>
            </a:pPr>
            <a:r>
              <a:rPr lang="fr-FR" sz="2800" b="1" dirty="0" smtClean="0">
                <a:solidFill>
                  <a:schemeClr val="bg1"/>
                </a:solidFill>
                <a:latin typeface="Comic Sans MS" pitchFamily="66" charset="0"/>
              </a:rPr>
              <a:t>Les cellules hôtes?</a:t>
            </a:r>
          </a:p>
          <a:p>
            <a:pPr>
              <a:buFont typeface="Wingdings" pitchFamily="2" charset="2"/>
              <a:buChar char="Ø"/>
            </a:pPr>
            <a:r>
              <a:rPr lang="fr-FR" sz="2800" b="1" dirty="0" smtClean="0">
                <a:solidFill>
                  <a:schemeClr val="bg1"/>
                </a:solidFill>
                <a:latin typeface="Comic Sans MS" pitchFamily="66" charset="0"/>
              </a:rPr>
              <a:t>Comment l’ADN recombinant est introduit dans</a:t>
            </a:r>
          </a:p>
          <a:p>
            <a:r>
              <a:rPr lang="fr-FR" sz="2800" b="1" dirty="0" smtClean="0">
                <a:solidFill>
                  <a:schemeClr val="bg1"/>
                </a:solidFill>
                <a:latin typeface="Comic Sans MS" pitchFamily="66" charset="0"/>
              </a:rPr>
              <a:t> une cellules hôtes?</a:t>
            </a:r>
          </a:p>
          <a:p>
            <a:endParaRPr lang="fr-FR" sz="2800" b="1" dirty="0" smtClean="0">
              <a:solidFill>
                <a:schemeClr val="bg1"/>
              </a:solidFill>
              <a:latin typeface="Comic Sans MS" pitchFamily="66" charset="0"/>
            </a:endParaRPr>
          </a:p>
          <a:p>
            <a:pPr>
              <a:buFont typeface="Wingdings" pitchFamily="2" charset="2"/>
              <a:buChar char="Ø"/>
            </a:pPr>
            <a:r>
              <a:rPr lang="fr-FR" sz="2800" b="1" dirty="0" smtClean="0">
                <a:solidFill>
                  <a:schemeClr val="bg1"/>
                </a:solidFill>
                <a:latin typeface="Comic Sans MS" pitchFamily="66" charset="0"/>
              </a:rPr>
              <a:t>Les intérêts du clonage?</a:t>
            </a:r>
          </a:p>
          <a:p>
            <a:pPr>
              <a:buFont typeface="Wingdings" pitchFamily="2" charset="2"/>
              <a:buChar char="Ø"/>
            </a:pPr>
            <a:endParaRPr lang="fr-FR" sz="2800" b="1" dirty="0">
              <a:solidFill>
                <a:schemeClr val="bg1"/>
              </a:solidFill>
              <a:latin typeface="Comic Sans MS" pitchFamily="66" charset="0"/>
            </a:endParaRP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6</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down)">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down)">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down)">
                                      <p:cBhvr>
                                        <p:cTn id="32" dur="500"/>
                                        <p:tgtEl>
                                          <p:spTgt spid="7">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wipe(down)">
                                      <p:cBhvr>
                                        <p:cTn id="35" dur="500"/>
                                        <p:tgtEl>
                                          <p:spTgt spid="7">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wipe(down)">
                                      <p:cBhvr>
                                        <p:cTn id="4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10243" name="Picture 3"/>
          <p:cNvPicPr>
            <a:picLocks noChangeAspect="1" noChangeArrowheads="1"/>
          </p:cNvPicPr>
          <p:nvPr/>
        </p:nvPicPr>
        <p:blipFill>
          <a:blip r:embed="rId3"/>
          <a:srcRect/>
          <a:stretch>
            <a:fillRect/>
          </a:stretch>
        </p:blipFill>
        <p:spPr bwMode="auto">
          <a:xfrm>
            <a:off x="428596" y="2143116"/>
            <a:ext cx="8362950" cy="130492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57158" y="2000240"/>
            <a:ext cx="8467725" cy="4572032"/>
          </a:xfrm>
          <a:prstGeom prst="rect">
            <a:avLst/>
          </a:prstGeom>
          <a:noFill/>
          <a:ln w="9525">
            <a:noFill/>
            <a:miter lim="800000"/>
            <a:headEnd/>
            <a:tailEnd/>
          </a:ln>
          <a:effectLst/>
        </p:spPr>
      </p:pic>
      <p:sp>
        <p:nvSpPr>
          <p:cNvPr id="11" name="ZoneTexte 10"/>
          <p:cNvSpPr txBox="1"/>
          <p:nvPr/>
        </p:nvSpPr>
        <p:spPr>
          <a:xfrm>
            <a:off x="428596" y="5214950"/>
            <a:ext cx="3500462" cy="369332"/>
          </a:xfrm>
          <a:prstGeom prst="rect">
            <a:avLst/>
          </a:prstGeom>
          <a:noFill/>
        </p:spPr>
        <p:txBody>
          <a:bodyPr wrap="square" rtlCol="0">
            <a:spAutoFit/>
          </a:bodyPr>
          <a:lstStyle/>
          <a:p>
            <a:endParaRPr lang="fr-FR" dirty="0"/>
          </a:p>
        </p:txBody>
      </p:sp>
      <p:pic>
        <p:nvPicPr>
          <p:cNvPr id="10246" name="Picture 6"/>
          <p:cNvPicPr>
            <a:picLocks noChangeAspect="1" noChangeArrowheads="1"/>
          </p:cNvPicPr>
          <p:nvPr/>
        </p:nvPicPr>
        <p:blipFill>
          <a:blip r:embed="rId5"/>
          <a:srcRect/>
          <a:stretch>
            <a:fillRect/>
          </a:stretch>
        </p:blipFill>
        <p:spPr bwMode="auto">
          <a:xfrm>
            <a:off x="500034" y="1643050"/>
            <a:ext cx="8162925" cy="4143375"/>
          </a:xfrm>
          <a:prstGeom prst="rect">
            <a:avLst/>
          </a:prstGeom>
          <a:noFill/>
          <a:ln w="9525">
            <a:noFill/>
            <a:miter lim="800000"/>
            <a:headEnd/>
            <a:tailEnd/>
          </a:ln>
          <a:effectLst/>
        </p:spPr>
      </p:pic>
      <p:sp>
        <p:nvSpPr>
          <p:cNvPr id="9" name="ZoneTexte 8"/>
          <p:cNvSpPr txBox="1"/>
          <p:nvPr/>
        </p:nvSpPr>
        <p:spPr>
          <a:xfrm>
            <a:off x="642910" y="714356"/>
            <a:ext cx="7715304" cy="400110"/>
          </a:xfrm>
          <a:prstGeom prst="rect">
            <a:avLst/>
          </a:prstGeom>
          <a:noFill/>
        </p:spPr>
        <p:txBody>
          <a:bodyPr wrap="square" rtlCol="0">
            <a:spAutoFit/>
          </a:bodyPr>
          <a:lstStyle/>
          <a:p>
            <a:pPr>
              <a:buFont typeface="Wingdings" pitchFamily="2" charset="2"/>
              <a:buChar char="Ø"/>
            </a:pPr>
            <a:r>
              <a:rPr lang="fr-FR" sz="2000" b="1" dirty="0" smtClean="0">
                <a:solidFill>
                  <a:srgbClr val="00FFFF"/>
                </a:solidFill>
                <a:latin typeface="Comic Sans MS" pitchFamily="66" charset="0"/>
              </a:rPr>
              <a:t>comment obtenir l’ADN de l’organisme  donneur?</a:t>
            </a:r>
          </a:p>
        </p:txBody>
      </p:sp>
      <p:sp>
        <p:nvSpPr>
          <p:cNvPr id="10" name="Espace réservé du numéro de diapositive 9"/>
          <p:cNvSpPr>
            <a:spLocks noGrp="1"/>
          </p:cNvSpPr>
          <p:nvPr>
            <p:ph type="sldNum" sz="quarter" idx="12"/>
          </p:nvPr>
        </p:nvSpPr>
        <p:spPr/>
        <p:txBody>
          <a:bodyPr/>
          <a:lstStyle/>
          <a:p>
            <a:fld id="{01978420-ADDE-480D-98AF-099BF7CD32F1}" type="slidenum">
              <a:rPr lang="fr-FR" smtClean="0"/>
              <a:pPr/>
              <a:t>7</a:t>
            </a:fld>
            <a:endParaRPr lang="fr-FR"/>
          </a:p>
        </p:txBody>
      </p:sp>
      <p:sp>
        <p:nvSpPr>
          <p:cNvPr id="12" name="Espace réservé du pied de page 11"/>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10243"/>
                                        </p:tgtEl>
                                      </p:cBhvr>
                                    </p:animEffect>
                                    <p:set>
                                      <p:cBhvr>
                                        <p:cTn id="12" dur="1" fill="hold">
                                          <p:stCondLst>
                                            <p:cond delay="499"/>
                                          </p:stCondLst>
                                        </p:cTn>
                                        <p:tgtEl>
                                          <p:spTgt spid="102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checkerboard(across)">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0244"/>
                                        </p:tgtEl>
                                      </p:cBhvr>
                                    </p:animEffect>
                                    <p:set>
                                      <p:cBhvr>
                                        <p:cTn id="22" dur="1" fill="hold">
                                          <p:stCondLst>
                                            <p:cond delay="499"/>
                                          </p:stCondLst>
                                        </p:cTn>
                                        <p:tgtEl>
                                          <p:spTgt spid="1024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heckerboard(across)">
                                      <p:cBhvr>
                                        <p:cTn id="27" dur="5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0246"/>
                                        </p:tgtEl>
                                      </p:cBhvr>
                                    </p:animEffect>
                                    <p:set>
                                      <p:cBhvr>
                                        <p:cTn id="32" dur="1" fill="hold">
                                          <p:stCondLst>
                                            <p:cond delay="499"/>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357158" y="500042"/>
            <a:ext cx="3857652" cy="584775"/>
          </a:xfrm>
          <a:prstGeom prst="rect">
            <a:avLst/>
          </a:prstGeom>
          <a:noFill/>
        </p:spPr>
        <p:txBody>
          <a:bodyPr wrap="square" rtlCol="0">
            <a:spAutoFit/>
          </a:bodyPr>
          <a:lstStyle/>
          <a:p>
            <a:endParaRPr lang="fr-FR" sz="3200" b="1" dirty="0">
              <a:solidFill>
                <a:schemeClr val="accent3">
                  <a:lumMod val="60000"/>
                  <a:lumOff val="40000"/>
                </a:schemeClr>
              </a:solidFill>
              <a:latin typeface="Times New Roman" pitchFamily="18" charset="0"/>
              <a:cs typeface="Times New Roman" pitchFamily="18" charset="0"/>
            </a:endParaRPr>
          </a:p>
        </p:txBody>
      </p:sp>
      <p:sp>
        <p:nvSpPr>
          <p:cNvPr id="7" name="ZoneTexte 6"/>
          <p:cNvSpPr txBox="1"/>
          <p:nvPr/>
        </p:nvSpPr>
        <p:spPr>
          <a:xfrm>
            <a:off x="642910" y="1785926"/>
            <a:ext cx="4500594" cy="369332"/>
          </a:xfrm>
          <a:prstGeom prst="rect">
            <a:avLst/>
          </a:prstGeom>
          <a:noFill/>
        </p:spPr>
        <p:txBody>
          <a:bodyPr wrap="square" rtlCol="0">
            <a:spAutoFit/>
          </a:bodyPr>
          <a:lstStyle/>
          <a:p>
            <a:endParaRPr lang="fr-FR" dirty="0"/>
          </a:p>
        </p:txBody>
      </p:sp>
      <p:pic>
        <p:nvPicPr>
          <p:cNvPr id="11266" name="Picture 2"/>
          <p:cNvPicPr>
            <a:picLocks noChangeAspect="1" noChangeArrowheads="1"/>
          </p:cNvPicPr>
          <p:nvPr/>
        </p:nvPicPr>
        <p:blipFill>
          <a:blip r:embed="rId3"/>
          <a:srcRect/>
          <a:stretch>
            <a:fillRect/>
          </a:stretch>
        </p:blipFill>
        <p:spPr bwMode="auto">
          <a:xfrm>
            <a:off x="1400175" y="857232"/>
            <a:ext cx="6343650" cy="5905518"/>
          </a:xfrm>
          <a:prstGeom prst="rect">
            <a:avLst/>
          </a:prstGeom>
          <a:noFill/>
          <a:ln w="9525">
            <a:noFill/>
            <a:miter lim="800000"/>
            <a:headEnd/>
            <a:tailEnd/>
          </a:ln>
          <a:effectLst/>
        </p:spPr>
      </p:pic>
      <p:sp>
        <p:nvSpPr>
          <p:cNvPr id="8" name="ZoneTexte 7"/>
          <p:cNvSpPr txBox="1"/>
          <p:nvPr/>
        </p:nvSpPr>
        <p:spPr>
          <a:xfrm>
            <a:off x="500034" y="428604"/>
            <a:ext cx="6357982" cy="461665"/>
          </a:xfrm>
          <a:prstGeom prst="rect">
            <a:avLst/>
          </a:prstGeom>
          <a:noFill/>
        </p:spPr>
        <p:txBody>
          <a:bodyPr wrap="square" rtlCol="0">
            <a:spAutoFit/>
          </a:bodyPr>
          <a:lstStyle/>
          <a:p>
            <a:r>
              <a:rPr lang="fr-FR" sz="2400" b="1" dirty="0" smtClean="0">
                <a:solidFill>
                  <a:srgbClr val="00FFFF"/>
                </a:solidFill>
                <a:latin typeface="Comic Sans MS" pitchFamily="66" charset="0"/>
              </a:rPr>
              <a:t>Qu’est ce qu’une enzyme de restriction?</a:t>
            </a:r>
            <a:endParaRPr lang="fr-FR" sz="2400" dirty="0">
              <a:solidFill>
                <a:srgbClr val="00FFFF"/>
              </a:solidFill>
            </a:endParaRPr>
          </a:p>
        </p:txBody>
      </p:sp>
      <p:sp>
        <p:nvSpPr>
          <p:cNvPr id="9" name="Espace réservé du numéro de diapositive 8"/>
          <p:cNvSpPr>
            <a:spLocks noGrp="1"/>
          </p:cNvSpPr>
          <p:nvPr>
            <p:ph type="sldNum" sz="quarter" idx="12"/>
          </p:nvPr>
        </p:nvSpPr>
        <p:spPr/>
        <p:txBody>
          <a:bodyPr/>
          <a:lstStyle/>
          <a:p>
            <a:fld id="{01978420-ADDE-480D-98AF-099BF7CD32F1}" type="slidenum">
              <a:rPr lang="fr-FR" smtClean="0"/>
              <a:pPr/>
              <a:t>8</a:t>
            </a:fld>
            <a:endParaRPr lang="fr-FR"/>
          </a:p>
        </p:txBody>
      </p:sp>
      <p:sp>
        <p:nvSpPr>
          <p:cNvPr id="10" name="Espace réservé du pied de page 9"/>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266"/>
                                        </p:tgtEl>
                                      </p:cBhvr>
                                    </p:animEffect>
                                    <p:set>
                                      <p:cBhvr>
                                        <p:cTn id="12" dur="1" fill="hold">
                                          <p:stCondLst>
                                            <p:cond delay="4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lok\Pictures\clonage-moléculaire-utilisant-escherichia-coli-2656297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214282" y="285728"/>
            <a:ext cx="8643966" cy="584775"/>
          </a:xfrm>
          <a:prstGeom prst="rect">
            <a:avLst/>
          </a:prstGeom>
          <a:noFill/>
        </p:spPr>
        <p:txBody>
          <a:bodyPr wrap="square" rtlCol="0">
            <a:spAutoFit/>
          </a:bodyPr>
          <a:lstStyle/>
          <a:p>
            <a:pPr algn="ctr">
              <a:buFont typeface="Wingdings" pitchFamily="2" charset="2"/>
              <a:buChar char="Ø"/>
            </a:pPr>
            <a:r>
              <a:rPr lang="fr-FR" sz="3200" b="1" dirty="0" smtClean="0">
                <a:solidFill>
                  <a:srgbClr val="00FFFF"/>
                </a:solidFill>
                <a:latin typeface="Comic Sans MS" pitchFamily="66" charset="0"/>
              </a:rPr>
              <a:t>Quels sont les vecteurs de clonage?</a:t>
            </a:r>
          </a:p>
        </p:txBody>
      </p:sp>
      <p:sp>
        <p:nvSpPr>
          <p:cNvPr id="6" name="Espace réservé du numéro de diapositive 5"/>
          <p:cNvSpPr>
            <a:spLocks noGrp="1"/>
          </p:cNvSpPr>
          <p:nvPr>
            <p:ph type="sldNum" sz="quarter" idx="12"/>
          </p:nvPr>
        </p:nvSpPr>
        <p:spPr/>
        <p:txBody>
          <a:bodyPr/>
          <a:lstStyle/>
          <a:p>
            <a:fld id="{01978420-ADDE-480D-98AF-099BF7CD32F1}" type="slidenum">
              <a:rPr lang="fr-FR" smtClean="0"/>
              <a:pPr/>
              <a:t>9</a:t>
            </a:fld>
            <a:endParaRPr lang="fr-FR"/>
          </a:p>
        </p:txBody>
      </p:sp>
      <p:sp>
        <p:nvSpPr>
          <p:cNvPr id="7" name="Espace réservé du pied de page 6"/>
          <p:cNvSpPr>
            <a:spLocks noGrp="1"/>
          </p:cNvSpPr>
          <p:nvPr>
            <p:ph type="ftr" sz="quarter" idx="11"/>
          </p:nvPr>
        </p:nvSpPr>
        <p:spPr/>
        <p:txBody>
          <a:bodyPr/>
          <a:lstStyle/>
          <a:p>
            <a:r>
              <a:rPr lang="fr-FR" smtClean="0"/>
              <a:t>1</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1846</Words>
  <Application>Microsoft Office PowerPoint</Application>
  <PresentationFormat>Affichage à l'écran (4:3)</PresentationFormat>
  <Paragraphs>277</Paragraphs>
  <Slides>50</Slides>
  <Notes>1</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phagemide</vt:lpstr>
      <vt:lpstr>cosmides</vt:lpstr>
      <vt:lpstr>cosmide</vt:lpstr>
      <vt:lpstr>Diapositive 24</vt:lpstr>
      <vt:lpstr>LES CHROMOSOMES ARTIFICIELS :  </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5 - la sélection des bactéries transformés: </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lok</dc:creator>
  <cp:lastModifiedBy>lok</cp:lastModifiedBy>
  <cp:revision>30</cp:revision>
  <dcterms:created xsi:type="dcterms:W3CDTF">2016-03-12T07:19:27Z</dcterms:created>
  <dcterms:modified xsi:type="dcterms:W3CDTF">2019-05-19T10:07:02Z</dcterms:modified>
</cp:coreProperties>
</file>