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95" r:id="rId5"/>
    <p:sldId id="296" r:id="rId6"/>
    <p:sldId id="284" r:id="rId7"/>
    <p:sldId id="297" r:id="rId8"/>
    <p:sldId id="304" r:id="rId9"/>
    <p:sldId id="306" r:id="rId10"/>
    <p:sldId id="307" r:id="rId11"/>
    <p:sldId id="308" r:id="rId12"/>
    <p:sldId id="309" r:id="rId13"/>
    <p:sldId id="310" r:id="rId14"/>
    <p:sldId id="311" r:id="rId15"/>
    <p:sldId id="312" r:id="rId16"/>
    <p:sldId id="313" r:id="rId17"/>
    <p:sldId id="314" r:id="rId18"/>
    <p:sldId id="30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8189DCA-6875-480D-A964-DCE2858D49E2}">
          <p14:sldIdLst>
            <p14:sldId id="256"/>
            <p14:sldId id="257"/>
            <p14:sldId id="272"/>
            <p14:sldId id="295"/>
            <p14:sldId id="296"/>
            <p14:sldId id="284"/>
            <p14:sldId id="297"/>
            <p14:sldId id="304"/>
            <p14:sldId id="306"/>
            <p14:sldId id="307"/>
            <p14:sldId id="308"/>
            <p14:sldId id="309"/>
            <p14:sldId id="310"/>
            <p14:sldId id="311"/>
            <p14:sldId id="312"/>
            <p14:sldId id="313"/>
            <p14:sldId id="314"/>
            <p14:sldId id="3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1783301" y="331964"/>
            <a:ext cx="8915399" cy="5619135"/>
          </a:xfrm>
        </p:spPr>
        <p:txBody>
          <a:bodyPr>
            <a:normAutofit/>
          </a:bodyPr>
          <a:lstStyle/>
          <a:p>
            <a:pPr algn="ctr">
              <a:lnSpc>
                <a:spcPct val="107000"/>
              </a:lnSpc>
              <a:spcAft>
                <a:spcPts val="800"/>
              </a:spcAft>
            </a:pPr>
            <a:br>
              <a:rPr lang="en-US" sz="40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Lecture IX</a:t>
            </a:r>
            <a:br>
              <a:rPr lang="en-US" sz="40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r>
              <a:rPr lang="fr-FR" sz="4000" b="1" kern="100" dirty="0" err="1">
                <a:ea typeface="Calibri" panose="020F0502020204030204" pitchFamily="34" charset="0"/>
                <a:cs typeface="Arial" panose="020B0604020202020204" pitchFamily="34" charset="0"/>
              </a:rPr>
              <a:t>Devolution</a:t>
            </a:r>
            <a:r>
              <a:rPr lang="fr-FR" sz="4000" b="1" kern="100" dirty="0">
                <a:ea typeface="Calibri" panose="020F0502020204030204" pitchFamily="34" charset="0"/>
                <a:cs typeface="Arial" panose="020B0604020202020204" pitchFamily="34" charset="0"/>
              </a:rPr>
              <a:t> in </a:t>
            </a:r>
            <a:r>
              <a:rPr lang="fr-FR" sz="4000" b="1" kern="100" dirty="0" err="1">
                <a:ea typeface="Calibri" panose="020F0502020204030204" pitchFamily="34" charset="0"/>
                <a:cs typeface="Arial" panose="020B0604020202020204" pitchFamily="34" charset="0"/>
              </a:rPr>
              <a:t>Britain</a:t>
            </a: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endParaRPr lang="fr-FR" sz="40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100" dirty="0">
                <a:solidFill>
                  <a:srgbClr val="1D2228"/>
                </a:solidFill>
                <a:effectLst/>
                <a:latin typeface="+mj-lt"/>
                <a:ea typeface="Calibri" panose="020F0502020204030204" pitchFamily="34" charset="0"/>
                <a:cs typeface="Arial" panose="020B0604020202020204" pitchFamily="34" charset="0"/>
              </a:rPr>
              <a:t>g)</a:t>
            </a:r>
            <a:r>
              <a:rPr lang="en-US" sz="3200" b="1" i="0" dirty="0">
                <a:effectLst/>
                <a:latin typeface="+mj-lt"/>
              </a:rPr>
              <a:t> Constitutional Framework: </a:t>
            </a:r>
          </a:p>
          <a:p>
            <a:endParaRPr lang="en-US" dirty="0">
              <a:latin typeface="Noto Sans" panose="020B0502040504020204" pitchFamily="34" charset="0"/>
            </a:endParaRPr>
          </a:p>
          <a:p>
            <a:pPr marL="0" indent="0">
              <a:lnSpc>
                <a:spcPct val="200000"/>
              </a:lnSpc>
              <a:buNone/>
            </a:pPr>
            <a:r>
              <a:rPr lang="en-US" sz="2800" b="0" i="0" dirty="0">
                <a:effectLst/>
              </a:rPr>
              <a:t>Devolution in the UK is governed by a constitutional framework that outlines the powers and responsibilities of the devolved governments, as well as the relationship between the devolved administrations and the central government.</a:t>
            </a:r>
          </a:p>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02262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i="0" u="none" strike="noStrike" baseline="0" dirty="0">
                <a:solidFill>
                  <a:srgbClr val="1D2128"/>
                </a:solidFill>
                <a:latin typeface="+mj-lt"/>
              </a:rPr>
              <a:t>3. </a:t>
            </a:r>
            <a:r>
              <a:rPr lang="fr-FR" sz="3600" b="1" i="0" u="none" strike="noStrike" baseline="0" dirty="0" err="1">
                <a:solidFill>
                  <a:srgbClr val="1D2128"/>
                </a:solidFill>
                <a:latin typeface="+mj-lt"/>
              </a:rPr>
              <a:t>Benefits</a:t>
            </a:r>
            <a:r>
              <a:rPr lang="fr-FR" sz="3600" b="1" i="0" u="none" strike="noStrike" baseline="0" dirty="0">
                <a:solidFill>
                  <a:srgbClr val="1D2128"/>
                </a:solidFill>
                <a:latin typeface="+mj-lt"/>
              </a:rPr>
              <a:t> of </a:t>
            </a:r>
            <a:r>
              <a:rPr lang="fr-FR" sz="3600" b="1" i="0" u="none" strike="noStrike" baseline="0" dirty="0" err="1">
                <a:solidFill>
                  <a:srgbClr val="1D2128"/>
                </a:solidFill>
                <a:latin typeface="+mj-lt"/>
              </a:rPr>
              <a:t>Devolution</a:t>
            </a:r>
            <a:r>
              <a:rPr lang="fr-FR" sz="3600" b="1" i="0" u="none" strike="noStrike" baseline="0" dirty="0">
                <a:solidFill>
                  <a:srgbClr val="1D2128"/>
                </a:solidFill>
                <a:latin typeface="+mj-lt"/>
              </a:rPr>
              <a:t>: </a:t>
            </a:r>
          </a:p>
          <a:p>
            <a:pPr algn="ctr"/>
            <a:endParaRPr lang="fr-FR" sz="3600" b="0" i="0" u="none" strike="noStrike" baseline="0" dirty="0">
              <a:solidFill>
                <a:srgbClr val="1D2128"/>
              </a:solidFill>
              <a:latin typeface="+mj-lt"/>
            </a:endParaRPr>
          </a:p>
          <a:p>
            <a:pPr>
              <a:lnSpc>
                <a:spcPct val="200000"/>
              </a:lnSpc>
            </a:pPr>
            <a:r>
              <a:rPr lang="en-US" sz="3200" b="1" i="0" u="none" strike="noStrike" baseline="0" dirty="0">
                <a:solidFill>
                  <a:srgbClr val="1D2128"/>
                </a:solidFill>
              </a:rPr>
              <a:t>a) Enhanced Local Governance:</a:t>
            </a:r>
          </a:p>
          <a:p>
            <a:pPr marL="0" indent="0">
              <a:lnSpc>
                <a:spcPct val="200000"/>
              </a:lnSpc>
              <a:buNone/>
            </a:pPr>
            <a:r>
              <a:rPr lang="en-US" sz="1800" b="1" i="0" u="none" strike="noStrike" baseline="0" dirty="0">
                <a:solidFill>
                  <a:srgbClr val="1D2128"/>
                </a:solidFill>
              </a:rPr>
              <a:t> </a:t>
            </a:r>
            <a:r>
              <a:rPr lang="en-US" sz="2800" b="0" i="0" u="none" strike="noStrike" baseline="0" dirty="0">
                <a:solidFill>
                  <a:srgbClr val="1D2128"/>
                </a:solidFill>
              </a:rPr>
              <a:t>Devolution enables regions to make decisions that are more closely aligned with local needs and aspirations, fostering a sense of ownership and accountability. </a:t>
            </a:r>
            <a:endParaRPr lang="en-US" sz="2800"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24650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pPr marL="0" indent="0" algn="ctr">
              <a:buNone/>
            </a:pPr>
            <a:endParaRPr lang="fr-FR" sz="3600" b="0" i="0" u="none" strike="noStrike" baseline="0" dirty="0">
              <a:solidFill>
                <a:srgbClr val="1D2128"/>
              </a:solidFill>
              <a:latin typeface="+mj-lt"/>
            </a:endParaRPr>
          </a:p>
          <a:p>
            <a:pPr>
              <a:lnSpc>
                <a:spcPct val="200000"/>
              </a:lnSpc>
            </a:pPr>
            <a:r>
              <a:rPr lang="en-US" sz="3200" b="1" dirty="0">
                <a:solidFill>
                  <a:srgbClr val="1D2128"/>
                </a:solidFill>
                <a:latin typeface="+mj-lt"/>
              </a:rPr>
              <a:t>b</a:t>
            </a:r>
            <a:r>
              <a:rPr lang="en-US" sz="3200" b="1" i="0" u="none" strike="noStrike" baseline="0" dirty="0">
                <a:solidFill>
                  <a:srgbClr val="1D2128"/>
                </a:solidFill>
                <a:latin typeface="+mj-lt"/>
              </a:rPr>
              <a:t>) Regional Identity and Cultural Preservation:</a:t>
            </a:r>
          </a:p>
          <a:p>
            <a:pPr>
              <a:lnSpc>
                <a:spcPct val="200000"/>
              </a:lnSpc>
            </a:pPr>
            <a:endParaRPr lang="en-US" b="1" dirty="0">
              <a:solidFill>
                <a:srgbClr val="1D2128"/>
              </a:solidFill>
              <a:latin typeface="Times New Roman" panose="02020603050405020304" pitchFamily="18" charset="0"/>
            </a:endParaRPr>
          </a:p>
          <a:p>
            <a:pPr marL="0" indent="0">
              <a:lnSpc>
                <a:spcPct val="200000"/>
              </a:lnSpc>
              <a:buNone/>
            </a:pPr>
            <a:r>
              <a:rPr lang="en-US" sz="1800" b="1" i="0" u="none" strike="noStrike" baseline="0" dirty="0">
                <a:solidFill>
                  <a:srgbClr val="1D2128"/>
                </a:solidFill>
                <a:latin typeface="Times New Roman" panose="02020603050405020304" pitchFamily="18" charset="0"/>
              </a:rPr>
              <a:t> </a:t>
            </a:r>
            <a:r>
              <a:rPr lang="en-US" sz="2800" b="0" i="0" u="none" strike="noStrike" baseline="0" dirty="0">
                <a:solidFill>
                  <a:srgbClr val="1D2128"/>
                </a:solidFill>
              </a:rPr>
              <a:t>Devolution has allowed regions to promote and preserve their distinct cultural identities, languages, and heritage, fostering a sense of pride and belonging among their populations. </a:t>
            </a:r>
            <a:endParaRPr lang="en-US" sz="2800"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22051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pPr marL="0" indent="0" algn="ctr">
              <a:buNone/>
            </a:pPr>
            <a:endParaRPr lang="fr-FR" sz="3600" b="0" i="0" u="none" strike="noStrike" baseline="0" dirty="0">
              <a:solidFill>
                <a:srgbClr val="1D2128"/>
              </a:solidFill>
              <a:latin typeface="+mj-lt"/>
            </a:endParaRPr>
          </a:p>
          <a:p>
            <a:pPr>
              <a:lnSpc>
                <a:spcPct val="200000"/>
              </a:lnSpc>
            </a:pPr>
            <a:r>
              <a:rPr lang="en-US" sz="3200" b="1" dirty="0">
                <a:solidFill>
                  <a:srgbClr val="1D2128"/>
                </a:solidFill>
                <a:latin typeface="+mj-lt"/>
              </a:rPr>
              <a:t>c</a:t>
            </a:r>
            <a:r>
              <a:rPr lang="en-US" sz="3200" b="1" i="0" u="none" strike="noStrike" baseline="0" dirty="0">
                <a:solidFill>
                  <a:srgbClr val="1D2128"/>
                </a:solidFill>
                <a:latin typeface="+mj-lt"/>
              </a:rPr>
              <a:t>) Economic Development:</a:t>
            </a:r>
          </a:p>
          <a:p>
            <a:pPr>
              <a:lnSpc>
                <a:spcPct val="200000"/>
              </a:lnSpc>
            </a:pPr>
            <a:endParaRPr lang="en-US" dirty="0">
              <a:solidFill>
                <a:srgbClr val="1D2128"/>
              </a:solidFill>
              <a:latin typeface="Times New Roman" panose="02020603050405020304" pitchFamily="18" charset="0"/>
            </a:endParaRPr>
          </a:p>
          <a:p>
            <a:pPr marL="0" indent="0">
              <a:lnSpc>
                <a:spcPct val="200000"/>
              </a:lnSpc>
              <a:buNone/>
            </a:pPr>
            <a:r>
              <a:rPr lang="en-US" sz="2800" b="0" i="0" u="none" strike="noStrike" baseline="0" dirty="0">
                <a:solidFill>
                  <a:srgbClr val="1D2128"/>
                </a:solidFill>
              </a:rPr>
              <a:t>Devolved administrations have the power to implement economic policies, attract investment, and promote regional growth, potentially addressing regional disparities and promoting economic diversification. </a:t>
            </a:r>
            <a:endParaRPr lang="en-US" sz="2800"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76064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fr-FR" sz="1800" b="1" i="0" u="none" strike="noStrike" baseline="0" dirty="0">
              <a:solidFill>
                <a:srgbClr val="1D2128"/>
              </a:solidFill>
              <a:latin typeface="Times New Roman" panose="02020603050405020304" pitchFamily="18" charset="0"/>
            </a:endParaRPr>
          </a:p>
          <a:p>
            <a:pPr algn="ctr"/>
            <a:r>
              <a:rPr lang="fr-FR" sz="3600" b="1" i="0" u="none" strike="noStrike" baseline="0" dirty="0">
                <a:solidFill>
                  <a:srgbClr val="1D2128"/>
                </a:solidFill>
                <a:latin typeface="+mj-lt"/>
              </a:rPr>
              <a:t>4. Challenges of </a:t>
            </a:r>
            <a:r>
              <a:rPr lang="fr-FR" sz="3600" b="1" i="0" u="none" strike="noStrike" baseline="0" dirty="0" err="1">
                <a:solidFill>
                  <a:srgbClr val="1D2128"/>
                </a:solidFill>
                <a:latin typeface="+mj-lt"/>
              </a:rPr>
              <a:t>Devolution</a:t>
            </a:r>
            <a:r>
              <a:rPr lang="fr-FR" sz="3600" b="1" i="0" u="none" strike="noStrike" baseline="0" dirty="0">
                <a:solidFill>
                  <a:srgbClr val="1D2128"/>
                </a:solidFill>
                <a:latin typeface="+mj-lt"/>
              </a:rPr>
              <a:t>: </a:t>
            </a:r>
          </a:p>
          <a:p>
            <a:pPr marL="0" indent="0">
              <a:buNone/>
            </a:pPr>
            <a:endParaRPr lang="fr-FR" sz="3600" b="1" i="0" u="none" strike="noStrike" baseline="0" dirty="0">
              <a:solidFill>
                <a:srgbClr val="1D2128"/>
              </a:solidFill>
              <a:latin typeface="+mj-lt"/>
            </a:endParaRPr>
          </a:p>
          <a:p>
            <a:r>
              <a:rPr lang="en-US" sz="3200" b="1" i="0" u="none" strike="noStrike" baseline="0" dirty="0">
                <a:solidFill>
                  <a:srgbClr val="1D2128"/>
                </a:solidFill>
                <a:latin typeface="+mj-lt"/>
              </a:rPr>
              <a:t>a) Constitutional Complexity: </a:t>
            </a:r>
          </a:p>
          <a:p>
            <a:pPr marL="0" indent="0">
              <a:lnSpc>
                <a:spcPct val="200000"/>
              </a:lnSpc>
              <a:buNone/>
            </a:pPr>
            <a:r>
              <a:rPr lang="en-US" sz="2800" b="0" i="0" u="none" strike="noStrike" baseline="0" dirty="0">
                <a:solidFill>
                  <a:srgbClr val="1D2128"/>
                </a:solidFill>
              </a:rPr>
              <a:t>Devolution has added complexity to the constitutional framework of the United Kingdom, requiring careful coordination and cooperation between different levels of government. </a:t>
            </a:r>
            <a:endParaRPr lang="fr-FR" sz="2800" b="0" i="0" u="none" strike="noStrike" baseline="0" dirty="0">
              <a:solidFill>
                <a:srgbClr val="1D2128"/>
              </a:solidFill>
            </a:endParaRPr>
          </a:p>
        </p:txBody>
      </p:sp>
    </p:spTree>
    <p:extLst>
      <p:ext uri="{BB962C8B-B14F-4D97-AF65-F5344CB8AC3E}">
        <p14:creationId xmlns:p14="http://schemas.microsoft.com/office/powerpoint/2010/main" val="3889977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fr-FR" sz="1800" b="1" i="0" u="none" strike="noStrike" baseline="0" dirty="0">
              <a:solidFill>
                <a:srgbClr val="1D2128"/>
              </a:solidFill>
              <a:latin typeface="Times New Roman" panose="02020603050405020304" pitchFamily="18" charset="0"/>
            </a:endParaRPr>
          </a:p>
          <a:p>
            <a:pPr marL="0" indent="0">
              <a:buNone/>
            </a:pPr>
            <a:endParaRPr lang="fr-FR" sz="3600" b="1" i="0" u="none" strike="noStrike" baseline="0" dirty="0">
              <a:solidFill>
                <a:srgbClr val="1D2128"/>
              </a:solidFill>
              <a:latin typeface="+mj-lt"/>
            </a:endParaRPr>
          </a:p>
          <a:p>
            <a:r>
              <a:rPr lang="en-US" sz="3200" b="1" i="0" u="none" strike="noStrike" baseline="0" dirty="0">
                <a:solidFill>
                  <a:srgbClr val="1D2128"/>
                </a:solidFill>
                <a:latin typeface="+mj-lt"/>
              </a:rPr>
              <a:t>b) Territorial Tensions: </a:t>
            </a:r>
          </a:p>
          <a:p>
            <a:endParaRPr lang="en-US" sz="3200" b="1" i="0" u="none" strike="noStrike" baseline="0" dirty="0">
              <a:solidFill>
                <a:srgbClr val="1D2128"/>
              </a:solidFill>
              <a:latin typeface="+mj-lt"/>
            </a:endParaRPr>
          </a:p>
          <a:p>
            <a:pPr marL="0" indent="0">
              <a:lnSpc>
                <a:spcPct val="200000"/>
              </a:lnSpc>
              <a:buNone/>
            </a:pPr>
            <a:r>
              <a:rPr lang="en-US" sz="2800" b="0" i="0" u="none" strike="noStrike" baseline="0" dirty="0">
                <a:solidFill>
                  <a:srgbClr val="1D2128"/>
                </a:solidFill>
              </a:rPr>
              <a:t>Devolution has raised questions about the balance of power between the central government and devolved administrations, occasionally leading to tensions and disputes over policy areas and funding arrangements. </a:t>
            </a:r>
            <a:endParaRPr lang="fr-FR" sz="2800" b="0" i="0" u="none" strike="noStrike" baseline="0" dirty="0">
              <a:solidFill>
                <a:srgbClr val="1D2128"/>
              </a:solidFill>
            </a:endParaRPr>
          </a:p>
        </p:txBody>
      </p:sp>
    </p:spTree>
    <p:extLst>
      <p:ext uri="{BB962C8B-B14F-4D97-AF65-F5344CB8AC3E}">
        <p14:creationId xmlns:p14="http://schemas.microsoft.com/office/powerpoint/2010/main" val="679860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fr-FR" sz="1800" b="1" i="0" u="none" strike="noStrike" baseline="0" dirty="0">
              <a:solidFill>
                <a:srgbClr val="1D2128"/>
              </a:solidFill>
              <a:latin typeface="Times New Roman" panose="02020603050405020304" pitchFamily="18" charset="0"/>
            </a:endParaRPr>
          </a:p>
          <a:p>
            <a:pPr marL="0" indent="0">
              <a:buNone/>
            </a:pPr>
            <a:r>
              <a:rPr lang="fr-FR" sz="3200" b="1" dirty="0">
                <a:solidFill>
                  <a:srgbClr val="1D2128"/>
                </a:solidFill>
                <a:latin typeface="+mj-lt"/>
              </a:rPr>
              <a:t>c</a:t>
            </a:r>
            <a:r>
              <a:rPr lang="en-US" sz="3200" b="1" i="0" u="none" strike="noStrike" baseline="0" dirty="0">
                <a:solidFill>
                  <a:srgbClr val="1D2128"/>
                </a:solidFill>
                <a:latin typeface="+mj-lt"/>
              </a:rPr>
              <a:t>) Potential Fragmentation:</a:t>
            </a:r>
          </a:p>
          <a:p>
            <a:pPr marL="0" indent="0">
              <a:buNone/>
            </a:pPr>
            <a:endParaRPr lang="en-US" b="1" dirty="0">
              <a:solidFill>
                <a:srgbClr val="1D2128"/>
              </a:solidFill>
              <a:latin typeface="Times New Roman" panose="02020603050405020304" pitchFamily="18" charset="0"/>
            </a:endParaRPr>
          </a:p>
          <a:p>
            <a:pPr marL="0" indent="0">
              <a:lnSpc>
                <a:spcPct val="200000"/>
              </a:lnSpc>
              <a:buNone/>
            </a:pPr>
            <a:r>
              <a:rPr lang="en-US" sz="2800" b="1" i="0" u="none" strike="noStrike" baseline="0" dirty="0">
                <a:solidFill>
                  <a:srgbClr val="1D2128"/>
                </a:solidFill>
              </a:rPr>
              <a:t> </a:t>
            </a:r>
            <a:r>
              <a:rPr lang="en-US" sz="2800" b="0" i="0" u="none" strike="noStrike" baseline="0" dirty="0">
                <a:solidFill>
                  <a:srgbClr val="1D2128"/>
                </a:solidFill>
              </a:rPr>
              <a:t>Critics argue that devolution may lead to fragmentation and a lack of uniformity in policy approaches, potentially undermining national cohesion and creating disparities between regions. </a:t>
            </a:r>
            <a:endParaRPr lang="fr-FR" sz="2800" b="0" i="0" u="none" strike="noStrike" baseline="0" dirty="0">
              <a:solidFill>
                <a:srgbClr val="1D2128"/>
              </a:solidFill>
            </a:endParaRPr>
          </a:p>
        </p:txBody>
      </p:sp>
    </p:spTree>
    <p:extLst>
      <p:ext uri="{BB962C8B-B14F-4D97-AF65-F5344CB8AC3E}">
        <p14:creationId xmlns:p14="http://schemas.microsoft.com/office/powerpoint/2010/main" val="2855518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b="1" i="0" u="none" strike="noStrike" baseline="0" dirty="0">
              <a:solidFill>
                <a:srgbClr val="1D2128"/>
              </a:solidFill>
              <a:latin typeface="Times New Roman" panose="02020603050405020304" pitchFamily="18" charset="0"/>
            </a:endParaRPr>
          </a:p>
          <a:p>
            <a:pPr algn="ctr"/>
            <a:r>
              <a:rPr lang="en-US" sz="3600" b="1" i="0" u="none" strike="noStrike" baseline="0" dirty="0">
                <a:solidFill>
                  <a:srgbClr val="1D2128"/>
                </a:solidFill>
                <a:latin typeface="+mj-lt"/>
              </a:rPr>
              <a:t>5. Impact on the United Kingdom: </a:t>
            </a:r>
            <a:endParaRPr lang="en-US" sz="3600" b="0" i="0" u="none" strike="noStrike" baseline="0" dirty="0">
              <a:solidFill>
                <a:srgbClr val="1D2128"/>
              </a:solidFill>
              <a:latin typeface="+mj-lt"/>
            </a:endParaRPr>
          </a:p>
          <a:p>
            <a:pPr>
              <a:lnSpc>
                <a:spcPct val="200000"/>
              </a:lnSpc>
            </a:pPr>
            <a:r>
              <a:rPr lang="en-US" sz="2800" b="0" i="0" u="none" strike="noStrike" baseline="0" dirty="0">
                <a:solidFill>
                  <a:srgbClr val="1D2128"/>
                </a:solidFill>
              </a:rPr>
              <a:t>Devolution has had a profound impact on the United Kingdom, reshaping the dynamics of governance and political representation. It has created opportunities for regions to have a greater say in decision-making processes, fostering a sense of empowerment and decentralization. </a:t>
            </a:r>
            <a:endParaRPr lang="fr-FR" sz="2800" b="1" i="0" u="none" strike="noStrike" baseline="0" dirty="0">
              <a:solidFill>
                <a:srgbClr val="1D2128"/>
              </a:solidFill>
            </a:endParaRPr>
          </a:p>
        </p:txBody>
      </p:sp>
    </p:spTree>
    <p:extLst>
      <p:ext uri="{BB962C8B-B14F-4D97-AF65-F5344CB8AC3E}">
        <p14:creationId xmlns:p14="http://schemas.microsoft.com/office/powerpoint/2010/main" val="3201157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fontScale="92500"/>
          </a:bodyPr>
          <a:lstStyle/>
          <a:p>
            <a:endParaRPr lang="en-US" sz="3600" b="1" kern="100" dirty="0">
              <a:solidFill>
                <a:srgbClr val="1D2228"/>
              </a:solidFill>
              <a:effectLst/>
              <a:latin typeface="+mj-lt"/>
              <a:ea typeface="Calibri" panose="020F0502020204030204" pitchFamily="34" charset="0"/>
              <a:cs typeface="Arial" panose="020B0604020202020204" pitchFamily="34" charset="0"/>
            </a:endParaRPr>
          </a:p>
          <a:p>
            <a:r>
              <a:rPr lang="en-US" sz="3600" b="1" kern="100">
                <a:solidFill>
                  <a:srgbClr val="1D2228"/>
                </a:solidFill>
                <a:effectLst/>
                <a:latin typeface="+mj-lt"/>
                <a:ea typeface="Calibri" panose="020F0502020204030204" pitchFamily="34" charset="0"/>
                <a:cs typeface="Arial" panose="020B0604020202020204" pitchFamily="34" charset="0"/>
              </a:rPr>
              <a:t>Conclusion</a:t>
            </a:r>
            <a:endParaRPr lang="en-US" sz="3600" b="1" kern="100" dirty="0">
              <a:solidFill>
                <a:srgbClr val="1D2228"/>
              </a:solidFill>
              <a:effectLst/>
              <a:latin typeface="+mj-lt"/>
              <a:ea typeface="Calibri" panose="020F0502020204030204" pitchFamily="34" charset="0"/>
              <a:cs typeface="Arial" panose="020B0604020202020204" pitchFamily="34" charset="0"/>
            </a:endParaRPr>
          </a:p>
          <a:p>
            <a:pPr marL="0" indent="0">
              <a:lnSpc>
                <a:spcPct val="200000"/>
              </a:lnSpc>
              <a:buNone/>
            </a:pPr>
            <a:r>
              <a:rPr lang="en-US" sz="2800" b="0" i="0" u="none" strike="noStrike" baseline="0" dirty="0">
                <a:solidFill>
                  <a:srgbClr val="1D2128"/>
                </a:solidFill>
              </a:rPr>
              <a:t>devolution in Britain has transformed the political landscape, granting regions greater autonomy and decision-making powers. It has enhanced local governance, preserved regional identities, and facilitated economic development. However, devolution also poses challenges such as constitutional complexity and potential fragmentation. </a:t>
            </a:r>
            <a:endParaRPr lang="en-US" sz="2800" b="1"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23992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4000" b="1" kern="100" dirty="0">
                <a:solidFill>
                  <a:srgbClr val="1D2228"/>
                </a:solidFill>
                <a:latin typeface="+mj-lt"/>
                <a:ea typeface="Calibri" panose="020F0502020204030204" pitchFamily="34" charset="0"/>
                <a:cs typeface="Arial" panose="020B0604020202020204" pitchFamily="34" charset="0"/>
              </a:rPr>
              <a:t>Introduction</a:t>
            </a:r>
            <a:endParaRPr lang="fr-FR" sz="2800" b="0" i="0" u="none" strike="noStrike" baseline="0" dirty="0">
              <a:solidFill>
                <a:srgbClr val="000000"/>
              </a:solidFill>
            </a:endParaRPr>
          </a:p>
          <a:p>
            <a:pPr>
              <a:lnSpc>
                <a:spcPct val="200000"/>
              </a:lnSpc>
            </a:pPr>
            <a:r>
              <a:rPr lang="en-US" sz="2800" b="0" i="0" u="none" strike="noStrike" baseline="0" dirty="0">
                <a:solidFill>
                  <a:srgbClr val="000000"/>
                </a:solidFill>
              </a:rPr>
              <a:t> </a:t>
            </a:r>
            <a:r>
              <a:rPr lang="en-US" sz="2800" b="0" i="0" u="none" strike="noStrike" baseline="0" dirty="0">
                <a:solidFill>
                  <a:srgbClr val="1D2128"/>
                </a:solidFill>
              </a:rPr>
              <a:t>Devolution refers to the transfer of powers and decision-making authority from a central government to regional or local governments. It has significantly shaped the political landscape of the United Kingdom, allowing for more localized governance and addressing demands for greater regional autonomy. </a:t>
            </a:r>
            <a:endParaRPr lang="en-US" sz="2800" b="1" kern="100" dirty="0">
              <a:solidFill>
                <a:srgbClr val="1D2228"/>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600" b="1" kern="100" dirty="0">
                <a:solidFill>
                  <a:srgbClr val="1D2228"/>
                </a:solidFill>
                <a:latin typeface="+mj-lt"/>
                <a:ea typeface="Calibri" panose="020F0502020204030204" pitchFamily="34" charset="0"/>
                <a:cs typeface="Arial" panose="020B0604020202020204" pitchFamily="34" charset="0"/>
              </a:rPr>
              <a:t>1.</a:t>
            </a:r>
            <a:r>
              <a:rPr lang="fr-FR" sz="3600" b="1" kern="0" dirty="0">
                <a:solidFill>
                  <a:srgbClr val="1D2228"/>
                </a:solidFill>
                <a:effectLst/>
                <a:latin typeface="+mj-lt"/>
                <a:ea typeface="Times New Roman" panose="02020603050405020304" pitchFamily="18" charset="0"/>
                <a:cs typeface="Arial" panose="020B0604020202020204" pitchFamily="34" charset="0"/>
              </a:rPr>
              <a:t>Origins and </a:t>
            </a:r>
            <a:r>
              <a:rPr lang="fr-FR" sz="3600" b="1" kern="0" dirty="0" err="1">
                <a:solidFill>
                  <a:srgbClr val="1D2228"/>
                </a:solidFill>
                <a:effectLst/>
                <a:latin typeface="+mj-lt"/>
                <a:ea typeface="Times New Roman" panose="02020603050405020304" pitchFamily="18" charset="0"/>
                <a:cs typeface="Arial" panose="020B0604020202020204" pitchFamily="34" charset="0"/>
              </a:rPr>
              <a:t>Historical</a:t>
            </a:r>
            <a:r>
              <a:rPr lang="fr-FR" sz="3600" b="1" kern="0" dirty="0">
                <a:solidFill>
                  <a:srgbClr val="1D2228"/>
                </a:solidFill>
                <a:effectLst/>
                <a:latin typeface="+mj-lt"/>
                <a:ea typeface="Times New Roman" panose="02020603050405020304" pitchFamily="18" charset="0"/>
                <a:cs typeface="Arial" panose="020B0604020202020204" pitchFamily="34" charset="0"/>
              </a:rPr>
              <a:t> </a:t>
            </a:r>
            <a:r>
              <a:rPr lang="fr-FR" sz="3600" b="1" kern="0" dirty="0" err="1">
                <a:solidFill>
                  <a:srgbClr val="1D2228"/>
                </a:solidFill>
                <a:effectLst/>
                <a:latin typeface="+mj-lt"/>
                <a:ea typeface="Times New Roman" panose="02020603050405020304" pitchFamily="18" charset="0"/>
                <a:cs typeface="Arial" panose="020B0604020202020204" pitchFamily="34" charset="0"/>
              </a:rPr>
              <a:t>Context</a:t>
            </a:r>
            <a:endParaRPr lang="fr-FR" sz="3600" b="1" kern="0" dirty="0">
              <a:solidFill>
                <a:srgbClr val="1D2228"/>
              </a:solidFill>
              <a:latin typeface="+mj-lt"/>
              <a:ea typeface="Times New Roman" panose="02020603050405020304" pitchFamily="18" charset="0"/>
              <a:cs typeface="Arial" panose="020B0604020202020204" pitchFamily="34" charset="0"/>
            </a:endParaRPr>
          </a:p>
          <a:p>
            <a:pPr algn="l"/>
            <a:endParaRPr lang="fr-FR" sz="1800" b="0" i="0" u="none" strike="noStrike" baseline="0" dirty="0">
              <a:solidFill>
                <a:srgbClr val="000000"/>
              </a:solidFill>
              <a:latin typeface="Times New Roman" panose="02020603050405020304" pitchFamily="18" charset="0"/>
            </a:endParaRPr>
          </a:p>
          <a:p>
            <a:pPr>
              <a:lnSpc>
                <a:spcPct val="200000"/>
              </a:lnSpc>
            </a:pPr>
            <a:r>
              <a:rPr lang="en-US" sz="2800" b="0" i="0" u="none" strike="noStrike" baseline="0" dirty="0">
                <a:solidFill>
                  <a:srgbClr val="1D2128"/>
                </a:solidFill>
              </a:rPr>
              <a:t>The origins of devolution in Britain can be traced back to the late 20th century when demands for greater regional autonomy gained momentum. Factors such as growing calls for self-governance in Scotland and Wales, as well as the desire to address regional disparities, influenced the push for devolution. </a:t>
            </a:r>
            <a:endParaRPr lang="en-US" sz="2800" kern="0"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175149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pPr algn="l"/>
            <a:endParaRPr lang="fr-FR" sz="1800" b="0" i="0" u="none" strike="noStrike" baseline="0" dirty="0">
              <a:solidFill>
                <a:srgbClr val="000000"/>
              </a:solidFill>
              <a:latin typeface="Times New Roman" panose="02020603050405020304" pitchFamily="18" charset="0"/>
            </a:endParaRPr>
          </a:p>
          <a:p>
            <a:pPr algn="ctr"/>
            <a:r>
              <a:rPr lang="en-US" sz="3600" b="0" i="0" u="none" strike="noStrike" baseline="0" dirty="0">
                <a:solidFill>
                  <a:srgbClr val="000000"/>
                </a:solidFill>
                <a:latin typeface="+mj-lt"/>
              </a:rPr>
              <a:t> </a:t>
            </a:r>
            <a:r>
              <a:rPr lang="en-US" sz="3600" b="1" i="0" u="none" strike="noStrike" baseline="0" dirty="0">
                <a:solidFill>
                  <a:srgbClr val="1D2128"/>
                </a:solidFill>
                <a:latin typeface="+mj-lt"/>
              </a:rPr>
              <a:t>2. Key Features of Devolution: </a:t>
            </a:r>
          </a:p>
          <a:p>
            <a:pPr marL="0" indent="0" algn="ctr">
              <a:buNone/>
            </a:pPr>
            <a:endParaRPr lang="en-US" sz="3600" b="0" i="0" u="none" strike="noStrike" baseline="0" dirty="0">
              <a:solidFill>
                <a:srgbClr val="1D2128"/>
              </a:solidFill>
              <a:latin typeface="+mj-lt"/>
            </a:endParaRPr>
          </a:p>
          <a:p>
            <a:r>
              <a:rPr lang="fr-FR" sz="3200" b="1" i="0" u="none" strike="noStrike" baseline="0" dirty="0">
                <a:solidFill>
                  <a:srgbClr val="1D2128"/>
                </a:solidFill>
                <a:latin typeface="+mj-lt"/>
              </a:rPr>
              <a:t>a) </a:t>
            </a:r>
            <a:r>
              <a:rPr lang="fr-FR" sz="3200" b="1" i="0" u="none" strike="noStrike" baseline="0" dirty="0" err="1">
                <a:solidFill>
                  <a:srgbClr val="1D2128"/>
                </a:solidFill>
                <a:latin typeface="+mj-lt"/>
              </a:rPr>
              <a:t>Differentiated</a:t>
            </a:r>
            <a:r>
              <a:rPr lang="fr-FR" sz="3200" b="1" i="0" u="none" strike="noStrike" baseline="0" dirty="0">
                <a:solidFill>
                  <a:srgbClr val="1D2128"/>
                </a:solidFill>
                <a:latin typeface="+mj-lt"/>
              </a:rPr>
              <a:t> </a:t>
            </a:r>
            <a:r>
              <a:rPr lang="fr-FR" sz="3200" b="1" i="0" u="none" strike="noStrike" baseline="0" dirty="0" err="1">
                <a:solidFill>
                  <a:srgbClr val="1D2128"/>
                </a:solidFill>
                <a:latin typeface="+mj-lt"/>
              </a:rPr>
              <a:t>Systems</a:t>
            </a:r>
            <a:r>
              <a:rPr lang="fr-FR" sz="3200" b="1" i="0" u="none" strike="noStrike" baseline="0" dirty="0">
                <a:solidFill>
                  <a:srgbClr val="1D2128"/>
                </a:solidFill>
                <a:latin typeface="+mj-lt"/>
              </a:rPr>
              <a:t>: </a:t>
            </a:r>
          </a:p>
          <a:p>
            <a:pPr marL="0" indent="0">
              <a:lnSpc>
                <a:spcPct val="200000"/>
              </a:lnSpc>
              <a:buNone/>
            </a:pPr>
            <a:r>
              <a:rPr lang="en-US" sz="2800" b="0" i="0" dirty="0">
                <a:effectLst/>
                <a:latin typeface="Noto Sans" panose="020B0502040504020204" pitchFamily="34" charset="0"/>
              </a:rPr>
              <a:t>Devolution in the UK involves the transfer of certain powers from the central government to regional or national governments, such as the Scottish Parliament, the Welsh Assembly, and the Northern Ireland Assembly.</a:t>
            </a:r>
            <a:endParaRPr lang="en-US" sz="2800" kern="100" dirty="0">
              <a:solidFill>
                <a:srgbClr val="1D2228"/>
              </a:solidFill>
              <a:effectLst/>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2615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pPr lvl="1"/>
            <a:endParaRPr lang="fr-FR" sz="1800" b="1" dirty="0">
              <a:solidFill>
                <a:srgbClr val="1D2128"/>
              </a:solidFill>
              <a:latin typeface="+mj-lt"/>
            </a:endParaRPr>
          </a:p>
          <a:p>
            <a:pPr lvl="1"/>
            <a:r>
              <a:rPr lang="fr-FR" sz="3200" b="1" dirty="0">
                <a:solidFill>
                  <a:srgbClr val="1D2128"/>
                </a:solidFill>
                <a:latin typeface="+mj-lt"/>
              </a:rPr>
              <a:t>b</a:t>
            </a:r>
            <a:r>
              <a:rPr lang="fr-FR" sz="3200" b="1" i="0" u="none" strike="noStrike" baseline="0" dirty="0">
                <a:solidFill>
                  <a:srgbClr val="1D2128"/>
                </a:solidFill>
                <a:latin typeface="+mj-lt"/>
              </a:rPr>
              <a:t>)</a:t>
            </a:r>
            <a:r>
              <a:rPr lang="en-US" sz="3200" b="1" i="0" dirty="0">
                <a:effectLst/>
                <a:latin typeface="+mj-lt"/>
              </a:rPr>
              <a:t> Asymmetric Nature:</a:t>
            </a:r>
          </a:p>
          <a:p>
            <a:pPr lvl="1"/>
            <a:endParaRPr lang="en-US" sz="3200" b="1" i="0" dirty="0">
              <a:effectLst/>
              <a:latin typeface="+mj-lt"/>
            </a:endParaRPr>
          </a:p>
          <a:p>
            <a:pPr marL="457200" lvl="1" indent="0">
              <a:lnSpc>
                <a:spcPct val="200000"/>
              </a:lnSpc>
              <a:buNone/>
            </a:pPr>
            <a:r>
              <a:rPr lang="en-US" sz="2800" b="0" i="0" dirty="0">
                <a:effectLst/>
              </a:rPr>
              <a:t>Devolution in the UK is asymmetric, meaning that different regions have different levels of devolved powers. For example, Scotland has a greater degree of devolved powers compared to Wales and Northern Ireland.</a:t>
            </a:r>
          </a:p>
          <a:p>
            <a:pPr lvl="1"/>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70066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fontScale="92500"/>
          </a:bodyPr>
          <a:lstStyle/>
          <a:p>
            <a:pPr lvl="1"/>
            <a:endParaRPr lang="fr-FR" sz="2000" b="1" dirty="0">
              <a:solidFill>
                <a:srgbClr val="1D2128"/>
              </a:solidFill>
              <a:latin typeface="+mj-lt"/>
            </a:endParaRPr>
          </a:p>
          <a:p>
            <a:pPr lvl="1"/>
            <a:r>
              <a:rPr lang="fr-FR" sz="3200" b="1" dirty="0">
                <a:solidFill>
                  <a:srgbClr val="1D2128"/>
                </a:solidFill>
                <a:latin typeface="+mj-lt"/>
              </a:rPr>
              <a:t>c</a:t>
            </a:r>
            <a:r>
              <a:rPr lang="fr-FR" sz="3200" b="1" i="0" u="none" strike="noStrike" baseline="0" dirty="0">
                <a:solidFill>
                  <a:srgbClr val="1D2128"/>
                </a:solidFill>
                <a:latin typeface="+mj-lt"/>
              </a:rPr>
              <a:t>)</a:t>
            </a:r>
            <a:r>
              <a:rPr lang="en-US" sz="3200" b="1" i="0" dirty="0">
                <a:effectLst/>
                <a:latin typeface="+mj-lt"/>
              </a:rPr>
              <a:t> Legislative Powers:</a:t>
            </a:r>
          </a:p>
          <a:p>
            <a:pPr lvl="1"/>
            <a:endParaRPr lang="en-US" sz="2000" b="1" i="0" dirty="0">
              <a:effectLst/>
              <a:latin typeface="+mj-lt"/>
            </a:endParaRPr>
          </a:p>
          <a:p>
            <a:pPr marL="0" indent="0" algn="l">
              <a:lnSpc>
                <a:spcPct val="160000"/>
              </a:lnSpc>
              <a:buNone/>
            </a:pPr>
            <a:r>
              <a:rPr lang="en-US" sz="2800" b="0" i="0" dirty="0">
                <a:effectLst/>
              </a:rPr>
              <a:t>Devolved governments in the UK have the power to make decisions and pass laws on certain areas such as education, health, and transportation within their respective regions. </a:t>
            </a:r>
            <a:endParaRPr lang="fr-FR" sz="1800" b="0" i="0" u="none" strike="noStrike" baseline="0" dirty="0">
              <a:solidFill>
                <a:srgbClr val="000000"/>
              </a:solidFill>
              <a:latin typeface="Times New Roman" panose="02020603050405020304" pitchFamily="18" charset="0"/>
            </a:endParaRPr>
          </a:p>
          <a:p>
            <a:pPr marL="0" indent="0">
              <a:lnSpc>
                <a:spcPct val="160000"/>
              </a:lnSpc>
              <a:buNone/>
            </a:pPr>
            <a:r>
              <a:rPr lang="en-US" sz="2800" b="0" i="0" u="none" strike="noStrike" baseline="0" dirty="0">
                <a:solidFill>
                  <a:srgbClr val="1D2128"/>
                </a:solidFill>
              </a:rPr>
              <a:t>These regions have their own legislative assemblies, such as the </a:t>
            </a:r>
            <a:r>
              <a:rPr lang="en-US" sz="2800" b="1" i="0" u="none" strike="noStrike" baseline="0" dirty="0">
                <a:solidFill>
                  <a:srgbClr val="1D2128"/>
                </a:solidFill>
              </a:rPr>
              <a:t>Scottish Parliament</a:t>
            </a:r>
            <a:r>
              <a:rPr lang="en-US" sz="2800" b="0" i="0" u="none" strike="noStrike" baseline="0" dirty="0">
                <a:solidFill>
                  <a:srgbClr val="1D2128"/>
                </a:solidFill>
              </a:rPr>
              <a:t>, the </a:t>
            </a:r>
            <a:r>
              <a:rPr lang="en-US" sz="2800" b="1" i="0" u="none" strike="noStrike" baseline="0" dirty="0">
                <a:solidFill>
                  <a:srgbClr val="1D2128"/>
                </a:solidFill>
              </a:rPr>
              <a:t>Welsh Senedd</a:t>
            </a:r>
            <a:r>
              <a:rPr lang="en-US" sz="2800" b="0" i="0" u="none" strike="noStrike" baseline="0" dirty="0">
                <a:solidFill>
                  <a:srgbClr val="1D2128"/>
                </a:solidFill>
              </a:rPr>
              <a:t>, and the </a:t>
            </a:r>
            <a:r>
              <a:rPr lang="en-US" sz="2800" b="1" i="0" u="none" strike="noStrike" baseline="0" dirty="0">
                <a:solidFill>
                  <a:srgbClr val="1D2128"/>
                </a:solidFill>
              </a:rPr>
              <a:t>Northern Ireland Assembly</a:t>
            </a:r>
            <a:r>
              <a:rPr lang="en-US" sz="2800" b="0" i="0" u="none" strike="noStrike" baseline="0" dirty="0">
                <a:solidFill>
                  <a:srgbClr val="1D2128"/>
                </a:solidFill>
              </a:rPr>
              <a:t>. These bodies have the authority to make laws on specific policy areas within their jurisdiction. </a:t>
            </a:r>
            <a:endParaRPr lang="en-US" sz="2800"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9166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100" dirty="0">
                <a:solidFill>
                  <a:srgbClr val="1D2228"/>
                </a:solidFill>
                <a:effectLst/>
                <a:latin typeface="+mj-lt"/>
                <a:ea typeface="Calibri" panose="020F0502020204030204" pitchFamily="34" charset="0"/>
                <a:cs typeface="Arial" panose="020B0604020202020204" pitchFamily="34" charset="0"/>
              </a:rPr>
              <a:t>d) </a:t>
            </a:r>
            <a:r>
              <a:rPr lang="en-US" sz="3200" b="1" i="0" dirty="0">
                <a:effectLst/>
                <a:latin typeface="+mj-lt"/>
              </a:rPr>
              <a:t>Fiscal Powers:</a:t>
            </a:r>
          </a:p>
          <a:p>
            <a:endParaRPr lang="en-US" sz="3200" b="1" i="0" dirty="0">
              <a:effectLst/>
              <a:latin typeface="+mj-lt"/>
            </a:endParaRPr>
          </a:p>
          <a:p>
            <a:pPr marL="0" indent="0">
              <a:lnSpc>
                <a:spcPct val="200000"/>
              </a:lnSpc>
              <a:buNone/>
            </a:pPr>
            <a:r>
              <a:rPr lang="en-US" sz="2800" b="0" i="0" dirty="0">
                <a:effectLst/>
              </a:rPr>
              <a:t>Devolved governments have some control over their own budgets and taxation, allowing them to make decisions on spending and revenue generation within their regions.</a:t>
            </a:r>
          </a:p>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07308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100" dirty="0">
                <a:solidFill>
                  <a:srgbClr val="1D2228"/>
                </a:solidFill>
                <a:effectLst/>
                <a:latin typeface="+mj-lt"/>
                <a:ea typeface="Calibri" panose="020F0502020204030204" pitchFamily="34" charset="0"/>
                <a:cs typeface="Arial" panose="020B0604020202020204" pitchFamily="34" charset="0"/>
              </a:rPr>
              <a:t>e)</a:t>
            </a:r>
            <a:r>
              <a:rPr lang="en-US" sz="3200" b="1" i="0" dirty="0">
                <a:effectLst/>
                <a:latin typeface="+mj-lt"/>
              </a:rPr>
              <a:t> Representation: </a:t>
            </a:r>
          </a:p>
          <a:p>
            <a:pPr marL="0" indent="0">
              <a:buNone/>
            </a:pPr>
            <a:endParaRPr lang="en-US" sz="3200" b="1" i="0" dirty="0">
              <a:effectLst/>
              <a:latin typeface="+mj-lt"/>
            </a:endParaRPr>
          </a:p>
          <a:p>
            <a:pPr marL="0" indent="0">
              <a:lnSpc>
                <a:spcPct val="200000"/>
              </a:lnSpc>
              <a:buNone/>
            </a:pPr>
            <a:r>
              <a:rPr lang="en-US" sz="2800" b="0" i="0" dirty="0">
                <a:effectLst/>
              </a:rPr>
              <a:t>Devolved governments have their own elected representatives who are responsible for making decisions and representing the interests of their regions.</a:t>
            </a:r>
          </a:p>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47331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100" dirty="0">
                <a:solidFill>
                  <a:srgbClr val="1D2228"/>
                </a:solidFill>
                <a:effectLst/>
                <a:latin typeface="+mj-lt"/>
                <a:ea typeface="Calibri" panose="020F0502020204030204" pitchFamily="34" charset="0"/>
                <a:cs typeface="Arial" panose="020B0604020202020204" pitchFamily="34" charset="0"/>
              </a:rPr>
              <a:t>f)</a:t>
            </a:r>
            <a:r>
              <a:rPr lang="en-US" sz="3200" b="1" i="0" dirty="0">
                <a:effectLst/>
                <a:latin typeface="+mj-lt"/>
              </a:rPr>
              <a:t> Inter-</a:t>
            </a:r>
            <a:r>
              <a:rPr lang="en-US" sz="3200" b="1" dirty="0">
                <a:latin typeface="+mj-lt"/>
              </a:rPr>
              <a:t>G</a:t>
            </a:r>
            <a:r>
              <a:rPr lang="en-US" sz="3200" b="1" i="0" dirty="0">
                <a:effectLst/>
                <a:latin typeface="+mj-lt"/>
              </a:rPr>
              <a:t>overnmental Relations: </a:t>
            </a:r>
          </a:p>
          <a:p>
            <a:pPr marL="0" indent="0">
              <a:buNone/>
            </a:pPr>
            <a:endParaRPr lang="en-US" b="0" i="0" dirty="0">
              <a:effectLst/>
              <a:latin typeface="Noto Sans" panose="020B0502040504020204" pitchFamily="34" charset="0"/>
            </a:endParaRPr>
          </a:p>
          <a:p>
            <a:pPr marL="0" indent="0">
              <a:buNone/>
            </a:pPr>
            <a:endParaRPr lang="en-US" dirty="0">
              <a:latin typeface="Noto Sans" panose="020B0502040504020204" pitchFamily="34" charset="0"/>
            </a:endParaRPr>
          </a:p>
          <a:p>
            <a:pPr marL="0" indent="0">
              <a:lnSpc>
                <a:spcPct val="200000"/>
              </a:lnSpc>
              <a:buNone/>
            </a:pPr>
            <a:r>
              <a:rPr lang="en-US" sz="2800" b="0" i="0" dirty="0">
                <a:effectLst/>
              </a:rPr>
              <a:t>Devolution in the UK involves a complex system of inter-governmental relations between the central government and the devolved administrations, including mechanisms for cooperation and dispute resolution.</a:t>
            </a:r>
          </a:p>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269558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634</TotalTime>
  <Words>720</Words>
  <Application>Microsoft Office PowerPoint</Application>
  <PresentationFormat>Grand écran</PresentationFormat>
  <Paragraphs>72</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Century Gothic</vt:lpstr>
      <vt:lpstr>Noto Sans</vt:lpstr>
      <vt:lpstr>Times New Roman</vt:lpstr>
      <vt:lpstr>Wingdings 3</vt:lpstr>
      <vt:lpstr>Brin</vt:lpstr>
      <vt:lpstr>  Lecture IX  Devolution in Britain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50</cp:revision>
  <dcterms:created xsi:type="dcterms:W3CDTF">2023-10-06T13:08:38Z</dcterms:created>
  <dcterms:modified xsi:type="dcterms:W3CDTF">2023-12-02T21:37:33Z</dcterms:modified>
</cp:coreProperties>
</file>