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9" r:id="rId2"/>
    <p:sldId id="261" r:id="rId3"/>
    <p:sldId id="257" r:id="rId4"/>
    <p:sldId id="340" r:id="rId5"/>
    <p:sldId id="341" r:id="rId6"/>
    <p:sldId id="342" r:id="rId7"/>
    <p:sldId id="265" r:id="rId8"/>
    <p:sldId id="298" r:id="rId9"/>
    <p:sldId id="343" r:id="rId10"/>
    <p:sldId id="344" r:id="rId11"/>
    <p:sldId id="345" r:id="rId12"/>
    <p:sldId id="346" r:id="rId13"/>
    <p:sldId id="347" r:id="rId14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16"/>
    </p:embeddedFont>
    <p:embeddedFont>
      <p:font typeface="Kulim Park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CC5E8C-8932-4C50-BC92-68B6CE62A92C}">
  <a:tblStyle styleId="{95CC5E8C-8932-4C50-BC92-68B6CE62A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1B0A0-E66D-48AE-B0BC-7214E24B64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62" autoAdjust="0"/>
  </p:normalViewPr>
  <p:slideViewPr>
    <p:cSldViewPr snapToGrid="0">
      <p:cViewPr varScale="1">
        <p:scale>
          <a:sx n="68" d="100"/>
          <a:sy n="68" d="100"/>
        </p:scale>
        <p:origin x="1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4970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53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Il est très difficile de respecter toutes les trois exigences. Tenant compte de ces notions et pour pouvoir mener à bien la réalisation d’un Système d’Information, il faut faire appel à des méthodes (ou approches) conçues spécialement </a:t>
            </a:r>
            <a:r>
              <a:rPr lang="fr-FR" dirty="0" smtClean="0"/>
              <a:t>pour </a:t>
            </a:r>
            <a:r>
              <a:rPr lang="fr-FR" dirty="0" smtClean="0"/>
              <a:t>ce type de projets.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7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Il est très difficile de respecter toutes les trois exigences. Tenant compte de ces notions et pour pouvoir mener à bien la réalisation d’un Système d’Information, il faut faire appel à des méthodes (ou approches) conçues spécialement pur ce type de projets.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733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655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92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47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07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47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444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Il est très difficile de respecter toutes les trois exigences. Tenant compte de ces notions et pour pouvoir mener à bien la réalisation d’un Système d’Information, il faut faire appel à des méthodes (ou approches) conçues spécialement pur ce type de projets.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97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980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2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50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997544" y="7"/>
            <a:ext cx="2146445" cy="5145755"/>
          </a:xfrm>
          <a:custGeom>
            <a:avLst/>
            <a:gdLst/>
            <a:ahLst/>
            <a:cxnLst/>
            <a:rect l="l" t="t" r="r" b="b"/>
            <a:pathLst>
              <a:path w="1052179" h="2522429" extrusionOk="0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42779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492217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26846" y="3039892"/>
            <a:ext cx="1907388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35" name="Google Shape;35;p5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325375" y="836000"/>
            <a:ext cx="425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325375" y="1353949"/>
            <a:ext cx="4256100" cy="15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58" name="Google Shape;58;p8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702898" y="750090"/>
            <a:ext cx="1750500" cy="4407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B6AB1">
                    <a:alpha val="47490"/>
                  </a:srgbClr>
                </a:solidFill>
                <a:latin typeface="Kulim Park"/>
              </a:rPr>
              <a:t>1</a:t>
            </a:r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973875" y="1916495"/>
            <a:ext cx="5550295" cy="3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fr-FR" b="1" dirty="0"/>
              <a:t>Chapitre 01 : Système d’information et méthodologie de conception </a:t>
            </a:r>
            <a:endParaRPr b="1" dirty="0"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l="1837" r="35654"/>
          <a:stretch/>
        </p:blipFill>
        <p:spPr>
          <a:xfrm>
            <a:off x="6998515" y="0"/>
            <a:ext cx="2145474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963" y="0"/>
                </a:moveTo>
                <a:lnTo>
                  <a:pt x="0" y="14108"/>
                </a:lnTo>
                <a:lnTo>
                  <a:pt x="8840" y="12766"/>
                </a:lnTo>
                <a:lnTo>
                  <a:pt x="13359" y="14468"/>
                </a:lnTo>
                <a:lnTo>
                  <a:pt x="1034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96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3066DB-A03A-4F06-9181-29B2F8846206}"/>
              </a:ext>
            </a:extLst>
          </p:cNvPr>
          <p:cNvSpPr txBox="1"/>
          <p:nvPr/>
        </p:nvSpPr>
        <p:spPr>
          <a:xfrm>
            <a:off x="65315" y="173207"/>
            <a:ext cx="77768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chemeClr val="bg1"/>
                </a:solidFill>
              </a:rPr>
              <a:t>UNIVERSITE LARBI BEN M’HIDI-OUM EL BOUAGHI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bg1"/>
                </a:solidFill>
              </a:rPr>
              <a:t>Faculté de science économique et de gestion et de commerce </a:t>
            </a:r>
            <a:r>
              <a:rPr lang="fr-FR" b="1" i="1" dirty="0">
                <a:solidFill>
                  <a:schemeClr val="bg1"/>
                </a:solidFill>
              </a:rPr>
              <a:t> 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Département de finance et comptabilité 2 </a:t>
            </a:r>
            <a:r>
              <a:rPr lang="fr-FR" b="1" dirty="0" err="1">
                <a:solidFill>
                  <a:schemeClr val="bg1"/>
                </a:solidFill>
              </a:rPr>
              <a:t>ème</a:t>
            </a:r>
            <a:r>
              <a:rPr lang="fr-FR" b="1" dirty="0">
                <a:solidFill>
                  <a:schemeClr val="bg1"/>
                </a:solidFill>
              </a:rPr>
              <a:t> année licence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1328" y="3338906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P</a:t>
            </a:r>
            <a:r>
              <a:rPr lang="fr-FR" b="1" dirty="0">
                <a:solidFill>
                  <a:schemeClr val="bg1"/>
                </a:solidFill>
              </a:rPr>
              <a:t>résenté par: MEZIANI </a:t>
            </a:r>
            <a:r>
              <a:rPr lang="fr-FR" b="1" dirty="0" err="1">
                <a:solidFill>
                  <a:schemeClr val="bg1"/>
                </a:solidFill>
              </a:rPr>
              <a:t>Ahlem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176416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cartésiennes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fonctionnelles</a:t>
            </a:r>
            <a:endParaRPr lang="fr-FR" dirty="0"/>
          </a:p>
        </p:txBody>
      </p:sp>
      <p:sp>
        <p:nvSpPr>
          <p:cNvPr id="6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43572" y="1258461"/>
            <a:ext cx="7537236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fr-FR" sz="1800" dirty="0"/>
              <a:t>La démarche de ces méthodes consiste à : </a:t>
            </a:r>
            <a:endParaRPr lang="fr-FR" sz="1800" dirty="0" smtClean="0"/>
          </a:p>
          <a:p>
            <a:pPr marL="0" lvl="0"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fr-FR" sz="1800" dirty="0" smtClean="0"/>
          </a:p>
          <a:p>
            <a:pPr marL="285750" lvl="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 smtClean="0"/>
              <a:t>Découper </a:t>
            </a:r>
            <a:r>
              <a:rPr lang="fr-FR" sz="1800" dirty="0"/>
              <a:t>le domaine d’étude en fonctions. </a:t>
            </a:r>
          </a:p>
          <a:p>
            <a:pPr marL="285750" lvl="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 smtClean="0"/>
              <a:t>Prendre </a:t>
            </a:r>
            <a:r>
              <a:rPr lang="fr-FR" sz="1800" dirty="0"/>
              <a:t>chaque fonction et la décomposer de façon hiérarchique en sous </a:t>
            </a:r>
            <a:r>
              <a:rPr lang="fr-FR" sz="1800" dirty="0" smtClean="0"/>
              <a:t>fonctions.</a:t>
            </a:r>
          </a:p>
          <a:p>
            <a:pPr marL="285750" lvl="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 smtClean="0"/>
              <a:t>Arrêter </a:t>
            </a:r>
            <a:r>
              <a:rPr lang="fr-FR" sz="1800" dirty="0"/>
              <a:t>la décomposition lorsqu’on atteint un niveau de découpage suffisamment fin pour que le codage des sous fonctions soit simple à réaliser. Ces méthodes privilégient l’approche par traitements.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28427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82147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 err="1"/>
              <a:t>systémiques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506" y="879640"/>
            <a:ext cx="8267878" cy="3794011"/>
          </a:xfrm>
        </p:spPr>
        <p:txBody>
          <a:bodyPr/>
          <a:lstStyle/>
          <a:p>
            <a:pPr marL="101600" indent="0">
              <a:buNone/>
            </a:pPr>
            <a:r>
              <a:rPr lang="fr-FR" b="1" dirty="0"/>
              <a:t>Ces méthodes sont basées sur les concepts suivants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/>
              <a:t>SI est perçu comme un objet complexe actif dont il faut décrire la structure et les objectifs fonctionnels.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La </a:t>
            </a:r>
            <a:r>
              <a:rPr lang="fr-FR" dirty="0"/>
              <a:t>modélisation du SI est abordée selon deux points de vue complémentaires : </a:t>
            </a:r>
            <a:r>
              <a:rPr lang="fr-FR" dirty="0" smtClean="0"/>
              <a:t>  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b="1" i="1" dirty="0" smtClean="0"/>
              <a:t>Modélisation </a:t>
            </a:r>
            <a:r>
              <a:rPr lang="fr-FR" b="1" i="1" dirty="0"/>
              <a:t>des données </a:t>
            </a:r>
            <a:r>
              <a:rPr lang="fr-FR" dirty="0"/>
              <a:t>: Aboutit à un modèle de données garantissant la cohérence des données.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b="1" i="1" dirty="0" smtClean="0"/>
              <a:t>Modélisation </a:t>
            </a:r>
            <a:r>
              <a:rPr lang="fr-FR" b="1" i="1" dirty="0"/>
              <a:t>des traitements </a:t>
            </a:r>
            <a:r>
              <a:rPr lang="fr-FR" dirty="0"/>
              <a:t>: Aboutit à l’élaboration d’un modèle de traitements décrivant les traitements à réaliser sur les données. 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26278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35013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 err="1"/>
              <a:t>systémiques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506" y="879640"/>
            <a:ext cx="8267878" cy="3794011"/>
          </a:xfrm>
        </p:spPr>
        <p:txBody>
          <a:bodyPr/>
          <a:lstStyle/>
          <a:p>
            <a:pPr marL="101600" indent="0">
              <a:buNone/>
            </a:pPr>
            <a:r>
              <a:rPr lang="fr-FR" dirty="0"/>
              <a:t>La </a:t>
            </a:r>
            <a:r>
              <a:rPr lang="fr-FR" b="1" dirty="0"/>
              <a:t>démarche </a:t>
            </a:r>
            <a:r>
              <a:rPr lang="fr-FR" dirty="0"/>
              <a:t>de ces méthodes est la suivante : </a:t>
            </a:r>
          </a:p>
          <a:p>
            <a:pPr marL="101600" indent="0">
              <a:buNone/>
            </a:pP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domaine d’étude est représenté à l’aide d’un modèle réduit (sous-ensemble représentatif). </a:t>
            </a:r>
          </a:p>
          <a:p>
            <a:r>
              <a:rPr lang="fr-FR" dirty="0" smtClean="0"/>
              <a:t>Le </a:t>
            </a:r>
            <a:r>
              <a:rPr lang="fr-FR" dirty="0"/>
              <a:t>modèle réduit est découpé en sous domaines. </a:t>
            </a:r>
          </a:p>
          <a:p>
            <a:r>
              <a:rPr lang="fr-FR" dirty="0" smtClean="0"/>
              <a:t>Chaque </a:t>
            </a:r>
            <a:r>
              <a:rPr lang="fr-FR" dirty="0"/>
              <a:t>sous domaine est ensuite étendu à l’ensemble. 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8561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35013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en-US" dirty="0" err="1"/>
              <a:t>Méthodes</a:t>
            </a:r>
            <a:r>
              <a:rPr lang="en-US" dirty="0"/>
              <a:t> objet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506" y="879640"/>
            <a:ext cx="8267878" cy="3794011"/>
          </a:xfrm>
        </p:spPr>
        <p:txBody>
          <a:bodyPr/>
          <a:lstStyle/>
          <a:p>
            <a:pPr marL="101600" indent="0">
              <a:buNone/>
            </a:pPr>
            <a:r>
              <a:rPr lang="fr-FR" dirty="0"/>
              <a:t>Dans ces méthodes il faut définir les objets du système étudié et définir leurs données et les fonctions qu’ils utilisent. </a:t>
            </a:r>
            <a:endParaRPr lang="fr-FR" dirty="0" smtClean="0"/>
          </a:p>
          <a:p>
            <a:pPr marL="101600" indent="0">
              <a:buNone/>
            </a:pPr>
            <a:endParaRPr lang="fr-FR" dirty="0"/>
          </a:p>
          <a:p>
            <a:pPr marL="101600" indent="0">
              <a:buNone/>
            </a:pPr>
            <a:r>
              <a:rPr lang="fr-FR" dirty="0" smtClean="0"/>
              <a:t>Exemple </a:t>
            </a:r>
            <a:r>
              <a:rPr lang="fr-FR" dirty="0"/>
              <a:t>: </a:t>
            </a:r>
            <a:r>
              <a:rPr lang="fr-FR" b="1" dirty="0"/>
              <a:t>UML</a:t>
            </a:r>
            <a:r>
              <a:rPr lang="fr-FR" dirty="0"/>
              <a:t> (</a:t>
            </a:r>
            <a:r>
              <a:rPr lang="fr-FR" dirty="0" err="1"/>
              <a:t>Unified</a:t>
            </a:r>
            <a:r>
              <a:rPr lang="fr-FR" dirty="0"/>
              <a:t> </a:t>
            </a:r>
            <a:r>
              <a:rPr lang="fr-FR" dirty="0" err="1"/>
              <a:t>Modeling</a:t>
            </a:r>
            <a:r>
              <a:rPr lang="fr-FR" dirty="0"/>
              <a:t> Langage), </a:t>
            </a:r>
            <a:endParaRPr lang="fr-FR" dirty="0" smtClean="0"/>
          </a:p>
          <a:p>
            <a:pPr marL="101600" indent="0">
              <a:buNone/>
            </a:pPr>
            <a:r>
              <a:rPr lang="fr-FR" dirty="0"/>
              <a:t> </a:t>
            </a:r>
            <a:r>
              <a:rPr lang="fr-FR" dirty="0" smtClean="0"/>
              <a:t>           </a:t>
            </a:r>
            <a:r>
              <a:rPr lang="fr-FR" b="1" dirty="0" smtClean="0"/>
              <a:t>OMT</a:t>
            </a:r>
            <a:r>
              <a:rPr lang="fr-FR" dirty="0" smtClean="0"/>
              <a:t> (Object </a:t>
            </a:r>
            <a:r>
              <a:rPr lang="fr-FR" dirty="0" err="1"/>
              <a:t>Modeling</a:t>
            </a:r>
            <a:r>
              <a:rPr lang="fr-FR" dirty="0"/>
              <a:t> Technique) . 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2937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385642" y="1226724"/>
            <a:ext cx="5813129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Démarche de développement d’un logiciel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méthodes de conception d’un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MERISE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fr-F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l="13154" r="39391"/>
          <a:stretch/>
        </p:blipFill>
        <p:spPr>
          <a:xfrm>
            <a:off x="6703191" y="1"/>
            <a:ext cx="244080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491" y="0"/>
                </a:moveTo>
                <a:lnTo>
                  <a:pt x="0" y="17444"/>
                </a:lnTo>
                <a:lnTo>
                  <a:pt x="4757" y="16540"/>
                </a:lnTo>
                <a:lnTo>
                  <a:pt x="7312" y="17634"/>
                </a:lnTo>
                <a:lnTo>
                  <a:pt x="573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649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43" y="407829"/>
            <a:ext cx="5276100" cy="396300"/>
          </a:xfrm>
        </p:spPr>
        <p:txBody>
          <a:bodyPr/>
          <a:lstStyle/>
          <a:p>
            <a:r>
              <a:rPr lang="en-US" dirty="0"/>
              <a:t>Table of Contents </a:t>
            </a:r>
            <a:endParaRPr lang="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43572" y="1026238"/>
            <a:ext cx="5529327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400" dirty="0" smtClean="0"/>
              <a:t>Développer </a:t>
            </a:r>
            <a:r>
              <a:rPr lang="fr-FR" sz="1400" dirty="0"/>
              <a:t>un Système d’Information est un </a:t>
            </a:r>
            <a:r>
              <a:rPr lang="fr-FR" sz="1400" dirty="0" err="1"/>
              <a:t>oeuvre</a:t>
            </a:r>
            <a:r>
              <a:rPr lang="fr-FR" sz="1400" dirty="0"/>
              <a:t> d’ingénierie. Ainsi, il est important de suivre une approche efficace qui permet de mener à terme le projet d’automatisation avec le respect des délais et des coûts. </a:t>
            </a:r>
            <a:endParaRPr lang="fr-FR" sz="1400" dirty="0" smtClean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400" dirty="0" smtClean="0"/>
              <a:t>Dans </a:t>
            </a:r>
            <a:r>
              <a:rPr lang="fr-FR" sz="1400" dirty="0"/>
              <a:t>ce chapitre, nous allons voir la notion de </a:t>
            </a:r>
            <a:r>
              <a:rPr lang="fr-FR" sz="1400" b="1" dirty="0"/>
              <a:t>"démarche de développement". </a:t>
            </a:r>
            <a:r>
              <a:rPr lang="fr-FR" sz="1400" dirty="0" smtClean="0"/>
              <a:t>Nous </a:t>
            </a:r>
            <a:r>
              <a:rPr lang="fr-FR" sz="1400" dirty="0"/>
              <a:t>allons aussi voir la méthode </a:t>
            </a:r>
            <a:r>
              <a:rPr lang="fr-FR" sz="1400" b="1" dirty="0"/>
              <a:t>MERISE</a:t>
            </a:r>
            <a:r>
              <a:rPr lang="fr-FR" sz="1400" dirty="0"/>
              <a:t>. Cette dernière est une méthode conçue pour réaliser les </a:t>
            </a:r>
            <a:r>
              <a:rPr lang="fr-FR" sz="1400" b="1" dirty="0"/>
              <a:t>Systèmes d’Information</a:t>
            </a:r>
            <a:r>
              <a:rPr lang="fr-FR" sz="1400" dirty="0"/>
              <a:t>. </a:t>
            </a:r>
            <a:endParaRPr lang="fr-FR" sz="1400" dirty="0" smtClean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400" b="1" dirty="0" smtClean="0"/>
              <a:t>Les </a:t>
            </a:r>
            <a:r>
              <a:rPr lang="fr-FR" sz="1400" b="1" dirty="0"/>
              <a:t>modèles</a:t>
            </a:r>
            <a:r>
              <a:rPr lang="fr-FR" sz="1400" dirty="0"/>
              <a:t> proposés par </a:t>
            </a:r>
            <a:r>
              <a:rPr lang="fr-FR" sz="1400" b="1" dirty="0"/>
              <a:t>MERISE</a:t>
            </a:r>
            <a:r>
              <a:rPr lang="fr-FR" sz="1400" dirty="0"/>
              <a:t> seront utilisés dans la suite de ce cours.</a:t>
            </a:r>
            <a:endParaRPr sz="1400" b="1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223550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fr-FR" dirty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43572" y="1026238"/>
            <a:ext cx="7537236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600" dirty="0"/>
              <a:t>Un logiciel de manière générale et les systèmes d’information en particulier sont des projets d’ingénierie. </a:t>
            </a:r>
            <a:endParaRPr lang="fr-FR" sz="1600" dirty="0" smtClean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600" dirty="0" smtClean="0"/>
              <a:t>C’est-à-dire</a:t>
            </a:r>
            <a:r>
              <a:rPr lang="fr-FR" sz="1600" dirty="0"/>
              <a:t>, </a:t>
            </a:r>
            <a:r>
              <a:rPr lang="fr-FR" sz="1600" b="1" dirty="0"/>
              <a:t>un projet : </a:t>
            </a:r>
            <a:endParaRPr lang="fr-FR" sz="1600" b="1" dirty="0" smtClean="0"/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600" dirty="0" smtClean="0"/>
              <a:t>Vise </a:t>
            </a:r>
            <a:r>
              <a:rPr lang="fr-FR" sz="1600" dirty="0"/>
              <a:t>à résoudre un problème réel et bien défini, </a:t>
            </a:r>
            <a:endParaRPr lang="fr-FR" sz="1600" dirty="0" smtClean="0"/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600" dirty="0" smtClean="0"/>
              <a:t>Repose </a:t>
            </a:r>
            <a:r>
              <a:rPr lang="fr-FR" sz="1600" dirty="0"/>
              <a:t>sur un ensemble d’outils et de méthodes, </a:t>
            </a:r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600" dirty="0" smtClean="0"/>
              <a:t>Est </a:t>
            </a:r>
            <a:r>
              <a:rPr lang="fr-FR" sz="1600" dirty="0"/>
              <a:t>un travail d’équipe, chaque membre d’équipe se charge d’une mission claire et joue un rôle bien défini. </a:t>
            </a:r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600" dirty="0" smtClean="0"/>
              <a:t>Passe </a:t>
            </a:r>
            <a:r>
              <a:rPr lang="fr-FR" sz="1600" dirty="0"/>
              <a:t>par plusieurs étapes, chaque étape se compose de plusieurs tâches, </a:t>
            </a:r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600" dirty="0" smtClean="0"/>
              <a:t>Donne </a:t>
            </a:r>
            <a:r>
              <a:rPr lang="fr-FR" sz="1600" dirty="0"/>
              <a:t>comme résultat un "livrable"</a:t>
            </a:r>
            <a:endParaRPr sz="1600" b="1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223550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fr-FR" dirty="0"/>
              <a:t>Démarche de développement d’un logiciel</a:t>
            </a:r>
          </a:p>
        </p:txBody>
      </p:sp>
    </p:spTree>
    <p:extLst>
      <p:ext uri="{BB962C8B-B14F-4D97-AF65-F5344CB8AC3E}">
        <p14:creationId xmlns:p14="http://schemas.microsoft.com/office/powerpoint/2010/main" val="28473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513254" y="1063945"/>
            <a:ext cx="7537236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dirty="0"/>
              <a:t>Un projet informatique dépend de plusieurs enjeux : </a:t>
            </a:r>
            <a:endParaRPr lang="fr-FR" sz="1800" dirty="0" smtClean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fr-FR" sz="1800" dirty="0"/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800" dirty="0" smtClean="0"/>
              <a:t>Adéquation </a:t>
            </a:r>
            <a:r>
              <a:rPr lang="fr-FR" sz="1800" dirty="0"/>
              <a:t>aux besoins du client. </a:t>
            </a:r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800" dirty="0" smtClean="0"/>
              <a:t>Respect </a:t>
            </a:r>
            <a:r>
              <a:rPr lang="fr-FR" sz="1800" dirty="0"/>
              <a:t>des délais de réalisation prévus. </a:t>
            </a:r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800" dirty="0" smtClean="0"/>
              <a:t>Maximisation </a:t>
            </a:r>
            <a:r>
              <a:rPr lang="fr-FR" sz="1800" dirty="0"/>
              <a:t>des performances et de la fiabilité. </a:t>
            </a:r>
          </a:p>
          <a:p>
            <a:pPr marL="285750" lvl="0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fr-FR" sz="1800" dirty="0" smtClean="0"/>
              <a:t>Facilitation </a:t>
            </a:r>
            <a:r>
              <a:rPr lang="fr-FR" sz="1800" dirty="0"/>
              <a:t>de la maintenance et des évolutions ultérieures.</a:t>
            </a:r>
            <a:endParaRPr sz="1800" b="1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223550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fr-FR" dirty="0"/>
              <a:t>Démarche de développement d’un logiciel</a:t>
            </a:r>
          </a:p>
        </p:txBody>
      </p:sp>
    </p:spTree>
    <p:extLst>
      <p:ext uri="{BB962C8B-B14F-4D97-AF65-F5344CB8AC3E}">
        <p14:creationId xmlns:p14="http://schemas.microsoft.com/office/powerpoint/2010/main" val="28374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95972" y="2128831"/>
            <a:ext cx="1511937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b="1" dirty="0">
                <a:solidFill>
                  <a:schemeClr val="accent1"/>
                </a:solidFill>
              </a:rPr>
              <a:t>Délai : </a:t>
            </a:r>
            <a:endParaRPr lang="fr-FR" sz="1800" b="1" dirty="0" smtClean="0">
              <a:solidFill>
                <a:schemeClr val="accent1"/>
              </a:solidFill>
            </a:endParaRP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dirty="0" smtClean="0"/>
              <a:t>le </a:t>
            </a:r>
            <a:r>
              <a:rPr lang="fr-FR" sz="1800" dirty="0"/>
              <a:t>projet doit respecter les délais fixés, </a:t>
            </a:r>
            <a:endParaRPr sz="1800" b="1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88;p23"/>
          <p:cNvSpPr txBox="1">
            <a:spLocks/>
          </p:cNvSpPr>
          <p:nvPr/>
        </p:nvSpPr>
        <p:spPr>
          <a:xfrm>
            <a:off x="343572" y="223550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fr-FR" dirty="0"/>
              <a:t>Démarche de développement d’un logiciel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9721" t="35848" r="41834" b="18455"/>
          <a:stretch/>
        </p:blipFill>
        <p:spPr bwMode="auto">
          <a:xfrm>
            <a:off x="5741990" y="1947149"/>
            <a:ext cx="3211094" cy="2634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95972" y="1178638"/>
            <a:ext cx="7537236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dirty="0"/>
              <a:t>La réalisation d’un projet informatique est soumise à des exigences contradictoires et difficilement conciliables </a:t>
            </a:r>
            <a:r>
              <a:rPr lang="fr-FR" sz="1800" dirty="0" smtClean="0"/>
              <a:t>:</a:t>
            </a:r>
            <a:endParaRPr sz="1800" b="1" dirty="0"/>
          </a:p>
        </p:txBody>
      </p:sp>
      <p:sp>
        <p:nvSpPr>
          <p:cNvPr id="7" name="Google Shape;112;p15"/>
          <p:cNvSpPr txBox="1">
            <a:spLocks noGrp="1"/>
          </p:cNvSpPr>
          <p:nvPr>
            <p:ph type="body" idx="1"/>
          </p:nvPr>
        </p:nvSpPr>
        <p:spPr>
          <a:xfrm>
            <a:off x="2345197" y="2138522"/>
            <a:ext cx="1511937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b="1" dirty="0">
                <a:solidFill>
                  <a:schemeClr val="accent1"/>
                </a:solidFill>
              </a:rPr>
              <a:t>Coût : 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dirty="0" smtClean="0"/>
              <a:t>le </a:t>
            </a:r>
            <a:r>
              <a:rPr lang="fr-FR" sz="1800" dirty="0"/>
              <a:t>projet ne doit pas dépasser le budget attribué,</a:t>
            </a:r>
            <a:endParaRPr sz="1800" b="1" dirty="0"/>
          </a:p>
        </p:txBody>
      </p:sp>
      <p:sp>
        <p:nvSpPr>
          <p:cNvPr id="9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043593" y="2138522"/>
            <a:ext cx="1511937" cy="950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Qualité </a:t>
            </a:r>
            <a:r>
              <a:rPr lang="fr-FR" sz="1800" b="1" dirty="0">
                <a:solidFill>
                  <a:schemeClr val="accent1"/>
                </a:solidFill>
              </a:rPr>
              <a:t>: </a:t>
            </a:r>
            <a:endParaRPr lang="fr-FR" sz="1800" b="1" dirty="0" smtClean="0">
              <a:solidFill>
                <a:schemeClr val="accent1"/>
              </a:solidFill>
            </a:endParaRP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fr-FR" sz="1800" dirty="0" smtClean="0"/>
              <a:t>le </a:t>
            </a:r>
            <a:r>
              <a:rPr lang="fr-FR" sz="1800" dirty="0"/>
              <a:t>projet doit donner résultat à un livrable de qualité. 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21934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050980" y="1884846"/>
            <a:ext cx="4902104" cy="97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fr-FR" dirty="0"/>
              <a:t>Plusieurs méthodes ont été proposées. Elles partagent les mêmes principale étapes qui sont </a:t>
            </a:r>
            <a:endParaRPr dirty="0"/>
          </a:p>
        </p:txBody>
      </p:sp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l="37527" r="9363"/>
          <a:stretch/>
        </p:blipFill>
        <p:spPr>
          <a:xfrm>
            <a:off x="0" y="-76249"/>
            <a:ext cx="409752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4"/>
          <a:srcRect l="14403" t="25803" r="17572" b="13335"/>
          <a:stretch/>
        </p:blipFill>
        <p:spPr bwMode="auto">
          <a:xfrm>
            <a:off x="393434" y="731557"/>
            <a:ext cx="7411960" cy="4033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" name="Google Shape;188;p23"/>
          <p:cNvSpPr txBox="1">
            <a:spLocks/>
          </p:cNvSpPr>
          <p:nvPr/>
        </p:nvSpPr>
        <p:spPr>
          <a:xfrm>
            <a:off x="343572" y="261257"/>
            <a:ext cx="8455618" cy="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r>
              <a:rPr lang="fr-FR" dirty="0"/>
              <a:t>Démarche de développement d’un logiciel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1104" y="773686"/>
            <a:ext cx="4508086" cy="42935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FFC000"/>
                </a:solidFill>
              </a:rPr>
              <a:t>Analyse de la situation existante et des besoins :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L’objectif </a:t>
            </a:r>
            <a:r>
              <a:rPr lang="fr-FR" sz="1600" dirty="0">
                <a:solidFill>
                  <a:schemeClr val="tx1"/>
                </a:solidFill>
              </a:rPr>
              <a:t>de cette étape est de comprendre les besoins du client dans le cadre du nouveau système (ou système futur), par exemple : 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Les </a:t>
            </a:r>
            <a:r>
              <a:rPr lang="fr-FR" sz="1600" dirty="0">
                <a:solidFill>
                  <a:schemeClr val="tx1"/>
                </a:solidFill>
              </a:rPr>
              <a:t>objectifs généraux (rôle du nouveau système et fonctionnalités désirées), 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L’environnement </a:t>
            </a:r>
            <a:r>
              <a:rPr lang="fr-FR" sz="1600" dirty="0">
                <a:solidFill>
                  <a:schemeClr val="tx1"/>
                </a:solidFill>
              </a:rPr>
              <a:t>du futur système (technique et organisationnel), 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Les </a:t>
            </a:r>
            <a:r>
              <a:rPr lang="fr-FR" sz="1600" dirty="0">
                <a:solidFill>
                  <a:schemeClr val="tx1"/>
                </a:solidFill>
              </a:rPr>
              <a:t>ressources disponibles (ou planifiées), 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</a:rPr>
              <a:t>contraintes </a:t>
            </a:r>
            <a:r>
              <a:rPr lang="fr-FR" sz="1600" dirty="0">
                <a:solidFill>
                  <a:schemeClr val="tx1"/>
                </a:solidFill>
              </a:rPr>
              <a:t>de performance (temps d’exécution</a:t>
            </a:r>
            <a:r>
              <a:rPr lang="fr-FR" sz="1600" dirty="0"/>
              <a:t>, qualité des traitements, …) </a:t>
            </a:r>
            <a:endParaRPr lang="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15443" y="2445359"/>
            <a:ext cx="675661" cy="56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38988" y="798420"/>
            <a:ext cx="4428004" cy="42935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accent1"/>
                </a:solidFill>
              </a:rPr>
              <a:t>Représentation des aspects importants : Conception </a:t>
            </a:r>
            <a:endParaRPr lang="fr-FR" sz="1600" b="1" dirty="0" smtClean="0">
              <a:solidFill>
                <a:schemeClr val="accent1"/>
              </a:solidFill>
            </a:endParaRPr>
          </a:p>
          <a:p>
            <a:endParaRPr lang="fr-FR" sz="1600" b="1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Cette </a:t>
            </a:r>
            <a:r>
              <a:rPr lang="fr-FR" dirty="0">
                <a:solidFill>
                  <a:schemeClr val="tx1"/>
                </a:solidFill>
              </a:rPr>
              <a:t>représentation devient possible grâce à l’analyse des besoins et de l’existant. Elle est effectuée par la création d’une série de modèles. Ces derniers peuvent être vus comme une concrétisation de la spécification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Cette représentation doit offrir une description architecturale des composants du nouveau système. Elle doit prendre en compte : 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besoins fonctionnels : c’est-à-dire, les fonctionnalités liées au métier, </a:t>
            </a: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Les besoins non-fonctionnels : tels que la sécurité et les performances.</a:t>
            </a:r>
            <a:endParaRPr lang="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871715" y="2945203"/>
            <a:ext cx="467273" cy="725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69616" y="849935"/>
            <a:ext cx="4428004" cy="42935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b="1" dirty="0" smtClean="0">
              <a:solidFill>
                <a:schemeClr val="tx1"/>
              </a:solidFill>
            </a:endParaRPr>
          </a:p>
          <a:p>
            <a:r>
              <a:rPr lang="fr-FR" sz="1800" b="1" dirty="0" err="1">
                <a:solidFill>
                  <a:schemeClr val="accent1"/>
                </a:solidFill>
              </a:rPr>
              <a:t>Implementation</a:t>
            </a:r>
            <a:r>
              <a:rPr lang="fr-FR" sz="1800" b="1" dirty="0">
                <a:solidFill>
                  <a:schemeClr val="accent1"/>
                </a:solidFill>
              </a:rPr>
              <a:t> du </a:t>
            </a:r>
            <a:r>
              <a:rPr lang="fr-FR" sz="1800" b="1" dirty="0" err="1">
                <a:solidFill>
                  <a:schemeClr val="accent1"/>
                </a:solidFill>
              </a:rPr>
              <a:t>systeme</a:t>
            </a:r>
            <a:r>
              <a:rPr lang="fr-FR" sz="1800" b="1" dirty="0">
                <a:solidFill>
                  <a:schemeClr val="accent1"/>
                </a:solidFill>
              </a:rPr>
              <a:t> logiciel : Réalisation </a:t>
            </a:r>
            <a:endParaRPr lang="fr-FR" sz="1800" b="1" dirty="0" smtClean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/>
                </a:solidFill>
              </a:rPr>
              <a:t>Cette </a:t>
            </a:r>
            <a:r>
              <a:rPr lang="fr-FR" dirty="0">
                <a:solidFill>
                  <a:schemeClr val="tx1"/>
                </a:solidFill>
              </a:rPr>
              <a:t>étape consiste à "traduire" la conception proposée en une solution technique. Pour ce faire, il faut 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effectuer le choix des langages de programmation, des plates-formes et des outils à utiliser. </a:t>
            </a: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/>
                </a:solidFill>
              </a:rPr>
              <a:t>Ensuite</a:t>
            </a:r>
            <a:r>
              <a:rPr lang="fr-FR" dirty="0">
                <a:solidFill>
                  <a:schemeClr val="tx1"/>
                </a:solidFill>
              </a:rPr>
              <a:t>, les différents modèles conceptuels sont </a:t>
            </a:r>
            <a:r>
              <a:rPr lang="fr-FR" dirty="0" err="1">
                <a:solidFill>
                  <a:schemeClr val="tx1"/>
                </a:solidFill>
              </a:rPr>
              <a:t>concrêtisés</a:t>
            </a:r>
            <a:r>
              <a:rPr lang="fr-FR" dirty="0">
                <a:solidFill>
                  <a:schemeClr val="tx1"/>
                </a:solidFill>
              </a:rPr>
              <a:t>. C’est l’étape de la construction effective du livrable (le nouveau système d’information). </a:t>
            </a:r>
            <a:endParaRPr lang="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56313" y="3397226"/>
            <a:ext cx="313303" cy="128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148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3684817" y="186855"/>
            <a:ext cx="5459183" cy="97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fr-FR" dirty="0" smtClean="0"/>
              <a:t>Classification </a:t>
            </a:r>
            <a:r>
              <a:rPr lang="fr-FR" dirty="0"/>
              <a:t>des méthodes de conception d’un SI </a:t>
            </a:r>
            <a:endParaRPr dirty="0"/>
          </a:p>
        </p:txBody>
      </p:sp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l="37527" r="9363"/>
          <a:stretch/>
        </p:blipFill>
        <p:spPr>
          <a:xfrm>
            <a:off x="0" y="-76249"/>
            <a:ext cx="4097520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/>
          <a:srcRect l="19499" t="39985" r="30202" b="42879"/>
          <a:stretch/>
        </p:blipFill>
        <p:spPr bwMode="auto">
          <a:xfrm>
            <a:off x="3684817" y="1428258"/>
            <a:ext cx="5044404" cy="1569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75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122431"/>
    </a:dk1>
    <a:lt1>
      <a:srgbClr val="FFFFFF"/>
    </a:lt1>
    <a:dk2>
      <a:srgbClr val="84898D"/>
    </a:dk2>
    <a:lt2>
      <a:srgbClr val="ECEFF3"/>
    </a:lt2>
    <a:accent1>
      <a:srgbClr val="FEC200"/>
    </a:accent1>
    <a:accent2>
      <a:srgbClr val="A2EAE9"/>
    </a:accent2>
    <a:accent3>
      <a:srgbClr val="0B6AB1"/>
    </a:accent3>
    <a:accent4>
      <a:srgbClr val="FF981F"/>
    </a:accent4>
    <a:accent5>
      <a:srgbClr val="FFE03F"/>
    </a:accent5>
    <a:accent6>
      <a:srgbClr val="023E69"/>
    </a:accent6>
    <a:hlink>
      <a:srgbClr val="0B6AB1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950</Words>
  <Application>Microsoft Office PowerPoint</Application>
  <PresentationFormat>On-screen Show (16:9)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Monotype Corsiva</vt:lpstr>
      <vt:lpstr>Kulim Park</vt:lpstr>
      <vt:lpstr>Calibri</vt:lpstr>
      <vt:lpstr>Times New Roman</vt:lpstr>
      <vt:lpstr>Wingdings</vt:lpstr>
      <vt:lpstr>Arial</vt:lpstr>
      <vt:lpstr>Gregory template</vt:lpstr>
      <vt:lpstr>PowerPoint Presentation</vt:lpstr>
      <vt:lpstr>Table of Contents </vt:lpstr>
      <vt:lpstr>PowerPoint Presentation</vt:lpstr>
      <vt:lpstr>PowerPoint Presentation</vt:lpstr>
      <vt:lpstr>PowerPoint Presentation</vt:lpstr>
      <vt:lpstr>PowerPoint Presentation</vt:lpstr>
      <vt:lpstr>Plusieurs méthodes ont été proposées. Elles partagent les mêmes principale étapes qui sont </vt:lpstr>
      <vt:lpstr>PowerPoint Presentation</vt:lpstr>
      <vt:lpstr>Classification des méthodes de conception d’un SI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121</cp:revision>
  <dcterms:modified xsi:type="dcterms:W3CDTF">2023-11-03T16:36:53Z</dcterms:modified>
</cp:coreProperties>
</file>