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72" r:id="rId4"/>
    <p:sldId id="273" r:id="rId5"/>
    <p:sldId id="277" r:id="rId6"/>
    <p:sldId id="278" r:id="rId7"/>
    <p:sldId id="279" r:id="rId8"/>
    <p:sldId id="280" r:id="rId9"/>
    <p:sldId id="281" r:id="rId10"/>
    <p:sldId id="282" r:id="rId11"/>
    <p:sldId id="284" r:id="rId12"/>
    <p:sldId id="285" r:id="rId13"/>
    <p:sldId id="286" r:id="rId14"/>
    <p:sldId id="291" r:id="rId15"/>
  </p:sldIdLst>
  <p:sldSz cx="12192000" cy="6858000"/>
  <p:notesSz cx="6858000" cy="9144000"/>
  <p:defaultTextStyle>
    <a:defPPr>
      <a:defRPr lang="ar-D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47510" y="-18541"/>
            <a:ext cx="649698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018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422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8001" y="714374"/>
            <a:ext cx="9143999" cy="6143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0" y="715607"/>
            <a:ext cx="5619664" cy="61423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g object 18"/>
          <p:cNvSpPr/>
          <p:nvPr/>
        </p:nvSpPr>
        <p:spPr>
          <a:xfrm>
            <a:off x="0" y="1"/>
            <a:ext cx="3566200" cy="5533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g object 19"/>
          <p:cNvSpPr/>
          <p:nvPr/>
        </p:nvSpPr>
        <p:spPr>
          <a:xfrm>
            <a:off x="105663" y="18289"/>
            <a:ext cx="3318256" cy="4023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g object 20"/>
          <p:cNvSpPr/>
          <p:nvPr/>
        </p:nvSpPr>
        <p:spPr>
          <a:xfrm>
            <a:off x="337091" y="161545"/>
            <a:ext cx="2868727" cy="214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bg object 21"/>
          <p:cNvSpPr/>
          <p:nvPr/>
        </p:nvSpPr>
        <p:spPr>
          <a:xfrm>
            <a:off x="571466" y="1071525"/>
            <a:ext cx="4858172" cy="5501005"/>
          </a:xfrm>
          <a:custGeom>
            <a:avLst/>
            <a:gdLst/>
            <a:ahLst/>
            <a:cxnLst/>
            <a:rect l="l" t="t" r="r" b="b"/>
            <a:pathLst>
              <a:path w="3643629" h="5501005">
                <a:moveTo>
                  <a:pt x="3643376" y="0"/>
                </a:moveTo>
                <a:lnTo>
                  <a:pt x="0" y="0"/>
                </a:lnTo>
                <a:lnTo>
                  <a:pt x="0" y="5500751"/>
                </a:lnTo>
                <a:lnTo>
                  <a:pt x="3643376" y="5500751"/>
                </a:lnTo>
                <a:lnTo>
                  <a:pt x="3643376" y="0"/>
                </a:lnTo>
                <a:close/>
              </a:path>
            </a:pathLst>
          </a:custGeom>
          <a:solidFill>
            <a:srgbClr val="C3D59B">
              <a:alpha val="58822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bg object 22"/>
          <p:cNvSpPr/>
          <p:nvPr/>
        </p:nvSpPr>
        <p:spPr>
          <a:xfrm>
            <a:off x="571466" y="1071525"/>
            <a:ext cx="4858172" cy="5501005"/>
          </a:xfrm>
          <a:custGeom>
            <a:avLst/>
            <a:gdLst/>
            <a:ahLst/>
            <a:cxnLst/>
            <a:rect l="l" t="t" r="r" b="b"/>
            <a:pathLst>
              <a:path w="3643629" h="5501005">
                <a:moveTo>
                  <a:pt x="0" y="5500751"/>
                </a:moveTo>
                <a:lnTo>
                  <a:pt x="3643376" y="5500751"/>
                </a:lnTo>
                <a:lnTo>
                  <a:pt x="3643376" y="0"/>
                </a:lnTo>
                <a:lnTo>
                  <a:pt x="0" y="0"/>
                </a:lnTo>
                <a:lnTo>
                  <a:pt x="0" y="5500751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149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980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972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6223" y="91262"/>
            <a:ext cx="925955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4585" y="1607566"/>
            <a:ext cx="1076282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63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837760" y="2131591"/>
            <a:ext cx="8282305" cy="1140697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635" algn="ctr">
              <a:spcBef>
                <a:spcPts val="1910"/>
              </a:spcBef>
            </a:pPr>
            <a:r>
              <a:rPr sz="2800" spc="-10" dirty="0">
                <a:solidFill>
                  <a:prstClr val="black"/>
                </a:solidFill>
                <a:latin typeface="Arial Black"/>
                <a:cs typeface="Arial Black"/>
              </a:rPr>
              <a:t>TD N°0</a:t>
            </a:r>
            <a:r>
              <a:rPr lang="fr-FR" sz="2800" spc="-10" dirty="0">
                <a:solidFill>
                  <a:prstClr val="black"/>
                </a:solidFill>
                <a:latin typeface="Arial Black"/>
                <a:cs typeface="Arial Black"/>
              </a:rPr>
              <a:t>2</a:t>
            </a:r>
            <a:r>
              <a:rPr sz="2800" spc="20" dirty="0">
                <a:solidFill>
                  <a:prstClr val="black"/>
                </a:solidFill>
                <a:latin typeface="Arial Black"/>
                <a:cs typeface="Arial Black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Black"/>
                <a:cs typeface="Arial Black"/>
              </a:rPr>
              <a:t>:</a:t>
            </a:r>
            <a:endParaRPr sz="2800" dirty="0">
              <a:solidFill>
                <a:prstClr val="black"/>
              </a:solidFill>
              <a:latin typeface="Arial Black"/>
              <a:cs typeface="Arial Black"/>
            </a:endParaRPr>
          </a:p>
          <a:p>
            <a:pPr algn="ctr">
              <a:spcBef>
                <a:spcPts val="675"/>
              </a:spcBef>
            </a:pPr>
            <a:r>
              <a:rPr sz="2800" spc="-10" dirty="0">
                <a:solidFill>
                  <a:srgbClr val="FF0000"/>
                </a:solidFill>
                <a:latin typeface="Arial Black"/>
                <a:cs typeface="Arial Black"/>
              </a:rPr>
              <a:t>Principaux </a:t>
            </a:r>
            <a:r>
              <a:rPr sz="2800" spc="-5" dirty="0">
                <a:solidFill>
                  <a:srgbClr val="FF0000"/>
                </a:solidFill>
                <a:latin typeface="Arial Black"/>
                <a:cs typeface="Arial Black"/>
              </a:rPr>
              <a:t>type </a:t>
            </a:r>
            <a:r>
              <a:rPr sz="2800" spc="-10" dirty="0">
                <a:solidFill>
                  <a:srgbClr val="FF0000"/>
                </a:solidFill>
                <a:latin typeface="Arial Black"/>
                <a:cs typeface="Arial Black"/>
              </a:rPr>
              <a:t>d’étude </a:t>
            </a:r>
            <a:r>
              <a:rPr sz="2800" spc="-5" dirty="0">
                <a:solidFill>
                  <a:srgbClr val="FF0000"/>
                </a:solidFill>
                <a:latin typeface="Arial Black"/>
                <a:cs typeface="Arial Black"/>
              </a:rPr>
              <a:t>DU</a:t>
            </a:r>
            <a:r>
              <a:rPr sz="2800" spc="4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FF0000"/>
                </a:solidFill>
                <a:latin typeface="Arial Black"/>
                <a:cs typeface="Arial Black"/>
              </a:rPr>
              <a:t>comportement</a:t>
            </a:r>
            <a:endParaRPr sz="28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274651"/>
            <a:ext cx="8229600" cy="740587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62865" rIns="0" bIns="0" rtlCol="0">
            <a:spAutoFit/>
          </a:bodyPr>
          <a:lstStyle/>
          <a:p>
            <a:pPr marL="337185">
              <a:spcBef>
                <a:spcPts val="495"/>
              </a:spcBef>
            </a:pPr>
            <a:r>
              <a:rPr sz="4400" b="1" dirty="0">
                <a:solidFill>
                  <a:srgbClr val="000000"/>
                </a:solidFill>
              </a:rPr>
              <a:t>Les </a:t>
            </a:r>
            <a:r>
              <a:rPr sz="4400" b="1" spc="-20" dirty="0">
                <a:solidFill>
                  <a:srgbClr val="000000"/>
                </a:solidFill>
              </a:rPr>
              <a:t>différentes </a:t>
            </a:r>
            <a:r>
              <a:rPr sz="4400" b="1" spc="-5" dirty="0">
                <a:solidFill>
                  <a:srgbClr val="000000"/>
                </a:solidFill>
              </a:rPr>
              <a:t>méthodes </a:t>
            </a:r>
            <a:r>
              <a:rPr sz="4400" b="1" dirty="0">
                <a:solidFill>
                  <a:srgbClr val="000000"/>
                </a:solidFill>
              </a:rPr>
              <a:t>de</a:t>
            </a:r>
            <a:r>
              <a:rPr sz="4400" b="1" spc="-120" dirty="0">
                <a:solidFill>
                  <a:srgbClr val="000000"/>
                </a:solidFill>
              </a:rPr>
              <a:t> </a:t>
            </a:r>
            <a:r>
              <a:rPr sz="4400" b="1" spc="-30" dirty="0">
                <a:solidFill>
                  <a:srgbClr val="000000"/>
                </a:solidFill>
              </a:rPr>
              <a:t>test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602739" y="1283970"/>
            <a:ext cx="8989060" cy="450723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820"/>
              </a:spcBef>
            </a:pP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Une </a:t>
            </a:r>
            <a:r>
              <a:rPr sz="3000" spc="-20" dirty="0">
                <a:solidFill>
                  <a:prstClr val="black"/>
                </a:solidFill>
                <a:latin typeface="Calibri"/>
                <a:cs typeface="Calibri"/>
              </a:rPr>
              <a:t>fois qu’une </a:t>
            </a: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hypothèse </a:t>
            </a:r>
            <a:r>
              <a:rPr sz="3000" spc="-15" dirty="0">
                <a:solidFill>
                  <a:srgbClr val="FF0000"/>
                </a:solidFill>
                <a:latin typeface="Calibri"/>
                <a:cs typeface="Calibri"/>
              </a:rPr>
              <a:t>générale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(qui 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peut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se 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décliner 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en 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plusieurs 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hypothèses opérationnelles)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 </a:t>
            </a:r>
            <a:r>
              <a:rPr sz="3000" spc="-20" dirty="0">
                <a:solidFill>
                  <a:prstClr val="black"/>
                </a:solidFill>
                <a:latin typeface="Calibri"/>
                <a:cs typeface="Calibri"/>
              </a:rPr>
              <a:t>été  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formulée,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elle 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peut 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être </a:t>
            </a:r>
            <a:r>
              <a:rPr sz="3000" spc="-20" dirty="0">
                <a:solidFill>
                  <a:prstClr val="black"/>
                </a:solidFill>
                <a:latin typeface="Calibri"/>
                <a:cs typeface="Calibri"/>
              </a:rPr>
              <a:t>testée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Expérimentation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7620" indent="-342900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  <a:tab pos="1811020" algn="l"/>
                <a:tab pos="3992245" algn="l"/>
                <a:tab pos="5454015" algn="l"/>
                <a:tab pos="6193155" algn="l"/>
                <a:tab pos="6990715" algn="l"/>
              </a:tabLst>
            </a:pP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Anal</a:t>
            </a:r>
            <a:r>
              <a:rPr sz="3000" spc="-3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e	</a:t>
            </a:r>
            <a:r>
              <a:rPr sz="3000" spc="-2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ompa</a:t>
            </a:r>
            <a:r>
              <a:rPr sz="3000" spc="-6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000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000" spc="-30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e	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sz="3000" spc="-6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ond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é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	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su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r	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s	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1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5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3000" spc="-2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tions  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naturalistes)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simulation 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sur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FF0000"/>
                </a:solidFill>
                <a:latin typeface="Calibri"/>
                <a:cs typeface="Calibri"/>
              </a:rPr>
              <a:t>ordinateur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7620" indent="-256540" algn="just">
              <a:lnSpc>
                <a:spcPct val="80000"/>
              </a:lnSpc>
              <a:spcBef>
                <a:spcPts val="720"/>
              </a:spcBef>
            </a:pP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dans les 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deux 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premiers 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cas,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la 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démarche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doit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aboutir à  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une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modélisation théorique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;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dans 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le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dernier 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cas,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les  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résultats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de la 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simulation demandent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à </a:t>
            </a:r>
            <a:r>
              <a:rPr sz="3000" spc="-20" dirty="0">
                <a:solidFill>
                  <a:prstClr val="black"/>
                </a:solidFill>
                <a:latin typeface="Calibri"/>
                <a:cs typeface="Calibri"/>
              </a:rPr>
              <a:t>être 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recoupés 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par 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des observations et des</a:t>
            </a:r>
            <a:r>
              <a:rPr sz="30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mesures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638" y="0"/>
            <a:ext cx="9144000" cy="6857996"/>
            <a:chOff x="0" y="0"/>
            <a:chExt cx="9144000" cy="6857996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143625" cy="41575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785873" y="142798"/>
              <a:ext cx="6358255" cy="929005"/>
            </a:xfrm>
            <a:custGeom>
              <a:avLst/>
              <a:gdLst/>
              <a:ahLst/>
              <a:cxnLst/>
              <a:rect l="l" t="t" r="r" b="b"/>
              <a:pathLst>
                <a:path w="6358255" h="929005">
                  <a:moveTo>
                    <a:pt x="6358001" y="0"/>
                  </a:moveTo>
                  <a:lnTo>
                    <a:pt x="0" y="0"/>
                  </a:lnTo>
                  <a:lnTo>
                    <a:pt x="0" y="928700"/>
                  </a:lnTo>
                  <a:lnTo>
                    <a:pt x="6358001" y="928700"/>
                  </a:lnTo>
                  <a:lnTo>
                    <a:pt x="6358001" y="0"/>
                  </a:lnTo>
                  <a:close/>
                </a:path>
              </a:pathLst>
            </a:custGeom>
            <a:solidFill>
              <a:srgbClr val="FF3300">
                <a:alpha val="56861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147316" y="60960"/>
              <a:ext cx="5765291" cy="9326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542794" y="405129"/>
              <a:ext cx="4828032" cy="4980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857875" y="4643501"/>
              <a:ext cx="3286124" cy="22144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857875" y="4714875"/>
              <a:ext cx="3286125" cy="1715135"/>
            </a:xfrm>
            <a:custGeom>
              <a:avLst/>
              <a:gdLst/>
              <a:ahLst/>
              <a:cxnLst/>
              <a:rect l="l" t="t" r="r" b="b"/>
              <a:pathLst>
                <a:path w="3286125" h="1715135">
                  <a:moveTo>
                    <a:pt x="0" y="857250"/>
                  </a:moveTo>
                  <a:lnTo>
                    <a:pt x="4506" y="793271"/>
                  </a:lnTo>
                  <a:lnTo>
                    <a:pt x="17814" y="730569"/>
                  </a:lnTo>
                  <a:lnTo>
                    <a:pt x="39605" y="669311"/>
                  </a:lnTo>
                  <a:lnTo>
                    <a:pt x="69562" y="609661"/>
                  </a:lnTo>
                  <a:lnTo>
                    <a:pt x="107368" y="551785"/>
                  </a:lnTo>
                  <a:lnTo>
                    <a:pt x="152705" y="495850"/>
                  </a:lnTo>
                  <a:lnTo>
                    <a:pt x="205254" y="442021"/>
                  </a:lnTo>
                  <a:lnTo>
                    <a:pt x="234135" y="415948"/>
                  </a:lnTo>
                  <a:lnTo>
                    <a:pt x="264700" y="390464"/>
                  </a:lnTo>
                  <a:lnTo>
                    <a:pt x="296909" y="365588"/>
                  </a:lnTo>
                  <a:lnTo>
                    <a:pt x="330723" y="341343"/>
                  </a:lnTo>
                  <a:lnTo>
                    <a:pt x="366103" y="317749"/>
                  </a:lnTo>
                  <a:lnTo>
                    <a:pt x="403007" y="294827"/>
                  </a:lnTo>
                  <a:lnTo>
                    <a:pt x="441398" y="272596"/>
                  </a:lnTo>
                  <a:lnTo>
                    <a:pt x="481234" y="251078"/>
                  </a:lnTo>
                  <a:lnTo>
                    <a:pt x="522477" y="230295"/>
                  </a:lnTo>
                  <a:lnTo>
                    <a:pt x="565086" y="210265"/>
                  </a:lnTo>
                  <a:lnTo>
                    <a:pt x="609023" y="191011"/>
                  </a:lnTo>
                  <a:lnTo>
                    <a:pt x="654246" y="172552"/>
                  </a:lnTo>
                  <a:lnTo>
                    <a:pt x="700717" y="154910"/>
                  </a:lnTo>
                  <a:lnTo>
                    <a:pt x="748396" y="138105"/>
                  </a:lnTo>
                  <a:lnTo>
                    <a:pt x="797243" y="122158"/>
                  </a:lnTo>
                  <a:lnTo>
                    <a:pt x="847218" y="107090"/>
                  </a:lnTo>
                  <a:lnTo>
                    <a:pt x="898282" y="92922"/>
                  </a:lnTo>
                  <a:lnTo>
                    <a:pt x="950395" y="79673"/>
                  </a:lnTo>
                  <a:lnTo>
                    <a:pt x="1003518" y="67365"/>
                  </a:lnTo>
                  <a:lnTo>
                    <a:pt x="1057610" y="56019"/>
                  </a:lnTo>
                  <a:lnTo>
                    <a:pt x="1112632" y="45655"/>
                  </a:lnTo>
                  <a:lnTo>
                    <a:pt x="1168544" y="36294"/>
                  </a:lnTo>
                  <a:lnTo>
                    <a:pt x="1225307" y="27957"/>
                  </a:lnTo>
                  <a:lnTo>
                    <a:pt x="1282880" y="20664"/>
                  </a:lnTo>
                  <a:lnTo>
                    <a:pt x="1341225" y="14436"/>
                  </a:lnTo>
                  <a:lnTo>
                    <a:pt x="1400301" y="9294"/>
                  </a:lnTo>
                  <a:lnTo>
                    <a:pt x="1460069" y="5259"/>
                  </a:lnTo>
                  <a:lnTo>
                    <a:pt x="1520489" y="2351"/>
                  </a:lnTo>
                  <a:lnTo>
                    <a:pt x="1581521" y="591"/>
                  </a:lnTo>
                  <a:lnTo>
                    <a:pt x="1643126" y="0"/>
                  </a:lnTo>
                  <a:lnTo>
                    <a:pt x="1704722" y="591"/>
                  </a:lnTo>
                  <a:lnTo>
                    <a:pt x="1765746" y="2351"/>
                  </a:lnTo>
                  <a:lnTo>
                    <a:pt x="1826158" y="5259"/>
                  </a:lnTo>
                  <a:lnTo>
                    <a:pt x="1885918" y="9294"/>
                  </a:lnTo>
                  <a:lnTo>
                    <a:pt x="1944988" y="14436"/>
                  </a:lnTo>
                  <a:lnTo>
                    <a:pt x="2003326" y="20664"/>
                  </a:lnTo>
                  <a:lnTo>
                    <a:pt x="2060893" y="27957"/>
                  </a:lnTo>
                  <a:lnTo>
                    <a:pt x="2117650" y="36294"/>
                  </a:lnTo>
                  <a:lnTo>
                    <a:pt x="2173556" y="45655"/>
                  </a:lnTo>
                  <a:lnTo>
                    <a:pt x="2228573" y="56019"/>
                  </a:lnTo>
                  <a:lnTo>
                    <a:pt x="2282660" y="67365"/>
                  </a:lnTo>
                  <a:lnTo>
                    <a:pt x="2335777" y="79673"/>
                  </a:lnTo>
                  <a:lnTo>
                    <a:pt x="2387886" y="92922"/>
                  </a:lnTo>
                  <a:lnTo>
                    <a:pt x="2438946" y="107090"/>
                  </a:lnTo>
                  <a:lnTo>
                    <a:pt x="2488918" y="122158"/>
                  </a:lnTo>
                  <a:lnTo>
                    <a:pt x="2537761" y="138105"/>
                  </a:lnTo>
                  <a:lnTo>
                    <a:pt x="2585436" y="154910"/>
                  </a:lnTo>
                  <a:lnTo>
                    <a:pt x="2631904" y="172552"/>
                  </a:lnTo>
                  <a:lnTo>
                    <a:pt x="2677125" y="191011"/>
                  </a:lnTo>
                  <a:lnTo>
                    <a:pt x="2721058" y="210265"/>
                  </a:lnTo>
                  <a:lnTo>
                    <a:pt x="2763665" y="230295"/>
                  </a:lnTo>
                  <a:lnTo>
                    <a:pt x="2804906" y="251078"/>
                  </a:lnTo>
                  <a:lnTo>
                    <a:pt x="2844740" y="272596"/>
                  </a:lnTo>
                  <a:lnTo>
                    <a:pt x="2883129" y="294827"/>
                  </a:lnTo>
                  <a:lnTo>
                    <a:pt x="2920031" y="317749"/>
                  </a:lnTo>
                  <a:lnTo>
                    <a:pt x="2955409" y="341343"/>
                  </a:lnTo>
                  <a:lnTo>
                    <a:pt x="2989222" y="365588"/>
                  </a:lnTo>
                  <a:lnTo>
                    <a:pt x="3021430" y="390464"/>
                  </a:lnTo>
                  <a:lnTo>
                    <a:pt x="3051994" y="415948"/>
                  </a:lnTo>
                  <a:lnTo>
                    <a:pt x="3080874" y="442021"/>
                  </a:lnTo>
                  <a:lnTo>
                    <a:pt x="3133422" y="495850"/>
                  </a:lnTo>
                  <a:lnTo>
                    <a:pt x="3178757" y="551785"/>
                  </a:lnTo>
                  <a:lnTo>
                    <a:pt x="3216562" y="609661"/>
                  </a:lnTo>
                  <a:lnTo>
                    <a:pt x="3246519" y="669311"/>
                  </a:lnTo>
                  <a:lnTo>
                    <a:pt x="3268310" y="730569"/>
                  </a:lnTo>
                  <a:lnTo>
                    <a:pt x="3281618" y="793271"/>
                  </a:lnTo>
                  <a:lnTo>
                    <a:pt x="3286125" y="857250"/>
                  </a:lnTo>
                  <a:lnTo>
                    <a:pt x="3284991" y="889389"/>
                  </a:lnTo>
                  <a:lnTo>
                    <a:pt x="3281618" y="921230"/>
                  </a:lnTo>
                  <a:lnTo>
                    <a:pt x="3268310" y="983933"/>
                  </a:lnTo>
                  <a:lnTo>
                    <a:pt x="3246519" y="1045194"/>
                  </a:lnTo>
                  <a:lnTo>
                    <a:pt x="3216562" y="1104845"/>
                  </a:lnTo>
                  <a:lnTo>
                    <a:pt x="3178757" y="1162722"/>
                  </a:lnTo>
                  <a:lnTo>
                    <a:pt x="3133422" y="1218659"/>
                  </a:lnTo>
                  <a:lnTo>
                    <a:pt x="3080874" y="1272490"/>
                  </a:lnTo>
                  <a:lnTo>
                    <a:pt x="3051994" y="1298564"/>
                  </a:lnTo>
                  <a:lnTo>
                    <a:pt x="3021430" y="1324049"/>
                  </a:lnTo>
                  <a:lnTo>
                    <a:pt x="2989222" y="1348925"/>
                  </a:lnTo>
                  <a:lnTo>
                    <a:pt x="2955409" y="1373170"/>
                  </a:lnTo>
                  <a:lnTo>
                    <a:pt x="2920031" y="1396765"/>
                  </a:lnTo>
                  <a:lnTo>
                    <a:pt x="2883129" y="1419689"/>
                  </a:lnTo>
                  <a:lnTo>
                    <a:pt x="2844740" y="1441920"/>
                  </a:lnTo>
                  <a:lnTo>
                    <a:pt x="2804906" y="1463438"/>
                  </a:lnTo>
                  <a:lnTo>
                    <a:pt x="2763665" y="1484222"/>
                  </a:lnTo>
                  <a:lnTo>
                    <a:pt x="2721058" y="1504253"/>
                  </a:lnTo>
                  <a:lnTo>
                    <a:pt x="2677125" y="1523508"/>
                  </a:lnTo>
                  <a:lnTo>
                    <a:pt x="2631904" y="1541967"/>
                  </a:lnTo>
                  <a:lnTo>
                    <a:pt x="2585436" y="1559609"/>
                  </a:lnTo>
                  <a:lnTo>
                    <a:pt x="2537761" y="1576415"/>
                  </a:lnTo>
                  <a:lnTo>
                    <a:pt x="2488918" y="1592362"/>
                  </a:lnTo>
                  <a:lnTo>
                    <a:pt x="2438946" y="1607431"/>
                  </a:lnTo>
                  <a:lnTo>
                    <a:pt x="2387886" y="1621600"/>
                  </a:lnTo>
                  <a:lnTo>
                    <a:pt x="2335777" y="1634849"/>
                  </a:lnTo>
                  <a:lnTo>
                    <a:pt x="2282660" y="1647157"/>
                  </a:lnTo>
                  <a:lnTo>
                    <a:pt x="2228573" y="1658504"/>
                  </a:lnTo>
                  <a:lnTo>
                    <a:pt x="2173556" y="1668868"/>
                  </a:lnTo>
                  <a:lnTo>
                    <a:pt x="2117650" y="1678229"/>
                  </a:lnTo>
                  <a:lnTo>
                    <a:pt x="2060893" y="1686567"/>
                  </a:lnTo>
                  <a:lnTo>
                    <a:pt x="2003326" y="1693860"/>
                  </a:lnTo>
                  <a:lnTo>
                    <a:pt x="1944988" y="1700088"/>
                  </a:lnTo>
                  <a:lnTo>
                    <a:pt x="1885918" y="1705230"/>
                  </a:lnTo>
                  <a:lnTo>
                    <a:pt x="1826158" y="1709265"/>
                  </a:lnTo>
                  <a:lnTo>
                    <a:pt x="1765746" y="1712174"/>
                  </a:lnTo>
                  <a:lnTo>
                    <a:pt x="1704722" y="1713934"/>
                  </a:lnTo>
                  <a:lnTo>
                    <a:pt x="1643126" y="1714525"/>
                  </a:lnTo>
                  <a:lnTo>
                    <a:pt x="1581521" y="1713934"/>
                  </a:lnTo>
                  <a:lnTo>
                    <a:pt x="1520489" y="1712174"/>
                  </a:lnTo>
                  <a:lnTo>
                    <a:pt x="1460069" y="1709265"/>
                  </a:lnTo>
                  <a:lnTo>
                    <a:pt x="1400301" y="1705230"/>
                  </a:lnTo>
                  <a:lnTo>
                    <a:pt x="1341225" y="1700088"/>
                  </a:lnTo>
                  <a:lnTo>
                    <a:pt x="1282880" y="1693860"/>
                  </a:lnTo>
                  <a:lnTo>
                    <a:pt x="1225307" y="1686567"/>
                  </a:lnTo>
                  <a:lnTo>
                    <a:pt x="1168544" y="1678229"/>
                  </a:lnTo>
                  <a:lnTo>
                    <a:pt x="1112632" y="1668868"/>
                  </a:lnTo>
                  <a:lnTo>
                    <a:pt x="1057610" y="1658504"/>
                  </a:lnTo>
                  <a:lnTo>
                    <a:pt x="1003518" y="1647157"/>
                  </a:lnTo>
                  <a:lnTo>
                    <a:pt x="950395" y="1634849"/>
                  </a:lnTo>
                  <a:lnTo>
                    <a:pt x="898282" y="1621600"/>
                  </a:lnTo>
                  <a:lnTo>
                    <a:pt x="847218" y="1607431"/>
                  </a:lnTo>
                  <a:lnTo>
                    <a:pt x="797243" y="1592362"/>
                  </a:lnTo>
                  <a:lnTo>
                    <a:pt x="748396" y="1576415"/>
                  </a:lnTo>
                  <a:lnTo>
                    <a:pt x="700717" y="1559609"/>
                  </a:lnTo>
                  <a:lnTo>
                    <a:pt x="654246" y="1541967"/>
                  </a:lnTo>
                  <a:lnTo>
                    <a:pt x="609023" y="1523508"/>
                  </a:lnTo>
                  <a:lnTo>
                    <a:pt x="565086" y="1504253"/>
                  </a:lnTo>
                  <a:lnTo>
                    <a:pt x="522477" y="1484222"/>
                  </a:lnTo>
                  <a:lnTo>
                    <a:pt x="481234" y="1463438"/>
                  </a:lnTo>
                  <a:lnTo>
                    <a:pt x="441398" y="1441920"/>
                  </a:lnTo>
                  <a:lnTo>
                    <a:pt x="403007" y="1419689"/>
                  </a:lnTo>
                  <a:lnTo>
                    <a:pt x="366103" y="1396765"/>
                  </a:lnTo>
                  <a:lnTo>
                    <a:pt x="330723" y="1373170"/>
                  </a:lnTo>
                  <a:lnTo>
                    <a:pt x="296909" y="1348925"/>
                  </a:lnTo>
                  <a:lnTo>
                    <a:pt x="264700" y="1324049"/>
                  </a:lnTo>
                  <a:lnTo>
                    <a:pt x="234135" y="1298564"/>
                  </a:lnTo>
                  <a:lnTo>
                    <a:pt x="205254" y="1272490"/>
                  </a:lnTo>
                  <a:lnTo>
                    <a:pt x="152705" y="1218659"/>
                  </a:lnTo>
                  <a:lnTo>
                    <a:pt x="107368" y="1162722"/>
                  </a:lnTo>
                  <a:lnTo>
                    <a:pt x="69562" y="1104845"/>
                  </a:lnTo>
                  <a:lnTo>
                    <a:pt x="39605" y="1045194"/>
                  </a:lnTo>
                  <a:lnTo>
                    <a:pt x="17814" y="983933"/>
                  </a:lnTo>
                  <a:lnTo>
                    <a:pt x="4506" y="921230"/>
                  </a:lnTo>
                  <a:lnTo>
                    <a:pt x="0" y="857250"/>
                  </a:lnTo>
                  <a:close/>
                </a:path>
              </a:pathLst>
            </a:custGeom>
            <a:ln w="76199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2740" y="0"/>
            <a:ext cx="8989695" cy="682648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2900" algn="just"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cinq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hypothèses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possibles</a:t>
            </a:r>
            <a:r>
              <a:rPr sz="3200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</a:p>
          <a:p>
            <a:pPr marL="527685" indent="-515620" algn="just">
              <a:spcBef>
                <a:spcPts val="385"/>
              </a:spcBef>
              <a:buFontTx/>
              <a:buAutoNum type="arabicPeriod"/>
              <a:tabLst>
                <a:tab pos="528320" algn="l"/>
              </a:tabLst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le signal 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d’alarme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à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destination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de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ses</a:t>
            </a:r>
            <a:r>
              <a:rPr sz="3200" spc="-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congénères</a:t>
            </a:r>
            <a:endParaRPr sz="3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527685" marR="5080" indent="-515620" algn="just">
              <a:lnSpc>
                <a:spcPct val="90000"/>
              </a:lnSpc>
              <a:spcBef>
                <a:spcPts val="770"/>
              </a:spcBef>
              <a:buFontTx/>
              <a:buAutoNum type="arabicPeriod"/>
              <a:tabLst>
                <a:tab pos="528320" algn="l"/>
              </a:tabLst>
            </a:pPr>
            <a:r>
              <a:rPr sz="3200" b="1" spc="-50" dirty="0">
                <a:solidFill>
                  <a:srgbClr val="FF0000"/>
                </a:solidFill>
                <a:latin typeface="Calibri"/>
                <a:cs typeface="Calibri"/>
              </a:rPr>
              <a:t>l’effet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confusion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(en </a:t>
            </a:r>
            <a:r>
              <a:rPr sz="3200" spc="-35" dirty="0">
                <a:solidFill>
                  <a:prstClr val="black"/>
                </a:solidFill>
                <a:latin typeface="Calibri"/>
                <a:cs typeface="Calibri"/>
              </a:rPr>
              <a:t>s’enfuyant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toutes,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les  </a:t>
            </a:r>
            <a:r>
              <a:rPr sz="3200" spc="-20" dirty="0">
                <a:solidFill>
                  <a:prstClr val="black"/>
                </a:solidFill>
                <a:latin typeface="Calibri"/>
                <a:cs typeface="Calibri"/>
              </a:rPr>
              <a:t>gazelles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empêchent le 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prédateur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de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se 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concentrer 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sur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une 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proie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 particulier)</a:t>
            </a:r>
            <a:endParaRPr sz="3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527685" marR="5715" indent="-515620" algn="just">
              <a:lnSpc>
                <a:spcPct val="90000"/>
              </a:lnSpc>
              <a:spcBef>
                <a:spcPts val="770"/>
              </a:spcBef>
              <a:buClr>
                <a:srgbClr val="FF0000"/>
              </a:buClr>
              <a:buFont typeface="Calibri"/>
              <a:buAutoNum type="arabicPeriod"/>
              <a:tabLst>
                <a:tab pos="619760" algn="l"/>
              </a:tabLst>
            </a:pPr>
            <a:r>
              <a:rPr dirty="0">
                <a:solidFill>
                  <a:prstClr val="black"/>
                </a:solidFill>
                <a:latin typeface="Calibri"/>
              </a:rPr>
              <a:t>	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cohésion sociale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(les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autres  </a:t>
            </a:r>
            <a:r>
              <a:rPr sz="3200" spc="-20" dirty="0">
                <a:solidFill>
                  <a:prstClr val="black"/>
                </a:solidFill>
                <a:latin typeface="Calibri"/>
                <a:cs typeface="Calibri"/>
              </a:rPr>
              <a:t>gazelles,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prévenues, peuvent </a:t>
            </a:r>
            <a:r>
              <a:rPr sz="3200" spc="-35" dirty="0">
                <a:solidFill>
                  <a:prstClr val="black"/>
                </a:solidFill>
                <a:latin typeface="Calibri"/>
                <a:cs typeface="Calibri"/>
              </a:rPr>
              <a:t>s’enfuir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de manière 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coordonnée)</a:t>
            </a:r>
            <a:endParaRPr sz="3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527685" marR="7620" indent="-515620" algn="just">
              <a:lnSpc>
                <a:spcPct val="90000"/>
              </a:lnSpc>
              <a:spcBef>
                <a:spcPts val="765"/>
              </a:spcBef>
              <a:buFontTx/>
              <a:buAutoNum type="arabicPeriod"/>
              <a:tabLst>
                <a:tab pos="528320" algn="l"/>
              </a:tabLst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le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signal de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non-profitabilité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(la </a:t>
            </a:r>
            <a:r>
              <a:rPr sz="3200" spc="-20" dirty="0">
                <a:solidFill>
                  <a:prstClr val="black"/>
                </a:solidFill>
                <a:latin typeface="Calibri"/>
                <a:cs typeface="Calibri"/>
              </a:rPr>
              <a:t>gazelle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indique au  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prédateur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que </a:t>
            </a:r>
            <a:r>
              <a:rPr sz="3200" spc="-60" dirty="0">
                <a:solidFill>
                  <a:prstClr val="black"/>
                </a:solidFill>
                <a:latin typeface="Calibri"/>
                <a:cs typeface="Calibri"/>
              </a:rPr>
              <a:t>l’effet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de surprise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est </a:t>
            </a:r>
            <a:r>
              <a:rPr sz="3200" spc="-35" dirty="0">
                <a:solidFill>
                  <a:prstClr val="black"/>
                </a:solidFill>
                <a:latin typeface="Calibri"/>
                <a:cs typeface="Calibri"/>
              </a:rPr>
              <a:t>raté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et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qu’il  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aura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du mal à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la</a:t>
            </a:r>
            <a:r>
              <a:rPr sz="3200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prstClr val="black"/>
                </a:solidFill>
                <a:latin typeface="Calibri"/>
                <a:cs typeface="Calibri"/>
              </a:rPr>
              <a:t>rattraper)</a:t>
            </a:r>
            <a:endParaRPr sz="3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527685" marR="6985" indent="-515620" algn="just">
              <a:lnSpc>
                <a:spcPct val="90000"/>
              </a:lnSpc>
              <a:spcBef>
                <a:spcPts val="770"/>
              </a:spcBef>
              <a:buFont typeface="Calibri"/>
              <a:buAutoNum type="arabicPeriod"/>
              <a:tabLst>
                <a:tab pos="619760" algn="l"/>
              </a:tabLst>
            </a:pPr>
            <a:r>
              <a:rPr dirty="0">
                <a:solidFill>
                  <a:prstClr val="black"/>
                </a:solidFill>
                <a:latin typeface="Calibri"/>
              </a:rPr>
              <a:t>	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l’observation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(en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sautant,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la </a:t>
            </a:r>
            <a:r>
              <a:rPr sz="3200" spc="-20" dirty="0">
                <a:solidFill>
                  <a:prstClr val="black"/>
                </a:solidFill>
                <a:latin typeface="Calibri"/>
                <a:cs typeface="Calibri"/>
              </a:rPr>
              <a:t>gazelle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accroît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son 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champ de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vision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et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peut 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repérer </a:t>
            </a:r>
            <a:r>
              <a:rPr sz="3200" spc="-20" dirty="0">
                <a:solidFill>
                  <a:prstClr val="black"/>
                </a:solidFill>
                <a:latin typeface="Calibri"/>
                <a:cs typeface="Calibri"/>
              </a:rPr>
              <a:t>davantage de  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prédateurs).</a:t>
            </a:r>
            <a:endParaRPr sz="3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11300" y="558800"/>
            <a:ext cx="525780" cy="525780"/>
            <a:chOff x="-12700" y="558800"/>
            <a:chExt cx="525780" cy="525780"/>
          </a:xfrm>
        </p:grpSpPr>
        <p:sp>
          <p:nvSpPr>
            <p:cNvPr id="4" name="object 4"/>
            <p:cNvSpPr/>
            <p:nvPr/>
          </p:nvSpPr>
          <p:spPr>
            <a:xfrm>
              <a:off x="0" y="571500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80" h="500380">
                  <a:moveTo>
                    <a:pt x="250012" y="0"/>
                  </a:moveTo>
                  <a:lnTo>
                    <a:pt x="205072" y="4026"/>
                  </a:lnTo>
                  <a:lnTo>
                    <a:pt x="162775" y="15636"/>
                  </a:lnTo>
                  <a:lnTo>
                    <a:pt x="123827" y="34125"/>
                  </a:lnTo>
                  <a:lnTo>
                    <a:pt x="88933" y="58788"/>
                  </a:lnTo>
                  <a:lnTo>
                    <a:pt x="58800" y="88921"/>
                  </a:lnTo>
                  <a:lnTo>
                    <a:pt x="34134" y="123820"/>
                  </a:lnTo>
                  <a:lnTo>
                    <a:pt x="15641" y="162779"/>
                  </a:lnTo>
                  <a:lnTo>
                    <a:pt x="4028" y="205095"/>
                  </a:lnTo>
                  <a:lnTo>
                    <a:pt x="0" y="250062"/>
                  </a:lnTo>
                  <a:lnTo>
                    <a:pt x="4028" y="294992"/>
                  </a:lnTo>
                  <a:lnTo>
                    <a:pt x="15641" y="337279"/>
                  </a:lnTo>
                  <a:lnTo>
                    <a:pt x="34134" y="376216"/>
                  </a:lnTo>
                  <a:lnTo>
                    <a:pt x="58800" y="411099"/>
                  </a:lnTo>
                  <a:lnTo>
                    <a:pt x="88933" y="441221"/>
                  </a:lnTo>
                  <a:lnTo>
                    <a:pt x="123827" y="465878"/>
                  </a:lnTo>
                  <a:lnTo>
                    <a:pt x="162775" y="484363"/>
                  </a:lnTo>
                  <a:lnTo>
                    <a:pt x="205072" y="495972"/>
                  </a:lnTo>
                  <a:lnTo>
                    <a:pt x="250012" y="499999"/>
                  </a:lnTo>
                  <a:lnTo>
                    <a:pt x="294955" y="495972"/>
                  </a:lnTo>
                  <a:lnTo>
                    <a:pt x="337254" y="484363"/>
                  </a:lnTo>
                  <a:lnTo>
                    <a:pt x="376205" y="465878"/>
                  </a:lnTo>
                  <a:lnTo>
                    <a:pt x="411100" y="441221"/>
                  </a:lnTo>
                  <a:lnTo>
                    <a:pt x="441235" y="411099"/>
                  </a:lnTo>
                  <a:lnTo>
                    <a:pt x="444647" y="406273"/>
                  </a:lnTo>
                  <a:lnTo>
                    <a:pt x="250018" y="406273"/>
                  </a:lnTo>
                  <a:lnTo>
                    <a:pt x="212093" y="401605"/>
                  </a:lnTo>
                  <a:lnTo>
                    <a:pt x="175933" y="387603"/>
                  </a:lnTo>
                  <a:lnTo>
                    <a:pt x="136223" y="357185"/>
                  </a:lnTo>
                  <a:lnTo>
                    <a:pt x="108972" y="317325"/>
                  </a:lnTo>
                  <a:lnTo>
                    <a:pt x="95226" y="271502"/>
                  </a:lnTo>
                  <a:lnTo>
                    <a:pt x="96032" y="223198"/>
                  </a:lnTo>
                  <a:lnTo>
                    <a:pt x="112434" y="175895"/>
                  </a:lnTo>
                  <a:lnTo>
                    <a:pt x="239421" y="175895"/>
                  </a:lnTo>
                  <a:lnTo>
                    <a:pt x="175933" y="112395"/>
                  </a:lnTo>
                  <a:lnTo>
                    <a:pt x="212093" y="98393"/>
                  </a:lnTo>
                  <a:lnTo>
                    <a:pt x="250018" y="93725"/>
                  </a:lnTo>
                  <a:lnTo>
                    <a:pt x="444630" y="93725"/>
                  </a:lnTo>
                  <a:lnTo>
                    <a:pt x="441235" y="88921"/>
                  </a:lnTo>
                  <a:lnTo>
                    <a:pt x="411100" y="58788"/>
                  </a:lnTo>
                  <a:lnTo>
                    <a:pt x="376205" y="34125"/>
                  </a:lnTo>
                  <a:lnTo>
                    <a:pt x="337254" y="15636"/>
                  </a:lnTo>
                  <a:lnTo>
                    <a:pt x="294955" y="4026"/>
                  </a:lnTo>
                  <a:lnTo>
                    <a:pt x="250012" y="0"/>
                  </a:lnTo>
                  <a:close/>
                </a:path>
                <a:path w="500380" h="500380">
                  <a:moveTo>
                    <a:pt x="239421" y="175895"/>
                  </a:moveTo>
                  <a:lnTo>
                    <a:pt x="112434" y="175895"/>
                  </a:lnTo>
                  <a:lnTo>
                    <a:pt x="324104" y="387603"/>
                  </a:lnTo>
                  <a:lnTo>
                    <a:pt x="287943" y="401605"/>
                  </a:lnTo>
                  <a:lnTo>
                    <a:pt x="250018" y="406273"/>
                  </a:lnTo>
                  <a:lnTo>
                    <a:pt x="444647" y="406273"/>
                  </a:lnTo>
                  <a:lnTo>
                    <a:pt x="465901" y="376216"/>
                  </a:lnTo>
                  <a:lnTo>
                    <a:pt x="484395" y="337279"/>
                  </a:lnTo>
                  <a:lnTo>
                    <a:pt x="488013" y="324103"/>
                  </a:lnTo>
                  <a:lnTo>
                    <a:pt x="387604" y="324103"/>
                  </a:lnTo>
                  <a:lnTo>
                    <a:pt x="239421" y="175895"/>
                  </a:lnTo>
                  <a:close/>
                </a:path>
                <a:path w="500380" h="500380">
                  <a:moveTo>
                    <a:pt x="444630" y="93725"/>
                  </a:moveTo>
                  <a:lnTo>
                    <a:pt x="250018" y="93725"/>
                  </a:lnTo>
                  <a:lnTo>
                    <a:pt x="287943" y="98393"/>
                  </a:lnTo>
                  <a:lnTo>
                    <a:pt x="324104" y="112395"/>
                  </a:lnTo>
                  <a:lnTo>
                    <a:pt x="363812" y="142825"/>
                  </a:lnTo>
                  <a:lnTo>
                    <a:pt x="391062" y="182710"/>
                  </a:lnTo>
                  <a:lnTo>
                    <a:pt x="404807" y="228551"/>
                  </a:lnTo>
                  <a:lnTo>
                    <a:pt x="404002" y="276848"/>
                  </a:lnTo>
                  <a:lnTo>
                    <a:pt x="387604" y="324103"/>
                  </a:lnTo>
                  <a:lnTo>
                    <a:pt x="488013" y="324103"/>
                  </a:lnTo>
                  <a:lnTo>
                    <a:pt x="496008" y="294992"/>
                  </a:lnTo>
                  <a:lnTo>
                    <a:pt x="500037" y="250062"/>
                  </a:lnTo>
                  <a:lnTo>
                    <a:pt x="496008" y="205095"/>
                  </a:lnTo>
                  <a:lnTo>
                    <a:pt x="484395" y="162779"/>
                  </a:lnTo>
                  <a:lnTo>
                    <a:pt x="465901" y="123820"/>
                  </a:lnTo>
                  <a:lnTo>
                    <a:pt x="444630" y="937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71500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80" h="500380">
                  <a:moveTo>
                    <a:pt x="0" y="250062"/>
                  </a:moveTo>
                  <a:lnTo>
                    <a:pt x="4028" y="205095"/>
                  </a:lnTo>
                  <a:lnTo>
                    <a:pt x="15641" y="162779"/>
                  </a:lnTo>
                  <a:lnTo>
                    <a:pt x="34134" y="123820"/>
                  </a:lnTo>
                  <a:lnTo>
                    <a:pt x="58800" y="88921"/>
                  </a:lnTo>
                  <a:lnTo>
                    <a:pt x="88933" y="58788"/>
                  </a:lnTo>
                  <a:lnTo>
                    <a:pt x="123827" y="34125"/>
                  </a:lnTo>
                  <a:lnTo>
                    <a:pt x="162775" y="15636"/>
                  </a:lnTo>
                  <a:lnTo>
                    <a:pt x="205072" y="4026"/>
                  </a:lnTo>
                  <a:lnTo>
                    <a:pt x="250012" y="0"/>
                  </a:lnTo>
                  <a:lnTo>
                    <a:pt x="294955" y="4026"/>
                  </a:lnTo>
                  <a:lnTo>
                    <a:pt x="337254" y="15636"/>
                  </a:lnTo>
                  <a:lnTo>
                    <a:pt x="376205" y="34125"/>
                  </a:lnTo>
                  <a:lnTo>
                    <a:pt x="411100" y="58788"/>
                  </a:lnTo>
                  <a:lnTo>
                    <a:pt x="441235" y="88921"/>
                  </a:lnTo>
                  <a:lnTo>
                    <a:pt x="465901" y="123820"/>
                  </a:lnTo>
                  <a:lnTo>
                    <a:pt x="484395" y="162779"/>
                  </a:lnTo>
                  <a:lnTo>
                    <a:pt x="496008" y="205095"/>
                  </a:lnTo>
                  <a:lnTo>
                    <a:pt x="500037" y="250062"/>
                  </a:lnTo>
                  <a:lnTo>
                    <a:pt x="496008" y="294992"/>
                  </a:lnTo>
                  <a:lnTo>
                    <a:pt x="484395" y="337279"/>
                  </a:lnTo>
                  <a:lnTo>
                    <a:pt x="465901" y="376216"/>
                  </a:lnTo>
                  <a:lnTo>
                    <a:pt x="441235" y="411098"/>
                  </a:lnTo>
                  <a:lnTo>
                    <a:pt x="411100" y="441221"/>
                  </a:lnTo>
                  <a:lnTo>
                    <a:pt x="376205" y="465878"/>
                  </a:lnTo>
                  <a:lnTo>
                    <a:pt x="337254" y="484363"/>
                  </a:lnTo>
                  <a:lnTo>
                    <a:pt x="294955" y="495972"/>
                  </a:lnTo>
                  <a:lnTo>
                    <a:pt x="250012" y="499999"/>
                  </a:lnTo>
                  <a:lnTo>
                    <a:pt x="205072" y="495972"/>
                  </a:lnTo>
                  <a:lnTo>
                    <a:pt x="162775" y="484363"/>
                  </a:lnTo>
                  <a:lnTo>
                    <a:pt x="123827" y="465878"/>
                  </a:lnTo>
                  <a:lnTo>
                    <a:pt x="88933" y="441221"/>
                  </a:lnTo>
                  <a:lnTo>
                    <a:pt x="58800" y="411099"/>
                  </a:lnTo>
                  <a:lnTo>
                    <a:pt x="34134" y="376216"/>
                  </a:lnTo>
                  <a:lnTo>
                    <a:pt x="15641" y="337279"/>
                  </a:lnTo>
                  <a:lnTo>
                    <a:pt x="4028" y="294992"/>
                  </a:lnTo>
                  <a:lnTo>
                    <a:pt x="0" y="250062"/>
                  </a:lnTo>
                  <a:close/>
                </a:path>
                <a:path w="500380" h="500380">
                  <a:moveTo>
                    <a:pt x="387604" y="324103"/>
                  </a:moveTo>
                  <a:lnTo>
                    <a:pt x="404002" y="276848"/>
                  </a:lnTo>
                  <a:lnTo>
                    <a:pt x="404807" y="228551"/>
                  </a:lnTo>
                  <a:lnTo>
                    <a:pt x="391062" y="182710"/>
                  </a:lnTo>
                  <a:lnTo>
                    <a:pt x="363812" y="142825"/>
                  </a:lnTo>
                  <a:lnTo>
                    <a:pt x="324104" y="112395"/>
                  </a:lnTo>
                  <a:lnTo>
                    <a:pt x="287943" y="98393"/>
                  </a:lnTo>
                  <a:lnTo>
                    <a:pt x="250018" y="93725"/>
                  </a:lnTo>
                  <a:lnTo>
                    <a:pt x="212093" y="98393"/>
                  </a:lnTo>
                  <a:lnTo>
                    <a:pt x="175933" y="112395"/>
                  </a:lnTo>
                  <a:lnTo>
                    <a:pt x="387604" y="324103"/>
                  </a:lnTo>
                  <a:close/>
                </a:path>
                <a:path w="500380" h="500380">
                  <a:moveTo>
                    <a:pt x="112434" y="175895"/>
                  </a:moveTo>
                  <a:lnTo>
                    <a:pt x="96032" y="223198"/>
                  </a:lnTo>
                  <a:lnTo>
                    <a:pt x="95226" y="271502"/>
                  </a:lnTo>
                  <a:lnTo>
                    <a:pt x="108972" y="317325"/>
                  </a:lnTo>
                  <a:lnTo>
                    <a:pt x="136223" y="357185"/>
                  </a:lnTo>
                  <a:lnTo>
                    <a:pt x="175933" y="387603"/>
                  </a:lnTo>
                  <a:lnTo>
                    <a:pt x="212093" y="401605"/>
                  </a:lnTo>
                  <a:lnTo>
                    <a:pt x="250018" y="406273"/>
                  </a:lnTo>
                  <a:lnTo>
                    <a:pt x="287943" y="401605"/>
                  </a:lnTo>
                  <a:lnTo>
                    <a:pt x="324104" y="387603"/>
                  </a:lnTo>
                  <a:lnTo>
                    <a:pt x="112434" y="17589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511300" y="1201674"/>
            <a:ext cx="525780" cy="525780"/>
            <a:chOff x="-12700" y="1201674"/>
            <a:chExt cx="525780" cy="525780"/>
          </a:xfrm>
        </p:grpSpPr>
        <p:sp>
          <p:nvSpPr>
            <p:cNvPr id="7" name="object 7"/>
            <p:cNvSpPr/>
            <p:nvPr/>
          </p:nvSpPr>
          <p:spPr>
            <a:xfrm>
              <a:off x="0" y="1214374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80" h="500380">
                  <a:moveTo>
                    <a:pt x="250012" y="0"/>
                  </a:moveTo>
                  <a:lnTo>
                    <a:pt x="205072" y="4030"/>
                  </a:lnTo>
                  <a:lnTo>
                    <a:pt x="162775" y="15651"/>
                  </a:lnTo>
                  <a:lnTo>
                    <a:pt x="123827" y="34153"/>
                  </a:lnTo>
                  <a:lnTo>
                    <a:pt x="88933" y="58830"/>
                  </a:lnTo>
                  <a:lnTo>
                    <a:pt x="58800" y="88974"/>
                  </a:lnTo>
                  <a:lnTo>
                    <a:pt x="34134" y="123876"/>
                  </a:lnTo>
                  <a:lnTo>
                    <a:pt x="15641" y="162830"/>
                  </a:lnTo>
                  <a:lnTo>
                    <a:pt x="4028" y="205128"/>
                  </a:lnTo>
                  <a:lnTo>
                    <a:pt x="0" y="250062"/>
                  </a:lnTo>
                  <a:lnTo>
                    <a:pt x="4028" y="294997"/>
                  </a:lnTo>
                  <a:lnTo>
                    <a:pt x="15641" y="337295"/>
                  </a:lnTo>
                  <a:lnTo>
                    <a:pt x="34134" y="376249"/>
                  </a:lnTo>
                  <a:lnTo>
                    <a:pt x="58800" y="411151"/>
                  </a:lnTo>
                  <a:lnTo>
                    <a:pt x="88933" y="441295"/>
                  </a:lnTo>
                  <a:lnTo>
                    <a:pt x="123827" y="465972"/>
                  </a:lnTo>
                  <a:lnTo>
                    <a:pt x="162775" y="484474"/>
                  </a:lnTo>
                  <a:lnTo>
                    <a:pt x="205072" y="496095"/>
                  </a:lnTo>
                  <a:lnTo>
                    <a:pt x="250012" y="500125"/>
                  </a:lnTo>
                  <a:lnTo>
                    <a:pt x="294955" y="496095"/>
                  </a:lnTo>
                  <a:lnTo>
                    <a:pt x="337254" y="484474"/>
                  </a:lnTo>
                  <a:lnTo>
                    <a:pt x="376205" y="465972"/>
                  </a:lnTo>
                  <a:lnTo>
                    <a:pt x="411100" y="441295"/>
                  </a:lnTo>
                  <a:lnTo>
                    <a:pt x="441235" y="411151"/>
                  </a:lnTo>
                  <a:lnTo>
                    <a:pt x="444593" y="406400"/>
                  </a:lnTo>
                  <a:lnTo>
                    <a:pt x="250018" y="406400"/>
                  </a:lnTo>
                  <a:lnTo>
                    <a:pt x="212093" y="401732"/>
                  </a:lnTo>
                  <a:lnTo>
                    <a:pt x="175933" y="387730"/>
                  </a:lnTo>
                  <a:lnTo>
                    <a:pt x="136223" y="357252"/>
                  </a:lnTo>
                  <a:lnTo>
                    <a:pt x="108972" y="317360"/>
                  </a:lnTo>
                  <a:lnTo>
                    <a:pt x="95226" y="271538"/>
                  </a:lnTo>
                  <a:lnTo>
                    <a:pt x="96032" y="223264"/>
                  </a:lnTo>
                  <a:lnTo>
                    <a:pt x="112434" y="176022"/>
                  </a:lnTo>
                  <a:lnTo>
                    <a:pt x="239421" y="176022"/>
                  </a:lnTo>
                  <a:lnTo>
                    <a:pt x="175933" y="112522"/>
                  </a:lnTo>
                  <a:lnTo>
                    <a:pt x="212093" y="98520"/>
                  </a:lnTo>
                  <a:lnTo>
                    <a:pt x="250018" y="93852"/>
                  </a:lnTo>
                  <a:lnTo>
                    <a:pt x="444683" y="93852"/>
                  </a:lnTo>
                  <a:lnTo>
                    <a:pt x="441235" y="88974"/>
                  </a:lnTo>
                  <a:lnTo>
                    <a:pt x="411100" y="58830"/>
                  </a:lnTo>
                  <a:lnTo>
                    <a:pt x="376205" y="34153"/>
                  </a:lnTo>
                  <a:lnTo>
                    <a:pt x="337254" y="15651"/>
                  </a:lnTo>
                  <a:lnTo>
                    <a:pt x="294955" y="4030"/>
                  </a:lnTo>
                  <a:lnTo>
                    <a:pt x="250012" y="0"/>
                  </a:lnTo>
                  <a:close/>
                </a:path>
                <a:path w="500380" h="500380">
                  <a:moveTo>
                    <a:pt x="239421" y="176022"/>
                  </a:moveTo>
                  <a:lnTo>
                    <a:pt x="112434" y="176022"/>
                  </a:lnTo>
                  <a:lnTo>
                    <a:pt x="324104" y="387730"/>
                  </a:lnTo>
                  <a:lnTo>
                    <a:pt x="287943" y="401732"/>
                  </a:lnTo>
                  <a:lnTo>
                    <a:pt x="250018" y="406400"/>
                  </a:lnTo>
                  <a:lnTo>
                    <a:pt x="444593" y="406400"/>
                  </a:lnTo>
                  <a:lnTo>
                    <a:pt x="465901" y="376249"/>
                  </a:lnTo>
                  <a:lnTo>
                    <a:pt x="484395" y="337295"/>
                  </a:lnTo>
                  <a:lnTo>
                    <a:pt x="487982" y="324230"/>
                  </a:lnTo>
                  <a:lnTo>
                    <a:pt x="387604" y="324230"/>
                  </a:lnTo>
                  <a:lnTo>
                    <a:pt x="239421" y="176022"/>
                  </a:lnTo>
                  <a:close/>
                </a:path>
                <a:path w="500380" h="500380">
                  <a:moveTo>
                    <a:pt x="444683" y="93852"/>
                  </a:moveTo>
                  <a:lnTo>
                    <a:pt x="250018" y="93852"/>
                  </a:lnTo>
                  <a:lnTo>
                    <a:pt x="287943" y="98520"/>
                  </a:lnTo>
                  <a:lnTo>
                    <a:pt x="324104" y="112522"/>
                  </a:lnTo>
                  <a:lnTo>
                    <a:pt x="363812" y="142940"/>
                  </a:lnTo>
                  <a:lnTo>
                    <a:pt x="391062" y="182800"/>
                  </a:lnTo>
                  <a:lnTo>
                    <a:pt x="404807" y="228623"/>
                  </a:lnTo>
                  <a:lnTo>
                    <a:pt x="404002" y="276927"/>
                  </a:lnTo>
                  <a:lnTo>
                    <a:pt x="387604" y="324230"/>
                  </a:lnTo>
                  <a:lnTo>
                    <a:pt x="487982" y="324230"/>
                  </a:lnTo>
                  <a:lnTo>
                    <a:pt x="496008" y="294997"/>
                  </a:lnTo>
                  <a:lnTo>
                    <a:pt x="500037" y="250062"/>
                  </a:lnTo>
                  <a:lnTo>
                    <a:pt x="496008" y="205128"/>
                  </a:lnTo>
                  <a:lnTo>
                    <a:pt x="484395" y="162830"/>
                  </a:lnTo>
                  <a:lnTo>
                    <a:pt x="465901" y="123876"/>
                  </a:lnTo>
                  <a:lnTo>
                    <a:pt x="444683" y="9385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214374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80" h="500380">
                  <a:moveTo>
                    <a:pt x="0" y="250062"/>
                  </a:moveTo>
                  <a:lnTo>
                    <a:pt x="4028" y="205128"/>
                  </a:lnTo>
                  <a:lnTo>
                    <a:pt x="15641" y="162830"/>
                  </a:lnTo>
                  <a:lnTo>
                    <a:pt x="34134" y="123876"/>
                  </a:lnTo>
                  <a:lnTo>
                    <a:pt x="58800" y="88974"/>
                  </a:lnTo>
                  <a:lnTo>
                    <a:pt x="88933" y="58830"/>
                  </a:lnTo>
                  <a:lnTo>
                    <a:pt x="123827" y="34153"/>
                  </a:lnTo>
                  <a:lnTo>
                    <a:pt x="162775" y="15651"/>
                  </a:lnTo>
                  <a:lnTo>
                    <a:pt x="205072" y="4030"/>
                  </a:lnTo>
                  <a:lnTo>
                    <a:pt x="250012" y="0"/>
                  </a:lnTo>
                  <a:lnTo>
                    <a:pt x="294955" y="4030"/>
                  </a:lnTo>
                  <a:lnTo>
                    <a:pt x="337254" y="15651"/>
                  </a:lnTo>
                  <a:lnTo>
                    <a:pt x="376205" y="34153"/>
                  </a:lnTo>
                  <a:lnTo>
                    <a:pt x="411100" y="58830"/>
                  </a:lnTo>
                  <a:lnTo>
                    <a:pt x="441235" y="88974"/>
                  </a:lnTo>
                  <a:lnTo>
                    <a:pt x="465901" y="123876"/>
                  </a:lnTo>
                  <a:lnTo>
                    <a:pt x="484395" y="162830"/>
                  </a:lnTo>
                  <a:lnTo>
                    <a:pt x="496008" y="205128"/>
                  </a:lnTo>
                  <a:lnTo>
                    <a:pt x="500037" y="250062"/>
                  </a:lnTo>
                  <a:lnTo>
                    <a:pt x="496008" y="294997"/>
                  </a:lnTo>
                  <a:lnTo>
                    <a:pt x="484395" y="337295"/>
                  </a:lnTo>
                  <a:lnTo>
                    <a:pt x="465901" y="376249"/>
                  </a:lnTo>
                  <a:lnTo>
                    <a:pt x="441235" y="411151"/>
                  </a:lnTo>
                  <a:lnTo>
                    <a:pt x="411100" y="441295"/>
                  </a:lnTo>
                  <a:lnTo>
                    <a:pt x="376205" y="465972"/>
                  </a:lnTo>
                  <a:lnTo>
                    <a:pt x="337254" y="484474"/>
                  </a:lnTo>
                  <a:lnTo>
                    <a:pt x="294955" y="496095"/>
                  </a:lnTo>
                  <a:lnTo>
                    <a:pt x="250012" y="500125"/>
                  </a:lnTo>
                  <a:lnTo>
                    <a:pt x="205072" y="496095"/>
                  </a:lnTo>
                  <a:lnTo>
                    <a:pt x="162775" y="484474"/>
                  </a:lnTo>
                  <a:lnTo>
                    <a:pt x="123827" y="465972"/>
                  </a:lnTo>
                  <a:lnTo>
                    <a:pt x="88933" y="441295"/>
                  </a:lnTo>
                  <a:lnTo>
                    <a:pt x="58800" y="411151"/>
                  </a:lnTo>
                  <a:lnTo>
                    <a:pt x="34134" y="376249"/>
                  </a:lnTo>
                  <a:lnTo>
                    <a:pt x="15641" y="337295"/>
                  </a:lnTo>
                  <a:lnTo>
                    <a:pt x="4028" y="294997"/>
                  </a:lnTo>
                  <a:lnTo>
                    <a:pt x="0" y="250062"/>
                  </a:lnTo>
                  <a:close/>
                </a:path>
                <a:path w="500380" h="500380">
                  <a:moveTo>
                    <a:pt x="387604" y="324230"/>
                  </a:moveTo>
                  <a:lnTo>
                    <a:pt x="404002" y="276927"/>
                  </a:lnTo>
                  <a:lnTo>
                    <a:pt x="404807" y="228623"/>
                  </a:lnTo>
                  <a:lnTo>
                    <a:pt x="391062" y="182800"/>
                  </a:lnTo>
                  <a:lnTo>
                    <a:pt x="363812" y="142940"/>
                  </a:lnTo>
                  <a:lnTo>
                    <a:pt x="324104" y="112522"/>
                  </a:lnTo>
                  <a:lnTo>
                    <a:pt x="287943" y="98520"/>
                  </a:lnTo>
                  <a:lnTo>
                    <a:pt x="250018" y="93852"/>
                  </a:lnTo>
                  <a:lnTo>
                    <a:pt x="212093" y="98520"/>
                  </a:lnTo>
                  <a:lnTo>
                    <a:pt x="175933" y="112522"/>
                  </a:lnTo>
                  <a:lnTo>
                    <a:pt x="387604" y="324230"/>
                  </a:lnTo>
                  <a:close/>
                </a:path>
                <a:path w="500380" h="500380">
                  <a:moveTo>
                    <a:pt x="112434" y="176022"/>
                  </a:moveTo>
                  <a:lnTo>
                    <a:pt x="96032" y="223264"/>
                  </a:lnTo>
                  <a:lnTo>
                    <a:pt x="95226" y="271538"/>
                  </a:lnTo>
                  <a:lnTo>
                    <a:pt x="108972" y="317360"/>
                  </a:lnTo>
                  <a:lnTo>
                    <a:pt x="136223" y="357252"/>
                  </a:lnTo>
                  <a:lnTo>
                    <a:pt x="175933" y="387730"/>
                  </a:lnTo>
                  <a:lnTo>
                    <a:pt x="212093" y="401732"/>
                  </a:lnTo>
                  <a:lnTo>
                    <a:pt x="250018" y="406400"/>
                  </a:lnTo>
                  <a:lnTo>
                    <a:pt x="287943" y="401732"/>
                  </a:lnTo>
                  <a:lnTo>
                    <a:pt x="324104" y="387730"/>
                  </a:lnTo>
                  <a:lnTo>
                    <a:pt x="112434" y="17602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511300" y="2487548"/>
            <a:ext cx="525780" cy="525780"/>
            <a:chOff x="-12700" y="2487548"/>
            <a:chExt cx="525780" cy="525780"/>
          </a:xfrm>
        </p:grpSpPr>
        <p:sp>
          <p:nvSpPr>
            <p:cNvPr id="10" name="object 10"/>
            <p:cNvSpPr/>
            <p:nvPr/>
          </p:nvSpPr>
          <p:spPr>
            <a:xfrm>
              <a:off x="0" y="2500248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80" h="500380">
                  <a:moveTo>
                    <a:pt x="250012" y="0"/>
                  </a:moveTo>
                  <a:lnTo>
                    <a:pt x="205072" y="4030"/>
                  </a:lnTo>
                  <a:lnTo>
                    <a:pt x="162775" y="15651"/>
                  </a:lnTo>
                  <a:lnTo>
                    <a:pt x="123827" y="34153"/>
                  </a:lnTo>
                  <a:lnTo>
                    <a:pt x="88933" y="58830"/>
                  </a:lnTo>
                  <a:lnTo>
                    <a:pt x="58800" y="88974"/>
                  </a:lnTo>
                  <a:lnTo>
                    <a:pt x="34134" y="123876"/>
                  </a:lnTo>
                  <a:lnTo>
                    <a:pt x="15641" y="162830"/>
                  </a:lnTo>
                  <a:lnTo>
                    <a:pt x="4028" y="205128"/>
                  </a:lnTo>
                  <a:lnTo>
                    <a:pt x="0" y="250062"/>
                  </a:lnTo>
                  <a:lnTo>
                    <a:pt x="4028" y="295030"/>
                  </a:lnTo>
                  <a:lnTo>
                    <a:pt x="15641" y="337346"/>
                  </a:lnTo>
                  <a:lnTo>
                    <a:pt x="34134" y="376305"/>
                  </a:lnTo>
                  <a:lnTo>
                    <a:pt x="58800" y="411204"/>
                  </a:lnTo>
                  <a:lnTo>
                    <a:pt x="88933" y="441337"/>
                  </a:lnTo>
                  <a:lnTo>
                    <a:pt x="123827" y="466000"/>
                  </a:lnTo>
                  <a:lnTo>
                    <a:pt x="162775" y="484489"/>
                  </a:lnTo>
                  <a:lnTo>
                    <a:pt x="205072" y="496099"/>
                  </a:lnTo>
                  <a:lnTo>
                    <a:pt x="250012" y="500125"/>
                  </a:lnTo>
                  <a:lnTo>
                    <a:pt x="294955" y="496099"/>
                  </a:lnTo>
                  <a:lnTo>
                    <a:pt x="337254" y="484489"/>
                  </a:lnTo>
                  <a:lnTo>
                    <a:pt x="376205" y="466000"/>
                  </a:lnTo>
                  <a:lnTo>
                    <a:pt x="411100" y="441337"/>
                  </a:lnTo>
                  <a:lnTo>
                    <a:pt x="441235" y="411204"/>
                  </a:lnTo>
                  <a:lnTo>
                    <a:pt x="444630" y="406400"/>
                  </a:lnTo>
                  <a:lnTo>
                    <a:pt x="250018" y="406400"/>
                  </a:lnTo>
                  <a:lnTo>
                    <a:pt x="212093" y="401732"/>
                  </a:lnTo>
                  <a:lnTo>
                    <a:pt x="175933" y="387730"/>
                  </a:lnTo>
                  <a:lnTo>
                    <a:pt x="136223" y="357252"/>
                  </a:lnTo>
                  <a:lnTo>
                    <a:pt x="108972" y="317360"/>
                  </a:lnTo>
                  <a:lnTo>
                    <a:pt x="95226" y="271538"/>
                  </a:lnTo>
                  <a:lnTo>
                    <a:pt x="96032" y="223264"/>
                  </a:lnTo>
                  <a:lnTo>
                    <a:pt x="112434" y="176022"/>
                  </a:lnTo>
                  <a:lnTo>
                    <a:pt x="239421" y="176022"/>
                  </a:lnTo>
                  <a:lnTo>
                    <a:pt x="175933" y="112522"/>
                  </a:lnTo>
                  <a:lnTo>
                    <a:pt x="212093" y="98520"/>
                  </a:lnTo>
                  <a:lnTo>
                    <a:pt x="250018" y="93852"/>
                  </a:lnTo>
                  <a:lnTo>
                    <a:pt x="444683" y="93852"/>
                  </a:lnTo>
                  <a:lnTo>
                    <a:pt x="441235" y="88974"/>
                  </a:lnTo>
                  <a:lnTo>
                    <a:pt x="411100" y="58830"/>
                  </a:lnTo>
                  <a:lnTo>
                    <a:pt x="376205" y="34153"/>
                  </a:lnTo>
                  <a:lnTo>
                    <a:pt x="337254" y="15651"/>
                  </a:lnTo>
                  <a:lnTo>
                    <a:pt x="294955" y="4030"/>
                  </a:lnTo>
                  <a:lnTo>
                    <a:pt x="250012" y="0"/>
                  </a:lnTo>
                  <a:close/>
                </a:path>
                <a:path w="500380" h="500380">
                  <a:moveTo>
                    <a:pt x="239421" y="176022"/>
                  </a:moveTo>
                  <a:lnTo>
                    <a:pt x="112434" y="176022"/>
                  </a:lnTo>
                  <a:lnTo>
                    <a:pt x="324104" y="387730"/>
                  </a:lnTo>
                  <a:lnTo>
                    <a:pt x="287943" y="401732"/>
                  </a:lnTo>
                  <a:lnTo>
                    <a:pt x="250018" y="406400"/>
                  </a:lnTo>
                  <a:lnTo>
                    <a:pt x="444630" y="406400"/>
                  </a:lnTo>
                  <a:lnTo>
                    <a:pt x="465901" y="376305"/>
                  </a:lnTo>
                  <a:lnTo>
                    <a:pt x="484395" y="337346"/>
                  </a:lnTo>
                  <a:lnTo>
                    <a:pt x="487994" y="324230"/>
                  </a:lnTo>
                  <a:lnTo>
                    <a:pt x="387604" y="324230"/>
                  </a:lnTo>
                  <a:lnTo>
                    <a:pt x="239421" y="176022"/>
                  </a:lnTo>
                  <a:close/>
                </a:path>
                <a:path w="500380" h="500380">
                  <a:moveTo>
                    <a:pt x="444683" y="93852"/>
                  </a:moveTo>
                  <a:lnTo>
                    <a:pt x="250018" y="93852"/>
                  </a:lnTo>
                  <a:lnTo>
                    <a:pt x="287943" y="98520"/>
                  </a:lnTo>
                  <a:lnTo>
                    <a:pt x="324104" y="112522"/>
                  </a:lnTo>
                  <a:lnTo>
                    <a:pt x="363812" y="142940"/>
                  </a:lnTo>
                  <a:lnTo>
                    <a:pt x="391062" y="182800"/>
                  </a:lnTo>
                  <a:lnTo>
                    <a:pt x="404807" y="228623"/>
                  </a:lnTo>
                  <a:lnTo>
                    <a:pt x="404002" y="276927"/>
                  </a:lnTo>
                  <a:lnTo>
                    <a:pt x="387604" y="324230"/>
                  </a:lnTo>
                  <a:lnTo>
                    <a:pt x="487994" y="324230"/>
                  </a:lnTo>
                  <a:lnTo>
                    <a:pt x="496008" y="295030"/>
                  </a:lnTo>
                  <a:lnTo>
                    <a:pt x="500037" y="250062"/>
                  </a:lnTo>
                  <a:lnTo>
                    <a:pt x="496008" y="205128"/>
                  </a:lnTo>
                  <a:lnTo>
                    <a:pt x="484395" y="162830"/>
                  </a:lnTo>
                  <a:lnTo>
                    <a:pt x="465901" y="123876"/>
                  </a:lnTo>
                  <a:lnTo>
                    <a:pt x="444683" y="9385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500248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80" h="500380">
                  <a:moveTo>
                    <a:pt x="0" y="250062"/>
                  </a:moveTo>
                  <a:lnTo>
                    <a:pt x="4028" y="205128"/>
                  </a:lnTo>
                  <a:lnTo>
                    <a:pt x="15641" y="162830"/>
                  </a:lnTo>
                  <a:lnTo>
                    <a:pt x="34134" y="123876"/>
                  </a:lnTo>
                  <a:lnTo>
                    <a:pt x="58800" y="88974"/>
                  </a:lnTo>
                  <a:lnTo>
                    <a:pt x="88933" y="58830"/>
                  </a:lnTo>
                  <a:lnTo>
                    <a:pt x="123827" y="34153"/>
                  </a:lnTo>
                  <a:lnTo>
                    <a:pt x="162775" y="15651"/>
                  </a:lnTo>
                  <a:lnTo>
                    <a:pt x="205072" y="4030"/>
                  </a:lnTo>
                  <a:lnTo>
                    <a:pt x="250012" y="0"/>
                  </a:lnTo>
                  <a:lnTo>
                    <a:pt x="294955" y="4030"/>
                  </a:lnTo>
                  <a:lnTo>
                    <a:pt x="337254" y="15651"/>
                  </a:lnTo>
                  <a:lnTo>
                    <a:pt x="376205" y="34153"/>
                  </a:lnTo>
                  <a:lnTo>
                    <a:pt x="411100" y="58830"/>
                  </a:lnTo>
                  <a:lnTo>
                    <a:pt x="441235" y="88974"/>
                  </a:lnTo>
                  <a:lnTo>
                    <a:pt x="465901" y="123876"/>
                  </a:lnTo>
                  <a:lnTo>
                    <a:pt x="484395" y="162830"/>
                  </a:lnTo>
                  <a:lnTo>
                    <a:pt x="496008" y="205128"/>
                  </a:lnTo>
                  <a:lnTo>
                    <a:pt x="500037" y="250062"/>
                  </a:lnTo>
                  <a:lnTo>
                    <a:pt x="496008" y="295030"/>
                  </a:lnTo>
                  <a:lnTo>
                    <a:pt x="484395" y="337346"/>
                  </a:lnTo>
                  <a:lnTo>
                    <a:pt x="465901" y="376305"/>
                  </a:lnTo>
                  <a:lnTo>
                    <a:pt x="441235" y="411204"/>
                  </a:lnTo>
                  <a:lnTo>
                    <a:pt x="411100" y="441337"/>
                  </a:lnTo>
                  <a:lnTo>
                    <a:pt x="376205" y="466000"/>
                  </a:lnTo>
                  <a:lnTo>
                    <a:pt x="337254" y="484489"/>
                  </a:lnTo>
                  <a:lnTo>
                    <a:pt x="294955" y="496099"/>
                  </a:lnTo>
                  <a:lnTo>
                    <a:pt x="250012" y="500125"/>
                  </a:lnTo>
                  <a:lnTo>
                    <a:pt x="205072" y="496099"/>
                  </a:lnTo>
                  <a:lnTo>
                    <a:pt x="162775" y="484489"/>
                  </a:lnTo>
                  <a:lnTo>
                    <a:pt x="123827" y="466000"/>
                  </a:lnTo>
                  <a:lnTo>
                    <a:pt x="88933" y="441337"/>
                  </a:lnTo>
                  <a:lnTo>
                    <a:pt x="58800" y="411204"/>
                  </a:lnTo>
                  <a:lnTo>
                    <a:pt x="34134" y="376305"/>
                  </a:lnTo>
                  <a:lnTo>
                    <a:pt x="15641" y="337346"/>
                  </a:lnTo>
                  <a:lnTo>
                    <a:pt x="4028" y="295030"/>
                  </a:lnTo>
                  <a:lnTo>
                    <a:pt x="0" y="250062"/>
                  </a:lnTo>
                  <a:close/>
                </a:path>
                <a:path w="500380" h="500380">
                  <a:moveTo>
                    <a:pt x="387604" y="324230"/>
                  </a:moveTo>
                  <a:lnTo>
                    <a:pt x="404002" y="276927"/>
                  </a:lnTo>
                  <a:lnTo>
                    <a:pt x="404807" y="228623"/>
                  </a:lnTo>
                  <a:lnTo>
                    <a:pt x="391062" y="182800"/>
                  </a:lnTo>
                  <a:lnTo>
                    <a:pt x="363812" y="142940"/>
                  </a:lnTo>
                  <a:lnTo>
                    <a:pt x="324104" y="112522"/>
                  </a:lnTo>
                  <a:lnTo>
                    <a:pt x="287943" y="98520"/>
                  </a:lnTo>
                  <a:lnTo>
                    <a:pt x="250018" y="93852"/>
                  </a:lnTo>
                  <a:lnTo>
                    <a:pt x="212093" y="98520"/>
                  </a:lnTo>
                  <a:lnTo>
                    <a:pt x="175933" y="112522"/>
                  </a:lnTo>
                  <a:lnTo>
                    <a:pt x="387604" y="324230"/>
                  </a:lnTo>
                  <a:close/>
                </a:path>
                <a:path w="500380" h="500380">
                  <a:moveTo>
                    <a:pt x="112434" y="176022"/>
                  </a:moveTo>
                  <a:lnTo>
                    <a:pt x="96032" y="223264"/>
                  </a:lnTo>
                  <a:lnTo>
                    <a:pt x="95226" y="271538"/>
                  </a:lnTo>
                  <a:lnTo>
                    <a:pt x="108972" y="317360"/>
                  </a:lnTo>
                  <a:lnTo>
                    <a:pt x="136223" y="357252"/>
                  </a:lnTo>
                  <a:lnTo>
                    <a:pt x="175933" y="387730"/>
                  </a:lnTo>
                  <a:lnTo>
                    <a:pt x="212093" y="401732"/>
                  </a:lnTo>
                  <a:lnTo>
                    <a:pt x="250018" y="406400"/>
                  </a:lnTo>
                  <a:lnTo>
                    <a:pt x="287943" y="401732"/>
                  </a:lnTo>
                  <a:lnTo>
                    <a:pt x="324104" y="387730"/>
                  </a:lnTo>
                  <a:lnTo>
                    <a:pt x="112434" y="17602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511300" y="4845050"/>
            <a:ext cx="525780" cy="525780"/>
            <a:chOff x="-12700" y="4845050"/>
            <a:chExt cx="525780" cy="525780"/>
          </a:xfrm>
        </p:grpSpPr>
        <p:sp>
          <p:nvSpPr>
            <p:cNvPr id="13" name="object 13"/>
            <p:cNvSpPr/>
            <p:nvPr/>
          </p:nvSpPr>
          <p:spPr>
            <a:xfrm>
              <a:off x="0" y="4857750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80" h="500379">
                  <a:moveTo>
                    <a:pt x="250012" y="0"/>
                  </a:moveTo>
                  <a:lnTo>
                    <a:pt x="205072" y="4030"/>
                  </a:lnTo>
                  <a:lnTo>
                    <a:pt x="162775" y="15651"/>
                  </a:lnTo>
                  <a:lnTo>
                    <a:pt x="123827" y="34153"/>
                  </a:lnTo>
                  <a:lnTo>
                    <a:pt x="88933" y="58830"/>
                  </a:lnTo>
                  <a:lnTo>
                    <a:pt x="58800" y="88974"/>
                  </a:lnTo>
                  <a:lnTo>
                    <a:pt x="34134" y="123876"/>
                  </a:lnTo>
                  <a:lnTo>
                    <a:pt x="15641" y="162830"/>
                  </a:lnTo>
                  <a:lnTo>
                    <a:pt x="4028" y="205128"/>
                  </a:lnTo>
                  <a:lnTo>
                    <a:pt x="0" y="250062"/>
                  </a:lnTo>
                  <a:lnTo>
                    <a:pt x="4028" y="294997"/>
                  </a:lnTo>
                  <a:lnTo>
                    <a:pt x="15641" y="337295"/>
                  </a:lnTo>
                  <a:lnTo>
                    <a:pt x="34134" y="376249"/>
                  </a:lnTo>
                  <a:lnTo>
                    <a:pt x="58800" y="411151"/>
                  </a:lnTo>
                  <a:lnTo>
                    <a:pt x="88933" y="441295"/>
                  </a:lnTo>
                  <a:lnTo>
                    <a:pt x="123827" y="465972"/>
                  </a:lnTo>
                  <a:lnTo>
                    <a:pt x="162775" y="484474"/>
                  </a:lnTo>
                  <a:lnTo>
                    <a:pt x="205072" y="496095"/>
                  </a:lnTo>
                  <a:lnTo>
                    <a:pt x="250012" y="500125"/>
                  </a:lnTo>
                  <a:lnTo>
                    <a:pt x="294955" y="496095"/>
                  </a:lnTo>
                  <a:lnTo>
                    <a:pt x="337254" y="484474"/>
                  </a:lnTo>
                  <a:lnTo>
                    <a:pt x="376205" y="465972"/>
                  </a:lnTo>
                  <a:lnTo>
                    <a:pt x="411100" y="441295"/>
                  </a:lnTo>
                  <a:lnTo>
                    <a:pt x="441235" y="411151"/>
                  </a:lnTo>
                  <a:lnTo>
                    <a:pt x="444683" y="406273"/>
                  </a:lnTo>
                  <a:lnTo>
                    <a:pt x="250018" y="406273"/>
                  </a:lnTo>
                  <a:lnTo>
                    <a:pt x="212093" y="401605"/>
                  </a:lnTo>
                  <a:lnTo>
                    <a:pt x="175933" y="387603"/>
                  </a:lnTo>
                  <a:lnTo>
                    <a:pt x="136223" y="357185"/>
                  </a:lnTo>
                  <a:lnTo>
                    <a:pt x="108972" y="317325"/>
                  </a:lnTo>
                  <a:lnTo>
                    <a:pt x="95226" y="271502"/>
                  </a:lnTo>
                  <a:lnTo>
                    <a:pt x="96032" y="223198"/>
                  </a:lnTo>
                  <a:lnTo>
                    <a:pt x="112434" y="175894"/>
                  </a:lnTo>
                  <a:lnTo>
                    <a:pt x="239421" y="175894"/>
                  </a:lnTo>
                  <a:lnTo>
                    <a:pt x="175933" y="112394"/>
                  </a:lnTo>
                  <a:lnTo>
                    <a:pt x="212093" y="98393"/>
                  </a:lnTo>
                  <a:lnTo>
                    <a:pt x="250018" y="93725"/>
                  </a:lnTo>
                  <a:lnTo>
                    <a:pt x="444593" y="93725"/>
                  </a:lnTo>
                  <a:lnTo>
                    <a:pt x="441235" y="88974"/>
                  </a:lnTo>
                  <a:lnTo>
                    <a:pt x="411100" y="58830"/>
                  </a:lnTo>
                  <a:lnTo>
                    <a:pt x="376205" y="34153"/>
                  </a:lnTo>
                  <a:lnTo>
                    <a:pt x="337254" y="15651"/>
                  </a:lnTo>
                  <a:lnTo>
                    <a:pt x="294955" y="4030"/>
                  </a:lnTo>
                  <a:lnTo>
                    <a:pt x="250012" y="0"/>
                  </a:lnTo>
                  <a:close/>
                </a:path>
                <a:path w="500380" h="500379">
                  <a:moveTo>
                    <a:pt x="239421" y="175894"/>
                  </a:moveTo>
                  <a:lnTo>
                    <a:pt x="112434" y="175894"/>
                  </a:lnTo>
                  <a:lnTo>
                    <a:pt x="324104" y="387603"/>
                  </a:lnTo>
                  <a:lnTo>
                    <a:pt x="287943" y="401605"/>
                  </a:lnTo>
                  <a:lnTo>
                    <a:pt x="250018" y="406273"/>
                  </a:lnTo>
                  <a:lnTo>
                    <a:pt x="444683" y="406273"/>
                  </a:lnTo>
                  <a:lnTo>
                    <a:pt x="465901" y="376249"/>
                  </a:lnTo>
                  <a:lnTo>
                    <a:pt x="484395" y="337295"/>
                  </a:lnTo>
                  <a:lnTo>
                    <a:pt x="488017" y="324104"/>
                  </a:lnTo>
                  <a:lnTo>
                    <a:pt x="387604" y="324104"/>
                  </a:lnTo>
                  <a:lnTo>
                    <a:pt x="239421" y="175894"/>
                  </a:lnTo>
                  <a:close/>
                </a:path>
                <a:path w="500380" h="500379">
                  <a:moveTo>
                    <a:pt x="444593" y="93725"/>
                  </a:moveTo>
                  <a:lnTo>
                    <a:pt x="250018" y="93725"/>
                  </a:lnTo>
                  <a:lnTo>
                    <a:pt x="287943" y="98393"/>
                  </a:lnTo>
                  <a:lnTo>
                    <a:pt x="324104" y="112394"/>
                  </a:lnTo>
                  <a:lnTo>
                    <a:pt x="363812" y="142873"/>
                  </a:lnTo>
                  <a:lnTo>
                    <a:pt x="391062" y="182765"/>
                  </a:lnTo>
                  <a:lnTo>
                    <a:pt x="404807" y="228587"/>
                  </a:lnTo>
                  <a:lnTo>
                    <a:pt x="404002" y="276861"/>
                  </a:lnTo>
                  <a:lnTo>
                    <a:pt x="387604" y="324104"/>
                  </a:lnTo>
                  <a:lnTo>
                    <a:pt x="488017" y="324104"/>
                  </a:lnTo>
                  <a:lnTo>
                    <a:pt x="496008" y="294997"/>
                  </a:lnTo>
                  <a:lnTo>
                    <a:pt x="500037" y="250062"/>
                  </a:lnTo>
                  <a:lnTo>
                    <a:pt x="496008" y="205128"/>
                  </a:lnTo>
                  <a:lnTo>
                    <a:pt x="484395" y="162830"/>
                  </a:lnTo>
                  <a:lnTo>
                    <a:pt x="465901" y="123876"/>
                  </a:lnTo>
                  <a:lnTo>
                    <a:pt x="444593" y="937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4857750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80" h="500379">
                  <a:moveTo>
                    <a:pt x="0" y="250062"/>
                  </a:moveTo>
                  <a:lnTo>
                    <a:pt x="4028" y="205128"/>
                  </a:lnTo>
                  <a:lnTo>
                    <a:pt x="15641" y="162830"/>
                  </a:lnTo>
                  <a:lnTo>
                    <a:pt x="34134" y="123876"/>
                  </a:lnTo>
                  <a:lnTo>
                    <a:pt x="58800" y="88974"/>
                  </a:lnTo>
                  <a:lnTo>
                    <a:pt x="88933" y="58830"/>
                  </a:lnTo>
                  <a:lnTo>
                    <a:pt x="123827" y="34153"/>
                  </a:lnTo>
                  <a:lnTo>
                    <a:pt x="162775" y="15651"/>
                  </a:lnTo>
                  <a:lnTo>
                    <a:pt x="205072" y="4030"/>
                  </a:lnTo>
                  <a:lnTo>
                    <a:pt x="250012" y="0"/>
                  </a:lnTo>
                  <a:lnTo>
                    <a:pt x="294955" y="4030"/>
                  </a:lnTo>
                  <a:lnTo>
                    <a:pt x="337254" y="15651"/>
                  </a:lnTo>
                  <a:lnTo>
                    <a:pt x="376205" y="34153"/>
                  </a:lnTo>
                  <a:lnTo>
                    <a:pt x="411100" y="58830"/>
                  </a:lnTo>
                  <a:lnTo>
                    <a:pt x="441235" y="88974"/>
                  </a:lnTo>
                  <a:lnTo>
                    <a:pt x="465901" y="123876"/>
                  </a:lnTo>
                  <a:lnTo>
                    <a:pt x="484395" y="162830"/>
                  </a:lnTo>
                  <a:lnTo>
                    <a:pt x="496008" y="205128"/>
                  </a:lnTo>
                  <a:lnTo>
                    <a:pt x="500037" y="250062"/>
                  </a:lnTo>
                  <a:lnTo>
                    <a:pt x="496008" y="294997"/>
                  </a:lnTo>
                  <a:lnTo>
                    <a:pt x="484395" y="337295"/>
                  </a:lnTo>
                  <a:lnTo>
                    <a:pt x="465901" y="376249"/>
                  </a:lnTo>
                  <a:lnTo>
                    <a:pt x="441235" y="411151"/>
                  </a:lnTo>
                  <a:lnTo>
                    <a:pt x="411100" y="441295"/>
                  </a:lnTo>
                  <a:lnTo>
                    <a:pt x="376205" y="465972"/>
                  </a:lnTo>
                  <a:lnTo>
                    <a:pt x="337254" y="484474"/>
                  </a:lnTo>
                  <a:lnTo>
                    <a:pt x="294955" y="496095"/>
                  </a:lnTo>
                  <a:lnTo>
                    <a:pt x="250012" y="500125"/>
                  </a:lnTo>
                  <a:lnTo>
                    <a:pt x="205072" y="496095"/>
                  </a:lnTo>
                  <a:lnTo>
                    <a:pt x="162775" y="484474"/>
                  </a:lnTo>
                  <a:lnTo>
                    <a:pt x="123827" y="465972"/>
                  </a:lnTo>
                  <a:lnTo>
                    <a:pt x="88933" y="441295"/>
                  </a:lnTo>
                  <a:lnTo>
                    <a:pt x="58800" y="411151"/>
                  </a:lnTo>
                  <a:lnTo>
                    <a:pt x="34134" y="376249"/>
                  </a:lnTo>
                  <a:lnTo>
                    <a:pt x="15641" y="337295"/>
                  </a:lnTo>
                  <a:lnTo>
                    <a:pt x="4028" y="294997"/>
                  </a:lnTo>
                  <a:lnTo>
                    <a:pt x="0" y="250062"/>
                  </a:lnTo>
                  <a:close/>
                </a:path>
                <a:path w="500380" h="500379">
                  <a:moveTo>
                    <a:pt x="387604" y="324104"/>
                  </a:moveTo>
                  <a:lnTo>
                    <a:pt x="404002" y="276861"/>
                  </a:lnTo>
                  <a:lnTo>
                    <a:pt x="404807" y="228587"/>
                  </a:lnTo>
                  <a:lnTo>
                    <a:pt x="391062" y="182765"/>
                  </a:lnTo>
                  <a:lnTo>
                    <a:pt x="363812" y="142873"/>
                  </a:lnTo>
                  <a:lnTo>
                    <a:pt x="324104" y="112394"/>
                  </a:lnTo>
                  <a:lnTo>
                    <a:pt x="287943" y="98393"/>
                  </a:lnTo>
                  <a:lnTo>
                    <a:pt x="250018" y="93725"/>
                  </a:lnTo>
                  <a:lnTo>
                    <a:pt x="212093" y="98393"/>
                  </a:lnTo>
                  <a:lnTo>
                    <a:pt x="175933" y="112394"/>
                  </a:lnTo>
                  <a:lnTo>
                    <a:pt x="387604" y="324104"/>
                  </a:lnTo>
                  <a:close/>
                </a:path>
                <a:path w="500380" h="500379">
                  <a:moveTo>
                    <a:pt x="112434" y="175894"/>
                  </a:moveTo>
                  <a:lnTo>
                    <a:pt x="96032" y="223198"/>
                  </a:lnTo>
                  <a:lnTo>
                    <a:pt x="95226" y="271502"/>
                  </a:lnTo>
                  <a:lnTo>
                    <a:pt x="108972" y="317325"/>
                  </a:lnTo>
                  <a:lnTo>
                    <a:pt x="136223" y="357185"/>
                  </a:lnTo>
                  <a:lnTo>
                    <a:pt x="175933" y="387603"/>
                  </a:lnTo>
                  <a:lnTo>
                    <a:pt x="212093" y="401605"/>
                  </a:lnTo>
                  <a:lnTo>
                    <a:pt x="250018" y="406273"/>
                  </a:lnTo>
                  <a:lnTo>
                    <a:pt x="287943" y="401605"/>
                  </a:lnTo>
                  <a:lnTo>
                    <a:pt x="324104" y="387603"/>
                  </a:lnTo>
                  <a:lnTo>
                    <a:pt x="112434" y="17589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511300" y="3344798"/>
            <a:ext cx="525780" cy="740410"/>
            <a:chOff x="-12700" y="3344798"/>
            <a:chExt cx="525780" cy="740410"/>
          </a:xfrm>
        </p:grpSpPr>
        <p:sp>
          <p:nvSpPr>
            <p:cNvPr id="16" name="object 16"/>
            <p:cNvSpPr/>
            <p:nvPr/>
          </p:nvSpPr>
          <p:spPr>
            <a:xfrm>
              <a:off x="0" y="3357498"/>
              <a:ext cx="500380" cy="715010"/>
            </a:xfrm>
            <a:custGeom>
              <a:avLst/>
              <a:gdLst/>
              <a:ahLst/>
              <a:cxnLst/>
              <a:rect l="l" t="t" r="r" b="b"/>
              <a:pathLst>
                <a:path w="500380" h="715010">
                  <a:moveTo>
                    <a:pt x="214261" y="0"/>
                  </a:moveTo>
                  <a:lnTo>
                    <a:pt x="172038" y="3875"/>
                  </a:lnTo>
                  <a:lnTo>
                    <a:pt x="131739" y="15131"/>
                  </a:lnTo>
                  <a:lnTo>
                    <a:pt x="93804" y="33215"/>
                  </a:lnTo>
                  <a:lnTo>
                    <a:pt x="58678" y="57573"/>
                  </a:lnTo>
                  <a:lnTo>
                    <a:pt x="26801" y="87652"/>
                  </a:lnTo>
                  <a:lnTo>
                    <a:pt x="0" y="121166"/>
                  </a:lnTo>
                  <a:lnTo>
                    <a:pt x="0" y="593334"/>
                  </a:lnTo>
                  <a:lnTo>
                    <a:pt x="26801" y="626849"/>
                  </a:lnTo>
                  <a:lnTo>
                    <a:pt x="58678" y="656928"/>
                  </a:lnTo>
                  <a:lnTo>
                    <a:pt x="93805" y="681286"/>
                  </a:lnTo>
                  <a:lnTo>
                    <a:pt x="131739" y="699370"/>
                  </a:lnTo>
                  <a:lnTo>
                    <a:pt x="172038" y="710626"/>
                  </a:lnTo>
                  <a:lnTo>
                    <a:pt x="214261" y="714501"/>
                  </a:lnTo>
                  <a:lnTo>
                    <a:pt x="256486" y="710626"/>
                  </a:lnTo>
                  <a:lnTo>
                    <a:pt x="296787" y="699370"/>
                  </a:lnTo>
                  <a:lnTo>
                    <a:pt x="334722" y="681286"/>
                  </a:lnTo>
                  <a:lnTo>
                    <a:pt x="369849" y="656928"/>
                  </a:lnTo>
                  <a:lnTo>
                    <a:pt x="401727" y="626849"/>
                  </a:lnTo>
                  <a:lnTo>
                    <a:pt x="429913" y="591604"/>
                  </a:lnTo>
                  <a:lnTo>
                    <a:pt x="441968" y="571626"/>
                  </a:lnTo>
                  <a:lnTo>
                    <a:pt x="214261" y="571626"/>
                  </a:lnTo>
                  <a:lnTo>
                    <a:pt x="176281" y="563967"/>
                  </a:lnTo>
                  <a:lnTo>
                    <a:pt x="142154" y="542351"/>
                  </a:lnTo>
                  <a:lnTo>
                    <a:pt x="113240" y="508825"/>
                  </a:lnTo>
                  <a:lnTo>
                    <a:pt x="90902" y="465436"/>
                  </a:lnTo>
                  <a:lnTo>
                    <a:pt x="76501" y="414229"/>
                  </a:lnTo>
                  <a:lnTo>
                    <a:pt x="71398" y="357250"/>
                  </a:lnTo>
                  <a:lnTo>
                    <a:pt x="76501" y="300272"/>
                  </a:lnTo>
                  <a:lnTo>
                    <a:pt x="90902" y="249065"/>
                  </a:lnTo>
                  <a:lnTo>
                    <a:pt x="113240" y="205676"/>
                  </a:lnTo>
                  <a:lnTo>
                    <a:pt x="142154" y="172150"/>
                  </a:lnTo>
                  <a:lnTo>
                    <a:pt x="176281" y="150534"/>
                  </a:lnTo>
                  <a:lnTo>
                    <a:pt x="214261" y="142875"/>
                  </a:lnTo>
                  <a:lnTo>
                    <a:pt x="441968" y="142875"/>
                  </a:lnTo>
                  <a:lnTo>
                    <a:pt x="429913" y="122897"/>
                  </a:lnTo>
                  <a:lnTo>
                    <a:pt x="401727" y="87652"/>
                  </a:lnTo>
                  <a:lnTo>
                    <a:pt x="369849" y="57573"/>
                  </a:lnTo>
                  <a:lnTo>
                    <a:pt x="334722" y="33215"/>
                  </a:lnTo>
                  <a:lnTo>
                    <a:pt x="296787" y="15131"/>
                  </a:lnTo>
                  <a:lnTo>
                    <a:pt x="256486" y="3875"/>
                  </a:lnTo>
                  <a:lnTo>
                    <a:pt x="214261" y="0"/>
                  </a:lnTo>
                  <a:close/>
                </a:path>
                <a:path w="500380" h="715010">
                  <a:moveTo>
                    <a:pt x="441968" y="142875"/>
                  </a:moveTo>
                  <a:lnTo>
                    <a:pt x="214261" y="142875"/>
                  </a:lnTo>
                  <a:lnTo>
                    <a:pt x="252242" y="150534"/>
                  </a:lnTo>
                  <a:lnTo>
                    <a:pt x="286372" y="172150"/>
                  </a:lnTo>
                  <a:lnTo>
                    <a:pt x="315288" y="205676"/>
                  </a:lnTo>
                  <a:lnTo>
                    <a:pt x="337629" y="249065"/>
                  </a:lnTo>
                  <a:lnTo>
                    <a:pt x="352032" y="300272"/>
                  </a:lnTo>
                  <a:lnTo>
                    <a:pt x="357136" y="357250"/>
                  </a:lnTo>
                  <a:lnTo>
                    <a:pt x="352032" y="414229"/>
                  </a:lnTo>
                  <a:lnTo>
                    <a:pt x="337629" y="465436"/>
                  </a:lnTo>
                  <a:lnTo>
                    <a:pt x="315288" y="508825"/>
                  </a:lnTo>
                  <a:lnTo>
                    <a:pt x="286372" y="542351"/>
                  </a:lnTo>
                  <a:lnTo>
                    <a:pt x="252242" y="563967"/>
                  </a:lnTo>
                  <a:lnTo>
                    <a:pt x="214261" y="571626"/>
                  </a:lnTo>
                  <a:lnTo>
                    <a:pt x="441968" y="571626"/>
                  </a:lnTo>
                  <a:lnTo>
                    <a:pt x="473442" y="507827"/>
                  </a:lnTo>
                  <a:lnTo>
                    <a:pt x="487901" y="460403"/>
                  </a:lnTo>
                  <a:lnTo>
                    <a:pt x="496900" y="410026"/>
                  </a:lnTo>
                  <a:lnTo>
                    <a:pt x="499998" y="357250"/>
                  </a:lnTo>
                  <a:lnTo>
                    <a:pt x="496900" y="304475"/>
                  </a:lnTo>
                  <a:lnTo>
                    <a:pt x="487901" y="254098"/>
                  </a:lnTo>
                  <a:lnTo>
                    <a:pt x="473442" y="206674"/>
                  </a:lnTo>
                  <a:lnTo>
                    <a:pt x="453965" y="162756"/>
                  </a:lnTo>
                  <a:lnTo>
                    <a:pt x="441968" y="142875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3357498"/>
              <a:ext cx="500380" cy="715010"/>
            </a:xfrm>
            <a:custGeom>
              <a:avLst/>
              <a:gdLst/>
              <a:ahLst/>
              <a:cxnLst/>
              <a:rect l="l" t="t" r="r" b="b"/>
              <a:pathLst>
                <a:path w="500380" h="715010">
                  <a:moveTo>
                    <a:pt x="0" y="121166"/>
                  </a:moveTo>
                  <a:lnTo>
                    <a:pt x="26801" y="87652"/>
                  </a:lnTo>
                  <a:lnTo>
                    <a:pt x="58678" y="57573"/>
                  </a:lnTo>
                  <a:lnTo>
                    <a:pt x="93804" y="33215"/>
                  </a:lnTo>
                  <a:lnTo>
                    <a:pt x="131739" y="15131"/>
                  </a:lnTo>
                  <a:lnTo>
                    <a:pt x="172038" y="3875"/>
                  </a:lnTo>
                  <a:lnTo>
                    <a:pt x="214261" y="0"/>
                  </a:lnTo>
                  <a:lnTo>
                    <a:pt x="256486" y="3875"/>
                  </a:lnTo>
                  <a:lnTo>
                    <a:pt x="296787" y="15131"/>
                  </a:lnTo>
                  <a:lnTo>
                    <a:pt x="334722" y="33215"/>
                  </a:lnTo>
                  <a:lnTo>
                    <a:pt x="369849" y="57573"/>
                  </a:lnTo>
                  <a:lnTo>
                    <a:pt x="401727" y="87652"/>
                  </a:lnTo>
                  <a:lnTo>
                    <a:pt x="429913" y="122897"/>
                  </a:lnTo>
                  <a:lnTo>
                    <a:pt x="453965" y="162756"/>
                  </a:lnTo>
                  <a:lnTo>
                    <a:pt x="473442" y="206674"/>
                  </a:lnTo>
                  <a:lnTo>
                    <a:pt x="487901" y="254098"/>
                  </a:lnTo>
                  <a:lnTo>
                    <a:pt x="496900" y="304475"/>
                  </a:lnTo>
                  <a:lnTo>
                    <a:pt x="499998" y="357250"/>
                  </a:lnTo>
                  <a:lnTo>
                    <a:pt x="496900" y="410026"/>
                  </a:lnTo>
                  <a:lnTo>
                    <a:pt x="487901" y="460403"/>
                  </a:lnTo>
                  <a:lnTo>
                    <a:pt x="473442" y="507827"/>
                  </a:lnTo>
                  <a:lnTo>
                    <a:pt x="453965" y="551745"/>
                  </a:lnTo>
                  <a:lnTo>
                    <a:pt x="429913" y="591604"/>
                  </a:lnTo>
                  <a:lnTo>
                    <a:pt x="401727" y="626849"/>
                  </a:lnTo>
                  <a:lnTo>
                    <a:pt x="369849" y="656928"/>
                  </a:lnTo>
                  <a:lnTo>
                    <a:pt x="334722" y="681286"/>
                  </a:lnTo>
                  <a:lnTo>
                    <a:pt x="296787" y="699370"/>
                  </a:lnTo>
                  <a:lnTo>
                    <a:pt x="256486" y="710626"/>
                  </a:lnTo>
                  <a:lnTo>
                    <a:pt x="214261" y="714501"/>
                  </a:lnTo>
                  <a:lnTo>
                    <a:pt x="172038" y="710626"/>
                  </a:lnTo>
                  <a:lnTo>
                    <a:pt x="131739" y="699370"/>
                  </a:lnTo>
                  <a:lnTo>
                    <a:pt x="93805" y="681286"/>
                  </a:lnTo>
                  <a:lnTo>
                    <a:pt x="58678" y="656928"/>
                  </a:lnTo>
                  <a:lnTo>
                    <a:pt x="26801" y="626849"/>
                  </a:lnTo>
                  <a:lnTo>
                    <a:pt x="0" y="593334"/>
                  </a:lnTo>
                </a:path>
                <a:path w="500380" h="715010">
                  <a:moveTo>
                    <a:pt x="71398" y="357250"/>
                  </a:moveTo>
                  <a:lnTo>
                    <a:pt x="76501" y="414229"/>
                  </a:lnTo>
                  <a:lnTo>
                    <a:pt x="90902" y="465436"/>
                  </a:lnTo>
                  <a:lnTo>
                    <a:pt x="113240" y="508825"/>
                  </a:lnTo>
                  <a:lnTo>
                    <a:pt x="142154" y="542351"/>
                  </a:lnTo>
                  <a:lnTo>
                    <a:pt x="176281" y="563967"/>
                  </a:lnTo>
                  <a:lnTo>
                    <a:pt x="214261" y="571626"/>
                  </a:lnTo>
                  <a:lnTo>
                    <a:pt x="252242" y="563967"/>
                  </a:lnTo>
                  <a:lnTo>
                    <a:pt x="286372" y="542351"/>
                  </a:lnTo>
                  <a:lnTo>
                    <a:pt x="315288" y="508825"/>
                  </a:lnTo>
                  <a:lnTo>
                    <a:pt x="337629" y="465436"/>
                  </a:lnTo>
                  <a:lnTo>
                    <a:pt x="352032" y="414229"/>
                  </a:lnTo>
                  <a:lnTo>
                    <a:pt x="357136" y="357250"/>
                  </a:lnTo>
                  <a:lnTo>
                    <a:pt x="352032" y="300272"/>
                  </a:lnTo>
                  <a:lnTo>
                    <a:pt x="337629" y="249065"/>
                  </a:lnTo>
                  <a:lnTo>
                    <a:pt x="315288" y="205676"/>
                  </a:lnTo>
                  <a:lnTo>
                    <a:pt x="286372" y="172150"/>
                  </a:lnTo>
                  <a:lnTo>
                    <a:pt x="252242" y="150534"/>
                  </a:lnTo>
                  <a:lnTo>
                    <a:pt x="214261" y="142875"/>
                  </a:lnTo>
                  <a:lnTo>
                    <a:pt x="176281" y="150534"/>
                  </a:lnTo>
                  <a:lnTo>
                    <a:pt x="142154" y="172150"/>
                  </a:lnTo>
                  <a:lnTo>
                    <a:pt x="113240" y="205676"/>
                  </a:lnTo>
                  <a:lnTo>
                    <a:pt x="90902" y="249065"/>
                  </a:lnTo>
                  <a:lnTo>
                    <a:pt x="76501" y="300272"/>
                  </a:lnTo>
                  <a:lnTo>
                    <a:pt x="71398" y="357250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8658" y="461594"/>
            <a:ext cx="66344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spc="-15" dirty="0">
                <a:solidFill>
                  <a:srgbClr val="000000"/>
                </a:solidFill>
              </a:rPr>
              <a:t>Exemples </a:t>
            </a:r>
            <a:r>
              <a:rPr sz="4400" dirty="0">
                <a:solidFill>
                  <a:srgbClr val="000000"/>
                </a:solidFill>
              </a:rPr>
              <a:t>de</a:t>
            </a:r>
            <a:r>
              <a:rPr sz="4400" spc="-75" dirty="0">
                <a:solidFill>
                  <a:srgbClr val="000000"/>
                </a:solidFill>
              </a:rPr>
              <a:t> </a:t>
            </a:r>
            <a:r>
              <a:rPr sz="4400" spc="-10" dirty="0">
                <a:solidFill>
                  <a:srgbClr val="000000"/>
                </a:solidFill>
              </a:rPr>
              <a:t>comportements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059941" y="1510259"/>
            <a:ext cx="6982459" cy="236791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Mécanisme de</a:t>
            </a:r>
            <a:r>
              <a:rPr sz="3200"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prstClr val="black"/>
                </a:solidFill>
                <a:latin typeface="Calibri"/>
                <a:cs typeface="Calibri"/>
              </a:rPr>
              <a:t>défense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Mécanisme de</a:t>
            </a:r>
            <a:r>
              <a:rPr sz="3200"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survie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Mécanisme de</a:t>
            </a:r>
            <a:r>
              <a:rPr sz="32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reproduction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>
              <a:spcBef>
                <a:spcPts val="770"/>
              </a:spcBef>
            </a:pP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Des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comportement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qui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semblent 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étranges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274700"/>
            <a:ext cx="8229600" cy="136768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3157220" marR="514350" indent="-2632710">
              <a:spcBef>
                <a:spcPts val="105"/>
              </a:spcBef>
            </a:pPr>
            <a:r>
              <a:rPr sz="4400" b="1" dirty="0">
                <a:solidFill>
                  <a:srgbClr val="000000"/>
                </a:solidFill>
              </a:rPr>
              <a:t>Les Bases </a:t>
            </a:r>
            <a:r>
              <a:rPr sz="4400" b="1" spc="-15" dirty="0">
                <a:solidFill>
                  <a:srgbClr val="000000"/>
                </a:solidFill>
              </a:rPr>
              <a:t>comportementale</a:t>
            </a:r>
            <a:r>
              <a:rPr sz="4400" b="1" spc="-114" dirty="0">
                <a:solidFill>
                  <a:srgbClr val="000000"/>
                </a:solidFill>
              </a:rPr>
              <a:t> </a:t>
            </a:r>
            <a:r>
              <a:rPr sz="4400" b="1" dirty="0">
                <a:solidFill>
                  <a:srgbClr val="000000"/>
                </a:solidFill>
              </a:rPr>
              <a:t>de  décision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981200" y="2028825"/>
            <a:ext cx="8229600" cy="170367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0955" rIns="0" bIns="0" rtlCol="0">
            <a:spAutoFit/>
          </a:bodyPr>
          <a:lstStyle/>
          <a:p>
            <a:pPr marL="434340" indent="-342900">
              <a:spcBef>
                <a:spcPts val="165"/>
              </a:spcBef>
              <a:buFont typeface="Arial"/>
              <a:buChar char="•"/>
              <a:tabLst>
                <a:tab pos="433705" algn="l"/>
                <a:tab pos="434340" algn="l"/>
              </a:tabLst>
            </a:pP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La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Nourriture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(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Alimentation)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434340" indent="-342900">
              <a:spcBef>
                <a:spcPts val="765"/>
              </a:spcBef>
              <a:buFont typeface="Arial"/>
              <a:buChar char="•"/>
              <a:tabLst>
                <a:tab pos="433705" algn="l"/>
                <a:tab pos="434340" algn="l"/>
                <a:tab pos="2599690" algn="l"/>
                <a:tab pos="6422390" algn="l"/>
              </a:tabLst>
            </a:pP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Le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40" dirty="0">
                <a:solidFill>
                  <a:prstClr val="black"/>
                </a:solidFill>
                <a:latin typeface="Calibri"/>
                <a:cs typeface="Calibri"/>
              </a:rPr>
              <a:t>Territoire	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sz="3200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Habitats=</a:t>
            </a:r>
            <a:r>
              <a:rPr sz="3200"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ressources	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434340" indent="-342900">
              <a:spcBef>
                <a:spcPts val="770"/>
              </a:spcBef>
              <a:buFont typeface="Arial"/>
              <a:buChar char="•"/>
              <a:tabLst>
                <a:tab pos="433705" algn="l"/>
                <a:tab pos="434340" algn="l"/>
              </a:tabLst>
            </a:pP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La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vie en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groupe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(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comportement</a:t>
            </a:r>
            <a:r>
              <a:rPr sz="3200"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social)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97175" y="5059426"/>
            <a:ext cx="6812280" cy="1383030"/>
            <a:chOff x="1273175" y="5059426"/>
            <a:chExt cx="6812280" cy="1383030"/>
          </a:xfrm>
        </p:grpSpPr>
        <p:sp>
          <p:nvSpPr>
            <p:cNvPr id="5" name="object 5"/>
            <p:cNvSpPr/>
            <p:nvPr/>
          </p:nvSpPr>
          <p:spPr>
            <a:xfrm>
              <a:off x="1285875" y="5072126"/>
              <a:ext cx="6786880" cy="1357630"/>
            </a:xfrm>
            <a:custGeom>
              <a:avLst/>
              <a:gdLst/>
              <a:ahLst/>
              <a:cxnLst/>
              <a:rect l="l" t="t" r="r" b="b"/>
              <a:pathLst>
                <a:path w="6786880" h="1357629">
                  <a:moveTo>
                    <a:pt x="6560311" y="0"/>
                  </a:moveTo>
                  <a:lnTo>
                    <a:pt x="226187" y="0"/>
                  </a:lnTo>
                  <a:lnTo>
                    <a:pt x="180588" y="4593"/>
                  </a:lnTo>
                  <a:lnTo>
                    <a:pt x="138124" y="17768"/>
                  </a:lnTo>
                  <a:lnTo>
                    <a:pt x="99702" y="38616"/>
                  </a:lnTo>
                  <a:lnTo>
                    <a:pt x="66230" y="66230"/>
                  </a:lnTo>
                  <a:lnTo>
                    <a:pt x="38616" y="99702"/>
                  </a:lnTo>
                  <a:lnTo>
                    <a:pt x="17768" y="138124"/>
                  </a:lnTo>
                  <a:lnTo>
                    <a:pt x="4593" y="180588"/>
                  </a:lnTo>
                  <a:lnTo>
                    <a:pt x="0" y="226187"/>
                  </a:lnTo>
                  <a:lnTo>
                    <a:pt x="0" y="1131049"/>
                  </a:lnTo>
                  <a:lnTo>
                    <a:pt x="4593" y="1176638"/>
                  </a:lnTo>
                  <a:lnTo>
                    <a:pt x="17768" y="1219101"/>
                  </a:lnTo>
                  <a:lnTo>
                    <a:pt x="38616" y="1257529"/>
                  </a:lnTo>
                  <a:lnTo>
                    <a:pt x="66230" y="1291010"/>
                  </a:lnTo>
                  <a:lnTo>
                    <a:pt x="99702" y="1318635"/>
                  </a:lnTo>
                  <a:lnTo>
                    <a:pt x="138124" y="1339494"/>
                  </a:lnTo>
                  <a:lnTo>
                    <a:pt x="180588" y="1352677"/>
                  </a:lnTo>
                  <a:lnTo>
                    <a:pt x="226187" y="1357274"/>
                  </a:lnTo>
                  <a:lnTo>
                    <a:pt x="6560311" y="1357274"/>
                  </a:lnTo>
                  <a:lnTo>
                    <a:pt x="6605915" y="1352677"/>
                  </a:lnTo>
                  <a:lnTo>
                    <a:pt x="6648394" y="1339494"/>
                  </a:lnTo>
                  <a:lnTo>
                    <a:pt x="6686836" y="1318635"/>
                  </a:lnTo>
                  <a:lnTo>
                    <a:pt x="6720331" y="1291010"/>
                  </a:lnTo>
                  <a:lnTo>
                    <a:pt x="6747969" y="1257529"/>
                  </a:lnTo>
                  <a:lnTo>
                    <a:pt x="6768838" y="1219101"/>
                  </a:lnTo>
                  <a:lnTo>
                    <a:pt x="6782027" y="1176638"/>
                  </a:lnTo>
                  <a:lnTo>
                    <a:pt x="6786626" y="1131049"/>
                  </a:lnTo>
                  <a:lnTo>
                    <a:pt x="6786626" y="226187"/>
                  </a:lnTo>
                  <a:lnTo>
                    <a:pt x="6782027" y="180588"/>
                  </a:lnTo>
                  <a:lnTo>
                    <a:pt x="6768838" y="138124"/>
                  </a:lnTo>
                  <a:lnTo>
                    <a:pt x="6747969" y="99702"/>
                  </a:lnTo>
                  <a:lnTo>
                    <a:pt x="6720332" y="66230"/>
                  </a:lnTo>
                  <a:lnTo>
                    <a:pt x="6686836" y="38616"/>
                  </a:lnTo>
                  <a:lnTo>
                    <a:pt x="6648394" y="17768"/>
                  </a:lnTo>
                  <a:lnTo>
                    <a:pt x="6605915" y="4593"/>
                  </a:lnTo>
                  <a:lnTo>
                    <a:pt x="656031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285875" y="5072126"/>
              <a:ext cx="6786880" cy="1357630"/>
            </a:xfrm>
            <a:custGeom>
              <a:avLst/>
              <a:gdLst/>
              <a:ahLst/>
              <a:cxnLst/>
              <a:rect l="l" t="t" r="r" b="b"/>
              <a:pathLst>
                <a:path w="6786880" h="1357629">
                  <a:moveTo>
                    <a:pt x="0" y="226187"/>
                  </a:moveTo>
                  <a:lnTo>
                    <a:pt x="4593" y="180588"/>
                  </a:lnTo>
                  <a:lnTo>
                    <a:pt x="17768" y="138124"/>
                  </a:lnTo>
                  <a:lnTo>
                    <a:pt x="38616" y="99702"/>
                  </a:lnTo>
                  <a:lnTo>
                    <a:pt x="66230" y="66230"/>
                  </a:lnTo>
                  <a:lnTo>
                    <a:pt x="99702" y="38616"/>
                  </a:lnTo>
                  <a:lnTo>
                    <a:pt x="138124" y="17768"/>
                  </a:lnTo>
                  <a:lnTo>
                    <a:pt x="180588" y="4593"/>
                  </a:lnTo>
                  <a:lnTo>
                    <a:pt x="226187" y="0"/>
                  </a:lnTo>
                  <a:lnTo>
                    <a:pt x="6560311" y="0"/>
                  </a:lnTo>
                  <a:lnTo>
                    <a:pt x="6605915" y="4593"/>
                  </a:lnTo>
                  <a:lnTo>
                    <a:pt x="6648394" y="17768"/>
                  </a:lnTo>
                  <a:lnTo>
                    <a:pt x="6686836" y="38616"/>
                  </a:lnTo>
                  <a:lnTo>
                    <a:pt x="6720332" y="66230"/>
                  </a:lnTo>
                  <a:lnTo>
                    <a:pt x="6747969" y="99702"/>
                  </a:lnTo>
                  <a:lnTo>
                    <a:pt x="6768838" y="138124"/>
                  </a:lnTo>
                  <a:lnTo>
                    <a:pt x="6782027" y="180588"/>
                  </a:lnTo>
                  <a:lnTo>
                    <a:pt x="6786626" y="226187"/>
                  </a:lnTo>
                  <a:lnTo>
                    <a:pt x="6786626" y="1131049"/>
                  </a:lnTo>
                  <a:lnTo>
                    <a:pt x="6782027" y="1176638"/>
                  </a:lnTo>
                  <a:lnTo>
                    <a:pt x="6768838" y="1219101"/>
                  </a:lnTo>
                  <a:lnTo>
                    <a:pt x="6747969" y="1257529"/>
                  </a:lnTo>
                  <a:lnTo>
                    <a:pt x="6720331" y="1291010"/>
                  </a:lnTo>
                  <a:lnTo>
                    <a:pt x="6686836" y="1318635"/>
                  </a:lnTo>
                  <a:lnTo>
                    <a:pt x="6648394" y="1339494"/>
                  </a:lnTo>
                  <a:lnTo>
                    <a:pt x="6605915" y="1352677"/>
                  </a:lnTo>
                  <a:lnTo>
                    <a:pt x="6560311" y="1357274"/>
                  </a:lnTo>
                  <a:lnTo>
                    <a:pt x="226187" y="1357274"/>
                  </a:lnTo>
                  <a:lnTo>
                    <a:pt x="180588" y="1352677"/>
                  </a:lnTo>
                  <a:lnTo>
                    <a:pt x="138124" y="1339494"/>
                  </a:lnTo>
                  <a:lnTo>
                    <a:pt x="99702" y="1318635"/>
                  </a:lnTo>
                  <a:lnTo>
                    <a:pt x="66230" y="1291010"/>
                  </a:lnTo>
                  <a:lnTo>
                    <a:pt x="38616" y="1257529"/>
                  </a:lnTo>
                  <a:lnTo>
                    <a:pt x="17768" y="1219101"/>
                  </a:lnTo>
                  <a:lnTo>
                    <a:pt x="4593" y="1176638"/>
                  </a:lnTo>
                  <a:lnTo>
                    <a:pt x="0" y="1131049"/>
                  </a:lnTo>
                  <a:lnTo>
                    <a:pt x="0" y="22618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053839" y="5134356"/>
              <a:ext cx="1286256" cy="6598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517904" y="5622036"/>
              <a:ext cx="731520" cy="6598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709927" y="5622036"/>
              <a:ext cx="1712976" cy="6598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883408" y="5622036"/>
              <a:ext cx="768095" cy="6598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112007" y="5622036"/>
              <a:ext cx="2781299" cy="6598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353811" y="5622036"/>
              <a:ext cx="647700" cy="6598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462015" y="5622036"/>
              <a:ext cx="2593847" cy="6598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281552" y="5225592"/>
            <a:ext cx="584454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S.R.I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algn="ctr">
              <a:spcBef>
                <a:spcPts val="5"/>
              </a:spcBef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b="1" spc="-10" dirty="0">
                <a:solidFill>
                  <a:prstClr val="black"/>
                </a:solidFill>
                <a:latin typeface="Calibri"/>
                <a:cs typeface="Calibri"/>
              </a:rPr>
              <a:t>UCCES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EPRODUCTIF</a:t>
            </a:r>
            <a:r>
              <a:rPr sz="3200" b="1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NDIVIDUEL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2740" y="0"/>
            <a:ext cx="8988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Arial"/>
              <a:buChar char="•"/>
              <a:tabLst>
                <a:tab pos="355600" algn="l"/>
                <a:tab pos="2504440" algn="l"/>
                <a:tab pos="3379470" algn="l"/>
                <a:tab pos="4318000" algn="l"/>
                <a:tab pos="6675120" algn="l"/>
                <a:tab pos="7049770" algn="l"/>
                <a:tab pos="8554085" algn="l"/>
              </a:tabLst>
            </a:pPr>
            <a:r>
              <a:rPr sz="3600" spc="-26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600" spc="-254" dirty="0">
                <a:solidFill>
                  <a:prstClr val="black"/>
                </a:solidFill>
                <a:latin typeface="Calibri"/>
                <a:cs typeface="Calibri"/>
              </a:rPr>
              <a:t>’</a:t>
            </a:r>
            <a:r>
              <a:rPr sz="3600" spc="-30" dirty="0">
                <a:solidFill>
                  <a:prstClr val="black"/>
                </a:solidFill>
                <a:latin typeface="Calibri"/>
                <a:cs typeface="Calibri"/>
              </a:rPr>
              <a:t>é</a:t>
            </a:r>
            <a:r>
              <a:rPr sz="3600" dirty="0">
                <a:solidFill>
                  <a:prstClr val="black"/>
                </a:solidFill>
                <a:latin typeface="Calibri"/>
                <a:cs typeface="Calibri"/>
              </a:rPr>
              <a:t>thologie	vise	</a:t>
            </a:r>
            <a:r>
              <a:rPr sz="3600" spc="-4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600" spc="-5" dirty="0">
                <a:solidFill>
                  <a:prstClr val="black"/>
                </a:solidFill>
                <a:latin typeface="Calibri"/>
                <a:cs typeface="Calibri"/>
              </a:rPr>
              <a:t>ou</a:t>
            </a:r>
            <a:r>
              <a:rPr sz="3600" dirty="0">
                <a:solidFill>
                  <a:prstClr val="black"/>
                </a:solidFill>
                <a:latin typeface="Calibri"/>
                <a:cs typeface="Calibri"/>
              </a:rPr>
              <a:t>t	</a:t>
            </a:r>
            <a:r>
              <a:rPr sz="3600"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600" spc="-1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600" dirty="0">
                <a:solidFill>
                  <a:prstClr val="black"/>
                </a:solidFill>
                <a:latin typeface="Calibri"/>
                <a:cs typeface="Calibri"/>
              </a:rPr>
              <a:t>mplem</a:t>
            </a:r>
            <a:r>
              <a:rPr sz="3600" spc="-2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600" spc="-3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600" dirty="0">
                <a:solidFill>
                  <a:prstClr val="black"/>
                </a:solidFill>
                <a:latin typeface="Calibri"/>
                <a:cs typeface="Calibri"/>
              </a:rPr>
              <a:t>t	à	</a:t>
            </a:r>
            <a:r>
              <a:rPr sz="3600" spc="-30" dirty="0">
                <a:solidFill>
                  <a:prstClr val="black"/>
                </a:solidFill>
                <a:latin typeface="Calibri"/>
                <a:cs typeface="Calibri"/>
              </a:rPr>
              <a:t>é</a:t>
            </a:r>
            <a:r>
              <a:rPr sz="360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600" spc="-15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3600" spc="-5" dirty="0">
                <a:solidFill>
                  <a:prstClr val="black"/>
                </a:solidFill>
                <a:latin typeface="Calibri"/>
                <a:cs typeface="Calibri"/>
              </a:rPr>
              <a:t>di</a:t>
            </a:r>
            <a:r>
              <a:rPr sz="36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600" dirty="0">
                <a:solidFill>
                  <a:prstClr val="black"/>
                </a:solidFill>
                <a:latin typeface="Calibri"/>
                <a:cs typeface="Calibri"/>
              </a:rPr>
              <a:t>r	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ce</a:t>
            </a:r>
            <a:endParaRPr sz="3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5641" y="442926"/>
            <a:ext cx="177418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001394" algn="l"/>
              </a:tabLst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que	</a:t>
            </a:r>
            <a:r>
              <a:rPr sz="3600" spc="-7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3600" spc="-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600" spc="-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endParaRPr sz="3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45640" y="937005"/>
            <a:ext cx="18599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lesquelles</a:t>
            </a:r>
            <a:endParaRPr sz="3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5862" y="442926"/>
            <a:ext cx="6614159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58750" marR="5080" indent="-146685">
              <a:lnSpc>
                <a:spcPts val="3890"/>
              </a:lnSpc>
              <a:spcBef>
                <a:spcPts val="590"/>
              </a:spcBef>
              <a:tabLst>
                <a:tab pos="805180" algn="l"/>
                <a:tab pos="892175" algn="l"/>
                <a:tab pos="1567180" algn="l"/>
                <a:tab pos="2672080" algn="l"/>
                <a:tab pos="2786380" algn="l"/>
                <a:tab pos="3330575" algn="l"/>
                <a:tab pos="3548379" algn="l"/>
                <a:tab pos="4123054" algn="l"/>
                <a:tab pos="5367020" algn="l"/>
                <a:tab pos="5719445" algn="l"/>
              </a:tabLst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les	anim</a:t>
            </a:r>
            <a:r>
              <a:rPr sz="3600" spc="-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x	</a:t>
            </a:r>
            <a:r>
              <a:rPr sz="3600" spc="-3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600" dirty="0">
                <a:solidFill>
                  <a:prstClr val="black"/>
                </a:solidFill>
                <a:latin typeface="Calibri"/>
                <a:cs typeface="Calibri"/>
              </a:rPr>
              <a:t>t	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les	</a:t>
            </a:r>
            <a:r>
              <a:rPr sz="3600" spc="-7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aisons	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pour 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ils		le	</a:t>
            </a:r>
            <a:r>
              <a:rPr sz="3600" spc="-7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600" spc="-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600" dirty="0">
                <a:solidFill>
                  <a:prstClr val="black"/>
                </a:solidFill>
                <a:latin typeface="Calibri"/>
                <a:cs typeface="Calibri"/>
              </a:rPr>
              <a:t>.		</a:t>
            </a:r>
            <a:r>
              <a:rPr sz="3600" spc="-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600" dirty="0">
                <a:solidFill>
                  <a:prstClr val="black"/>
                </a:solidFill>
                <a:latin typeface="Calibri"/>
                <a:cs typeface="Calibri"/>
              </a:rPr>
              <a:t>e		</a:t>
            </a:r>
            <a:r>
              <a:rPr sz="3600" spc="-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3600" spc="-6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600" dirty="0">
                <a:solidFill>
                  <a:prstClr val="black"/>
                </a:solidFill>
                <a:latin typeface="Calibri"/>
                <a:cs typeface="Calibri"/>
              </a:rPr>
              <a:t>emi</a:t>
            </a:r>
            <a:r>
              <a:rPr sz="3600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600" dirty="0">
                <a:solidFill>
                  <a:prstClr val="black"/>
                </a:solidFill>
                <a:latin typeface="Calibri"/>
                <a:cs typeface="Calibri"/>
              </a:rPr>
              <a:t>r	</a:t>
            </a:r>
            <a:r>
              <a:rPr sz="3600" spc="-5" dirty="0">
                <a:solidFill>
                  <a:prstClr val="black"/>
                </a:solidFill>
                <a:latin typeface="Calibri"/>
                <a:cs typeface="Calibri"/>
              </a:rPr>
              <a:t>ni</a:t>
            </a:r>
            <a:r>
              <a:rPr sz="3600" spc="-4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3600" dirty="0">
                <a:solidFill>
                  <a:prstClr val="black"/>
                </a:solidFill>
                <a:latin typeface="Calibri"/>
                <a:cs typeface="Calibri"/>
              </a:rPr>
              <a:t>eau</a:t>
            </a:r>
            <a:endParaRPr sz="3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2740" y="1430782"/>
            <a:ext cx="8988425" cy="474472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marR="5715" algn="just">
              <a:lnSpc>
                <a:spcPts val="3890"/>
              </a:lnSpc>
              <a:spcBef>
                <a:spcPts val="585"/>
              </a:spcBef>
            </a:pPr>
            <a:r>
              <a:rPr sz="3600" spc="-40" dirty="0">
                <a:solidFill>
                  <a:prstClr val="black"/>
                </a:solidFill>
                <a:latin typeface="Calibri"/>
                <a:cs typeface="Calibri"/>
              </a:rPr>
              <a:t>d’étude, </a:t>
            </a:r>
            <a:r>
              <a:rPr sz="3600" b="1" dirty="0">
                <a:solidFill>
                  <a:prstClr val="black"/>
                </a:solidFill>
                <a:latin typeface="Calibri"/>
                <a:cs typeface="Calibri"/>
              </a:rPr>
              <a:t>la </a:t>
            </a:r>
            <a:r>
              <a:rPr sz="3600" b="1" spc="-5" dirty="0">
                <a:solidFill>
                  <a:prstClr val="black"/>
                </a:solidFill>
                <a:latin typeface="Calibri"/>
                <a:cs typeface="Calibri"/>
              </a:rPr>
              <a:t>description </a:t>
            </a:r>
            <a:r>
              <a:rPr sz="3600" b="1" dirty="0">
                <a:solidFill>
                  <a:prstClr val="black"/>
                </a:solidFill>
                <a:latin typeface="Calibri"/>
                <a:cs typeface="Calibri"/>
              </a:rPr>
              <a:t>du </a:t>
            </a:r>
            <a:r>
              <a:rPr sz="3600" b="1" spc="-10" dirty="0">
                <a:solidFill>
                  <a:prstClr val="black"/>
                </a:solidFill>
                <a:latin typeface="Calibri"/>
                <a:cs typeface="Calibri"/>
              </a:rPr>
              <a:t>comportement</a:t>
            </a:r>
            <a:r>
              <a:rPr sz="3600" spc="-10" dirty="0">
                <a:solidFill>
                  <a:prstClr val="black"/>
                </a:solidFill>
                <a:latin typeface="Calibri"/>
                <a:cs typeface="Calibri"/>
              </a:rPr>
              <a:t>, </a:t>
            </a:r>
            <a:r>
              <a:rPr sz="3600" spc="-15" dirty="0">
                <a:solidFill>
                  <a:prstClr val="black"/>
                </a:solidFill>
                <a:latin typeface="Calibri"/>
                <a:cs typeface="Calibri"/>
              </a:rPr>
              <a:t>est  </a:t>
            </a:r>
            <a:r>
              <a:rPr sz="3600" spc="-10" dirty="0">
                <a:solidFill>
                  <a:prstClr val="black"/>
                </a:solidFill>
                <a:latin typeface="Calibri"/>
                <a:cs typeface="Calibri"/>
              </a:rPr>
              <a:t>réalisé </a:t>
            </a:r>
            <a:r>
              <a:rPr sz="3600" dirty="0">
                <a:solidFill>
                  <a:prstClr val="black"/>
                </a:solidFill>
                <a:latin typeface="Calibri"/>
                <a:cs typeface="Calibri"/>
              </a:rPr>
              <a:t>à </a:t>
            </a:r>
            <a:r>
              <a:rPr sz="3600" spc="-35" dirty="0">
                <a:solidFill>
                  <a:prstClr val="black"/>
                </a:solidFill>
                <a:latin typeface="Calibri"/>
                <a:cs typeface="Calibri"/>
              </a:rPr>
              <a:t>travers</a:t>
            </a:r>
            <a:r>
              <a:rPr sz="3600" spc="-6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600" b="1" spc="-25" dirty="0">
                <a:solidFill>
                  <a:prstClr val="black"/>
                </a:solidFill>
                <a:latin typeface="Calibri"/>
                <a:cs typeface="Calibri"/>
              </a:rPr>
              <a:t>l’observation</a:t>
            </a:r>
            <a:r>
              <a:rPr sz="3600" spc="-25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36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6985" indent="-342900" algn="just">
              <a:lnSpc>
                <a:spcPts val="389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70" dirty="0">
                <a:solidFill>
                  <a:prstClr val="black"/>
                </a:solidFill>
                <a:latin typeface="Calibri"/>
                <a:cs typeface="Calibri"/>
              </a:rPr>
              <a:t>D’où </a:t>
            </a:r>
            <a:r>
              <a:rPr sz="3600" spc="-5" dirty="0">
                <a:solidFill>
                  <a:prstClr val="black"/>
                </a:solidFill>
                <a:latin typeface="Calibri"/>
                <a:cs typeface="Calibri"/>
              </a:rPr>
              <a:t>l’image </a:t>
            </a:r>
            <a:r>
              <a:rPr sz="3600" spc="-20" dirty="0">
                <a:solidFill>
                  <a:prstClr val="black"/>
                </a:solidFill>
                <a:latin typeface="Calibri"/>
                <a:cs typeface="Calibri"/>
              </a:rPr>
              <a:t>caractéristique </a:t>
            </a:r>
            <a:r>
              <a:rPr sz="3600" spc="-25" dirty="0">
                <a:solidFill>
                  <a:prstClr val="black"/>
                </a:solidFill>
                <a:latin typeface="Calibri"/>
                <a:cs typeface="Calibri"/>
              </a:rPr>
              <a:t>d’un </a:t>
            </a:r>
            <a:r>
              <a:rPr sz="3600" spc="-10" dirty="0">
                <a:solidFill>
                  <a:prstClr val="black"/>
                </a:solidFill>
                <a:latin typeface="Calibri"/>
                <a:cs typeface="Calibri"/>
              </a:rPr>
              <a:t>éthologue  passant beaucoup </a:t>
            </a:r>
            <a:r>
              <a:rPr sz="3600" dirty="0">
                <a:solidFill>
                  <a:prstClr val="black"/>
                </a:solidFill>
                <a:latin typeface="Calibri"/>
                <a:cs typeface="Calibri"/>
              </a:rPr>
              <a:t>de </a:t>
            </a:r>
            <a:r>
              <a:rPr sz="3600" spc="-15" dirty="0">
                <a:solidFill>
                  <a:prstClr val="black"/>
                </a:solidFill>
                <a:latin typeface="Calibri"/>
                <a:cs typeface="Calibri"/>
              </a:rPr>
              <a:t>temps </a:t>
            </a:r>
            <a:r>
              <a:rPr sz="3600" dirty="0">
                <a:solidFill>
                  <a:prstClr val="black"/>
                </a:solidFill>
                <a:latin typeface="Calibri"/>
                <a:cs typeface="Calibri"/>
              </a:rPr>
              <a:t>à </a:t>
            </a:r>
            <a:r>
              <a:rPr sz="3600" spc="-10" dirty="0">
                <a:solidFill>
                  <a:prstClr val="black"/>
                </a:solidFill>
                <a:latin typeface="Calibri"/>
                <a:cs typeface="Calibri"/>
              </a:rPr>
              <a:t>observer </a:t>
            </a:r>
            <a:r>
              <a:rPr sz="3600" spc="-15" dirty="0">
                <a:solidFill>
                  <a:prstClr val="black"/>
                </a:solidFill>
                <a:latin typeface="Calibri"/>
                <a:cs typeface="Calibri"/>
              </a:rPr>
              <a:t>et </a:t>
            </a:r>
            <a:r>
              <a:rPr sz="3600" dirty="0">
                <a:solidFill>
                  <a:prstClr val="black"/>
                </a:solidFill>
                <a:latin typeface="Calibri"/>
                <a:cs typeface="Calibri"/>
              </a:rPr>
              <a:t>à  </a:t>
            </a:r>
            <a:r>
              <a:rPr sz="3600" spc="-10" dirty="0">
                <a:solidFill>
                  <a:prstClr val="black"/>
                </a:solidFill>
                <a:latin typeface="Calibri"/>
                <a:cs typeface="Calibri"/>
              </a:rPr>
              <a:t>noter </a:t>
            </a:r>
            <a:r>
              <a:rPr sz="3600" dirty="0">
                <a:solidFill>
                  <a:prstClr val="black"/>
                </a:solidFill>
                <a:latin typeface="Calibri"/>
                <a:cs typeface="Calibri"/>
              </a:rPr>
              <a:t>les </a:t>
            </a:r>
            <a:r>
              <a:rPr sz="3600" spc="-10" dirty="0">
                <a:solidFill>
                  <a:prstClr val="black"/>
                </a:solidFill>
                <a:latin typeface="Calibri"/>
                <a:cs typeface="Calibri"/>
              </a:rPr>
              <a:t>comportements </a:t>
            </a:r>
            <a:r>
              <a:rPr sz="3600" spc="-5" dirty="0">
                <a:solidFill>
                  <a:prstClr val="black"/>
                </a:solidFill>
                <a:latin typeface="Calibri"/>
                <a:cs typeface="Calibri"/>
              </a:rPr>
              <a:t>des</a:t>
            </a:r>
            <a:r>
              <a:rPr sz="3600" spc="-7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prstClr val="black"/>
                </a:solidFill>
                <a:latin typeface="Calibri"/>
                <a:cs typeface="Calibri"/>
              </a:rPr>
              <a:t>animaux.</a:t>
            </a:r>
            <a:endParaRPr sz="36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5080" indent="-342900" algn="just">
              <a:lnSpc>
                <a:spcPct val="90000"/>
              </a:lnSpc>
              <a:spcBef>
                <a:spcPts val="805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5" dirty="0">
                <a:solidFill>
                  <a:prstClr val="black"/>
                </a:solidFill>
                <a:latin typeface="Calibri"/>
                <a:cs typeface="Calibri"/>
              </a:rPr>
              <a:t>Le deuxième </a:t>
            </a:r>
            <a:r>
              <a:rPr sz="3600" spc="-10" dirty="0">
                <a:solidFill>
                  <a:prstClr val="black"/>
                </a:solidFill>
                <a:latin typeface="Calibri"/>
                <a:cs typeface="Calibri"/>
              </a:rPr>
              <a:t>niveau </a:t>
            </a:r>
            <a:r>
              <a:rPr sz="3600" spc="-40" dirty="0">
                <a:solidFill>
                  <a:prstClr val="black"/>
                </a:solidFill>
                <a:latin typeface="Calibri"/>
                <a:cs typeface="Calibri"/>
              </a:rPr>
              <a:t>d’étude, </a:t>
            </a:r>
            <a:r>
              <a:rPr sz="3600" b="1" dirty="0">
                <a:solidFill>
                  <a:prstClr val="black"/>
                </a:solidFill>
                <a:latin typeface="Calibri"/>
                <a:cs typeface="Calibri"/>
              </a:rPr>
              <a:t>basé sur  </a:t>
            </a:r>
            <a:r>
              <a:rPr sz="3600" b="1" spc="-30" dirty="0">
                <a:solidFill>
                  <a:prstClr val="black"/>
                </a:solidFill>
                <a:latin typeface="Calibri"/>
                <a:cs typeface="Calibri"/>
              </a:rPr>
              <a:t>l’explication </a:t>
            </a:r>
            <a:r>
              <a:rPr sz="3600" b="1" dirty="0">
                <a:solidFill>
                  <a:prstClr val="black"/>
                </a:solidFill>
                <a:latin typeface="Calibri"/>
                <a:cs typeface="Calibri"/>
              </a:rPr>
              <a:t>des </a:t>
            </a:r>
            <a:r>
              <a:rPr sz="3600" b="1" spc="-10" dirty="0">
                <a:solidFill>
                  <a:prstClr val="black"/>
                </a:solidFill>
                <a:latin typeface="Calibri"/>
                <a:cs typeface="Calibri"/>
              </a:rPr>
              <a:t>comportements</a:t>
            </a:r>
            <a:r>
              <a:rPr sz="3600" spc="-10" dirty="0">
                <a:solidFill>
                  <a:prstClr val="black"/>
                </a:solidFill>
                <a:latin typeface="Calibri"/>
                <a:cs typeface="Calibri"/>
              </a:rPr>
              <a:t>, nécessite  </a:t>
            </a:r>
            <a:r>
              <a:rPr sz="3600" spc="-5" dirty="0">
                <a:solidFill>
                  <a:prstClr val="black"/>
                </a:solidFill>
                <a:latin typeface="Calibri"/>
                <a:cs typeface="Calibri"/>
              </a:rPr>
              <a:t>des </a:t>
            </a:r>
            <a:r>
              <a:rPr sz="3600" b="1" spc="-30" dirty="0">
                <a:solidFill>
                  <a:prstClr val="black"/>
                </a:solidFill>
                <a:latin typeface="Calibri"/>
                <a:cs typeface="Calibri"/>
              </a:rPr>
              <a:t>travaux </a:t>
            </a:r>
            <a:r>
              <a:rPr sz="3600" b="1" spc="-15" dirty="0">
                <a:solidFill>
                  <a:prstClr val="black"/>
                </a:solidFill>
                <a:latin typeface="Calibri"/>
                <a:cs typeface="Calibri"/>
              </a:rPr>
              <a:t>expérimentaux </a:t>
            </a:r>
            <a:r>
              <a:rPr sz="3600" spc="-5" dirty="0">
                <a:solidFill>
                  <a:prstClr val="black"/>
                </a:solidFill>
                <a:latin typeface="Calibri"/>
                <a:cs typeface="Calibri"/>
              </a:rPr>
              <a:t>ou </a:t>
            </a:r>
            <a:r>
              <a:rPr sz="3600" spc="-10" dirty="0">
                <a:solidFill>
                  <a:prstClr val="black"/>
                </a:solidFill>
                <a:latin typeface="Calibri"/>
                <a:cs typeface="Calibri"/>
              </a:rPr>
              <a:t>de  </a:t>
            </a:r>
            <a:r>
              <a:rPr sz="3600" b="1" spc="-15" dirty="0">
                <a:solidFill>
                  <a:prstClr val="black"/>
                </a:solidFill>
                <a:latin typeface="Calibri"/>
                <a:cs typeface="Calibri"/>
              </a:rPr>
              <a:t>comparaison </a:t>
            </a:r>
            <a:r>
              <a:rPr sz="3600" b="1" spc="-20" dirty="0">
                <a:solidFill>
                  <a:prstClr val="black"/>
                </a:solidFill>
                <a:latin typeface="Calibri"/>
                <a:cs typeface="Calibri"/>
              </a:rPr>
              <a:t>entre</a:t>
            </a:r>
            <a:r>
              <a:rPr sz="3600" b="1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prstClr val="black"/>
                </a:solidFill>
                <a:latin typeface="Calibri"/>
                <a:cs typeface="Calibri"/>
              </a:rPr>
              <a:t>espèces</a:t>
            </a:r>
            <a:r>
              <a:rPr sz="3600" spc="-5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36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7980" y="718738"/>
            <a:ext cx="218841" cy="227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60449" y="528827"/>
            <a:ext cx="3872865" cy="502920"/>
            <a:chOff x="536448" y="528827"/>
            <a:chExt cx="3872865" cy="502920"/>
          </a:xfrm>
        </p:grpSpPr>
        <p:sp>
          <p:nvSpPr>
            <p:cNvPr id="4" name="object 4"/>
            <p:cNvSpPr/>
            <p:nvPr/>
          </p:nvSpPr>
          <p:spPr>
            <a:xfrm>
              <a:off x="637032" y="716853"/>
              <a:ext cx="420623" cy="2292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19556" y="528827"/>
              <a:ext cx="806195" cy="4998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595628" y="528827"/>
              <a:ext cx="1245108" cy="4998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610612" y="528827"/>
              <a:ext cx="1798319" cy="4998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36448" y="925068"/>
              <a:ext cx="3721608" cy="1066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object 9"/>
          <p:cNvSpPr/>
          <p:nvPr/>
        </p:nvSpPr>
        <p:spPr>
          <a:xfrm>
            <a:off x="1624305" y="2981892"/>
            <a:ext cx="237083" cy="2324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60448" y="2796539"/>
            <a:ext cx="5019040" cy="502920"/>
            <a:chOff x="536448" y="2796539"/>
            <a:chExt cx="5019040" cy="502920"/>
          </a:xfrm>
        </p:grpSpPr>
        <p:sp>
          <p:nvSpPr>
            <p:cNvPr id="11" name="object 11"/>
            <p:cNvSpPr/>
            <p:nvPr/>
          </p:nvSpPr>
          <p:spPr>
            <a:xfrm>
              <a:off x="568452" y="2984565"/>
              <a:ext cx="420623" cy="2292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59536" y="2796539"/>
              <a:ext cx="806195" cy="4998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342644" y="2796539"/>
              <a:ext cx="1246632" cy="4998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267712" y="2796539"/>
              <a:ext cx="1429512" cy="4998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375659" y="2796539"/>
              <a:ext cx="1024127" cy="4998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078224" y="2796539"/>
              <a:ext cx="1370076" cy="49987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039868" y="2796539"/>
              <a:ext cx="492251" cy="49987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36448" y="3192779"/>
              <a:ext cx="4931664" cy="10667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5388863" y="3192779"/>
              <a:ext cx="166115" cy="10667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277868" y="3966971"/>
            <a:ext cx="2830195" cy="500380"/>
            <a:chOff x="2753867" y="3966971"/>
            <a:chExt cx="2830195" cy="500380"/>
          </a:xfrm>
        </p:grpSpPr>
        <p:sp>
          <p:nvSpPr>
            <p:cNvPr id="21" name="object 21"/>
            <p:cNvSpPr/>
            <p:nvPr/>
          </p:nvSpPr>
          <p:spPr>
            <a:xfrm>
              <a:off x="2753867" y="4205442"/>
              <a:ext cx="672083" cy="17885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387851" y="3966971"/>
              <a:ext cx="720851" cy="49987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3870959" y="3966971"/>
              <a:ext cx="1712976" cy="49987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4" name="object 24"/>
          <p:cNvSpPr/>
          <p:nvPr/>
        </p:nvSpPr>
        <p:spPr>
          <a:xfrm>
            <a:off x="6925056" y="3206114"/>
            <a:ext cx="86995" cy="27940"/>
          </a:xfrm>
          <a:custGeom>
            <a:avLst/>
            <a:gdLst/>
            <a:ahLst/>
            <a:cxnLst/>
            <a:rect l="l" t="t" r="r" b="b"/>
            <a:pathLst>
              <a:path w="86995" h="27939">
                <a:moveTo>
                  <a:pt x="86867" y="0"/>
                </a:moveTo>
                <a:lnTo>
                  <a:pt x="0" y="0"/>
                </a:lnTo>
                <a:lnTo>
                  <a:pt x="0" y="27432"/>
                </a:lnTo>
                <a:lnTo>
                  <a:pt x="86867" y="27432"/>
                </a:lnTo>
                <a:lnTo>
                  <a:pt x="86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02739" y="83057"/>
            <a:ext cx="8989060" cy="62445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 algn="just"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60" dirty="0">
                <a:solidFill>
                  <a:prstClr val="black"/>
                </a:solidFill>
                <a:latin typeface="Calibri"/>
                <a:cs typeface="Calibri"/>
              </a:rPr>
              <a:t>Tout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comportement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peut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être expliqué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à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deux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niveaux</a:t>
            </a:r>
            <a:r>
              <a:rPr sz="2400" spc="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 marR="5080" indent="-457200" algn="just">
              <a:spcBef>
                <a:spcPts val="575"/>
              </a:spcBef>
              <a:buFont typeface="Calibri"/>
              <a:buAutoNum type="arabicPeriod"/>
              <a:tabLst>
                <a:tab pos="469900" algn="l"/>
              </a:tabLst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Par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ses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causes 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proximales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2400" spc="-15" dirty="0">
                <a:solidFill>
                  <a:prstClr val="black"/>
                </a:solidFill>
                <a:latin typeface="Calibri"/>
                <a:cs typeface="Calibri"/>
              </a:rPr>
              <a:t>consiste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à </a:t>
            </a:r>
            <a:r>
              <a:rPr sz="2400" spc="-15" dirty="0">
                <a:solidFill>
                  <a:prstClr val="black"/>
                </a:solidFill>
                <a:latin typeface="Calibri"/>
                <a:cs typeface="Calibri"/>
              </a:rPr>
              <a:t>comprendre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les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raisons 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immédiates pour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lesquelles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un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animal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accomplit un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comportement. 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Les causes </a:t>
            </a:r>
            <a:r>
              <a:rPr sz="2400" spc="-15" dirty="0">
                <a:solidFill>
                  <a:prstClr val="black"/>
                </a:solidFill>
                <a:latin typeface="Calibri"/>
                <a:cs typeface="Calibri"/>
              </a:rPr>
              <a:t>proximales sont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donc liées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à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la </a:t>
            </a:r>
            <a:r>
              <a:rPr sz="2400" spc="-15" dirty="0">
                <a:solidFill>
                  <a:prstClr val="black"/>
                </a:solidFill>
                <a:latin typeface="Calibri"/>
                <a:cs typeface="Calibri"/>
              </a:rPr>
              <a:t>physiologie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de l'animal  (qui influence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notamment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son </a:t>
            </a:r>
            <a:r>
              <a:rPr sz="2400" spc="-15" dirty="0">
                <a:solidFill>
                  <a:prstClr val="black"/>
                </a:solidFill>
                <a:latin typeface="Calibri"/>
                <a:cs typeface="Calibri"/>
              </a:rPr>
              <a:t>état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de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motivation),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à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ses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rythmes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de 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vie, aux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stimulations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et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informations apportées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par son 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environnement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ainsi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qu'à ses expériences</a:t>
            </a:r>
            <a:r>
              <a:rPr sz="2400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passées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 marR="7620" indent="-457200" algn="just">
              <a:spcBef>
                <a:spcPts val="580"/>
              </a:spcBef>
              <a:buFontTx/>
              <a:buAutoNum type="arabicPeriod"/>
              <a:tabLst>
                <a:tab pos="469900" algn="l"/>
              </a:tabLst>
            </a:pPr>
            <a:r>
              <a:rPr sz="24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Par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ses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causes ultimes, 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dites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distales: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Un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chercheur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qui </a:t>
            </a:r>
            <a:r>
              <a:rPr sz="2400" spc="-15" dirty="0">
                <a:solidFill>
                  <a:prstClr val="black"/>
                </a:solidFill>
                <a:latin typeface="Calibri"/>
                <a:cs typeface="Calibri"/>
              </a:rPr>
              <a:t>s'intéresse 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aux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causes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distales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d'un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comportement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étudie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alors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sa</a:t>
            </a:r>
            <a:r>
              <a:rPr sz="2400" spc="-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fonction.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 marR="5715" indent="-457200" algn="just">
              <a:spcBef>
                <a:spcPts val="580"/>
              </a:spcBef>
            </a:pP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En </a:t>
            </a:r>
            <a:r>
              <a:rPr sz="2400" spc="-20" dirty="0">
                <a:solidFill>
                  <a:prstClr val="black"/>
                </a:solidFill>
                <a:latin typeface="Calibri"/>
                <a:cs typeface="Calibri"/>
              </a:rPr>
              <a:t>effet,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comme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les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caractéristiques </a:t>
            </a:r>
            <a:r>
              <a:rPr sz="2400" spc="-15" dirty="0">
                <a:solidFill>
                  <a:prstClr val="black"/>
                </a:solidFill>
                <a:latin typeface="Calibri"/>
                <a:cs typeface="Calibri"/>
              </a:rPr>
              <a:t>physiques,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les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comportements </a:t>
            </a:r>
            <a:r>
              <a:rPr sz="2400" spc="-15" dirty="0">
                <a:solidFill>
                  <a:prstClr val="black"/>
                </a:solidFill>
                <a:latin typeface="Calibri"/>
                <a:cs typeface="Calibri"/>
              </a:rPr>
              <a:t>sont 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sélectionnés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au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cours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l'évolution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en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fonction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des </a:t>
            </a:r>
            <a:r>
              <a:rPr sz="2400" spc="-20" dirty="0">
                <a:solidFill>
                  <a:prstClr val="black"/>
                </a:solidFill>
                <a:latin typeface="Calibri"/>
                <a:cs typeface="Calibri"/>
              </a:rPr>
              <a:t>avantages 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adaptatifs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qu'ils </a:t>
            </a:r>
            <a:r>
              <a:rPr sz="2400" spc="-15" dirty="0">
                <a:solidFill>
                  <a:prstClr val="black"/>
                </a:solidFill>
                <a:latin typeface="Calibri"/>
                <a:cs typeface="Calibri"/>
              </a:rPr>
              <a:t>procurent.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Les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fonctions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de certains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comportements  </a:t>
            </a:r>
            <a:r>
              <a:rPr sz="2400" spc="-15" dirty="0">
                <a:solidFill>
                  <a:prstClr val="black"/>
                </a:solidFill>
                <a:latin typeface="Calibri"/>
                <a:cs typeface="Calibri"/>
              </a:rPr>
              <a:t>seront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abordées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plus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loin (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Développement du 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comportement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;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Communication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animale ;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Comportement</a:t>
            </a:r>
            <a:r>
              <a:rPr sz="2400" spc="-6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social).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8255" indent="-342900" algn="just"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Cependant,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les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animaux ne </a:t>
            </a:r>
            <a:r>
              <a:rPr sz="2400" spc="-15" dirty="0">
                <a:solidFill>
                  <a:prstClr val="black"/>
                </a:solidFill>
                <a:latin typeface="Calibri"/>
                <a:cs typeface="Calibri"/>
              </a:rPr>
              <a:t>sont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pas nécessairement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conscients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de 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ces</a:t>
            </a:r>
            <a:r>
              <a:rPr sz="2400" spc="-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Calibri"/>
                <a:cs typeface="Calibri"/>
              </a:rPr>
              <a:t>avantages.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28022" y="609601"/>
            <a:ext cx="3583304" cy="589915"/>
            <a:chOff x="2804022" y="609600"/>
            <a:chExt cx="3583304" cy="589915"/>
          </a:xfrm>
        </p:grpSpPr>
        <p:sp>
          <p:nvSpPr>
            <p:cNvPr id="3" name="object 3"/>
            <p:cNvSpPr/>
            <p:nvPr/>
          </p:nvSpPr>
          <p:spPr>
            <a:xfrm>
              <a:off x="2804022" y="609600"/>
              <a:ext cx="3583237" cy="5897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2817876" y="626364"/>
              <a:ext cx="3526535" cy="5387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026919" y="1863852"/>
            <a:ext cx="8152130" cy="512445"/>
            <a:chOff x="502919" y="1863851"/>
            <a:chExt cx="8152130" cy="512445"/>
          </a:xfrm>
        </p:grpSpPr>
        <p:sp>
          <p:nvSpPr>
            <p:cNvPr id="6" name="object 6"/>
            <p:cNvSpPr/>
            <p:nvPr/>
          </p:nvSpPr>
          <p:spPr>
            <a:xfrm>
              <a:off x="502919" y="1863851"/>
              <a:ext cx="8151876" cy="512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14311" y="1878456"/>
              <a:ext cx="8104543" cy="4669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bject 8"/>
          <p:cNvSpPr/>
          <p:nvPr/>
        </p:nvSpPr>
        <p:spPr>
          <a:xfrm>
            <a:off x="1943101" y="2933701"/>
            <a:ext cx="8543925" cy="31146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8823" y="293623"/>
            <a:ext cx="9024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pc="-5" dirty="0">
                <a:solidFill>
                  <a:srgbClr val="000000"/>
                </a:solidFill>
                <a:latin typeface="Arial Black"/>
                <a:cs typeface="Arial Black"/>
              </a:rPr>
              <a:t>Les méthodes</a:t>
            </a:r>
            <a:r>
              <a:rPr spc="-15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pc="-5" dirty="0">
                <a:solidFill>
                  <a:srgbClr val="000000"/>
                </a:solidFill>
                <a:latin typeface="Arial Black"/>
                <a:cs typeface="Arial Black"/>
              </a:rPr>
              <a:t>d’échantillonnage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25804"/>
            <a:ext cx="7443470" cy="207454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17375E"/>
                </a:solidFill>
                <a:latin typeface="Arial Black"/>
                <a:cs typeface="Arial Black"/>
              </a:rPr>
              <a:t>L’échantillonnage </a:t>
            </a:r>
            <a:r>
              <a:rPr sz="2800" spc="-10" dirty="0">
                <a:solidFill>
                  <a:srgbClr val="17375E"/>
                </a:solidFill>
                <a:latin typeface="Arial Black"/>
                <a:cs typeface="Arial Black"/>
              </a:rPr>
              <a:t>par</a:t>
            </a:r>
            <a:r>
              <a:rPr sz="2800" spc="5" dirty="0">
                <a:solidFill>
                  <a:srgbClr val="17375E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17375E"/>
                </a:solidFill>
                <a:latin typeface="Arial Black"/>
                <a:cs typeface="Arial Black"/>
              </a:rPr>
              <a:t>balayage</a:t>
            </a:r>
            <a:endParaRPr sz="2800">
              <a:solidFill>
                <a:prstClr val="black"/>
              </a:solidFill>
              <a:latin typeface="Arial Black"/>
              <a:cs typeface="Arial Black"/>
            </a:endParaRPr>
          </a:p>
          <a:p>
            <a:pPr marL="355600" indent="-342900"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E36C09"/>
                </a:solidFill>
                <a:latin typeface="Arial Black"/>
                <a:cs typeface="Arial Black"/>
              </a:rPr>
              <a:t>L’échantillonnage</a:t>
            </a:r>
            <a:r>
              <a:rPr sz="2800" spc="5" dirty="0">
                <a:solidFill>
                  <a:srgbClr val="E36C09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E36C09"/>
                </a:solidFill>
                <a:latin typeface="Arial Black"/>
                <a:cs typeface="Arial Black"/>
              </a:rPr>
              <a:t>centré</a:t>
            </a:r>
            <a:endParaRPr sz="2800">
              <a:solidFill>
                <a:prstClr val="black"/>
              </a:solidFill>
              <a:latin typeface="Arial Black"/>
              <a:cs typeface="Arial Black"/>
            </a:endParaRPr>
          </a:p>
          <a:p>
            <a:pPr marL="355600" indent="-342900"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77923B"/>
                </a:solidFill>
                <a:latin typeface="Arial Black"/>
                <a:cs typeface="Arial Black"/>
              </a:rPr>
              <a:t>L’échantillonnage</a:t>
            </a:r>
            <a:r>
              <a:rPr sz="2800" spc="5" dirty="0">
                <a:solidFill>
                  <a:srgbClr val="77923B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77923B"/>
                </a:solidFill>
                <a:latin typeface="Arial Black"/>
                <a:cs typeface="Arial Black"/>
              </a:rPr>
              <a:t>continue</a:t>
            </a:r>
            <a:endParaRPr sz="2800">
              <a:solidFill>
                <a:prstClr val="black"/>
              </a:solidFill>
              <a:latin typeface="Arial Black"/>
              <a:cs typeface="Arial Black"/>
            </a:endParaRPr>
          </a:p>
          <a:p>
            <a:pPr marL="355600" indent="-342900"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prstClr val="black"/>
                </a:solidFill>
                <a:latin typeface="Arial Black"/>
                <a:cs typeface="Arial Black"/>
              </a:rPr>
              <a:t>L’échantillonnage </a:t>
            </a:r>
            <a:r>
              <a:rPr sz="2800" spc="-10" dirty="0">
                <a:solidFill>
                  <a:prstClr val="black"/>
                </a:solidFill>
                <a:latin typeface="Arial Black"/>
                <a:cs typeface="Arial Black"/>
              </a:rPr>
              <a:t>par</a:t>
            </a:r>
            <a:r>
              <a:rPr sz="2800" spc="-20" dirty="0">
                <a:solidFill>
                  <a:prstClr val="black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Arial Black"/>
                <a:cs typeface="Arial Black"/>
              </a:rPr>
              <a:t>randomisation</a:t>
            </a:r>
            <a:endParaRPr sz="2800">
              <a:solidFill>
                <a:prstClr val="black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3994" y="327152"/>
            <a:ext cx="78276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-15" dirty="0">
                <a:solidFill>
                  <a:srgbClr val="17375E"/>
                </a:solidFill>
                <a:latin typeface="Arial Black"/>
                <a:cs typeface="Arial Black"/>
              </a:rPr>
              <a:t>L’échantillonnage </a:t>
            </a:r>
            <a:r>
              <a:rPr sz="3600" dirty="0">
                <a:solidFill>
                  <a:srgbClr val="17375E"/>
                </a:solidFill>
                <a:latin typeface="Arial Black"/>
                <a:cs typeface="Arial Black"/>
              </a:rPr>
              <a:t>par</a:t>
            </a:r>
            <a:r>
              <a:rPr sz="3600" spc="5" dirty="0">
                <a:solidFill>
                  <a:srgbClr val="17375E"/>
                </a:solidFill>
                <a:latin typeface="Arial Black"/>
                <a:cs typeface="Arial Black"/>
              </a:rPr>
              <a:t> </a:t>
            </a:r>
            <a:r>
              <a:rPr sz="3600" spc="-5" dirty="0">
                <a:solidFill>
                  <a:srgbClr val="17375E"/>
                </a:solidFill>
                <a:latin typeface="Arial Black"/>
                <a:cs typeface="Arial Black"/>
              </a:rPr>
              <a:t>balayage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6849" y="1000125"/>
            <a:ext cx="8686800" cy="1059714"/>
          </a:xfrm>
          <a:prstGeom prst="rect">
            <a:avLst/>
          </a:prstGeom>
          <a:solidFill>
            <a:srgbClr val="92CDDD"/>
          </a:solidFill>
        </p:spPr>
        <p:txBody>
          <a:bodyPr vert="horz" wrap="square" lIns="0" tIns="23495" rIns="0" bIns="0" rtlCol="0">
            <a:spAutoFit/>
          </a:bodyPr>
          <a:lstStyle/>
          <a:p>
            <a:pPr marL="434340" marR="139700" indent="-342900">
              <a:lnSpc>
                <a:spcPct val="99400"/>
              </a:lnSpc>
              <a:spcBef>
                <a:spcPts val="185"/>
              </a:spcBef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Étudier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un 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facteur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: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un </a:t>
            </a:r>
            <a:r>
              <a:rPr sz="3200" spc="-20" dirty="0">
                <a:solidFill>
                  <a:prstClr val="black"/>
                </a:solidFill>
                <a:latin typeface="Calibri"/>
                <a:cs typeface="Calibri"/>
              </a:rPr>
              <a:t>instantané d’une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situation 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particulière,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a un </a:t>
            </a:r>
            <a:r>
              <a:rPr sz="3200" spc="-20" dirty="0">
                <a:solidFill>
                  <a:prstClr val="black"/>
                </a:solidFill>
                <a:latin typeface="Calibri"/>
                <a:cs typeface="Calibri"/>
              </a:rPr>
              <a:t>instant</a:t>
            </a:r>
            <a:r>
              <a:rPr sz="3200" spc="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600" b="1" i="1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endParaRPr sz="360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00" y="2435352"/>
            <a:ext cx="7118603" cy="4423028"/>
            <a:chOff x="0" y="2435351"/>
            <a:chExt cx="7118603" cy="4423028"/>
          </a:xfrm>
        </p:grpSpPr>
        <p:sp>
          <p:nvSpPr>
            <p:cNvPr id="5" name="object 5"/>
            <p:cNvSpPr/>
            <p:nvPr/>
          </p:nvSpPr>
          <p:spPr>
            <a:xfrm>
              <a:off x="0" y="4588768"/>
              <a:ext cx="4038596" cy="22692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643500"/>
              <a:ext cx="3928999" cy="22144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4624449"/>
              <a:ext cx="3948429" cy="2233930"/>
            </a:xfrm>
            <a:custGeom>
              <a:avLst/>
              <a:gdLst/>
              <a:ahLst/>
              <a:cxnLst/>
              <a:rect l="l" t="t" r="r" b="b"/>
              <a:pathLst>
                <a:path w="3948429" h="2233929">
                  <a:moveTo>
                    <a:pt x="3948049" y="2233548"/>
                  </a:moveTo>
                  <a:lnTo>
                    <a:pt x="3948049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078479" y="2435351"/>
              <a:ext cx="4040124" cy="26090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143250" y="2500248"/>
              <a:ext cx="3857625" cy="24251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124200" y="2481198"/>
              <a:ext cx="3895725" cy="2463800"/>
            </a:xfrm>
            <a:custGeom>
              <a:avLst/>
              <a:gdLst/>
              <a:ahLst/>
              <a:cxnLst/>
              <a:rect l="l" t="t" r="r" b="b"/>
              <a:pathLst>
                <a:path w="3895725" h="2463800">
                  <a:moveTo>
                    <a:pt x="0" y="2463292"/>
                  </a:moveTo>
                  <a:lnTo>
                    <a:pt x="3895725" y="2463292"/>
                  </a:lnTo>
                  <a:lnTo>
                    <a:pt x="3895725" y="0"/>
                  </a:lnTo>
                  <a:lnTo>
                    <a:pt x="0" y="0"/>
                  </a:lnTo>
                  <a:lnTo>
                    <a:pt x="0" y="246329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4453127"/>
              <a:ext cx="1261872" cy="7863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923390" y="4578477"/>
            <a:ext cx="415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i="1" dirty="0">
                <a:solidFill>
                  <a:srgbClr val="FFFFFF"/>
                </a:solidFill>
                <a:latin typeface="Calibri"/>
                <a:cs typeface="Calibri"/>
              </a:rPr>
              <a:t>t0</a:t>
            </a:r>
            <a:endParaRPr sz="3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14672" y="2308860"/>
            <a:ext cx="1316736" cy="7818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67047" y="2434540"/>
            <a:ext cx="4159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i="1" spc="-5" dirty="0">
                <a:solidFill>
                  <a:srgbClr val="FFFFFF"/>
                </a:solidFill>
                <a:latin typeface="Calibri"/>
                <a:cs typeface="Calibri"/>
              </a:rPr>
              <a:t>t1</a:t>
            </a:r>
            <a:endParaRPr sz="3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42404" y="4165091"/>
            <a:ext cx="1312163" cy="7909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96303" y="4292550"/>
            <a:ext cx="4159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i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b="1" i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148897" y="2833472"/>
            <a:ext cx="6644005" cy="3929379"/>
          </a:xfrm>
          <a:custGeom>
            <a:avLst/>
            <a:gdLst/>
            <a:ahLst/>
            <a:cxnLst/>
            <a:rect l="l" t="t" r="r" b="b"/>
            <a:pathLst>
              <a:path w="6644005" h="3929379">
                <a:moveTo>
                  <a:pt x="0" y="3500526"/>
                </a:moveTo>
                <a:lnTo>
                  <a:pt x="2515" y="3453821"/>
                </a:lnTo>
                <a:lnTo>
                  <a:pt x="9885" y="3408574"/>
                </a:lnTo>
                <a:lnTo>
                  <a:pt x="21851" y="3365044"/>
                </a:lnTo>
                <a:lnTo>
                  <a:pt x="38149" y="3323494"/>
                </a:lnTo>
                <a:lnTo>
                  <a:pt x="58518" y="3284185"/>
                </a:lnTo>
                <a:lnTo>
                  <a:pt x="82698" y="3247379"/>
                </a:lnTo>
                <a:lnTo>
                  <a:pt x="110426" y="3213337"/>
                </a:lnTo>
                <a:lnTo>
                  <a:pt x="141441" y="3182320"/>
                </a:lnTo>
                <a:lnTo>
                  <a:pt x="175482" y="3154591"/>
                </a:lnTo>
                <a:lnTo>
                  <a:pt x="212287" y="3130410"/>
                </a:lnTo>
                <a:lnTo>
                  <a:pt x="251595" y="3110040"/>
                </a:lnTo>
                <a:lnTo>
                  <a:pt x="293144" y="3093741"/>
                </a:lnTo>
                <a:lnTo>
                  <a:pt x="336673" y="3081775"/>
                </a:lnTo>
                <a:lnTo>
                  <a:pt x="381920" y="3074403"/>
                </a:lnTo>
                <a:lnTo>
                  <a:pt x="428625" y="3071888"/>
                </a:lnTo>
                <a:lnTo>
                  <a:pt x="475329" y="3074403"/>
                </a:lnTo>
                <a:lnTo>
                  <a:pt x="520576" y="3081775"/>
                </a:lnTo>
                <a:lnTo>
                  <a:pt x="564105" y="3093741"/>
                </a:lnTo>
                <a:lnTo>
                  <a:pt x="605654" y="3110040"/>
                </a:lnTo>
                <a:lnTo>
                  <a:pt x="644962" y="3130410"/>
                </a:lnTo>
                <a:lnTo>
                  <a:pt x="681767" y="3154591"/>
                </a:lnTo>
                <a:lnTo>
                  <a:pt x="715808" y="3182320"/>
                </a:lnTo>
                <a:lnTo>
                  <a:pt x="746823" y="3213337"/>
                </a:lnTo>
                <a:lnTo>
                  <a:pt x="774551" y="3247379"/>
                </a:lnTo>
                <a:lnTo>
                  <a:pt x="798731" y="3284185"/>
                </a:lnTo>
                <a:lnTo>
                  <a:pt x="819100" y="3323494"/>
                </a:lnTo>
                <a:lnTo>
                  <a:pt x="835398" y="3365044"/>
                </a:lnTo>
                <a:lnTo>
                  <a:pt x="847364" y="3408574"/>
                </a:lnTo>
                <a:lnTo>
                  <a:pt x="854734" y="3453821"/>
                </a:lnTo>
                <a:lnTo>
                  <a:pt x="857250" y="3500526"/>
                </a:lnTo>
                <a:lnTo>
                  <a:pt x="854734" y="3547228"/>
                </a:lnTo>
                <a:lnTo>
                  <a:pt x="847364" y="3592474"/>
                </a:lnTo>
                <a:lnTo>
                  <a:pt x="835398" y="3636002"/>
                </a:lnTo>
                <a:lnTo>
                  <a:pt x="819100" y="3677550"/>
                </a:lnTo>
                <a:lnTo>
                  <a:pt x="798731" y="3716858"/>
                </a:lnTo>
                <a:lnTo>
                  <a:pt x="774551" y="3753663"/>
                </a:lnTo>
                <a:lnTo>
                  <a:pt x="746823" y="3787704"/>
                </a:lnTo>
                <a:lnTo>
                  <a:pt x="715808" y="3818720"/>
                </a:lnTo>
                <a:lnTo>
                  <a:pt x="681767" y="3846449"/>
                </a:lnTo>
                <a:lnTo>
                  <a:pt x="644962" y="3870629"/>
                </a:lnTo>
                <a:lnTo>
                  <a:pt x="605654" y="3891000"/>
                </a:lnTo>
                <a:lnTo>
                  <a:pt x="564105" y="3907299"/>
                </a:lnTo>
                <a:lnTo>
                  <a:pt x="520576" y="3919264"/>
                </a:lnTo>
                <a:lnTo>
                  <a:pt x="475329" y="3926636"/>
                </a:lnTo>
                <a:lnTo>
                  <a:pt x="428625" y="3929151"/>
                </a:lnTo>
                <a:lnTo>
                  <a:pt x="381920" y="3926636"/>
                </a:lnTo>
                <a:lnTo>
                  <a:pt x="336673" y="3919264"/>
                </a:lnTo>
                <a:lnTo>
                  <a:pt x="293144" y="3907299"/>
                </a:lnTo>
                <a:lnTo>
                  <a:pt x="251595" y="3891000"/>
                </a:lnTo>
                <a:lnTo>
                  <a:pt x="212287" y="3870629"/>
                </a:lnTo>
                <a:lnTo>
                  <a:pt x="175482" y="3846449"/>
                </a:lnTo>
                <a:lnTo>
                  <a:pt x="141441" y="3818720"/>
                </a:lnTo>
                <a:lnTo>
                  <a:pt x="110426" y="3787704"/>
                </a:lnTo>
                <a:lnTo>
                  <a:pt x="82698" y="3753663"/>
                </a:lnTo>
                <a:lnTo>
                  <a:pt x="58518" y="3716858"/>
                </a:lnTo>
                <a:lnTo>
                  <a:pt x="38149" y="3677550"/>
                </a:lnTo>
                <a:lnTo>
                  <a:pt x="21851" y="3636002"/>
                </a:lnTo>
                <a:lnTo>
                  <a:pt x="9885" y="3592474"/>
                </a:lnTo>
                <a:lnTo>
                  <a:pt x="2515" y="3547228"/>
                </a:lnTo>
                <a:lnTo>
                  <a:pt x="0" y="3500526"/>
                </a:lnTo>
                <a:close/>
              </a:path>
              <a:path w="6644005" h="3929379">
                <a:moveTo>
                  <a:pt x="2929001" y="428625"/>
                </a:moveTo>
                <a:lnTo>
                  <a:pt x="2931516" y="381942"/>
                </a:lnTo>
                <a:lnTo>
                  <a:pt x="2938886" y="336711"/>
                </a:lnTo>
                <a:lnTo>
                  <a:pt x="2950852" y="293193"/>
                </a:lnTo>
                <a:lnTo>
                  <a:pt x="2967150" y="251649"/>
                </a:lnTo>
                <a:lnTo>
                  <a:pt x="2987519" y="212343"/>
                </a:lnTo>
                <a:lnTo>
                  <a:pt x="3011699" y="175537"/>
                </a:lnTo>
                <a:lnTo>
                  <a:pt x="3039427" y="141492"/>
                </a:lnTo>
                <a:lnTo>
                  <a:pt x="3070442" y="110470"/>
                </a:lnTo>
                <a:lnTo>
                  <a:pt x="3104483" y="82734"/>
                </a:lnTo>
                <a:lnTo>
                  <a:pt x="3141288" y="58546"/>
                </a:lnTo>
                <a:lnTo>
                  <a:pt x="3180596" y="38169"/>
                </a:lnTo>
                <a:lnTo>
                  <a:pt x="3222145" y="21863"/>
                </a:lnTo>
                <a:lnTo>
                  <a:pt x="3265674" y="9891"/>
                </a:lnTo>
                <a:lnTo>
                  <a:pt x="3310921" y="2516"/>
                </a:lnTo>
                <a:lnTo>
                  <a:pt x="3357626" y="0"/>
                </a:lnTo>
                <a:lnTo>
                  <a:pt x="3404330" y="2516"/>
                </a:lnTo>
                <a:lnTo>
                  <a:pt x="3449577" y="9891"/>
                </a:lnTo>
                <a:lnTo>
                  <a:pt x="3493106" y="21863"/>
                </a:lnTo>
                <a:lnTo>
                  <a:pt x="3534655" y="38169"/>
                </a:lnTo>
                <a:lnTo>
                  <a:pt x="3573963" y="58546"/>
                </a:lnTo>
                <a:lnTo>
                  <a:pt x="3610768" y="82734"/>
                </a:lnTo>
                <a:lnTo>
                  <a:pt x="3644809" y="110470"/>
                </a:lnTo>
                <a:lnTo>
                  <a:pt x="3675824" y="141492"/>
                </a:lnTo>
                <a:lnTo>
                  <a:pt x="3703552" y="175537"/>
                </a:lnTo>
                <a:lnTo>
                  <a:pt x="3727732" y="212343"/>
                </a:lnTo>
                <a:lnTo>
                  <a:pt x="3748101" y="251649"/>
                </a:lnTo>
                <a:lnTo>
                  <a:pt x="3764399" y="293193"/>
                </a:lnTo>
                <a:lnTo>
                  <a:pt x="3776365" y="336711"/>
                </a:lnTo>
                <a:lnTo>
                  <a:pt x="3783735" y="381942"/>
                </a:lnTo>
                <a:lnTo>
                  <a:pt x="3786251" y="428625"/>
                </a:lnTo>
                <a:lnTo>
                  <a:pt x="3783735" y="475330"/>
                </a:lnTo>
                <a:lnTo>
                  <a:pt x="3776365" y="520582"/>
                </a:lnTo>
                <a:lnTo>
                  <a:pt x="3764399" y="564118"/>
                </a:lnTo>
                <a:lnTo>
                  <a:pt x="3748101" y="605676"/>
                </a:lnTo>
                <a:lnTo>
                  <a:pt x="3727732" y="644995"/>
                </a:lnTo>
                <a:lnTo>
                  <a:pt x="3703552" y="681812"/>
                </a:lnTo>
                <a:lnTo>
                  <a:pt x="3675824" y="715865"/>
                </a:lnTo>
                <a:lnTo>
                  <a:pt x="3644809" y="746893"/>
                </a:lnTo>
                <a:lnTo>
                  <a:pt x="3610768" y="774633"/>
                </a:lnTo>
                <a:lnTo>
                  <a:pt x="3573963" y="798825"/>
                </a:lnTo>
                <a:lnTo>
                  <a:pt x="3534655" y="819205"/>
                </a:lnTo>
                <a:lnTo>
                  <a:pt x="3493106" y="835512"/>
                </a:lnTo>
                <a:lnTo>
                  <a:pt x="3449577" y="847484"/>
                </a:lnTo>
                <a:lnTo>
                  <a:pt x="3404330" y="854860"/>
                </a:lnTo>
                <a:lnTo>
                  <a:pt x="3357626" y="857376"/>
                </a:lnTo>
                <a:lnTo>
                  <a:pt x="3310921" y="854860"/>
                </a:lnTo>
                <a:lnTo>
                  <a:pt x="3265674" y="847484"/>
                </a:lnTo>
                <a:lnTo>
                  <a:pt x="3222145" y="835512"/>
                </a:lnTo>
                <a:lnTo>
                  <a:pt x="3180596" y="819205"/>
                </a:lnTo>
                <a:lnTo>
                  <a:pt x="3141288" y="798825"/>
                </a:lnTo>
                <a:lnTo>
                  <a:pt x="3104483" y="774633"/>
                </a:lnTo>
                <a:lnTo>
                  <a:pt x="3070442" y="746893"/>
                </a:lnTo>
                <a:lnTo>
                  <a:pt x="3039427" y="715865"/>
                </a:lnTo>
                <a:lnTo>
                  <a:pt x="3011699" y="681812"/>
                </a:lnTo>
                <a:lnTo>
                  <a:pt x="2987519" y="644995"/>
                </a:lnTo>
                <a:lnTo>
                  <a:pt x="2967150" y="605676"/>
                </a:lnTo>
                <a:lnTo>
                  <a:pt x="2950852" y="564118"/>
                </a:lnTo>
                <a:lnTo>
                  <a:pt x="2938886" y="520582"/>
                </a:lnTo>
                <a:lnTo>
                  <a:pt x="2931516" y="475330"/>
                </a:lnTo>
                <a:lnTo>
                  <a:pt x="2929001" y="428625"/>
                </a:lnTo>
                <a:close/>
              </a:path>
              <a:path w="6644005" h="3929379">
                <a:moveTo>
                  <a:pt x="5786501" y="2214626"/>
                </a:moveTo>
                <a:lnTo>
                  <a:pt x="5789016" y="2167921"/>
                </a:lnTo>
                <a:lnTo>
                  <a:pt x="5796386" y="2122674"/>
                </a:lnTo>
                <a:lnTo>
                  <a:pt x="5808352" y="2079145"/>
                </a:lnTo>
                <a:lnTo>
                  <a:pt x="5824650" y="2037596"/>
                </a:lnTo>
                <a:lnTo>
                  <a:pt x="5845019" y="1998288"/>
                </a:lnTo>
                <a:lnTo>
                  <a:pt x="5869199" y="1961483"/>
                </a:lnTo>
                <a:lnTo>
                  <a:pt x="5896927" y="1927442"/>
                </a:lnTo>
                <a:lnTo>
                  <a:pt x="5927942" y="1896427"/>
                </a:lnTo>
                <a:lnTo>
                  <a:pt x="5961983" y="1868699"/>
                </a:lnTo>
                <a:lnTo>
                  <a:pt x="5998788" y="1844519"/>
                </a:lnTo>
                <a:lnTo>
                  <a:pt x="6038096" y="1824150"/>
                </a:lnTo>
                <a:lnTo>
                  <a:pt x="6079645" y="1807852"/>
                </a:lnTo>
                <a:lnTo>
                  <a:pt x="6123174" y="1795886"/>
                </a:lnTo>
                <a:lnTo>
                  <a:pt x="6168421" y="1788516"/>
                </a:lnTo>
                <a:lnTo>
                  <a:pt x="6215126" y="1786001"/>
                </a:lnTo>
                <a:lnTo>
                  <a:pt x="6261830" y="1788516"/>
                </a:lnTo>
                <a:lnTo>
                  <a:pt x="6307077" y="1795886"/>
                </a:lnTo>
                <a:lnTo>
                  <a:pt x="6350606" y="1807852"/>
                </a:lnTo>
                <a:lnTo>
                  <a:pt x="6392155" y="1824150"/>
                </a:lnTo>
                <a:lnTo>
                  <a:pt x="6431463" y="1844519"/>
                </a:lnTo>
                <a:lnTo>
                  <a:pt x="6468268" y="1868699"/>
                </a:lnTo>
                <a:lnTo>
                  <a:pt x="6502309" y="1896427"/>
                </a:lnTo>
                <a:lnTo>
                  <a:pt x="6533324" y="1927442"/>
                </a:lnTo>
                <a:lnTo>
                  <a:pt x="6561052" y="1961483"/>
                </a:lnTo>
                <a:lnTo>
                  <a:pt x="6585232" y="1998288"/>
                </a:lnTo>
                <a:lnTo>
                  <a:pt x="6605601" y="2037596"/>
                </a:lnTo>
                <a:lnTo>
                  <a:pt x="6621899" y="2079145"/>
                </a:lnTo>
                <a:lnTo>
                  <a:pt x="6633865" y="2122674"/>
                </a:lnTo>
                <a:lnTo>
                  <a:pt x="6641235" y="2167921"/>
                </a:lnTo>
                <a:lnTo>
                  <a:pt x="6643751" y="2214626"/>
                </a:lnTo>
                <a:lnTo>
                  <a:pt x="6641235" y="2261330"/>
                </a:lnTo>
                <a:lnTo>
                  <a:pt x="6633865" y="2306577"/>
                </a:lnTo>
                <a:lnTo>
                  <a:pt x="6621899" y="2350106"/>
                </a:lnTo>
                <a:lnTo>
                  <a:pt x="6605601" y="2391655"/>
                </a:lnTo>
                <a:lnTo>
                  <a:pt x="6585232" y="2430963"/>
                </a:lnTo>
                <a:lnTo>
                  <a:pt x="6561052" y="2467768"/>
                </a:lnTo>
                <a:lnTo>
                  <a:pt x="6533324" y="2501809"/>
                </a:lnTo>
                <a:lnTo>
                  <a:pt x="6502309" y="2532824"/>
                </a:lnTo>
                <a:lnTo>
                  <a:pt x="6468268" y="2560552"/>
                </a:lnTo>
                <a:lnTo>
                  <a:pt x="6431463" y="2584732"/>
                </a:lnTo>
                <a:lnTo>
                  <a:pt x="6392155" y="2605101"/>
                </a:lnTo>
                <a:lnTo>
                  <a:pt x="6350606" y="2621399"/>
                </a:lnTo>
                <a:lnTo>
                  <a:pt x="6307077" y="2633365"/>
                </a:lnTo>
                <a:lnTo>
                  <a:pt x="6261830" y="2640735"/>
                </a:lnTo>
                <a:lnTo>
                  <a:pt x="6215126" y="2643251"/>
                </a:lnTo>
                <a:lnTo>
                  <a:pt x="6168421" y="2640735"/>
                </a:lnTo>
                <a:lnTo>
                  <a:pt x="6123174" y="2633365"/>
                </a:lnTo>
                <a:lnTo>
                  <a:pt x="6079645" y="2621399"/>
                </a:lnTo>
                <a:lnTo>
                  <a:pt x="6038096" y="2605101"/>
                </a:lnTo>
                <a:lnTo>
                  <a:pt x="5998788" y="2584732"/>
                </a:lnTo>
                <a:lnTo>
                  <a:pt x="5961983" y="2560552"/>
                </a:lnTo>
                <a:lnTo>
                  <a:pt x="5927942" y="2532824"/>
                </a:lnTo>
                <a:lnTo>
                  <a:pt x="5896927" y="2501809"/>
                </a:lnTo>
                <a:lnTo>
                  <a:pt x="5869199" y="2467768"/>
                </a:lnTo>
                <a:lnTo>
                  <a:pt x="5845019" y="2430963"/>
                </a:lnTo>
                <a:lnTo>
                  <a:pt x="5824650" y="2391655"/>
                </a:lnTo>
                <a:lnTo>
                  <a:pt x="5808352" y="2350106"/>
                </a:lnTo>
                <a:lnTo>
                  <a:pt x="5796386" y="2306577"/>
                </a:lnTo>
                <a:lnTo>
                  <a:pt x="5789016" y="2261330"/>
                </a:lnTo>
                <a:lnTo>
                  <a:pt x="5786501" y="221462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4372" y="327152"/>
            <a:ext cx="6223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-15" dirty="0">
                <a:solidFill>
                  <a:srgbClr val="E36C09"/>
                </a:solidFill>
                <a:latin typeface="Arial Black"/>
                <a:cs typeface="Arial Black"/>
              </a:rPr>
              <a:t>L’échantillonnage</a:t>
            </a:r>
            <a:r>
              <a:rPr sz="3600" spc="-65" dirty="0">
                <a:solidFill>
                  <a:srgbClr val="E36C09"/>
                </a:solidFill>
                <a:latin typeface="Arial Black"/>
                <a:cs typeface="Arial Black"/>
              </a:rPr>
              <a:t> </a:t>
            </a:r>
            <a:r>
              <a:rPr sz="3600" dirty="0">
                <a:solidFill>
                  <a:srgbClr val="E36C09"/>
                </a:solidFill>
                <a:latin typeface="Arial Black"/>
                <a:cs typeface="Arial Black"/>
              </a:rPr>
              <a:t>centré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38313" y="1143000"/>
            <a:ext cx="8715375" cy="1497846"/>
          </a:xfrm>
          <a:prstGeom prst="rect">
            <a:avLst/>
          </a:prstGeom>
          <a:solidFill>
            <a:srgbClr val="F9C090"/>
          </a:solidFill>
        </p:spPr>
        <p:txBody>
          <a:bodyPr vert="horz" wrap="square" lIns="0" tIns="20320" rIns="0" bIns="0" rtlCol="0">
            <a:spAutoFit/>
          </a:bodyPr>
          <a:lstStyle/>
          <a:p>
            <a:pPr marL="433705" marR="85090" indent="-342900" algn="just">
              <a:spcBef>
                <a:spcPts val="160"/>
              </a:spcBef>
              <a:buFont typeface="Arial"/>
              <a:buChar char="•"/>
              <a:tabLst>
                <a:tab pos="434340" algn="l"/>
              </a:tabLst>
            </a:pPr>
            <a:r>
              <a:rPr sz="3200" spc="-50" dirty="0">
                <a:solidFill>
                  <a:prstClr val="black"/>
                </a:solidFill>
                <a:latin typeface="Calibri"/>
                <a:cs typeface="Calibri"/>
              </a:rPr>
              <a:t>L’observateur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se 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focalise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a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tour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de </a:t>
            </a:r>
            <a:r>
              <a:rPr sz="3200" spc="-20" dirty="0">
                <a:solidFill>
                  <a:prstClr val="black"/>
                </a:solidFill>
                <a:latin typeface="Calibri"/>
                <a:cs typeface="Calibri"/>
              </a:rPr>
              <a:t>rôle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sur le 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comportement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de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tous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les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animaux </a:t>
            </a:r>
            <a:r>
              <a:rPr sz="3200" spc="-20" dirty="0">
                <a:solidFill>
                  <a:prstClr val="black"/>
                </a:solidFill>
                <a:latin typeface="Calibri"/>
                <a:cs typeface="Calibri"/>
              </a:rPr>
              <a:t>d’un 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échantillon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( </a:t>
            </a:r>
            <a:r>
              <a:rPr sz="3200" spc="-20" dirty="0">
                <a:solidFill>
                  <a:prstClr val="black"/>
                </a:solidFill>
                <a:latin typeface="Calibri"/>
                <a:cs typeface="Calibri"/>
              </a:rPr>
              <a:t>avec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répétition)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69739" y="4929154"/>
            <a:ext cx="8741410" cy="1929130"/>
            <a:chOff x="45739" y="4929154"/>
            <a:chExt cx="8741410" cy="1929130"/>
          </a:xfrm>
        </p:grpSpPr>
        <p:sp>
          <p:nvSpPr>
            <p:cNvPr id="5" name="object 5"/>
            <p:cNvSpPr/>
            <p:nvPr/>
          </p:nvSpPr>
          <p:spPr>
            <a:xfrm>
              <a:off x="45739" y="4970694"/>
              <a:ext cx="2877419" cy="188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857500" y="4929154"/>
              <a:ext cx="2857500" cy="18897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714999" y="5000614"/>
              <a:ext cx="3071876" cy="17903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797301" y="3916426"/>
            <a:ext cx="4168775" cy="525780"/>
            <a:chOff x="2273300" y="3916426"/>
            <a:chExt cx="4168775" cy="525780"/>
          </a:xfrm>
        </p:grpSpPr>
        <p:sp>
          <p:nvSpPr>
            <p:cNvPr id="9" name="object 9"/>
            <p:cNvSpPr/>
            <p:nvPr/>
          </p:nvSpPr>
          <p:spPr>
            <a:xfrm>
              <a:off x="2286000" y="3929126"/>
              <a:ext cx="4143375" cy="500380"/>
            </a:xfrm>
            <a:custGeom>
              <a:avLst/>
              <a:gdLst/>
              <a:ahLst/>
              <a:cxnLst/>
              <a:rect l="l" t="t" r="r" b="b"/>
              <a:pathLst>
                <a:path w="4143375" h="500379">
                  <a:moveTo>
                    <a:pt x="4060063" y="0"/>
                  </a:moveTo>
                  <a:lnTo>
                    <a:pt x="83312" y="0"/>
                  </a:lnTo>
                  <a:lnTo>
                    <a:pt x="50899" y="6534"/>
                  </a:lnTo>
                  <a:lnTo>
                    <a:pt x="24415" y="24368"/>
                  </a:lnTo>
                  <a:lnTo>
                    <a:pt x="6552" y="50845"/>
                  </a:lnTo>
                  <a:lnTo>
                    <a:pt x="0" y="83312"/>
                  </a:lnTo>
                  <a:lnTo>
                    <a:pt x="0" y="416687"/>
                  </a:lnTo>
                  <a:lnTo>
                    <a:pt x="6552" y="449099"/>
                  </a:lnTo>
                  <a:lnTo>
                    <a:pt x="24415" y="475583"/>
                  </a:lnTo>
                  <a:lnTo>
                    <a:pt x="50899" y="493446"/>
                  </a:lnTo>
                  <a:lnTo>
                    <a:pt x="83312" y="499999"/>
                  </a:lnTo>
                  <a:lnTo>
                    <a:pt x="4060063" y="499999"/>
                  </a:lnTo>
                  <a:lnTo>
                    <a:pt x="4092475" y="493446"/>
                  </a:lnTo>
                  <a:lnTo>
                    <a:pt x="4118959" y="475583"/>
                  </a:lnTo>
                  <a:lnTo>
                    <a:pt x="4136822" y="449099"/>
                  </a:lnTo>
                  <a:lnTo>
                    <a:pt x="4143375" y="416687"/>
                  </a:lnTo>
                  <a:lnTo>
                    <a:pt x="4143375" y="83312"/>
                  </a:lnTo>
                  <a:lnTo>
                    <a:pt x="4136822" y="50845"/>
                  </a:lnTo>
                  <a:lnTo>
                    <a:pt x="4118959" y="24368"/>
                  </a:lnTo>
                  <a:lnTo>
                    <a:pt x="4092475" y="6534"/>
                  </a:lnTo>
                  <a:lnTo>
                    <a:pt x="4060063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286000" y="3929126"/>
              <a:ext cx="4143375" cy="500380"/>
            </a:xfrm>
            <a:custGeom>
              <a:avLst/>
              <a:gdLst/>
              <a:ahLst/>
              <a:cxnLst/>
              <a:rect l="l" t="t" r="r" b="b"/>
              <a:pathLst>
                <a:path w="4143375" h="500379">
                  <a:moveTo>
                    <a:pt x="0" y="83312"/>
                  </a:moveTo>
                  <a:lnTo>
                    <a:pt x="6552" y="50845"/>
                  </a:lnTo>
                  <a:lnTo>
                    <a:pt x="24415" y="24368"/>
                  </a:lnTo>
                  <a:lnTo>
                    <a:pt x="50899" y="6534"/>
                  </a:lnTo>
                  <a:lnTo>
                    <a:pt x="83312" y="0"/>
                  </a:lnTo>
                  <a:lnTo>
                    <a:pt x="4060063" y="0"/>
                  </a:lnTo>
                  <a:lnTo>
                    <a:pt x="4092475" y="6534"/>
                  </a:lnTo>
                  <a:lnTo>
                    <a:pt x="4118959" y="24368"/>
                  </a:lnTo>
                  <a:lnTo>
                    <a:pt x="4136822" y="50845"/>
                  </a:lnTo>
                  <a:lnTo>
                    <a:pt x="4143375" y="83312"/>
                  </a:lnTo>
                  <a:lnTo>
                    <a:pt x="4143375" y="416687"/>
                  </a:lnTo>
                  <a:lnTo>
                    <a:pt x="4136822" y="449099"/>
                  </a:lnTo>
                  <a:lnTo>
                    <a:pt x="4118959" y="475583"/>
                  </a:lnTo>
                  <a:lnTo>
                    <a:pt x="4092475" y="493446"/>
                  </a:lnTo>
                  <a:lnTo>
                    <a:pt x="4060063" y="499999"/>
                  </a:lnTo>
                  <a:lnTo>
                    <a:pt x="83312" y="499999"/>
                  </a:lnTo>
                  <a:lnTo>
                    <a:pt x="50899" y="493446"/>
                  </a:lnTo>
                  <a:lnTo>
                    <a:pt x="24415" y="475583"/>
                  </a:lnTo>
                  <a:lnTo>
                    <a:pt x="6552" y="449099"/>
                  </a:lnTo>
                  <a:lnTo>
                    <a:pt x="0" y="416687"/>
                  </a:lnTo>
                  <a:lnTo>
                    <a:pt x="0" y="8331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607180" y="3864102"/>
            <a:ext cx="2550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153795" algn="l"/>
              </a:tabLst>
            </a:pPr>
            <a:r>
              <a:rPr sz="3600" b="1" dirty="0">
                <a:solidFill>
                  <a:prstClr val="black"/>
                </a:solidFill>
                <a:latin typeface="Calibri"/>
                <a:cs typeface="Calibri"/>
              </a:rPr>
              <a:t>Ri</a:t>
            </a:r>
            <a:r>
              <a:rPr sz="3600" b="1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600" b="1" spc="-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600" b="1" dirty="0">
                <a:solidFill>
                  <a:prstClr val="black"/>
                </a:solidFill>
                <a:latin typeface="Calibri"/>
                <a:cs typeface="Calibri"/>
              </a:rPr>
              <a:t>s	s</a:t>
            </a:r>
            <a:r>
              <a:rPr sz="3600" b="1" spc="-5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600" b="1" spc="-35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r>
              <a:rPr sz="3600" b="1" dirty="0">
                <a:solidFill>
                  <a:prstClr val="black"/>
                </a:solidFill>
                <a:latin typeface="Calibri"/>
                <a:cs typeface="Calibri"/>
              </a:rPr>
              <a:t>uels</a:t>
            </a:r>
            <a:endParaRPr sz="36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2126" y="221996"/>
            <a:ext cx="75298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pc="-15" dirty="0">
                <a:solidFill>
                  <a:srgbClr val="77923B"/>
                </a:solidFill>
                <a:latin typeface="Arial Black"/>
                <a:cs typeface="Arial Black"/>
              </a:rPr>
              <a:t>L’échantillonnage</a:t>
            </a:r>
            <a:r>
              <a:rPr spc="-75" dirty="0">
                <a:solidFill>
                  <a:srgbClr val="77923B"/>
                </a:solidFill>
                <a:latin typeface="Arial Black"/>
                <a:cs typeface="Arial Black"/>
              </a:rPr>
              <a:t> </a:t>
            </a:r>
            <a:r>
              <a:rPr spc="-5" dirty="0">
                <a:solidFill>
                  <a:srgbClr val="77923B"/>
                </a:solidFill>
                <a:latin typeface="Arial Black"/>
                <a:cs typeface="Arial Black"/>
              </a:rPr>
              <a:t>continue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38287" y="1000126"/>
            <a:ext cx="8686800" cy="1005403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20320" rIns="0" bIns="0" rtlCol="0">
            <a:spAutoFit/>
          </a:bodyPr>
          <a:lstStyle/>
          <a:p>
            <a:pPr marL="433705" marR="932180" indent="-342900">
              <a:spcBef>
                <a:spcPts val="160"/>
              </a:spcBef>
              <a:buFont typeface="Arial"/>
              <a:buChar char="•"/>
              <a:tabLst>
                <a:tab pos="433705" algn="l"/>
                <a:tab pos="434340" algn="l"/>
              </a:tabLst>
            </a:pP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Se 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focalise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sur un seul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individu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sur une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assez 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longue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période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38288" y="4857775"/>
            <a:ext cx="5141556" cy="1929130"/>
            <a:chOff x="214287" y="4857775"/>
            <a:chExt cx="5141556" cy="1929130"/>
          </a:xfrm>
        </p:grpSpPr>
        <p:sp>
          <p:nvSpPr>
            <p:cNvPr id="9" name="object 9"/>
            <p:cNvSpPr/>
            <p:nvPr/>
          </p:nvSpPr>
          <p:spPr>
            <a:xfrm>
              <a:off x="2643123" y="4857775"/>
              <a:ext cx="2712720" cy="18093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14287" y="5000586"/>
              <a:ext cx="2190750" cy="16431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143124" y="6429400"/>
              <a:ext cx="857250" cy="357505"/>
            </a:xfrm>
            <a:custGeom>
              <a:avLst/>
              <a:gdLst/>
              <a:ahLst/>
              <a:cxnLst/>
              <a:rect l="l" t="t" r="r" b="b"/>
              <a:pathLst>
                <a:path w="857250" h="357504">
                  <a:moveTo>
                    <a:pt x="178562" y="0"/>
                  </a:moveTo>
                  <a:lnTo>
                    <a:pt x="0" y="178587"/>
                  </a:lnTo>
                  <a:lnTo>
                    <a:pt x="178562" y="357184"/>
                  </a:lnTo>
                  <a:lnTo>
                    <a:pt x="178562" y="267881"/>
                  </a:lnTo>
                  <a:lnTo>
                    <a:pt x="857250" y="267881"/>
                  </a:lnTo>
                  <a:lnTo>
                    <a:pt x="857250" y="89293"/>
                  </a:lnTo>
                  <a:lnTo>
                    <a:pt x="178562" y="89293"/>
                  </a:lnTo>
                  <a:lnTo>
                    <a:pt x="17856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143124" y="6429400"/>
              <a:ext cx="857250" cy="357505"/>
            </a:xfrm>
            <a:custGeom>
              <a:avLst/>
              <a:gdLst/>
              <a:ahLst/>
              <a:cxnLst/>
              <a:rect l="l" t="t" r="r" b="b"/>
              <a:pathLst>
                <a:path w="857250" h="357504">
                  <a:moveTo>
                    <a:pt x="857250" y="267881"/>
                  </a:moveTo>
                  <a:lnTo>
                    <a:pt x="178562" y="267881"/>
                  </a:lnTo>
                  <a:lnTo>
                    <a:pt x="178562" y="357184"/>
                  </a:lnTo>
                  <a:lnTo>
                    <a:pt x="0" y="178587"/>
                  </a:lnTo>
                  <a:lnTo>
                    <a:pt x="178562" y="0"/>
                  </a:lnTo>
                  <a:lnTo>
                    <a:pt x="178562" y="89293"/>
                  </a:lnTo>
                  <a:lnTo>
                    <a:pt x="857250" y="89293"/>
                  </a:lnTo>
                  <a:lnTo>
                    <a:pt x="857250" y="267881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524000" y="2714625"/>
            <a:ext cx="3513454" cy="1727200"/>
            <a:chOff x="0" y="2714625"/>
            <a:chExt cx="3513454" cy="1727200"/>
          </a:xfrm>
        </p:grpSpPr>
        <p:sp>
          <p:nvSpPr>
            <p:cNvPr id="16" name="object 16"/>
            <p:cNvSpPr/>
            <p:nvPr/>
          </p:nvSpPr>
          <p:spPr>
            <a:xfrm>
              <a:off x="0" y="2714625"/>
              <a:ext cx="2918206" cy="16431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2643123" y="4072000"/>
              <a:ext cx="857250" cy="357505"/>
            </a:xfrm>
            <a:custGeom>
              <a:avLst/>
              <a:gdLst/>
              <a:ahLst/>
              <a:cxnLst/>
              <a:rect l="l" t="t" r="r" b="b"/>
              <a:pathLst>
                <a:path w="857250" h="357504">
                  <a:moveTo>
                    <a:pt x="678688" y="0"/>
                  </a:moveTo>
                  <a:lnTo>
                    <a:pt x="678688" y="89281"/>
                  </a:lnTo>
                  <a:lnTo>
                    <a:pt x="0" y="89281"/>
                  </a:lnTo>
                  <a:lnTo>
                    <a:pt x="0" y="267843"/>
                  </a:lnTo>
                  <a:lnTo>
                    <a:pt x="678688" y="267843"/>
                  </a:lnTo>
                  <a:lnTo>
                    <a:pt x="678688" y="357124"/>
                  </a:lnTo>
                  <a:lnTo>
                    <a:pt x="857250" y="178562"/>
                  </a:lnTo>
                  <a:lnTo>
                    <a:pt x="6786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643123" y="4072000"/>
              <a:ext cx="857250" cy="357505"/>
            </a:xfrm>
            <a:custGeom>
              <a:avLst/>
              <a:gdLst/>
              <a:ahLst/>
              <a:cxnLst/>
              <a:rect l="l" t="t" r="r" b="b"/>
              <a:pathLst>
                <a:path w="857250" h="357504">
                  <a:moveTo>
                    <a:pt x="0" y="89281"/>
                  </a:moveTo>
                  <a:lnTo>
                    <a:pt x="678688" y="89281"/>
                  </a:lnTo>
                  <a:lnTo>
                    <a:pt x="678688" y="0"/>
                  </a:lnTo>
                  <a:lnTo>
                    <a:pt x="857250" y="178562"/>
                  </a:lnTo>
                  <a:lnTo>
                    <a:pt x="678688" y="357124"/>
                  </a:lnTo>
                  <a:lnTo>
                    <a:pt x="678688" y="267843"/>
                  </a:lnTo>
                  <a:lnTo>
                    <a:pt x="0" y="267843"/>
                  </a:lnTo>
                  <a:lnTo>
                    <a:pt x="0" y="89281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095876" y="2785998"/>
            <a:ext cx="2214626" cy="2143253"/>
            <a:chOff x="3571875" y="2785998"/>
            <a:chExt cx="2214626" cy="2143253"/>
          </a:xfrm>
        </p:grpSpPr>
        <p:sp>
          <p:nvSpPr>
            <p:cNvPr id="20" name="object 20"/>
            <p:cNvSpPr/>
            <p:nvPr/>
          </p:nvSpPr>
          <p:spPr>
            <a:xfrm>
              <a:off x="3571875" y="2785998"/>
              <a:ext cx="2214626" cy="14754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 rot="5400000">
              <a:off x="4632340" y="4321873"/>
              <a:ext cx="857250" cy="357505"/>
            </a:xfrm>
            <a:custGeom>
              <a:avLst/>
              <a:gdLst/>
              <a:ahLst/>
              <a:cxnLst/>
              <a:rect l="l" t="t" r="r" b="b"/>
              <a:pathLst>
                <a:path w="857250" h="357504">
                  <a:moveTo>
                    <a:pt x="678561" y="0"/>
                  </a:moveTo>
                  <a:lnTo>
                    <a:pt x="678561" y="89281"/>
                  </a:lnTo>
                  <a:lnTo>
                    <a:pt x="0" y="89281"/>
                  </a:lnTo>
                  <a:lnTo>
                    <a:pt x="0" y="267843"/>
                  </a:lnTo>
                  <a:lnTo>
                    <a:pt x="678561" y="267843"/>
                  </a:lnTo>
                  <a:lnTo>
                    <a:pt x="678561" y="357124"/>
                  </a:lnTo>
                  <a:lnTo>
                    <a:pt x="857250" y="178562"/>
                  </a:lnTo>
                  <a:lnTo>
                    <a:pt x="67856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 rot="5400000">
              <a:off x="4623211" y="4321873"/>
              <a:ext cx="857250" cy="357505"/>
            </a:xfrm>
            <a:custGeom>
              <a:avLst/>
              <a:gdLst/>
              <a:ahLst/>
              <a:cxnLst/>
              <a:rect l="l" t="t" r="r" b="b"/>
              <a:pathLst>
                <a:path w="857250" h="357504">
                  <a:moveTo>
                    <a:pt x="0" y="89281"/>
                  </a:moveTo>
                  <a:lnTo>
                    <a:pt x="678561" y="89281"/>
                  </a:lnTo>
                  <a:lnTo>
                    <a:pt x="678561" y="0"/>
                  </a:lnTo>
                  <a:lnTo>
                    <a:pt x="857250" y="178562"/>
                  </a:lnTo>
                  <a:lnTo>
                    <a:pt x="678561" y="357124"/>
                  </a:lnTo>
                  <a:lnTo>
                    <a:pt x="678561" y="267843"/>
                  </a:lnTo>
                  <a:lnTo>
                    <a:pt x="0" y="267843"/>
                  </a:lnTo>
                  <a:lnTo>
                    <a:pt x="0" y="89281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0223" y="91262"/>
            <a:ext cx="9259552" cy="1344854"/>
          </a:xfrm>
          <a:prstGeom prst="rect">
            <a:avLst/>
          </a:prstGeom>
        </p:spPr>
        <p:txBody>
          <a:bodyPr vert="horz" wrap="square" lIns="0" tIns="112648" rIns="0" bIns="0" rtlCol="0">
            <a:spAutoFit/>
          </a:bodyPr>
          <a:lstStyle/>
          <a:p>
            <a:pPr marL="1483995" marR="5080" indent="-1002030">
              <a:spcBef>
                <a:spcPts val="95"/>
              </a:spcBef>
            </a:pPr>
            <a:r>
              <a:rPr spc="-20" dirty="0">
                <a:solidFill>
                  <a:srgbClr val="000000"/>
                </a:solidFill>
                <a:latin typeface="Arial Black"/>
                <a:cs typeface="Arial Black"/>
              </a:rPr>
              <a:t>L’échantillonnage </a:t>
            </a:r>
            <a:r>
              <a:rPr spc="-5" dirty="0">
                <a:solidFill>
                  <a:srgbClr val="000000"/>
                </a:solidFill>
                <a:latin typeface="Arial Black"/>
                <a:cs typeface="Arial Black"/>
              </a:rPr>
              <a:t>par  randomisation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1200" y="1600213"/>
            <a:ext cx="8401050" cy="848309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27305" rIns="0" bIns="0" rtlCol="0">
            <a:spAutoFit/>
          </a:bodyPr>
          <a:lstStyle/>
          <a:p>
            <a:pPr marL="434340" marR="1118235" indent="-342900">
              <a:lnSpc>
                <a:spcPts val="3240"/>
              </a:lnSpc>
              <a:spcBef>
                <a:spcPts val="215"/>
              </a:spcBef>
              <a:buFont typeface="Arial"/>
              <a:buChar char="•"/>
              <a:tabLst>
                <a:tab pos="433705" algn="l"/>
                <a:tab pos="434340" algn="l"/>
              </a:tabLst>
            </a:pPr>
            <a:r>
              <a:rPr sz="3000" spc="-60" dirty="0">
                <a:solidFill>
                  <a:prstClr val="black"/>
                </a:solidFill>
                <a:latin typeface="Calibri"/>
                <a:cs typeface="Calibri"/>
              </a:rPr>
              <a:t>Touts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les 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événements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du 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comportements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au  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hasard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13242" y="2257153"/>
            <a:ext cx="8950578" cy="4304651"/>
            <a:chOff x="0" y="2553347"/>
            <a:chExt cx="8950578" cy="4304651"/>
          </a:xfrm>
        </p:grpSpPr>
        <p:sp>
          <p:nvSpPr>
            <p:cNvPr id="5" name="object 5"/>
            <p:cNvSpPr/>
            <p:nvPr/>
          </p:nvSpPr>
          <p:spPr>
            <a:xfrm>
              <a:off x="0" y="2553347"/>
              <a:ext cx="2979928" cy="21401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4623765"/>
              <a:ext cx="3151365" cy="22342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072126" y="2643124"/>
              <a:ext cx="3468395" cy="25504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072187" y="4857750"/>
              <a:ext cx="2878391" cy="20002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565</Words>
  <Application>Microsoft Office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Les méthodes d’échantillonnage</vt:lpstr>
      <vt:lpstr>L’échantillonnage par balayage</vt:lpstr>
      <vt:lpstr>L’échantillonnage centré</vt:lpstr>
      <vt:lpstr>L’échantillonnage continue</vt:lpstr>
      <vt:lpstr>L’échantillonnage par  randomisation</vt:lpstr>
      <vt:lpstr>Les différentes méthodes de test</vt:lpstr>
      <vt:lpstr>PowerPoint Presentation</vt:lpstr>
      <vt:lpstr>PowerPoint Presentation</vt:lpstr>
      <vt:lpstr>Exemples de comportements</vt:lpstr>
      <vt:lpstr>Les Bases comportementale de  décision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</dc:creator>
  <cp:lastModifiedBy>ariana salam</cp:lastModifiedBy>
  <cp:revision>15</cp:revision>
  <dcterms:created xsi:type="dcterms:W3CDTF">2021-02-06T10:49:20Z</dcterms:created>
  <dcterms:modified xsi:type="dcterms:W3CDTF">2024-12-14T07:06:50Z</dcterms:modified>
</cp:coreProperties>
</file>