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7"/>
  </p:notesMasterIdLst>
  <p:sldIdLst>
    <p:sldId id="256" r:id="rId2"/>
    <p:sldId id="257" r:id="rId3"/>
    <p:sldId id="258" r:id="rId4"/>
    <p:sldId id="259" r:id="rId5"/>
    <p:sldId id="260" r:id="rId6"/>
    <p:sldId id="261" r:id="rId7"/>
    <p:sldId id="263" r:id="rId8"/>
    <p:sldId id="264" r:id="rId9"/>
    <p:sldId id="269" r:id="rId10"/>
    <p:sldId id="270" r:id="rId11"/>
    <p:sldId id="271" r:id="rId12"/>
    <p:sldId id="265" r:id="rId13"/>
    <p:sldId id="266" r:id="rId14"/>
    <p:sldId id="268" r:id="rId15"/>
    <p:sldId id="267"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B87D5E-7C88-4987-9AEA-027FCCF33877}" type="datetimeFigureOut">
              <a:rPr lang="fr-FR" smtClean="0"/>
              <a:t>21/12/2023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C6AF2B-66EB-4C68-9C55-31794ECB6E47}" type="slidenum">
              <a:rPr lang="fr-FR" smtClean="0"/>
              <a:t>‹N°›</a:t>
            </a:fld>
            <a:endParaRPr lang="fr-FR"/>
          </a:p>
        </p:txBody>
      </p:sp>
    </p:spTree>
    <p:extLst>
      <p:ext uri="{BB962C8B-B14F-4D97-AF65-F5344CB8AC3E}">
        <p14:creationId xmlns:p14="http://schemas.microsoft.com/office/powerpoint/2010/main" val="21006368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_ftn1"/><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indent="107950" algn="just" rtl="1">
              <a:lnSpc>
                <a:spcPct val="150000"/>
              </a:lnSpc>
              <a:spcAft>
                <a:spcPts val="0"/>
              </a:spcAft>
            </a:pPr>
            <a:r>
              <a:rPr lang="ar-DZ" sz="1200" dirty="0" smtClean="0">
                <a:latin typeface="Traditional Arabic" pitchFamily="18" charset="-78"/>
                <a:ea typeface="Times New Roman"/>
                <a:cs typeface="Traditional Arabic" pitchFamily="18" charset="-78"/>
              </a:rPr>
              <a:t>أصبحت هناك أنظمة مستمدة من وسائل الإعلام تتوافر فيها معرفة و معلومات منظمة مثل</a:t>
            </a:r>
            <a:r>
              <a:rPr lang="ar-DZ" sz="1200" dirty="0" smtClean="0">
                <a:latin typeface="Traditional Arabic" pitchFamily="18" charset="-78"/>
                <a:ea typeface="Times New Roman"/>
                <a:cs typeface="Traditional Arabic" pitchFamily="18" charset="-78"/>
                <a:hlinkClick r:id="rId3" action="ppaction://hlinkfile"/>
              </a:rPr>
              <a:t>1</a:t>
            </a:r>
            <a:r>
              <a:rPr lang="ar-DZ" sz="1200" dirty="0" smtClean="0">
                <a:latin typeface="Traditional Arabic" pitchFamily="18" charset="-78"/>
                <a:ea typeface="Times New Roman"/>
                <a:cs typeface="Traditional Arabic" pitchFamily="18" charset="-78"/>
              </a:rPr>
              <a:t>:</a:t>
            </a:r>
            <a:endParaRPr lang="fr-FR" sz="1200" dirty="0" smtClean="0">
              <a:latin typeface="Traditional Arabic" pitchFamily="18" charset="-78"/>
              <a:ea typeface="Times New Roman"/>
              <a:cs typeface="Traditional Arabic" pitchFamily="18" charset="-78"/>
            </a:endParaRPr>
          </a:p>
          <a:p>
            <a:pPr indent="107950" algn="just" rtl="1">
              <a:lnSpc>
                <a:spcPct val="150000"/>
              </a:lnSpc>
              <a:spcAft>
                <a:spcPts val="0"/>
              </a:spcAft>
            </a:pPr>
            <a:r>
              <a:rPr lang="ar-DZ" sz="1200" dirty="0" smtClean="0">
                <a:latin typeface="Traditional Arabic" pitchFamily="18" charset="-78"/>
                <a:ea typeface="Times New Roman"/>
                <a:cs typeface="Traditional Arabic" pitchFamily="18" charset="-78"/>
              </a:rPr>
              <a:t>- النظم الخبيرة : هي برامج صممت ل</a:t>
            </a:r>
            <a:endParaRPr lang="fr-FR" dirty="0"/>
          </a:p>
        </p:txBody>
      </p:sp>
      <p:sp>
        <p:nvSpPr>
          <p:cNvPr id="4" name="Espace réservé du numéro de diapositive 3"/>
          <p:cNvSpPr>
            <a:spLocks noGrp="1"/>
          </p:cNvSpPr>
          <p:nvPr>
            <p:ph type="sldNum" sz="quarter" idx="10"/>
          </p:nvPr>
        </p:nvSpPr>
        <p:spPr/>
        <p:txBody>
          <a:bodyPr/>
          <a:lstStyle/>
          <a:p>
            <a:fld id="{E4C6AF2B-66EB-4C68-9C55-31794ECB6E47}" type="slidenum">
              <a:rPr lang="fr-FR" smtClean="0"/>
              <a:t>9</a:t>
            </a:fld>
            <a:endParaRPr lang="fr-FR"/>
          </a:p>
        </p:txBody>
      </p:sp>
    </p:spTree>
    <p:extLst>
      <p:ext uri="{BB962C8B-B14F-4D97-AF65-F5344CB8AC3E}">
        <p14:creationId xmlns:p14="http://schemas.microsoft.com/office/powerpoint/2010/main" val="40658421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AA309A6D-C09C-4548-B29A-6CF363A7E532}" type="datetimeFigureOut">
              <a:rPr lang="fr-FR" smtClean="0"/>
              <a:t>18/12/2023</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fr-FR" smtClean="0"/>
              <a:t>Modifiez le style du titre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AA309A6D-C09C-4548-B29A-6CF363A7E532}" type="datetimeFigureOut">
              <a:rPr lang="fr-FR" smtClean="0"/>
              <a:t>18/12/2023</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fr-FR" smtClean="0"/>
              <a:t>Modifiez le style du titre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A309A6D-C09C-4548-B29A-6CF363A7E532}" type="datetimeFigureOut">
              <a:rPr lang="fr-FR" smtClean="0"/>
              <a:t>18/12/2023</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A309A6D-C09C-4548-B29A-6CF363A7E532}" type="datetimeFigureOut">
              <a:rPr lang="fr-FR" smtClean="0"/>
              <a:t>18/12/2023</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
        <p:nvSpPr>
          <p:cNvPr id="8" name="Title 7"/>
          <p:cNvSpPr>
            <a:spLocks noGrp="1"/>
          </p:cNvSpPr>
          <p:nvPr>
            <p:ph type="title"/>
          </p:nvPr>
        </p:nvSpPr>
        <p:spPr/>
        <p:txBody>
          <a:bodyPr/>
          <a:lstStyle/>
          <a:p>
            <a:r>
              <a:rPr lang="fr-FR" smtClean="0"/>
              <a:t>Modifiez le style du titre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fr-FR" smtClean="0"/>
              <a:t>Modifiez le style du titre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A309A6D-C09C-4548-B29A-6CF363A7E532}" type="datetimeFigureOut">
              <a:rPr lang="fr-FR" smtClean="0"/>
              <a:t>18/12/2023</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A309A6D-C09C-4548-B29A-6CF363A7E532}" type="datetimeFigureOut">
              <a:rPr lang="fr-FR" smtClean="0"/>
              <a:t>18/12/2023</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t>‹N°›</a:t>
            </a:fld>
            <a:endParaRPr lang="fr-BE"/>
          </a:p>
        </p:txBody>
      </p:sp>
      <p:sp>
        <p:nvSpPr>
          <p:cNvPr id="8" name="Title 7"/>
          <p:cNvSpPr>
            <a:spLocks noGrp="1"/>
          </p:cNvSpPr>
          <p:nvPr>
            <p:ph type="title"/>
          </p:nvPr>
        </p:nvSpPr>
        <p:spPr/>
        <p:txBody>
          <a:bodyPr/>
          <a:lstStyle/>
          <a:p>
            <a:r>
              <a:rPr lang="fr-FR" smtClean="0"/>
              <a:t>Modifiez le style du titre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fr-FR" smtClean="0"/>
              <a:t>Modifiez les styles du texte du masque</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AA309A6D-C09C-4548-B29A-6CF363A7E532}" type="datetimeFigureOut">
              <a:rPr lang="fr-FR" smtClean="0"/>
              <a:t>18/12/2023</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CF4668DC-857F-487D-BFFA-8C0CA5037977}" type="slidenum">
              <a:rPr lang="fr-BE" smtClean="0"/>
              <a:t>‹N°›</a:t>
            </a:fld>
            <a:endParaRPr lang="fr-BE"/>
          </a:p>
        </p:txBody>
      </p:sp>
      <p:sp>
        <p:nvSpPr>
          <p:cNvPr id="10" name="Title 9"/>
          <p:cNvSpPr>
            <a:spLocks noGrp="1"/>
          </p:cNvSpPr>
          <p:nvPr>
            <p:ph type="title"/>
          </p:nvPr>
        </p:nvSpPr>
        <p:spPr/>
        <p:txBody>
          <a:bodyPr/>
          <a:lstStyle/>
          <a:p>
            <a:r>
              <a:rPr lang="fr-FR" smtClean="0"/>
              <a:t>Modifiez le style du titre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AA309A6D-C09C-4548-B29A-6CF363A7E532}" type="datetimeFigureOut">
              <a:rPr lang="fr-FR" smtClean="0"/>
              <a:t>18/12/2023</a:t>
            </a:fld>
            <a:endParaRPr lang="fr-BE"/>
          </a:p>
        </p:txBody>
      </p:sp>
      <p:sp>
        <p:nvSpPr>
          <p:cNvPr id="4" name="Footer Placeholder 3"/>
          <p:cNvSpPr>
            <a:spLocks noGrp="1"/>
          </p:cNvSpPr>
          <p:nvPr>
            <p:ph type="ftr" sz="quarter" idx="11"/>
          </p:nvPr>
        </p:nvSpPr>
        <p:spPr/>
        <p:txBody>
          <a:bodyPr/>
          <a:lstStyle/>
          <a:p>
            <a:endParaRPr lang="fr-BE"/>
          </a:p>
        </p:txBody>
      </p:sp>
      <p:sp>
        <p:nvSpPr>
          <p:cNvPr id="5" name="Slide Number Placeholder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309A6D-C09C-4548-B29A-6CF363A7E532}" type="datetimeFigureOut">
              <a:rPr lang="fr-FR" smtClean="0"/>
              <a:t>18/12/2023</a:t>
            </a:fld>
            <a:endParaRPr lang="fr-BE"/>
          </a:p>
        </p:txBody>
      </p:sp>
      <p:sp>
        <p:nvSpPr>
          <p:cNvPr id="3" name="Footer Placeholder 2"/>
          <p:cNvSpPr>
            <a:spLocks noGrp="1"/>
          </p:cNvSpPr>
          <p:nvPr>
            <p:ph type="ftr" sz="quarter" idx="11"/>
          </p:nvPr>
        </p:nvSpPr>
        <p:spPr/>
        <p:txBody>
          <a:bodyPr/>
          <a:lstStyle/>
          <a:p>
            <a:endParaRPr lang="fr-BE"/>
          </a:p>
        </p:txBody>
      </p:sp>
      <p:sp>
        <p:nvSpPr>
          <p:cNvPr id="4" name="Slide Number Placeholder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fr-FR" smtClean="0"/>
              <a:t>Modifiez le style du titre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AA309A6D-C09C-4548-B29A-6CF363A7E532}" type="datetimeFigureOut">
              <a:rPr lang="fr-FR" smtClean="0"/>
              <a:t>18/12/2023</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AA309A6D-C09C-4548-B29A-6CF363A7E532}" type="datetimeFigureOut">
              <a:rPr lang="fr-FR" smtClean="0"/>
              <a:t>18/12/2023</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t>‹N°›</a:t>
            </a:fld>
            <a:endParaRPr lang="fr-BE"/>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fr-FR" smtClean="0"/>
              <a:t>Modifiez le style du titre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fr-FR" smtClean="0"/>
              <a:t>Modifiez le style du titre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AA309A6D-C09C-4548-B29A-6CF363A7E532}" type="datetimeFigureOut">
              <a:rPr lang="fr-FR" smtClean="0"/>
              <a:t>18/12/2023</a:t>
            </a:fld>
            <a:endParaRPr lang="fr-BE"/>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fr-BE"/>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_ftn1"/><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_ftn2"/><Relationship Id="rId2" Type="http://schemas.openxmlformats.org/officeDocument/2006/relationships/hyperlink" Target="#_ftn1"/><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_ftn1"/><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_ftn1"/><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DZ" sz="4400" b="1" dirty="0" smtClean="0">
                <a:latin typeface="Traditional Arabic" pitchFamily="18" charset="-78"/>
                <a:cs typeface="Traditional Arabic" pitchFamily="18" charset="-78"/>
              </a:rPr>
              <a:t>ادارة المعرفة</a:t>
            </a:r>
            <a:endParaRPr lang="fr-FR" sz="4400" b="1" dirty="0">
              <a:latin typeface="Traditional Arabic" pitchFamily="18" charset="-78"/>
              <a:cs typeface="Traditional Arabic" pitchFamily="18" charset="-78"/>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412776"/>
            <a:ext cx="7272808" cy="4536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827584" y="692696"/>
            <a:ext cx="7056784" cy="646331"/>
          </a:xfrm>
          <a:prstGeom prst="rect">
            <a:avLst/>
          </a:prstGeom>
        </p:spPr>
        <p:txBody>
          <a:bodyPr wrap="square">
            <a:spAutoFit/>
          </a:bodyPr>
          <a:lstStyle/>
          <a:p>
            <a:pPr algn="ctr" rtl="1"/>
            <a:r>
              <a:rPr lang="ar-DZ" sz="3600" b="1" dirty="0">
                <a:latin typeface="Traditional Arabic" pitchFamily="18" charset="-78"/>
                <a:cs typeface="Traditional Arabic" pitchFamily="18" charset="-78"/>
              </a:rPr>
              <a:t>ادارة </a:t>
            </a:r>
            <a:r>
              <a:rPr lang="ar-DZ" sz="3600" b="1" dirty="0">
                <a:latin typeface="Traditional Arabic" pitchFamily="18" charset="-78"/>
                <a:cs typeface="Traditional Arabic" pitchFamily="18" charset="-78"/>
              </a:rPr>
              <a:t>المعرفة</a:t>
            </a:r>
            <a:endParaRPr lang="fr-FR" sz="3600" b="1" dirty="0">
              <a:latin typeface="Traditional Arabic" pitchFamily="18" charset="-78"/>
              <a:cs typeface="Traditional Arabic" pitchFamily="18" charset="-78"/>
            </a:endParaRPr>
          </a:p>
        </p:txBody>
      </p:sp>
    </p:spTree>
    <p:extLst>
      <p:ext uri="{BB962C8B-B14F-4D97-AF65-F5344CB8AC3E}">
        <p14:creationId xmlns:p14="http://schemas.microsoft.com/office/powerpoint/2010/main" val="23239406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60648"/>
            <a:ext cx="8352928" cy="6001643"/>
          </a:xfrm>
          <a:prstGeom prst="rect">
            <a:avLst/>
          </a:prstGeom>
        </p:spPr>
        <p:txBody>
          <a:bodyPr wrap="square">
            <a:spAutoFit/>
          </a:bodyPr>
          <a:lstStyle/>
          <a:p>
            <a:pPr marL="342900" lvl="0" indent="-342900" algn="just" rtl="1">
              <a:lnSpc>
                <a:spcPct val="150000"/>
              </a:lnSpc>
              <a:buFont typeface="Wingdings" pitchFamily="2" charset="2"/>
              <a:buChar char="Ø"/>
            </a:pPr>
            <a:r>
              <a:rPr lang="ar-DZ" sz="2400" b="1" dirty="0" smtClean="0">
                <a:solidFill>
                  <a:prstClr val="black"/>
                </a:solidFill>
                <a:latin typeface="Times New Roman"/>
                <a:ea typeface="Times New Roman"/>
                <a:cs typeface="Arabic Transparent"/>
              </a:rPr>
              <a:t> </a:t>
            </a:r>
            <a:r>
              <a:rPr lang="ar-DZ" sz="2400" b="1" dirty="0">
                <a:solidFill>
                  <a:prstClr val="black"/>
                </a:solidFill>
                <a:latin typeface="Traditional Arabic" pitchFamily="18" charset="-78"/>
                <a:ea typeface="Times New Roman"/>
                <a:cs typeface="Traditional Arabic" pitchFamily="18" charset="-78"/>
              </a:rPr>
              <a:t>تقليص الذاتية </a:t>
            </a:r>
            <a:r>
              <a:rPr lang="ar-DZ" sz="2400" b="1" dirty="0">
                <a:solidFill>
                  <a:prstClr val="black"/>
                </a:solidFill>
                <a:latin typeface="Times New Roman"/>
                <a:ea typeface="Times New Roman"/>
                <a:cs typeface="Arabic Transparent"/>
              </a:rPr>
              <a:t>:</a:t>
            </a:r>
            <a:r>
              <a:rPr lang="ar-DZ" sz="2400" dirty="0">
                <a:solidFill>
                  <a:prstClr val="black"/>
                </a:solidFill>
                <a:latin typeface="Times New Roman"/>
                <a:ea typeface="Times New Roman"/>
                <a:cs typeface="Arabic Transparent"/>
              </a:rPr>
              <a:t> </a:t>
            </a:r>
            <a:r>
              <a:rPr lang="ar-DZ" sz="2400" dirty="0">
                <a:solidFill>
                  <a:prstClr val="black"/>
                </a:solidFill>
                <a:latin typeface="Traditional Arabic" pitchFamily="18" charset="-78"/>
                <a:ea typeface="Times New Roman"/>
                <a:cs typeface="Traditional Arabic" pitchFamily="18" charset="-78"/>
              </a:rPr>
              <a:t>أصبحت هناك أنظمة مستمدة من وسائل الإعلام تتوافر فيها معرفة و معلومات منظمة مثل:</a:t>
            </a:r>
            <a:endParaRPr lang="fr-FR" sz="2400" dirty="0">
              <a:solidFill>
                <a:prstClr val="black"/>
              </a:solidFill>
              <a:latin typeface="Traditional Arabic" pitchFamily="18" charset="-78"/>
              <a:ea typeface="Times New Roman"/>
              <a:cs typeface="Traditional Arabic" pitchFamily="18" charset="-78"/>
            </a:endParaRPr>
          </a:p>
          <a:p>
            <a:pPr lvl="0" indent="107950" algn="just" rtl="1">
              <a:lnSpc>
                <a:spcPct val="150000"/>
              </a:lnSpc>
            </a:pPr>
            <a:r>
              <a:rPr lang="ar-DZ" sz="2400" b="1" u="sng" dirty="0">
                <a:solidFill>
                  <a:prstClr val="black"/>
                </a:solidFill>
                <a:latin typeface="Traditional Arabic" pitchFamily="18" charset="-78"/>
                <a:ea typeface="Times New Roman"/>
                <a:cs typeface="Traditional Arabic" pitchFamily="18" charset="-78"/>
              </a:rPr>
              <a:t>- النظم الخبيرة </a:t>
            </a:r>
            <a:r>
              <a:rPr lang="ar-DZ" sz="2400" dirty="0">
                <a:solidFill>
                  <a:prstClr val="black"/>
                </a:solidFill>
                <a:latin typeface="Traditional Arabic" pitchFamily="18" charset="-78"/>
                <a:ea typeface="Times New Roman"/>
                <a:cs typeface="Traditional Arabic" pitchFamily="18" charset="-78"/>
              </a:rPr>
              <a:t>: هي برامج صممت لكي تقوم بعمل الخبير في مجال معين, فهي مكونة من قاعدة معرفية للحقائق و قواعد البحث التي تضبط كيفية استخدامها, و من الممكن استشارتها في أي وقت لأنها وضعت لتساعد الخبراء.</a:t>
            </a:r>
            <a:endParaRPr lang="fr-FR" sz="2400" dirty="0">
              <a:solidFill>
                <a:prstClr val="black"/>
              </a:solidFill>
              <a:latin typeface="Traditional Arabic" pitchFamily="18" charset="-78"/>
              <a:ea typeface="Times New Roman"/>
              <a:cs typeface="Traditional Arabic" pitchFamily="18" charset="-78"/>
            </a:endParaRPr>
          </a:p>
          <a:p>
            <a:pPr lvl="0" indent="107950" algn="just" rtl="1">
              <a:lnSpc>
                <a:spcPct val="150000"/>
              </a:lnSpc>
            </a:pPr>
            <a:r>
              <a:rPr lang="ar-DZ" sz="2400" b="1" u="sng" dirty="0">
                <a:solidFill>
                  <a:prstClr val="black"/>
                </a:solidFill>
                <a:latin typeface="Traditional Arabic" pitchFamily="18" charset="-78"/>
                <a:ea typeface="Times New Roman"/>
                <a:cs typeface="Traditional Arabic" pitchFamily="18" charset="-78"/>
              </a:rPr>
              <a:t>- نظم الذكاء الصناعي</a:t>
            </a:r>
            <a:r>
              <a:rPr lang="ar-DZ" sz="2400" u="sng" dirty="0">
                <a:solidFill>
                  <a:prstClr val="black"/>
                </a:solidFill>
                <a:latin typeface="Traditional Arabic" pitchFamily="18" charset="-78"/>
                <a:ea typeface="Times New Roman"/>
                <a:cs typeface="Traditional Arabic" pitchFamily="18" charset="-78"/>
              </a:rPr>
              <a:t> :</a:t>
            </a:r>
            <a:r>
              <a:rPr lang="ar-DZ" sz="2400" dirty="0">
                <a:solidFill>
                  <a:prstClr val="black"/>
                </a:solidFill>
                <a:latin typeface="Traditional Arabic" pitchFamily="18" charset="-78"/>
                <a:ea typeface="Times New Roman"/>
                <a:cs typeface="Traditional Arabic" pitchFamily="18" charset="-78"/>
              </a:rPr>
              <a:t> و هي في الواقع علم يهتم </a:t>
            </a:r>
            <a:r>
              <a:rPr lang="ar-DZ" sz="2400" dirty="0" err="1">
                <a:solidFill>
                  <a:prstClr val="black"/>
                </a:solidFill>
                <a:latin typeface="Traditional Arabic" pitchFamily="18" charset="-78"/>
                <a:ea typeface="Times New Roman"/>
                <a:cs typeface="Traditional Arabic" pitchFamily="18" charset="-78"/>
              </a:rPr>
              <a:t>بانشاء</a:t>
            </a:r>
            <a:r>
              <a:rPr lang="ar-DZ" sz="2400" dirty="0">
                <a:solidFill>
                  <a:prstClr val="black"/>
                </a:solidFill>
                <a:latin typeface="Traditional Arabic" pitchFamily="18" charset="-78"/>
                <a:ea typeface="Times New Roman"/>
                <a:cs typeface="Traditional Arabic" pitchFamily="18" charset="-78"/>
              </a:rPr>
              <a:t> برامج و مكونات قادرة على محاكاة السلوك البشري في ما يخص الإدراك و </a:t>
            </a:r>
            <a:r>
              <a:rPr lang="ar-DZ" sz="2400" dirty="0" err="1">
                <a:solidFill>
                  <a:prstClr val="black"/>
                </a:solidFill>
                <a:latin typeface="Traditional Arabic" pitchFamily="18" charset="-78"/>
                <a:ea typeface="Times New Roman"/>
                <a:cs typeface="Traditional Arabic" pitchFamily="18" charset="-78"/>
              </a:rPr>
              <a:t>الإستنتاج</a:t>
            </a:r>
            <a:r>
              <a:rPr lang="ar-DZ" sz="2400" dirty="0">
                <a:solidFill>
                  <a:prstClr val="black"/>
                </a:solidFill>
                <a:latin typeface="Traditional Arabic" pitchFamily="18" charset="-78"/>
                <a:ea typeface="Times New Roman"/>
                <a:cs typeface="Traditional Arabic" pitchFamily="18" charset="-78"/>
              </a:rPr>
              <a:t> المنطقي المعروفة لديه .</a:t>
            </a:r>
            <a:endParaRPr lang="fr-FR" sz="2400" dirty="0">
              <a:solidFill>
                <a:prstClr val="black"/>
              </a:solidFill>
              <a:latin typeface="Traditional Arabic" pitchFamily="18" charset="-78"/>
              <a:ea typeface="Times New Roman"/>
              <a:cs typeface="Traditional Arabic" pitchFamily="18" charset="-78"/>
            </a:endParaRPr>
          </a:p>
          <a:p>
            <a:pPr lvl="0" indent="107950" algn="just" rtl="1">
              <a:lnSpc>
                <a:spcPct val="150000"/>
              </a:lnSpc>
            </a:pPr>
            <a:r>
              <a:rPr lang="ar-DZ" sz="2400" b="1" u="sng" dirty="0">
                <a:solidFill>
                  <a:prstClr val="black"/>
                </a:solidFill>
                <a:latin typeface="Traditional Arabic" pitchFamily="18" charset="-78"/>
                <a:ea typeface="Times New Roman"/>
                <a:cs typeface="Traditional Arabic" pitchFamily="18" charset="-78"/>
              </a:rPr>
              <a:t>- الشبكات العصبية :</a:t>
            </a:r>
            <a:r>
              <a:rPr lang="ar-DZ" sz="2400" b="1" dirty="0">
                <a:solidFill>
                  <a:prstClr val="black"/>
                </a:solidFill>
                <a:latin typeface="Traditional Arabic" pitchFamily="18" charset="-78"/>
                <a:ea typeface="Times New Roman"/>
                <a:cs typeface="Traditional Arabic" pitchFamily="18" charset="-78"/>
              </a:rPr>
              <a:t> </a:t>
            </a:r>
            <a:r>
              <a:rPr lang="ar-DZ" sz="2400" dirty="0">
                <a:solidFill>
                  <a:prstClr val="black"/>
                </a:solidFill>
                <a:latin typeface="Traditional Arabic" pitchFamily="18" charset="-78"/>
                <a:ea typeface="Times New Roman"/>
                <a:cs typeface="Traditional Arabic" pitchFamily="18" charset="-78"/>
              </a:rPr>
              <a:t>هي تطبيق مهم لحقل الذكاء الصناعي, تعتمد أسلوب المعالجة المتوازية و محاكاة عمل الدماغ و الخلايا العصبية, إضافة إلى نظم إدراك النصوص, مهمتها تقديم الحلول السريعة من خلال التعامل مع النصوص ذات العلاقة بالمشكلة موضوع القرار.</a:t>
            </a:r>
            <a:endParaRPr lang="fr-FR" sz="2400" dirty="0">
              <a:solidFill>
                <a:prstClr val="black"/>
              </a:solidFill>
              <a:latin typeface="Traditional Arabic" pitchFamily="18" charset="-78"/>
              <a:ea typeface="Times New Roman"/>
              <a:cs typeface="Traditional Arabic" pitchFamily="18" charset="-78"/>
            </a:endParaRPr>
          </a:p>
          <a:p>
            <a:pPr lvl="0" algn="just" rtl="1"/>
            <a:r>
              <a:rPr lang="ar-DZ" sz="2400" dirty="0">
                <a:solidFill>
                  <a:prstClr val="black"/>
                </a:solidFill>
                <a:latin typeface="Traditional Arabic" pitchFamily="18" charset="-78"/>
                <a:ea typeface="Times New Roman"/>
                <a:cs typeface="Traditional Arabic" pitchFamily="18" charset="-78"/>
              </a:rPr>
              <a:t>  و في ظل هذا كله نجد أن الذاتية قد تم تقليصها</a:t>
            </a:r>
            <a:r>
              <a:rPr lang="ar-DZ" sz="2400" dirty="0">
                <a:solidFill>
                  <a:prstClr val="black"/>
                </a:solidFill>
                <a:latin typeface="Times New Roman"/>
                <a:ea typeface="Times New Roman"/>
                <a:cs typeface="Arabic Transparent"/>
              </a:rPr>
              <a:t>.</a:t>
            </a:r>
            <a:r>
              <a:rPr lang="fr-FR" sz="2400" dirty="0">
                <a:solidFill>
                  <a:prstClr val="black"/>
                </a:solidFill>
              </a:rPr>
              <a:t> </a:t>
            </a:r>
            <a:endParaRPr lang="fr-FR" sz="2400" dirty="0">
              <a:solidFill>
                <a:prstClr val="black"/>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22897476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2998" y="1124744"/>
            <a:ext cx="8136904" cy="369332"/>
          </a:xfrm>
          <a:prstGeom prst="rect">
            <a:avLst/>
          </a:prstGeom>
        </p:spPr>
        <p:txBody>
          <a:bodyPr wrap="square">
            <a:spAutoFit/>
          </a:bodyPr>
          <a:lstStyle/>
          <a:p>
            <a:pPr algn="r" rtl="1"/>
            <a:endParaRPr lang="fr-FR" dirty="0"/>
          </a:p>
        </p:txBody>
      </p:sp>
      <p:sp>
        <p:nvSpPr>
          <p:cNvPr id="3" name="Rectangle 2"/>
          <p:cNvSpPr/>
          <p:nvPr/>
        </p:nvSpPr>
        <p:spPr>
          <a:xfrm>
            <a:off x="323528" y="2274838"/>
            <a:ext cx="8416374" cy="1200329"/>
          </a:xfrm>
          <a:prstGeom prst="rect">
            <a:avLst/>
          </a:prstGeom>
        </p:spPr>
        <p:txBody>
          <a:bodyPr wrap="square">
            <a:spAutoFit/>
          </a:bodyPr>
          <a:lstStyle/>
          <a:p>
            <a:pPr marL="342900" lvl="0" indent="-342900" algn="r" rtl="1">
              <a:buFont typeface="Wingdings" pitchFamily="2" charset="2"/>
              <a:buChar char="Ø"/>
            </a:pPr>
            <a:r>
              <a:rPr lang="ar-DZ" sz="2400" b="1" dirty="0">
                <a:solidFill>
                  <a:prstClr val="black"/>
                </a:solidFill>
                <a:latin typeface="Traditional Arabic" pitchFamily="18" charset="-78"/>
                <a:ea typeface="Times New Roman"/>
                <a:cs typeface="Traditional Arabic" pitchFamily="18" charset="-78"/>
              </a:rPr>
              <a:t>المعرفة سلعة خاصة و عمومية :</a:t>
            </a:r>
            <a:r>
              <a:rPr lang="ar-DZ" sz="2400" dirty="0">
                <a:solidFill>
                  <a:prstClr val="black"/>
                </a:solidFill>
                <a:latin typeface="Traditional Arabic" pitchFamily="18" charset="-78"/>
                <a:ea typeface="Times New Roman"/>
                <a:cs typeface="Traditional Arabic" pitchFamily="18" charset="-78"/>
              </a:rPr>
              <a:t>إن طبيعة المعرفة تجعل منها سلعة خاصة و عمومية حيث أنها خاصة ما دامت ضمنية و تتحول إلى عمومية عندما تظهر, و تتسم السلعة العمومية بخاصتين: استهلاكها لا يكون على حساب الغير, كما أنه لا يتم استبعاد الغير بحجة عدم الدفع</a:t>
            </a:r>
            <a:r>
              <a:rPr lang="ar-DZ" dirty="0">
                <a:solidFill>
                  <a:prstClr val="black"/>
                </a:solidFill>
                <a:latin typeface="Times New Roman"/>
                <a:ea typeface="Times New Roman"/>
                <a:cs typeface="Arabic Transparent"/>
              </a:rPr>
              <a:t>.</a:t>
            </a:r>
            <a:endParaRPr lang="fr-FR" dirty="0">
              <a:solidFill>
                <a:prstClr val="black"/>
              </a:solidFill>
            </a:endParaRPr>
          </a:p>
        </p:txBody>
      </p:sp>
    </p:spTree>
    <p:extLst>
      <p:ext uri="{BB962C8B-B14F-4D97-AF65-F5344CB8AC3E}">
        <p14:creationId xmlns:p14="http://schemas.microsoft.com/office/powerpoint/2010/main" val="3068737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332656"/>
            <a:ext cx="8784976" cy="4308872"/>
          </a:xfrm>
          <a:prstGeom prst="rect">
            <a:avLst/>
          </a:prstGeom>
        </p:spPr>
        <p:txBody>
          <a:bodyPr wrap="square">
            <a:spAutoFit/>
          </a:bodyPr>
          <a:lstStyle/>
          <a:p>
            <a:pPr algn="ctr" rtl="1"/>
            <a:r>
              <a:rPr lang="ar-DZ" sz="3200" dirty="0" smtClean="0">
                <a:latin typeface="Traditional Arabic" pitchFamily="18" charset="-78"/>
                <a:cs typeface="Traditional Arabic" pitchFamily="18" charset="-78"/>
              </a:rPr>
              <a:t>ا</a:t>
            </a:r>
            <a:r>
              <a:rPr lang="ar-DZ" sz="3200" b="1" dirty="0" smtClean="0">
                <a:latin typeface="Traditional Arabic" pitchFamily="18" charset="-78"/>
                <a:cs typeface="Traditional Arabic" pitchFamily="18" charset="-78"/>
              </a:rPr>
              <a:t>دارة المعرفة </a:t>
            </a:r>
          </a:p>
          <a:p>
            <a:pPr algn="ctr" rtl="1"/>
            <a:r>
              <a:rPr lang="ar-DZ" sz="2800" b="1" dirty="0" smtClean="0">
                <a:latin typeface="Traditional Arabic" pitchFamily="18" charset="-78"/>
                <a:cs typeface="Traditional Arabic" pitchFamily="18" charset="-78"/>
              </a:rPr>
              <a:t>تعريفها:</a:t>
            </a:r>
          </a:p>
          <a:p>
            <a:pPr algn="just" rtl="1"/>
            <a:r>
              <a:rPr lang="ar-DZ" sz="2800" dirty="0" smtClean="0">
                <a:latin typeface="Traditional Arabic" pitchFamily="18" charset="-78"/>
                <a:cs typeface="Traditional Arabic" pitchFamily="18" charset="-78"/>
              </a:rPr>
              <a:t>تعيش </a:t>
            </a:r>
            <a:r>
              <a:rPr lang="ar-DZ" sz="2800" dirty="0">
                <a:latin typeface="Traditional Arabic" pitchFamily="18" charset="-78"/>
                <a:cs typeface="Traditional Arabic" pitchFamily="18" charset="-78"/>
              </a:rPr>
              <a:t>المنظمات والمؤسسات المختلفة الباحثة عن التميز </a:t>
            </a:r>
            <a:r>
              <a:rPr lang="ar-DZ" sz="2800" dirty="0" smtClean="0">
                <a:latin typeface="Traditional Arabic" pitchFamily="18" charset="-78"/>
                <a:cs typeface="Traditional Arabic" pitchFamily="18" charset="-78"/>
              </a:rPr>
              <a:t>هاجسا </a:t>
            </a:r>
            <a:r>
              <a:rPr lang="ar-DZ" sz="2800" dirty="0">
                <a:latin typeface="Traditional Arabic" pitchFamily="18" charset="-78"/>
                <a:cs typeface="Traditional Arabic" pitchFamily="18" charset="-78"/>
              </a:rPr>
              <a:t>يتمثل في التجديد </a:t>
            </a:r>
            <a:r>
              <a:rPr lang="ar-DZ" sz="2800" dirty="0" smtClean="0">
                <a:latin typeface="Traditional Arabic" pitchFamily="18" charset="-78"/>
                <a:cs typeface="Traditional Arabic" pitchFamily="18" charset="-78"/>
              </a:rPr>
              <a:t>والابتكار </a:t>
            </a:r>
            <a:r>
              <a:rPr lang="ar-DZ" sz="2800" dirty="0">
                <a:latin typeface="Traditional Arabic" pitchFamily="18" charset="-78"/>
                <a:cs typeface="Traditional Arabic" pitchFamily="18" charset="-78"/>
              </a:rPr>
              <a:t>لتبقى </a:t>
            </a:r>
            <a:r>
              <a:rPr lang="ar-DZ" sz="2800" dirty="0" smtClean="0">
                <a:latin typeface="Traditional Arabic" pitchFamily="18" charset="-78"/>
                <a:cs typeface="Traditional Arabic" pitchFamily="18" charset="-78"/>
              </a:rPr>
              <a:t>صامدة أمام </a:t>
            </a:r>
            <a:r>
              <a:rPr lang="ar-DZ" sz="2800" dirty="0">
                <a:latin typeface="Traditional Arabic" pitchFamily="18" charset="-78"/>
                <a:cs typeface="Traditional Arabic" pitchFamily="18" charset="-78"/>
              </a:rPr>
              <a:t>التغيرات المختلفة. وهنا يأتي دور المستفيد من إدارة المعرفة التي يوظفها في تعزيز </a:t>
            </a:r>
            <a:r>
              <a:rPr lang="ar-DZ" sz="2800" dirty="0" smtClean="0">
                <a:latin typeface="Traditional Arabic" pitchFamily="18" charset="-78"/>
                <a:cs typeface="Traditional Arabic" pitchFamily="18" charset="-78"/>
              </a:rPr>
              <a:t>الابتكار والإبداع باعتبارهما عنصران فاعلين </a:t>
            </a:r>
            <a:r>
              <a:rPr lang="ar-DZ" sz="2800" dirty="0">
                <a:latin typeface="Traditional Arabic" pitchFamily="18" charset="-78"/>
                <a:cs typeface="Traditional Arabic" pitchFamily="18" charset="-78"/>
              </a:rPr>
              <a:t>للتفوق على المنافسين. وتعد إدارة المعرفة من التوجهات التي يهتم بها علم </a:t>
            </a:r>
            <a:r>
              <a:rPr lang="ar-DZ" sz="2800" dirty="0" smtClean="0">
                <a:latin typeface="Traditional Arabic" pitchFamily="18" charset="-78"/>
                <a:cs typeface="Traditional Arabic" pitchFamily="18" charset="-78"/>
              </a:rPr>
              <a:t>الإدارة والتي تزامن الاهتمام </a:t>
            </a:r>
            <a:r>
              <a:rPr lang="ar-DZ" sz="2800" dirty="0">
                <a:latin typeface="Traditional Arabic" pitchFamily="18" charset="-78"/>
                <a:cs typeface="Traditional Arabic" pitchFamily="18" charset="-78"/>
              </a:rPr>
              <a:t>بها مع تداول مفهوم رأس المال الفكري منذ منتصف سبعينيات القرن </a:t>
            </a:r>
            <a:r>
              <a:rPr lang="ar-DZ" sz="2800" dirty="0" smtClean="0">
                <a:latin typeface="Traditional Arabic" pitchFamily="18" charset="-78"/>
                <a:cs typeface="Traditional Arabic" pitchFamily="18" charset="-78"/>
              </a:rPr>
              <a:t>الماضي، وهناك </a:t>
            </a:r>
            <a:r>
              <a:rPr lang="ar-DZ" sz="2800" dirty="0">
                <a:latin typeface="Traditional Arabic" pitchFamily="18" charset="-78"/>
                <a:cs typeface="Traditional Arabic" pitchFamily="18" charset="-78"/>
              </a:rPr>
              <a:t>من </a:t>
            </a:r>
            <a:r>
              <a:rPr lang="ar-DZ" sz="2800" dirty="0" smtClean="0">
                <a:latin typeface="Traditional Arabic" pitchFamily="18" charset="-78"/>
                <a:cs typeface="Traditional Arabic" pitchFamily="18" charset="-78"/>
              </a:rPr>
              <a:t> تناول </a:t>
            </a:r>
            <a:r>
              <a:rPr lang="ar-DZ" sz="2800" dirty="0">
                <a:latin typeface="Traditional Arabic" pitchFamily="18" charset="-78"/>
                <a:cs typeface="Traditional Arabic" pitchFamily="18" charset="-78"/>
              </a:rPr>
              <a:t>إدارة المعرفة من زاوية المنظمات والمجتمعات </a:t>
            </a:r>
            <a:r>
              <a:rPr lang="ar-DZ" sz="2800" dirty="0" smtClean="0">
                <a:latin typeface="Traditional Arabic" pitchFamily="18" charset="-78"/>
                <a:cs typeface="Traditional Arabic" pitchFamily="18" charset="-78"/>
              </a:rPr>
              <a:t>وأشار </a:t>
            </a:r>
            <a:r>
              <a:rPr lang="ar-DZ" sz="2800" dirty="0">
                <a:latin typeface="Traditional Arabic" pitchFamily="18" charset="-78"/>
                <a:cs typeface="Traditional Arabic" pitchFamily="18" charset="-78"/>
              </a:rPr>
              <a:t>إليها بأنها تلك الجهود التي تبذل من أجل إتمام عدد </a:t>
            </a:r>
            <a:r>
              <a:rPr lang="ar-DZ" sz="2800" dirty="0" smtClean="0">
                <a:latin typeface="Traditional Arabic" pitchFamily="18" charset="-78"/>
                <a:cs typeface="Traditional Arabic" pitchFamily="18" charset="-78"/>
              </a:rPr>
              <a:t>من الوظائف </a:t>
            </a:r>
            <a:r>
              <a:rPr lang="ar-DZ" sz="2800" dirty="0">
                <a:latin typeface="Traditional Arabic" pitchFamily="18" charset="-78"/>
                <a:cs typeface="Traditional Arabic" pitchFamily="18" charset="-78"/>
              </a:rPr>
              <a:t>وهي تحصيل المعرفة واكتسابها، </a:t>
            </a:r>
            <a:r>
              <a:rPr lang="ar-DZ" sz="2800" dirty="0" smtClean="0">
                <a:latin typeface="Traditional Arabic" pitchFamily="18" charset="-78"/>
                <a:cs typeface="Traditional Arabic" pitchFamily="18" charset="-78"/>
              </a:rPr>
              <a:t>وتوزيعها </a:t>
            </a:r>
            <a:r>
              <a:rPr lang="ar-DZ" sz="2800" dirty="0">
                <a:latin typeface="Traditional Arabic" pitchFamily="18" charset="-78"/>
                <a:cs typeface="Traditional Arabic" pitchFamily="18" charset="-78"/>
              </a:rPr>
              <a:t>وايصالها، </a:t>
            </a:r>
            <a:r>
              <a:rPr lang="ar-DZ" sz="2800" dirty="0" smtClean="0">
                <a:latin typeface="Traditional Arabic" pitchFamily="18" charset="-78"/>
                <a:cs typeface="Traditional Arabic" pitchFamily="18" charset="-78"/>
              </a:rPr>
              <a:t>وتفسيرها  واستثمارها .</a:t>
            </a:r>
          </a:p>
          <a:p>
            <a:pPr algn="r" rtl="1"/>
            <a:endParaRPr lang="fr-FR" dirty="0">
              <a:latin typeface="Traditional Arabic" pitchFamily="18" charset="-78"/>
              <a:cs typeface="Traditional Arabic" pitchFamily="18" charset="-78"/>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4275772"/>
            <a:ext cx="8784976" cy="2249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431665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88640"/>
            <a:ext cx="8352928" cy="9726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1161331"/>
            <a:ext cx="8352928" cy="457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798087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31640" y="260648"/>
            <a:ext cx="6512511" cy="792088"/>
          </a:xfrm>
        </p:spPr>
        <p:txBody>
          <a:bodyPr/>
          <a:lstStyle/>
          <a:p>
            <a:pPr marL="0" indent="0" algn="ctr">
              <a:buNone/>
            </a:pPr>
            <a:r>
              <a:rPr lang="ar-DZ" sz="3200" dirty="0" smtClean="0">
                <a:latin typeface="Traditional Arabic" pitchFamily="18" charset="-78"/>
                <a:cs typeface="Traditional Arabic" pitchFamily="18" charset="-78"/>
              </a:rPr>
              <a:t>أهمية ادارة المعرفة</a:t>
            </a:r>
            <a:endParaRPr lang="fr-FR" sz="3200" dirty="0">
              <a:latin typeface="Traditional Arabic" pitchFamily="18" charset="-78"/>
              <a:cs typeface="Traditional Arabic" pitchFamily="18" charset="-78"/>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908720"/>
            <a:ext cx="8496944"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5517233"/>
            <a:ext cx="8496944"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716018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86052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866760"/>
            <a:ext cx="8208912" cy="6047809"/>
          </a:xfrm>
          <a:prstGeom prst="rect">
            <a:avLst/>
          </a:prstGeom>
        </p:spPr>
        <p:txBody>
          <a:bodyPr wrap="square">
            <a:spAutoFit/>
          </a:bodyPr>
          <a:lstStyle/>
          <a:p>
            <a:pPr indent="107950" algn="ctr" rtl="1">
              <a:lnSpc>
                <a:spcPct val="150000"/>
              </a:lnSpc>
              <a:spcAft>
                <a:spcPts val="0"/>
              </a:spcAft>
            </a:pPr>
            <a:r>
              <a:rPr lang="ar-DZ" sz="2000" b="1" dirty="0" smtClean="0">
                <a:latin typeface="Times New Roman"/>
                <a:ea typeface="Times New Roman"/>
                <a:cs typeface="Arabic Transparent"/>
              </a:rPr>
              <a:t>أولا: المعرفة</a:t>
            </a:r>
          </a:p>
          <a:p>
            <a:pPr indent="107950" algn="r" rtl="1">
              <a:lnSpc>
                <a:spcPct val="150000"/>
              </a:lnSpc>
              <a:spcAft>
                <a:spcPts val="0"/>
              </a:spcAft>
            </a:pPr>
            <a:r>
              <a:rPr lang="ar-DZ" sz="2000" b="1" dirty="0" smtClean="0">
                <a:latin typeface="Times New Roman"/>
                <a:ea typeface="Times New Roman"/>
                <a:cs typeface="Arabic Transparent"/>
              </a:rPr>
              <a:t>مفهومها</a:t>
            </a:r>
            <a:endParaRPr lang="ar-DZ" sz="2000" b="1" dirty="0">
              <a:latin typeface="Times New Roman"/>
              <a:ea typeface="Times New Roman"/>
              <a:cs typeface="Arabic Transparent"/>
            </a:endParaRPr>
          </a:p>
          <a:p>
            <a:pPr indent="107950" algn="just" rtl="1">
              <a:lnSpc>
                <a:spcPct val="150000"/>
              </a:lnSpc>
              <a:spcAft>
                <a:spcPts val="0"/>
              </a:spcAft>
            </a:pPr>
            <a:r>
              <a:rPr lang="ar-DZ" dirty="0" smtClean="0">
                <a:latin typeface="Times New Roman"/>
                <a:ea typeface="Times New Roman"/>
                <a:cs typeface="Arabic Transparent"/>
              </a:rPr>
              <a:t> </a:t>
            </a:r>
            <a:r>
              <a:rPr lang="ar-DZ" sz="2400" dirty="0">
                <a:latin typeface="Traditional Arabic" pitchFamily="18" charset="-78"/>
                <a:ea typeface="Times New Roman"/>
                <a:cs typeface="Traditional Arabic" pitchFamily="18" charset="-78"/>
              </a:rPr>
              <a:t>قد تتعدد المفاهيم تبعا للبعد أو الزاوية التي ينظر من خلالها لهذه الأخيرة, فبالرغم من تداول مصطلح "المعرفة" إلا أننا قد نجد صعوبة في تحديد مفهومه. و في هذا السياق يبدو من الأفضل توضيح الفروق التي يمكن أن توجد بين كل من مفاهيم </a:t>
            </a:r>
            <a:r>
              <a:rPr lang="ar-DZ" sz="2400" dirty="0">
                <a:latin typeface="Traditional Arabic" pitchFamily="18" charset="-78"/>
                <a:ea typeface="Times New Roman"/>
                <a:cs typeface="Traditional Arabic" pitchFamily="18" charset="-78"/>
              </a:rPr>
              <a:t>المعطيات </a:t>
            </a:r>
            <a:r>
              <a:rPr lang="ar-DZ" sz="2400" dirty="0">
                <a:latin typeface="Traditional Arabic" pitchFamily="18" charset="-78"/>
                <a:ea typeface="Times New Roman"/>
                <a:cs typeface="Traditional Arabic" pitchFamily="18" charset="-78"/>
              </a:rPr>
              <a:t>أو البيانات, المعلومات, المعارف.</a:t>
            </a:r>
            <a:endParaRPr lang="fr-FR" sz="2400" dirty="0">
              <a:latin typeface="Traditional Arabic" pitchFamily="18" charset="-78"/>
              <a:ea typeface="Times New Roman"/>
              <a:cs typeface="Traditional Arabic" pitchFamily="18" charset="-78"/>
            </a:endParaRPr>
          </a:p>
          <a:p>
            <a:pPr marL="285750" indent="-285750" algn="just" rtl="1">
              <a:lnSpc>
                <a:spcPct val="150000"/>
              </a:lnSpc>
              <a:spcAft>
                <a:spcPts val="0"/>
              </a:spcAft>
              <a:buFont typeface="Wingdings" pitchFamily="2" charset="2"/>
              <a:buChar char="Ø"/>
            </a:pPr>
            <a:r>
              <a:rPr lang="ar-DZ" sz="2400" dirty="0">
                <a:latin typeface="Traditional Arabic" pitchFamily="18" charset="-78"/>
                <a:ea typeface="Times New Roman"/>
                <a:cs typeface="Traditional Arabic" pitchFamily="18" charset="-78"/>
              </a:rPr>
              <a:t>*المعطيات: هي الوقائع أو العناصر الحقيقية و التي يمكن أن تكون مجمعة في بنوك معطيات سهلة المنال للجميع, و هي ليست كلها نافعة </a:t>
            </a:r>
            <a:r>
              <a:rPr lang="ar-DZ" sz="2000" dirty="0">
                <a:latin typeface="Traditional Arabic" pitchFamily="18" charset="-78"/>
                <a:ea typeface="Times New Roman"/>
                <a:cs typeface="Traditional Arabic" pitchFamily="18" charset="-78"/>
              </a:rPr>
              <a:t>أو قابلة </a:t>
            </a:r>
            <a:r>
              <a:rPr lang="ar-DZ" sz="2000" dirty="0" err="1">
                <a:latin typeface="Traditional Arabic" pitchFamily="18" charset="-78"/>
                <a:ea typeface="Times New Roman"/>
                <a:cs typeface="Traditional Arabic" pitchFamily="18" charset="-78"/>
              </a:rPr>
              <a:t>للإستعمال</a:t>
            </a:r>
            <a:r>
              <a:rPr lang="ar-DZ" sz="2000" dirty="0">
                <a:latin typeface="Traditional Arabic" pitchFamily="18" charset="-78"/>
                <a:ea typeface="Times New Roman"/>
                <a:cs typeface="Traditional Arabic" pitchFamily="18" charset="-78"/>
              </a:rPr>
              <a:t>, و لكن يمكن أن يكون لديها إطارا </a:t>
            </a:r>
            <a:r>
              <a:rPr lang="ar-DZ" sz="2000" dirty="0" err="1">
                <a:latin typeface="Traditional Arabic" pitchFamily="18" charset="-78"/>
                <a:ea typeface="Times New Roman"/>
                <a:cs typeface="Traditional Arabic" pitchFamily="18" charset="-78"/>
              </a:rPr>
              <a:t>أستراتيجيا</a:t>
            </a:r>
            <a:r>
              <a:rPr lang="ar-DZ" sz="2000" dirty="0">
                <a:latin typeface="Traditional Arabic" pitchFamily="18" charset="-78"/>
                <a:ea typeface="Times New Roman"/>
                <a:cs typeface="Traditional Arabic" pitchFamily="18" charset="-78"/>
              </a:rPr>
              <a:t> في المستقبل.</a:t>
            </a:r>
            <a:r>
              <a:rPr lang="ar-DZ" sz="2000" baseline="30000" dirty="0">
                <a:latin typeface="Traditional Arabic" pitchFamily="18" charset="-78"/>
                <a:ea typeface="Times New Roman"/>
                <a:cs typeface="Traditional Arabic" pitchFamily="18" charset="-78"/>
                <a:hlinkClick r:id="rId2" action="ppaction://hlinkfile"/>
              </a:rPr>
              <a:t>1</a:t>
            </a:r>
            <a:endParaRPr lang="fr-FR" dirty="0">
              <a:latin typeface="Traditional Arabic" pitchFamily="18" charset="-78"/>
              <a:ea typeface="Times New Roman"/>
              <a:cs typeface="Traditional Arabic" pitchFamily="18" charset="-78"/>
            </a:endParaRPr>
          </a:p>
          <a:p>
            <a:pPr algn="just" rtl="1">
              <a:lnSpc>
                <a:spcPct val="150000"/>
              </a:lnSpc>
              <a:spcAft>
                <a:spcPts val="0"/>
              </a:spcAft>
            </a:pPr>
            <a:r>
              <a:rPr lang="ar-DZ" sz="2000" dirty="0">
                <a:latin typeface="Traditional Arabic" pitchFamily="18" charset="-78"/>
                <a:ea typeface="Times New Roman"/>
                <a:cs typeface="Traditional Arabic" pitchFamily="18" charset="-78"/>
              </a:rPr>
              <a:t>  و بعبارة أخرى يمكن القول بان المعطيات هي: "تصفية للإشارات الواردة من المحيط </a:t>
            </a:r>
            <a:r>
              <a:rPr lang="ar-DZ" sz="2000" dirty="0" smtClean="0">
                <a:latin typeface="Traditional Arabic" pitchFamily="18" charset="-78"/>
                <a:ea typeface="Times New Roman"/>
                <a:cs typeface="Traditional Arabic" pitchFamily="18" charset="-78"/>
              </a:rPr>
              <a:t>الخارجي,</a:t>
            </a:r>
          </a:p>
          <a:p>
            <a:pPr marL="285750" indent="-285750" algn="just" rtl="1">
              <a:lnSpc>
                <a:spcPct val="150000"/>
              </a:lnSpc>
              <a:spcAft>
                <a:spcPts val="0"/>
              </a:spcAft>
              <a:buFont typeface="Wingdings" pitchFamily="2" charset="2"/>
              <a:buChar char="Ø"/>
            </a:pPr>
            <a:r>
              <a:rPr lang="ar-DZ" sz="2000" b="1" dirty="0">
                <a:latin typeface="Traditional Arabic" pitchFamily="18" charset="-78"/>
                <a:ea typeface="Times New Roman"/>
                <a:cs typeface="Traditional Arabic" pitchFamily="18" charset="-78"/>
              </a:rPr>
              <a:t>* المعلومات:</a:t>
            </a:r>
            <a:r>
              <a:rPr lang="ar-DZ" sz="2000" dirty="0">
                <a:latin typeface="Traditional Arabic" pitchFamily="18" charset="-78"/>
                <a:ea typeface="Times New Roman"/>
                <a:cs typeface="Traditional Arabic" pitchFamily="18" charset="-78"/>
              </a:rPr>
              <a:t> يرى </a:t>
            </a:r>
            <a:r>
              <a:rPr lang="fr-FR" sz="2000" dirty="0">
                <a:latin typeface="Traditional Arabic" pitchFamily="18" charset="-78"/>
                <a:ea typeface="Times New Roman"/>
                <a:cs typeface="Traditional Arabic" pitchFamily="18" charset="-78"/>
              </a:rPr>
              <a:t>Jack mélèze</a:t>
            </a:r>
            <a:r>
              <a:rPr lang="ar-DZ" sz="2000" dirty="0">
                <a:latin typeface="Traditional Arabic" pitchFamily="18" charset="-78"/>
                <a:ea typeface="Times New Roman"/>
                <a:cs typeface="Traditional Arabic" pitchFamily="18" charset="-78"/>
              </a:rPr>
              <a:t> "المعلومة هي تقديم أو تمثيل لمحيطنا في لحظة معينة", و بصفة عامة يمكن القول أن المعلومة هي عنصر من عناصر المعرفة و هي تهدف إلى تكوينها على اعتبارها الوحدة الأساسية </a:t>
            </a:r>
            <a:r>
              <a:rPr lang="ar-DZ" sz="2000" dirty="0" smtClean="0">
                <a:latin typeface="Traditional Arabic" pitchFamily="18" charset="-78"/>
                <a:ea typeface="Times New Roman"/>
                <a:cs typeface="Traditional Arabic" pitchFamily="18" charset="-78"/>
              </a:rPr>
              <a:t>فيها</a:t>
            </a:r>
          </a:p>
          <a:p>
            <a:pPr marL="285750" indent="-285750" algn="just" rtl="1">
              <a:lnSpc>
                <a:spcPct val="150000"/>
              </a:lnSpc>
              <a:spcAft>
                <a:spcPts val="0"/>
              </a:spcAft>
              <a:buFont typeface="Wingdings" pitchFamily="2" charset="2"/>
              <a:buChar char="Ø"/>
            </a:pPr>
            <a:endParaRPr lang="fr-FR" dirty="0">
              <a:latin typeface="Traditional Arabic" pitchFamily="18" charset="-78"/>
              <a:cs typeface="Traditional Arabic" pitchFamily="18" charset="-78"/>
            </a:endParaRPr>
          </a:p>
        </p:txBody>
      </p:sp>
    </p:spTree>
    <p:extLst>
      <p:ext uri="{BB962C8B-B14F-4D97-AF65-F5344CB8AC3E}">
        <p14:creationId xmlns:p14="http://schemas.microsoft.com/office/powerpoint/2010/main" val="503377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251481"/>
            <a:ext cx="8712968" cy="4801314"/>
          </a:xfrm>
          <a:prstGeom prst="rect">
            <a:avLst/>
          </a:prstGeom>
        </p:spPr>
        <p:txBody>
          <a:bodyPr wrap="square">
            <a:spAutoFit/>
          </a:bodyPr>
          <a:lstStyle/>
          <a:p>
            <a:pPr indent="107950" algn="just" rtl="1">
              <a:lnSpc>
                <a:spcPct val="150000"/>
              </a:lnSpc>
              <a:spcAft>
                <a:spcPts val="0"/>
              </a:spcAft>
            </a:pPr>
            <a:r>
              <a:rPr lang="ar-DZ" sz="2400" dirty="0" err="1">
                <a:latin typeface="Traditional Arabic" pitchFamily="18" charset="-78"/>
                <a:ea typeface="Times New Roman"/>
                <a:cs typeface="Traditional Arabic" pitchFamily="18" charset="-78"/>
              </a:rPr>
              <a:t>بالإنتقال</a:t>
            </a:r>
            <a:r>
              <a:rPr lang="ar-DZ" sz="2400" dirty="0">
                <a:latin typeface="Traditional Arabic" pitchFamily="18" charset="-78"/>
                <a:ea typeface="Times New Roman"/>
                <a:cs typeface="Traditional Arabic" pitchFamily="18" charset="-78"/>
              </a:rPr>
              <a:t> إلى المعارف فلغة "المعرفة اسم مشتق من الفعل - يعرف- و تشير إلى القدرة على التميز أو التلاؤم"</a:t>
            </a:r>
            <a:r>
              <a:rPr lang="ar-DZ" sz="2400" baseline="30000" dirty="0">
                <a:latin typeface="Traditional Arabic" pitchFamily="18" charset="-78"/>
                <a:ea typeface="Times New Roman"/>
                <a:cs typeface="Traditional Arabic" pitchFamily="18" charset="-78"/>
                <a:hlinkClick r:id="rId2" action="ppaction://hlinkfile"/>
              </a:rPr>
              <a:t>4</a:t>
            </a:r>
            <a:r>
              <a:rPr lang="ar-DZ" sz="2400" dirty="0">
                <a:latin typeface="Traditional Arabic" pitchFamily="18" charset="-78"/>
                <a:ea typeface="Times New Roman"/>
                <a:cs typeface="Traditional Arabic" pitchFamily="18" charset="-78"/>
              </a:rPr>
              <a:t>. أما </a:t>
            </a:r>
            <a:r>
              <a:rPr lang="ar-DZ" sz="2400" dirty="0" err="1">
                <a:latin typeface="Traditional Arabic" pitchFamily="18" charset="-78"/>
                <a:ea typeface="Times New Roman"/>
                <a:cs typeface="Traditional Arabic" pitchFamily="18" charset="-78"/>
              </a:rPr>
              <a:t>إصطلاحا</a:t>
            </a:r>
            <a:r>
              <a:rPr lang="ar-DZ" sz="2400" dirty="0">
                <a:latin typeface="Traditional Arabic" pitchFamily="18" charset="-78"/>
                <a:ea typeface="Times New Roman"/>
                <a:cs typeface="Traditional Arabic" pitchFamily="18" charset="-78"/>
              </a:rPr>
              <a:t> فهي محل العديد من النقاشات حيث نجد أن لها عدة مفاهيم تبعا للزاوية أو الأساس الذي ينظر إليها منه؛ فهناك من ينظر للمعرفة على أساس أنها مخزون "فالمعرفة إذا عرفناها من حيث أنها مخزون فهي إطلاع و استيعاب للأشياء و الأمور"</a:t>
            </a:r>
            <a:r>
              <a:rPr lang="ar-DZ" sz="2000" dirty="0">
                <a:latin typeface="Traditional Arabic" pitchFamily="18" charset="-78"/>
                <a:ea typeface="Times New Roman"/>
                <a:cs typeface="Traditional Arabic" pitchFamily="18" charset="-78"/>
              </a:rPr>
              <a:t> </a:t>
            </a:r>
            <a:r>
              <a:rPr lang="ar-DZ" sz="2000" baseline="30000" dirty="0">
                <a:latin typeface="Traditional Arabic" pitchFamily="18" charset="-78"/>
                <a:ea typeface="Times New Roman"/>
                <a:cs typeface="Traditional Arabic" pitchFamily="18" charset="-78"/>
                <a:hlinkClick r:id="rId3" action="ppaction://hlinkfile"/>
              </a:rPr>
              <a:t>5</a:t>
            </a:r>
            <a:r>
              <a:rPr lang="ar-DZ" sz="2000" dirty="0">
                <a:latin typeface="Traditional Arabic" pitchFamily="18" charset="-78"/>
                <a:ea typeface="Times New Roman"/>
                <a:cs typeface="Traditional Arabic" pitchFamily="18" charset="-78"/>
              </a:rPr>
              <a:t>.</a:t>
            </a:r>
            <a:endParaRPr lang="fr-FR" sz="2000" dirty="0">
              <a:latin typeface="Traditional Arabic" pitchFamily="18" charset="-78"/>
              <a:ea typeface="Times New Roman"/>
              <a:cs typeface="Traditional Arabic" pitchFamily="18" charset="-78"/>
            </a:endParaRPr>
          </a:p>
          <a:p>
            <a:pPr algn="just" rtl="1">
              <a:lnSpc>
                <a:spcPct val="150000"/>
              </a:lnSpc>
              <a:spcAft>
                <a:spcPts val="0"/>
              </a:spcAft>
              <a:tabLst>
                <a:tab pos="2637155" algn="ctr"/>
                <a:tab pos="5274310" algn="r"/>
                <a:tab pos="449580" algn="l"/>
              </a:tabLst>
            </a:pPr>
            <a:r>
              <a:rPr lang="ar-DZ" sz="2400" dirty="0">
                <a:latin typeface="Traditional Arabic" pitchFamily="18" charset="-78"/>
                <a:ea typeface="Times New Roman"/>
                <a:cs typeface="Traditional Arabic" pitchFamily="18" charset="-78"/>
              </a:rPr>
              <a:t>و هناك من يرى بأنها نشاط "المعرفة هي نشاط معرفي نقوم به </a:t>
            </a:r>
            <a:r>
              <a:rPr lang="ar-DZ" sz="2400" dirty="0" err="1">
                <a:latin typeface="Traditional Arabic" pitchFamily="18" charset="-78"/>
                <a:ea typeface="Times New Roman"/>
                <a:cs typeface="Traditional Arabic" pitchFamily="18" charset="-78"/>
              </a:rPr>
              <a:t>بالإعتماد</a:t>
            </a:r>
            <a:r>
              <a:rPr lang="ar-DZ" sz="2400" dirty="0">
                <a:latin typeface="Traditional Arabic" pitchFamily="18" charset="-78"/>
                <a:ea typeface="Times New Roman"/>
                <a:cs typeface="Traditional Arabic" pitchFamily="18" charset="-78"/>
              </a:rPr>
              <a:t> على </a:t>
            </a:r>
            <a:r>
              <a:rPr lang="ar-DZ" sz="2400" dirty="0" err="1">
                <a:latin typeface="Traditional Arabic" pitchFamily="18" charset="-78"/>
                <a:ea typeface="Times New Roman"/>
                <a:cs typeface="Traditional Arabic" pitchFamily="18" charset="-78"/>
              </a:rPr>
              <a:t>إختيار</a:t>
            </a:r>
            <a:r>
              <a:rPr lang="ar-DZ" sz="2400" dirty="0">
                <a:latin typeface="Traditional Arabic" pitchFamily="18" charset="-78"/>
                <a:ea typeface="Times New Roman"/>
                <a:cs typeface="Traditional Arabic" pitchFamily="18" charset="-78"/>
              </a:rPr>
              <a:t>, معالجة و ترجمة المعلومات لإنتاج معارف جديدة, إذ يرتبط هذا النشاط بقدرات الأفراد و كفاءاتهم </a:t>
            </a:r>
            <a:r>
              <a:rPr lang="ar-DZ" sz="2400" dirty="0" smtClean="0">
                <a:latin typeface="Traditional Arabic" pitchFamily="18" charset="-78"/>
                <a:ea typeface="Times New Roman"/>
                <a:cs typeface="Traditional Arabic" pitchFamily="18" charset="-78"/>
              </a:rPr>
              <a:t>الشخصية,</a:t>
            </a:r>
          </a:p>
          <a:p>
            <a:pPr algn="just" rtl="1">
              <a:lnSpc>
                <a:spcPct val="150000"/>
              </a:lnSpc>
              <a:spcAft>
                <a:spcPts val="0"/>
              </a:spcAft>
              <a:tabLst>
                <a:tab pos="2637155" algn="ctr"/>
                <a:tab pos="5274310" algn="r"/>
                <a:tab pos="449580" algn="l"/>
              </a:tabLst>
            </a:pPr>
            <a:r>
              <a:rPr lang="ar-DZ" sz="2000" dirty="0">
                <a:latin typeface="Traditional Arabic" pitchFamily="18" charset="-78"/>
                <a:ea typeface="Times New Roman"/>
                <a:cs typeface="Traditional Arabic" pitchFamily="18" charset="-78"/>
              </a:rPr>
              <a:t>و هناك من يعرفها من خلال تطورها و </a:t>
            </a:r>
            <a:r>
              <a:rPr lang="ar-DZ" sz="2000" dirty="0" err="1">
                <a:latin typeface="Traditional Arabic" pitchFamily="18" charset="-78"/>
                <a:ea typeface="Times New Roman"/>
                <a:cs typeface="Traditional Arabic" pitchFamily="18" charset="-78"/>
              </a:rPr>
              <a:t>حركيتها</a:t>
            </a:r>
            <a:r>
              <a:rPr lang="ar-DZ" sz="2000" dirty="0">
                <a:latin typeface="Traditional Arabic" pitchFamily="18" charset="-78"/>
                <a:ea typeface="Times New Roman"/>
                <a:cs typeface="Traditional Arabic" pitchFamily="18" charset="-78"/>
              </a:rPr>
              <a:t> " أنها تمثل القدرة على إدراك الأشياء بربطها فيما بينها و إعطائها معنى". أما بالنسبة للذين أسقطوا مفهوم المعرفة على المنظمات فيرون أنها أصل من الأصول </a:t>
            </a:r>
            <a:r>
              <a:rPr lang="ar-DZ" sz="2000" dirty="0" err="1">
                <a:latin typeface="Traditional Arabic" pitchFamily="18" charset="-78"/>
                <a:ea typeface="Times New Roman"/>
                <a:cs typeface="Traditional Arabic" pitchFamily="18" charset="-78"/>
              </a:rPr>
              <a:t>الإستراتيجية</a:t>
            </a:r>
            <a:r>
              <a:rPr lang="ar-DZ" sz="2000" dirty="0">
                <a:latin typeface="Traditional Arabic" pitchFamily="18" charset="-78"/>
                <a:ea typeface="Times New Roman"/>
                <a:cs typeface="Traditional Arabic" pitchFamily="18" charset="-78"/>
              </a:rPr>
              <a:t> "المعرفة هي أصول </a:t>
            </a:r>
            <a:r>
              <a:rPr lang="ar-DZ" sz="2000" dirty="0" err="1">
                <a:latin typeface="Traditional Arabic" pitchFamily="18" charset="-78"/>
                <a:ea typeface="Times New Roman"/>
                <a:cs typeface="Traditional Arabic" pitchFamily="18" charset="-78"/>
              </a:rPr>
              <a:t>إستراتيجية</a:t>
            </a:r>
            <a:r>
              <a:rPr lang="ar-DZ" sz="2000" dirty="0">
                <a:latin typeface="Traditional Arabic" pitchFamily="18" charset="-78"/>
                <a:ea typeface="Times New Roman"/>
                <a:cs typeface="Traditional Arabic" pitchFamily="18" charset="-78"/>
              </a:rPr>
              <a:t> تبين الحدود بين ما تستطيع أو لا تستطيع المنظمة إنتاجه</a:t>
            </a:r>
            <a:endParaRPr lang="fr-FR" sz="2000" dirty="0">
              <a:effectLst/>
              <a:latin typeface="Traditional Arabic" pitchFamily="18" charset="-78"/>
              <a:ea typeface="Times New Roman"/>
              <a:cs typeface="Traditional Arabic" pitchFamily="18" charset="-78"/>
            </a:endParaRPr>
          </a:p>
        </p:txBody>
      </p:sp>
    </p:spTree>
    <p:extLst>
      <p:ext uri="{BB962C8B-B14F-4D97-AF65-F5344CB8AC3E}">
        <p14:creationId xmlns:p14="http://schemas.microsoft.com/office/powerpoint/2010/main" val="1523676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68005" y="476672"/>
            <a:ext cx="8496944" cy="2400657"/>
          </a:xfrm>
          <a:prstGeom prst="rect">
            <a:avLst/>
          </a:prstGeom>
        </p:spPr>
        <p:txBody>
          <a:bodyPr wrap="square">
            <a:spAutoFit/>
          </a:bodyPr>
          <a:lstStyle/>
          <a:p>
            <a:pPr algn="r" rtl="1">
              <a:lnSpc>
                <a:spcPct val="150000"/>
              </a:lnSpc>
            </a:pPr>
            <a:r>
              <a:rPr lang="ar-DZ" sz="2000" dirty="0">
                <a:latin typeface="Traditional Arabic" pitchFamily="18" charset="-78"/>
                <a:cs typeface="Traditional Arabic" pitchFamily="18" charset="-78"/>
              </a:rPr>
              <a:t>و بعد توضيح و بصورة وجيزة مفاهيم كل من المعطيات, المعلومات, المعرفة, يجدر بنا الرجوع إلى العلاقة بينهم حيث نجد أن: " البيانات هي المعطيات و بالتجميع, التصنيف تنتج المعلومات, فبالتحليل, التصميم, المقارنة و التفسير تنتج المعرفة, فالمعرفة خليط الخبرة و استخلاص مفاهيم جديدة و هي أرقى من المعطيات و المعلومات"1.</a:t>
            </a:r>
          </a:p>
          <a:p>
            <a:pPr algn="r" rtl="1">
              <a:lnSpc>
                <a:spcPct val="150000"/>
              </a:lnSpc>
            </a:pPr>
            <a:r>
              <a:rPr lang="ar-DZ" sz="2000" dirty="0">
                <a:latin typeface="Traditional Arabic" pitchFamily="18" charset="-78"/>
                <a:cs typeface="Traditional Arabic" pitchFamily="18" charset="-78"/>
              </a:rPr>
              <a:t> و للتوضيح أكثر يمكن القول أن "المعلومة هي مجموعة المعطيات في سياق معين, أما المعرفة فهي المعلومات بدلالة </a:t>
            </a:r>
            <a:r>
              <a:rPr lang="ar-DZ" sz="2000" dirty="0" smtClean="0">
                <a:latin typeface="Traditional Arabic" pitchFamily="18" charset="-78"/>
                <a:cs typeface="Traditional Arabic" pitchFamily="18" charset="-78"/>
              </a:rPr>
              <a:t>معينة</a:t>
            </a:r>
          </a:p>
          <a:p>
            <a:pPr algn="r" rtl="1">
              <a:lnSpc>
                <a:spcPct val="150000"/>
              </a:lnSpc>
            </a:pPr>
            <a:endParaRPr lang="ar-DZ" sz="2000" dirty="0">
              <a:latin typeface="Traditional Arabic" pitchFamily="18" charset="-78"/>
              <a:cs typeface="Traditional Arabic" pitchFamily="18" charset="-78"/>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2564904"/>
            <a:ext cx="7920879" cy="414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97027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764704"/>
            <a:ext cx="8712968" cy="4247317"/>
          </a:xfrm>
          <a:prstGeom prst="rect">
            <a:avLst/>
          </a:prstGeom>
        </p:spPr>
        <p:txBody>
          <a:bodyPr wrap="square">
            <a:spAutoFit/>
          </a:bodyPr>
          <a:lstStyle/>
          <a:p>
            <a:pPr indent="107950" algn="just" rtl="1">
              <a:lnSpc>
                <a:spcPct val="150000"/>
              </a:lnSpc>
              <a:spcAft>
                <a:spcPts val="0"/>
              </a:spcAft>
            </a:pPr>
            <a:r>
              <a:rPr lang="ar-DZ" sz="2000" b="1" dirty="0">
                <a:latin typeface="Times New Roman"/>
                <a:ea typeface="Times New Roman"/>
                <a:cs typeface="Arabic Transparent"/>
              </a:rPr>
              <a:t>أنواع المعرفة</a:t>
            </a:r>
            <a:endParaRPr lang="fr-FR" sz="1600" dirty="0">
              <a:latin typeface="Times New Roman"/>
              <a:ea typeface="Times New Roman"/>
            </a:endParaRPr>
          </a:p>
          <a:p>
            <a:pPr indent="107950" algn="just" rtl="1">
              <a:lnSpc>
                <a:spcPct val="150000"/>
              </a:lnSpc>
              <a:spcAft>
                <a:spcPts val="0"/>
              </a:spcAft>
            </a:pPr>
            <a:r>
              <a:rPr lang="ar-DZ" dirty="0">
                <a:latin typeface="Times New Roman"/>
                <a:ea typeface="Times New Roman"/>
                <a:cs typeface="Arabic Transparent"/>
              </a:rPr>
              <a:t>   </a:t>
            </a:r>
            <a:r>
              <a:rPr lang="ar-DZ" sz="2000" dirty="0">
                <a:latin typeface="Traditional Arabic" pitchFamily="18" charset="-78"/>
                <a:ea typeface="Times New Roman"/>
                <a:cs typeface="Traditional Arabic" pitchFamily="18" charset="-78"/>
              </a:rPr>
              <a:t>لم يكن </a:t>
            </a:r>
            <a:r>
              <a:rPr lang="ar-DZ" sz="2000" dirty="0" err="1">
                <a:latin typeface="Traditional Arabic" pitchFamily="18" charset="-78"/>
                <a:ea typeface="Times New Roman"/>
                <a:cs typeface="Traditional Arabic" pitchFamily="18" charset="-78"/>
              </a:rPr>
              <a:t>الإختلاف</a:t>
            </a:r>
            <a:r>
              <a:rPr lang="ar-DZ" sz="2000" dirty="0">
                <a:latin typeface="Traditional Arabic" pitchFamily="18" charset="-78"/>
                <a:ea typeface="Times New Roman"/>
                <a:cs typeface="Traditional Arabic" pitchFamily="18" charset="-78"/>
              </a:rPr>
              <a:t> فقط حول تحديد مفهوم المعرفة بل تعدى ذلك ليشمل تحديد أنواعها إذ نجد عدة </a:t>
            </a:r>
            <a:r>
              <a:rPr lang="ar-DZ" sz="2000" dirty="0" err="1">
                <a:latin typeface="Traditional Arabic" pitchFamily="18" charset="-78"/>
                <a:ea typeface="Times New Roman"/>
                <a:cs typeface="Traditional Arabic" pitchFamily="18" charset="-78"/>
              </a:rPr>
              <a:t>إتجاهات</a:t>
            </a:r>
            <a:r>
              <a:rPr lang="ar-DZ" sz="2000" dirty="0">
                <a:latin typeface="Traditional Arabic" pitchFamily="18" charset="-78"/>
                <a:ea typeface="Times New Roman"/>
                <a:cs typeface="Traditional Arabic" pitchFamily="18" charset="-78"/>
              </a:rPr>
              <a:t> لتحديد ذلك, و لكل وجهة نظر. فهناك من انطلق من قابلية المعرفة للنقل و التعبير أو الإعلان و الإظهار, ليقسمها بذلك إلى معرفة معلنة أو ظاهرة, و معرفة ضمنية أو ذاتية</a:t>
            </a:r>
            <a:r>
              <a:rPr lang="ar-DZ" sz="2000" baseline="30000" dirty="0">
                <a:latin typeface="Traditional Arabic" pitchFamily="18" charset="-78"/>
                <a:ea typeface="Times New Roman"/>
                <a:cs typeface="Traditional Arabic" pitchFamily="18" charset="-78"/>
                <a:hlinkClick r:id="rId2" action="ppaction://hlinkfile"/>
              </a:rPr>
              <a:t>1</a:t>
            </a:r>
            <a:r>
              <a:rPr lang="ar-DZ" sz="2000" dirty="0">
                <a:latin typeface="Traditional Arabic" pitchFamily="18" charset="-78"/>
                <a:ea typeface="Times New Roman"/>
                <a:cs typeface="Traditional Arabic" pitchFamily="18" charset="-78"/>
              </a:rPr>
              <a:t>:</a:t>
            </a:r>
            <a:endParaRPr lang="fr-FR" dirty="0">
              <a:latin typeface="Traditional Arabic" pitchFamily="18" charset="-78"/>
              <a:ea typeface="Times New Roman"/>
              <a:cs typeface="Traditional Arabic" pitchFamily="18" charset="-78"/>
            </a:endParaRPr>
          </a:p>
          <a:p>
            <a:pPr marL="342900" indent="-342900" algn="just" rtl="1">
              <a:lnSpc>
                <a:spcPct val="150000"/>
              </a:lnSpc>
              <a:spcAft>
                <a:spcPts val="0"/>
              </a:spcAft>
              <a:buFont typeface="Wingdings" pitchFamily="2" charset="2"/>
              <a:buChar char="Ø"/>
            </a:pPr>
            <a:r>
              <a:rPr lang="ar-DZ" sz="2000" u="sng" dirty="0" smtClean="0">
                <a:latin typeface="Traditional Arabic" pitchFamily="18" charset="-78"/>
                <a:ea typeface="Times New Roman"/>
                <a:cs typeface="Traditional Arabic" pitchFamily="18" charset="-78"/>
              </a:rPr>
              <a:t>المعرفة </a:t>
            </a:r>
            <a:r>
              <a:rPr lang="ar-DZ" sz="2000" u="sng" dirty="0">
                <a:latin typeface="Traditional Arabic" pitchFamily="18" charset="-78"/>
                <a:ea typeface="Times New Roman"/>
                <a:cs typeface="Traditional Arabic" pitchFamily="18" charset="-78"/>
              </a:rPr>
              <a:t>المعلنة (الظاهرة ):</a:t>
            </a:r>
            <a:r>
              <a:rPr lang="fr-FR" sz="2000" dirty="0">
                <a:latin typeface="Traditional Arabic" pitchFamily="18" charset="-78"/>
                <a:ea typeface="Times New Roman"/>
                <a:cs typeface="Traditional Arabic" pitchFamily="18" charset="-78"/>
              </a:rPr>
              <a:t>  La connaissance explicite       </a:t>
            </a:r>
            <a:endParaRPr lang="fr-FR" dirty="0">
              <a:latin typeface="Traditional Arabic" pitchFamily="18" charset="-78"/>
              <a:ea typeface="Times New Roman"/>
              <a:cs typeface="Traditional Arabic" pitchFamily="18" charset="-78"/>
            </a:endParaRPr>
          </a:p>
          <a:p>
            <a:pPr indent="107950" algn="just" rtl="1">
              <a:lnSpc>
                <a:spcPct val="150000"/>
              </a:lnSpc>
              <a:spcAft>
                <a:spcPts val="0"/>
              </a:spcAft>
            </a:pPr>
            <a:r>
              <a:rPr lang="ar-DZ" sz="2000" dirty="0">
                <a:latin typeface="Traditional Arabic" pitchFamily="18" charset="-78"/>
                <a:ea typeface="Times New Roman"/>
                <a:cs typeface="Traditional Arabic" pitchFamily="18" charset="-78"/>
              </a:rPr>
              <a:t>هي المعرفة القابلة </a:t>
            </a:r>
            <a:r>
              <a:rPr lang="ar-DZ" sz="2000" dirty="0" err="1">
                <a:latin typeface="Traditional Arabic" pitchFamily="18" charset="-78"/>
                <a:ea typeface="Times New Roman"/>
                <a:cs typeface="Traditional Arabic" pitchFamily="18" charset="-78"/>
              </a:rPr>
              <a:t>للإنتقال</a:t>
            </a:r>
            <a:r>
              <a:rPr lang="ar-DZ" sz="2000" dirty="0">
                <a:latin typeface="Traditional Arabic" pitchFamily="18" charset="-78"/>
                <a:ea typeface="Times New Roman"/>
                <a:cs typeface="Traditional Arabic" pitchFamily="18" charset="-78"/>
              </a:rPr>
              <a:t> بسهولة بين الأفراد عن طريق الكتابة أو شفهيا.</a:t>
            </a:r>
            <a:endParaRPr lang="fr-FR" dirty="0">
              <a:latin typeface="Traditional Arabic" pitchFamily="18" charset="-78"/>
              <a:ea typeface="Times New Roman"/>
              <a:cs typeface="Traditional Arabic" pitchFamily="18" charset="-78"/>
            </a:endParaRPr>
          </a:p>
          <a:p>
            <a:pPr marL="342900" indent="-342900" algn="just" rtl="1">
              <a:lnSpc>
                <a:spcPct val="150000"/>
              </a:lnSpc>
              <a:spcAft>
                <a:spcPts val="0"/>
              </a:spcAft>
              <a:buFont typeface="Wingdings" pitchFamily="2" charset="2"/>
              <a:buChar char="Ø"/>
            </a:pPr>
            <a:r>
              <a:rPr lang="ar-DZ" sz="2000" u="sng" dirty="0" smtClean="0">
                <a:latin typeface="Traditional Arabic" pitchFamily="18" charset="-78"/>
                <a:ea typeface="Times New Roman"/>
                <a:cs typeface="Traditional Arabic" pitchFamily="18" charset="-78"/>
              </a:rPr>
              <a:t>المعرفة </a:t>
            </a:r>
            <a:r>
              <a:rPr lang="ar-DZ" sz="2000" u="sng" dirty="0">
                <a:latin typeface="Traditional Arabic" pitchFamily="18" charset="-78"/>
                <a:ea typeface="Times New Roman"/>
                <a:cs typeface="Traditional Arabic" pitchFamily="18" charset="-78"/>
              </a:rPr>
              <a:t>الضمنية (الذاتية, الباطنة):</a:t>
            </a:r>
            <a:r>
              <a:rPr lang="fr-FR" sz="2000" dirty="0">
                <a:latin typeface="Traditional Arabic" pitchFamily="18" charset="-78"/>
                <a:ea typeface="Times New Roman"/>
                <a:cs typeface="Traditional Arabic" pitchFamily="18" charset="-78"/>
              </a:rPr>
              <a:t>   La connaissance implicite    </a:t>
            </a:r>
            <a:endParaRPr lang="fr-FR" dirty="0">
              <a:latin typeface="Traditional Arabic" pitchFamily="18" charset="-78"/>
              <a:ea typeface="Times New Roman"/>
              <a:cs typeface="Traditional Arabic" pitchFamily="18" charset="-78"/>
            </a:endParaRPr>
          </a:p>
          <a:p>
            <a:pPr indent="107950" algn="just" rtl="1">
              <a:lnSpc>
                <a:spcPct val="150000"/>
              </a:lnSpc>
              <a:spcAft>
                <a:spcPts val="0"/>
              </a:spcAft>
            </a:pPr>
            <a:r>
              <a:rPr lang="ar-DZ" sz="2000" dirty="0">
                <a:latin typeface="Traditional Arabic" pitchFamily="18" charset="-78"/>
                <a:ea typeface="Times New Roman"/>
                <a:cs typeface="Traditional Arabic" pitchFamily="18" charset="-78"/>
              </a:rPr>
              <a:t>فهي المعتقدات و </a:t>
            </a:r>
            <a:r>
              <a:rPr lang="ar-DZ" sz="2000" dirty="0" err="1">
                <a:latin typeface="Traditional Arabic" pitchFamily="18" charset="-78"/>
                <a:ea typeface="Times New Roman"/>
                <a:cs typeface="Traditional Arabic" pitchFamily="18" charset="-78"/>
              </a:rPr>
              <a:t>الإتجاهات</a:t>
            </a:r>
            <a:r>
              <a:rPr lang="ar-DZ" sz="2000" dirty="0">
                <a:latin typeface="Traditional Arabic" pitchFamily="18" charset="-78"/>
                <a:ea typeface="Times New Roman"/>
                <a:cs typeface="Traditional Arabic" pitchFamily="18" charset="-78"/>
              </a:rPr>
              <a:t> و المدركات و القيم الذاتية النابعة من التجارب الشخصية للفرد و التي يصعب التعبير عنها و تحويلها للآخرين, إذ يتم نقلها بواسطة التقليد و التجربة فقط</a:t>
            </a:r>
            <a:r>
              <a:rPr lang="ar-DZ" sz="2000" dirty="0" smtClean="0">
                <a:latin typeface="Traditional Arabic" pitchFamily="18" charset="-78"/>
                <a:ea typeface="Times New Roman"/>
                <a:cs typeface="Traditional Arabic" pitchFamily="18" charset="-78"/>
              </a:rPr>
              <a:t>.</a:t>
            </a:r>
            <a:endParaRPr lang="fr-FR" dirty="0">
              <a:latin typeface="Traditional Arabic" pitchFamily="18" charset="-78"/>
              <a:ea typeface="Times New Roman"/>
              <a:cs typeface="Traditional Arabic" pitchFamily="18" charset="-78"/>
            </a:endParaRPr>
          </a:p>
        </p:txBody>
      </p:sp>
    </p:spTree>
    <p:extLst>
      <p:ext uri="{BB962C8B-B14F-4D97-AF65-F5344CB8AC3E}">
        <p14:creationId xmlns:p14="http://schemas.microsoft.com/office/powerpoint/2010/main" val="1760602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260648"/>
            <a:ext cx="8784976" cy="6832640"/>
          </a:xfrm>
          <a:prstGeom prst="rect">
            <a:avLst/>
          </a:prstGeom>
        </p:spPr>
        <p:txBody>
          <a:bodyPr wrap="square">
            <a:spAutoFit/>
          </a:bodyPr>
          <a:lstStyle/>
          <a:p>
            <a:pPr indent="107950" algn="just" rtl="1">
              <a:lnSpc>
                <a:spcPct val="150000"/>
              </a:lnSpc>
              <a:spcAft>
                <a:spcPts val="0"/>
              </a:spcAft>
            </a:pPr>
            <a:r>
              <a:rPr lang="ar-DZ" dirty="0">
                <a:latin typeface="Times New Roman"/>
                <a:ea typeface="Times New Roman"/>
                <a:cs typeface="Arabic Transparent"/>
              </a:rPr>
              <a:t> </a:t>
            </a:r>
            <a:r>
              <a:rPr lang="ar-DZ" sz="2000" dirty="0">
                <a:latin typeface="Traditional Arabic" pitchFamily="18" charset="-78"/>
                <a:ea typeface="Times New Roman"/>
                <a:cs typeface="Traditional Arabic" pitchFamily="18" charset="-78"/>
              </a:rPr>
              <a:t>أما </a:t>
            </a:r>
            <a:r>
              <a:rPr lang="ar-DZ" sz="2000" dirty="0" err="1">
                <a:latin typeface="Traditional Arabic" pitchFamily="18" charset="-78"/>
                <a:ea typeface="Times New Roman"/>
                <a:cs typeface="Traditional Arabic" pitchFamily="18" charset="-78"/>
              </a:rPr>
              <a:t>بالإعتماد</a:t>
            </a:r>
            <a:r>
              <a:rPr lang="ar-DZ" sz="2000" dirty="0">
                <a:latin typeface="Traditional Arabic" pitchFamily="18" charset="-78"/>
                <a:ea typeface="Times New Roman"/>
                <a:cs typeface="Traditional Arabic" pitchFamily="18" charset="-78"/>
              </a:rPr>
              <a:t> على مصادر المعرفة, فيمكن تقسيمها إلى : معرفة داخلية, و معرفة خارجية.  </a:t>
            </a:r>
            <a:endParaRPr lang="fr-FR" dirty="0">
              <a:latin typeface="Traditional Arabic" pitchFamily="18" charset="-78"/>
              <a:ea typeface="Times New Roman"/>
              <a:cs typeface="Traditional Arabic" pitchFamily="18" charset="-78"/>
            </a:endParaRPr>
          </a:p>
          <a:p>
            <a:pPr marL="342900" indent="-342900" algn="just" rtl="1">
              <a:lnSpc>
                <a:spcPct val="150000"/>
              </a:lnSpc>
              <a:spcAft>
                <a:spcPts val="0"/>
              </a:spcAft>
              <a:buFont typeface="Wingdings" pitchFamily="2" charset="2"/>
              <a:buChar char="Ø"/>
            </a:pPr>
            <a:r>
              <a:rPr lang="ar-DZ" sz="2000" b="1" u="sng" dirty="0" smtClean="0">
                <a:latin typeface="Traditional Arabic" pitchFamily="18" charset="-78"/>
                <a:ea typeface="Times New Roman"/>
                <a:cs typeface="Traditional Arabic" pitchFamily="18" charset="-78"/>
              </a:rPr>
              <a:t>المعرفة </a:t>
            </a:r>
            <a:r>
              <a:rPr lang="ar-DZ" sz="2000" b="1" u="sng" dirty="0">
                <a:latin typeface="Traditional Arabic" pitchFamily="18" charset="-78"/>
                <a:ea typeface="Times New Roman"/>
                <a:cs typeface="Traditional Arabic" pitchFamily="18" charset="-78"/>
              </a:rPr>
              <a:t>الداخلية</a:t>
            </a:r>
            <a:r>
              <a:rPr lang="ar-DZ" sz="2000" u="sng" dirty="0">
                <a:latin typeface="Traditional Arabic" pitchFamily="18" charset="-78"/>
                <a:ea typeface="Times New Roman"/>
                <a:cs typeface="Traditional Arabic" pitchFamily="18" charset="-78"/>
              </a:rPr>
              <a:t>:</a:t>
            </a:r>
            <a:r>
              <a:rPr lang="ar-DZ" sz="2000" dirty="0">
                <a:latin typeface="Traditional Arabic" pitchFamily="18" charset="-78"/>
                <a:ea typeface="Times New Roman"/>
                <a:cs typeface="Traditional Arabic" pitchFamily="18" charset="-78"/>
              </a:rPr>
              <a:t> هي كل معرفة تنشأ, تحول و تسير داخل المنظمة من طرف الأفراد المتواجدين بالمنظمة.</a:t>
            </a:r>
            <a:endParaRPr lang="fr-FR" dirty="0">
              <a:latin typeface="Traditional Arabic" pitchFamily="18" charset="-78"/>
              <a:ea typeface="Times New Roman"/>
              <a:cs typeface="Traditional Arabic" pitchFamily="18" charset="-78"/>
            </a:endParaRPr>
          </a:p>
          <a:p>
            <a:pPr marL="342900" indent="-342900" algn="just" rtl="1">
              <a:lnSpc>
                <a:spcPct val="150000"/>
              </a:lnSpc>
              <a:spcAft>
                <a:spcPts val="0"/>
              </a:spcAft>
              <a:buFont typeface="Wingdings" pitchFamily="2" charset="2"/>
              <a:buChar char="Ø"/>
            </a:pPr>
            <a:r>
              <a:rPr lang="ar-DZ" sz="2000" u="sng" dirty="0" smtClean="0">
                <a:latin typeface="Traditional Arabic" pitchFamily="18" charset="-78"/>
                <a:ea typeface="Times New Roman"/>
                <a:cs typeface="Traditional Arabic" pitchFamily="18" charset="-78"/>
              </a:rPr>
              <a:t> </a:t>
            </a:r>
            <a:r>
              <a:rPr lang="ar-DZ" sz="2000" b="1" u="sng" dirty="0">
                <a:latin typeface="Traditional Arabic" pitchFamily="18" charset="-78"/>
                <a:ea typeface="Times New Roman"/>
                <a:cs typeface="Traditional Arabic" pitchFamily="18" charset="-78"/>
              </a:rPr>
              <a:t>المعرفة الخارجية </a:t>
            </a:r>
            <a:r>
              <a:rPr lang="ar-DZ" sz="2000" u="sng" dirty="0">
                <a:latin typeface="Traditional Arabic" pitchFamily="18" charset="-78"/>
                <a:ea typeface="Times New Roman"/>
                <a:cs typeface="Traditional Arabic" pitchFamily="18" charset="-78"/>
              </a:rPr>
              <a:t>:</a:t>
            </a:r>
            <a:r>
              <a:rPr lang="ar-DZ" sz="2000" dirty="0">
                <a:latin typeface="Traditional Arabic" pitchFamily="18" charset="-78"/>
                <a:ea typeface="Times New Roman"/>
                <a:cs typeface="Traditional Arabic" pitchFamily="18" charset="-78"/>
              </a:rPr>
              <a:t> هي مجموع المعارف التي نتحصل عليها من مصادر خارج المنظمة (العملاء, المنافسين, الشركاء, الأنترنت</a:t>
            </a:r>
            <a:r>
              <a:rPr lang="ar-DZ" sz="2000" dirty="0" smtClean="0">
                <a:latin typeface="Traditional Arabic" pitchFamily="18" charset="-78"/>
                <a:ea typeface="Times New Roman"/>
                <a:cs typeface="Traditional Arabic" pitchFamily="18" charset="-78"/>
              </a:rPr>
              <a:t>...)</a:t>
            </a:r>
          </a:p>
          <a:p>
            <a:pPr algn="just" rtl="1">
              <a:lnSpc>
                <a:spcPct val="150000"/>
              </a:lnSpc>
              <a:spcAft>
                <a:spcPts val="0"/>
              </a:spcAft>
            </a:pPr>
            <a:r>
              <a:rPr lang="ar-DZ" dirty="0" smtClean="0">
                <a:latin typeface="Traditional Arabic" pitchFamily="18" charset="-78"/>
                <a:ea typeface="Times New Roman"/>
                <a:cs typeface="Traditional Arabic" pitchFamily="18" charset="-78"/>
              </a:rPr>
              <a:t>كما</a:t>
            </a:r>
            <a:r>
              <a:rPr lang="ar-DZ" sz="2000" dirty="0" smtClean="0">
                <a:latin typeface="Traditional Arabic" pitchFamily="18" charset="-78"/>
                <a:ea typeface="Times New Roman"/>
                <a:cs typeface="Traditional Arabic" pitchFamily="18" charset="-78"/>
              </a:rPr>
              <a:t> </a:t>
            </a:r>
            <a:r>
              <a:rPr lang="ar-DZ" sz="2000" dirty="0">
                <a:latin typeface="Traditional Arabic" pitchFamily="18" charset="-78"/>
                <a:ea typeface="Times New Roman"/>
                <a:cs typeface="Traditional Arabic" pitchFamily="18" charset="-78"/>
              </a:rPr>
              <a:t>يمكن أن نشير إلى أنه هناك معرفة فردية و معرفة جماعية :     </a:t>
            </a:r>
            <a:endParaRPr lang="ar-DZ" dirty="0" smtClean="0">
              <a:latin typeface="Traditional Arabic" pitchFamily="18" charset="-78"/>
              <a:ea typeface="Times New Roman"/>
              <a:cs typeface="Traditional Arabic" pitchFamily="18" charset="-78"/>
            </a:endParaRPr>
          </a:p>
          <a:p>
            <a:pPr marL="342900" indent="-342900" algn="just" rtl="1">
              <a:lnSpc>
                <a:spcPct val="150000"/>
              </a:lnSpc>
              <a:spcAft>
                <a:spcPts val="0"/>
              </a:spcAft>
              <a:buFont typeface="Wingdings" pitchFamily="2" charset="2"/>
              <a:buChar char="Ø"/>
            </a:pPr>
            <a:r>
              <a:rPr lang="ar-DZ" sz="2000" b="1" u="sng" dirty="0" smtClean="0">
                <a:latin typeface="Traditional Arabic" pitchFamily="18" charset="-78"/>
                <a:ea typeface="Times New Roman"/>
                <a:cs typeface="Traditional Arabic" pitchFamily="18" charset="-78"/>
              </a:rPr>
              <a:t>المعرفة </a:t>
            </a:r>
            <a:r>
              <a:rPr lang="ar-DZ" sz="2000" b="1" u="sng" dirty="0">
                <a:latin typeface="Traditional Arabic" pitchFamily="18" charset="-78"/>
                <a:ea typeface="Times New Roman"/>
                <a:cs typeface="Traditional Arabic" pitchFamily="18" charset="-78"/>
              </a:rPr>
              <a:t>الفردية </a:t>
            </a:r>
            <a:r>
              <a:rPr lang="ar-DZ" sz="2000" u="sng" dirty="0">
                <a:latin typeface="Traditional Arabic" pitchFamily="18" charset="-78"/>
                <a:ea typeface="Times New Roman"/>
                <a:cs typeface="Traditional Arabic" pitchFamily="18" charset="-78"/>
              </a:rPr>
              <a:t>:</a:t>
            </a:r>
            <a:r>
              <a:rPr lang="ar-DZ" sz="2000" dirty="0">
                <a:latin typeface="Traditional Arabic" pitchFamily="18" charset="-78"/>
                <a:ea typeface="Times New Roman"/>
                <a:cs typeface="Traditional Arabic" pitchFamily="18" charset="-78"/>
              </a:rPr>
              <a:t> هي مجموع المعارف المتواجدة لدى فرد واحد, و المكتسبة بطرق شتى</a:t>
            </a:r>
            <a:r>
              <a:rPr lang="ar-DZ" sz="2000" baseline="30000" dirty="0">
                <a:latin typeface="Traditional Arabic" pitchFamily="18" charset="-78"/>
                <a:ea typeface="Times New Roman"/>
                <a:cs typeface="Traditional Arabic" pitchFamily="18" charset="-78"/>
                <a:hlinkClick r:id="rId2" action="ppaction://hlinkfile"/>
              </a:rPr>
              <a:t>1</a:t>
            </a:r>
            <a:r>
              <a:rPr lang="ar-DZ" sz="2000" dirty="0">
                <a:latin typeface="Traditional Arabic" pitchFamily="18" charset="-78"/>
                <a:ea typeface="Times New Roman"/>
                <a:cs typeface="Traditional Arabic" pitchFamily="18" charset="-78"/>
              </a:rPr>
              <a:t>.</a:t>
            </a:r>
            <a:endParaRPr lang="fr-FR" dirty="0">
              <a:latin typeface="Traditional Arabic" pitchFamily="18" charset="-78"/>
              <a:ea typeface="Times New Roman"/>
              <a:cs typeface="Traditional Arabic" pitchFamily="18" charset="-78"/>
            </a:endParaRPr>
          </a:p>
          <a:p>
            <a:pPr marL="342900" indent="-342900" algn="just" rtl="1">
              <a:lnSpc>
                <a:spcPct val="150000"/>
              </a:lnSpc>
              <a:spcAft>
                <a:spcPts val="0"/>
              </a:spcAft>
              <a:buFont typeface="Wingdings" pitchFamily="2" charset="2"/>
              <a:buChar char="Ø"/>
            </a:pPr>
            <a:r>
              <a:rPr lang="ar-DZ" sz="2000" b="1" u="sng" dirty="0" smtClean="0">
                <a:latin typeface="Traditional Arabic" pitchFamily="18" charset="-78"/>
                <a:ea typeface="Times New Roman"/>
                <a:cs typeface="Traditional Arabic" pitchFamily="18" charset="-78"/>
              </a:rPr>
              <a:t>المعرفة </a:t>
            </a:r>
            <a:r>
              <a:rPr lang="ar-DZ" sz="2000" b="1" u="sng" dirty="0">
                <a:latin typeface="Traditional Arabic" pitchFamily="18" charset="-78"/>
                <a:ea typeface="Times New Roman"/>
                <a:cs typeface="Traditional Arabic" pitchFamily="18" charset="-78"/>
              </a:rPr>
              <a:t>الجماعية </a:t>
            </a:r>
            <a:r>
              <a:rPr lang="ar-DZ" sz="2000" u="sng" dirty="0">
                <a:latin typeface="Traditional Arabic" pitchFamily="18" charset="-78"/>
                <a:ea typeface="Times New Roman"/>
                <a:cs typeface="Traditional Arabic" pitchFamily="18" charset="-78"/>
              </a:rPr>
              <a:t>:</a:t>
            </a:r>
            <a:r>
              <a:rPr lang="ar-DZ" sz="2000" dirty="0">
                <a:latin typeface="Traditional Arabic" pitchFamily="18" charset="-78"/>
                <a:ea typeface="Times New Roman"/>
                <a:cs typeface="Traditional Arabic" pitchFamily="18" charset="-78"/>
              </a:rPr>
              <a:t> فهي منقسمة إلى معرفة باطنية جماعية و معرفة ظاهرية جماعية, تتمثل المعرفة</a:t>
            </a:r>
            <a:endParaRPr lang="fr-FR" dirty="0">
              <a:latin typeface="Traditional Arabic" pitchFamily="18" charset="-78"/>
              <a:ea typeface="Times New Roman"/>
              <a:cs typeface="Traditional Arabic" pitchFamily="18" charset="-78"/>
            </a:endParaRPr>
          </a:p>
          <a:p>
            <a:pPr indent="107950" algn="just" rtl="1">
              <a:lnSpc>
                <a:spcPct val="150000"/>
              </a:lnSpc>
              <a:spcAft>
                <a:spcPts val="0"/>
              </a:spcAft>
            </a:pPr>
            <a:r>
              <a:rPr lang="ar-DZ" sz="2000" dirty="0">
                <a:latin typeface="Traditional Arabic" pitchFamily="18" charset="-78"/>
                <a:ea typeface="Times New Roman"/>
                <a:cs typeface="Traditional Arabic" pitchFamily="18" charset="-78"/>
              </a:rPr>
              <a:t>الباطنة  الجماعية في :</a:t>
            </a:r>
            <a:endParaRPr lang="fr-FR" dirty="0">
              <a:latin typeface="Traditional Arabic" pitchFamily="18" charset="-78"/>
              <a:ea typeface="Times New Roman"/>
              <a:cs typeface="Traditional Arabic" pitchFamily="18" charset="-78"/>
            </a:endParaRPr>
          </a:p>
          <a:p>
            <a:pPr indent="107950" algn="just" rtl="1">
              <a:lnSpc>
                <a:spcPct val="150000"/>
              </a:lnSpc>
              <a:spcAft>
                <a:spcPts val="0"/>
              </a:spcAft>
            </a:pPr>
            <a:r>
              <a:rPr lang="nl-NL" sz="2000" dirty="0">
                <a:latin typeface="Traditional Arabic" pitchFamily="18" charset="-78"/>
                <a:ea typeface="Times New Roman"/>
                <a:cs typeface="Traditional Arabic" pitchFamily="18" charset="-78"/>
              </a:rPr>
              <a:t>  </a:t>
            </a:r>
            <a:r>
              <a:rPr lang="ar-DZ" sz="2000" dirty="0">
                <a:latin typeface="Traditional Arabic" pitchFamily="18" charset="-78"/>
                <a:ea typeface="Times New Roman"/>
                <a:cs typeface="Traditional Arabic" pitchFamily="18" charset="-78"/>
              </a:rPr>
              <a:t>- الحس المشترك : و هو جميع الأمور المعقولة و المدركة المشتركة و المتفق عليها بين الناس.</a:t>
            </a:r>
            <a:endParaRPr lang="fr-FR" dirty="0">
              <a:latin typeface="Traditional Arabic" pitchFamily="18" charset="-78"/>
              <a:ea typeface="Times New Roman"/>
              <a:cs typeface="Traditional Arabic" pitchFamily="18" charset="-78"/>
            </a:endParaRPr>
          </a:p>
          <a:p>
            <a:pPr indent="107950" algn="just" rtl="1">
              <a:lnSpc>
                <a:spcPct val="150000"/>
              </a:lnSpc>
              <a:spcAft>
                <a:spcPts val="0"/>
              </a:spcAft>
            </a:pPr>
            <a:r>
              <a:rPr lang="ar-DZ" sz="2000" dirty="0">
                <a:latin typeface="Traditional Arabic" pitchFamily="18" charset="-78"/>
                <a:ea typeface="Times New Roman"/>
                <a:cs typeface="Traditional Arabic" pitchFamily="18" charset="-78"/>
              </a:rPr>
              <a:t> - الممارسة المشتركة : و هي المعرفة التي تكتسب عن طريق </a:t>
            </a:r>
            <a:r>
              <a:rPr lang="ar-DZ" sz="2000" dirty="0" err="1">
                <a:latin typeface="Traditional Arabic" pitchFamily="18" charset="-78"/>
                <a:ea typeface="Times New Roman"/>
                <a:cs typeface="Traditional Arabic" pitchFamily="18" charset="-78"/>
              </a:rPr>
              <a:t>المما</a:t>
            </a:r>
            <a:r>
              <a:rPr lang="ar-DZ" sz="2000" dirty="0">
                <a:latin typeface="Traditional Arabic" pitchFamily="18" charset="-78"/>
                <a:ea typeface="Times New Roman"/>
                <a:cs typeface="Traditional Arabic" pitchFamily="18" charset="-78"/>
              </a:rPr>
              <a:t> </a:t>
            </a:r>
            <a:r>
              <a:rPr lang="ar-DZ" sz="2000" dirty="0" err="1">
                <a:latin typeface="Traditional Arabic" pitchFamily="18" charset="-78"/>
                <a:ea typeface="Times New Roman"/>
                <a:cs typeface="Traditional Arabic" pitchFamily="18" charset="-78"/>
              </a:rPr>
              <a:t>رسات</a:t>
            </a:r>
            <a:r>
              <a:rPr lang="ar-DZ" sz="2000" dirty="0">
                <a:latin typeface="Traditional Arabic" pitchFamily="18" charset="-78"/>
                <a:ea typeface="Times New Roman"/>
                <a:cs typeface="Traditional Arabic" pitchFamily="18" charset="-78"/>
              </a:rPr>
              <a:t> الجماعية .</a:t>
            </a:r>
            <a:endParaRPr lang="fr-FR" dirty="0">
              <a:latin typeface="Traditional Arabic" pitchFamily="18" charset="-78"/>
              <a:ea typeface="Times New Roman"/>
              <a:cs typeface="Traditional Arabic" pitchFamily="18" charset="-78"/>
            </a:endParaRPr>
          </a:p>
          <a:p>
            <a:pPr indent="107950" algn="just" rtl="1">
              <a:lnSpc>
                <a:spcPct val="150000"/>
              </a:lnSpc>
              <a:spcAft>
                <a:spcPts val="0"/>
              </a:spcAft>
            </a:pPr>
            <a:r>
              <a:rPr lang="ar-DZ" sz="2000" dirty="0">
                <a:latin typeface="Traditional Arabic" pitchFamily="18" charset="-78"/>
                <a:ea typeface="Times New Roman"/>
                <a:cs typeface="Traditional Arabic" pitchFamily="18" charset="-78"/>
              </a:rPr>
              <a:t>  أما المعرفة الظاهرة الجماعية فتتمثل في كل من :</a:t>
            </a:r>
            <a:endParaRPr lang="fr-FR" dirty="0">
              <a:latin typeface="Traditional Arabic" pitchFamily="18" charset="-78"/>
              <a:ea typeface="Times New Roman"/>
              <a:cs typeface="Traditional Arabic" pitchFamily="18" charset="-78"/>
            </a:endParaRPr>
          </a:p>
          <a:p>
            <a:pPr indent="107950" algn="just" rtl="1">
              <a:lnSpc>
                <a:spcPct val="150000"/>
              </a:lnSpc>
              <a:spcAft>
                <a:spcPts val="0"/>
              </a:spcAft>
            </a:pPr>
            <a:r>
              <a:rPr lang="nl-NL" sz="2000" dirty="0">
                <a:latin typeface="Traditional Arabic" pitchFamily="18" charset="-78"/>
                <a:ea typeface="Times New Roman"/>
                <a:cs typeface="Traditional Arabic" pitchFamily="18" charset="-78"/>
              </a:rPr>
              <a:t> </a:t>
            </a:r>
            <a:r>
              <a:rPr lang="ar-DZ" sz="2000" dirty="0">
                <a:latin typeface="Traditional Arabic" pitchFamily="18" charset="-78"/>
                <a:ea typeface="Times New Roman"/>
                <a:cs typeface="Traditional Arabic" pitchFamily="18" charset="-78"/>
              </a:rPr>
              <a:t>- المعرفة العلمية : و هي التي يشترك فيها المهنيون و الفنيون.</a:t>
            </a:r>
            <a:endParaRPr lang="fr-FR" dirty="0">
              <a:latin typeface="Traditional Arabic" pitchFamily="18" charset="-78"/>
              <a:ea typeface="Times New Roman"/>
              <a:cs typeface="Traditional Arabic" pitchFamily="18" charset="-78"/>
            </a:endParaRPr>
          </a:p>
          <a:p>
            <a:pPr indent="107950" algn="just" rtl="1">
              <a:lnSpc>
                <a:spcPct val="150000"/>
              </a:lnSpc>
              <a:spcAft>
                <a:spcPts val="0"/>
              </a:spcAft>
            </a:pPr>
            <a:r>
              <a:rPr lang="ar-DZ" sz="2000" dirty="0">
                <a:latin typeface="Traditional Arabic" pitchFamily="18" charset="-78"/>
                <a:ea typeface="Times New Roman"/>
                <a:cs typeface="Traditional Arabic" pitchFamily="18" charset="-78"/>
              </a:rPr>
              <a:t> - المعرفة الإدارية : و هي التي يشترك فيها الإداريون.</a:t>
            </a:r>
            <a:endParaRPr lang="fr-FR" dirty="0">
              <a:latin typeface="Traditional Arabic" pitchFamily="18" charset="-78"/>
              <a:ea typeface="Times New Roman"/>
              <a:cs typeface="Traditional Arabic" pitchFamily="18" charset="-78"/>
            </a:endParaRPr>
          </a:p>
          <a:p>
            <a:pPr indent="107950" algn="just" rtl="1">
              <a:lnSpc>
                <a:spcPct val="150000"/>
              </a:lnSpc>
              <a:spcAft>
                <a:spcPts val="0"/>
              </a:spcAft>
            </a:pPr>
            <a:r>
              <a:rPr lang="ar-DZ" sz="2000" dirty="0">
                <a:latin typeface="Traditional Arabic" pitchFamily="18" charset="-78"/>
                <a:ea typeface="Times New Roman"/>
                <a:cs typeface="Traditional Arabic" pitchFamily="18" charset="-78"/>
              </a:rPr>
              <a:t> - المعرفة المشتركة : و هي التي تكون مشتركة بين الأفراد كالأهداف و إجراءات تحقيقها.</a:t>
            </a:r>
            <a:endParaRPr lang="fr-FR" dirty="0">
              <a:latin typeface="Traditional Arabic" pitchFamily="18" charset="-78"/>
              <a:ea typeface="Times New Roman"/>
              <a:cs typeface="Traditional Arabic" pitchFamily="18" charset="-78"/>
            </a:endParaRPr>
          </a:p>
          <a:p>
            <a:pPr algn="just" rtl="1">
              <a:spcAft>
                <a:spcPts val="0"/>
              </a:spcAft>
            </a:pPr>
            <a:r>
              <a:rPr lang="ar-DZ" dirty="0" smtClean="0">
                <a:latin typeface="Traditional Arabic" pitchFamily="18" charset="-78"/>
                <a:ea typeface="Times New Roman"/>
                <a:cs typeface="Traditional Arabic" pitchFamily="18" charset="-78"/>
              </a:rPr>
              <a:t>.</a:t>
            </a:r>
            <a:endParaRPr lang="fr-FR" sz="20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2097419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p:cNvSpPr>
            <a:spLocks noGrp="1"/>
          </p:cNvSpPr>
          <p:nvPr>
            <p:ph type="subTitle" idx="1"/>
          </p:nvPr>
        </p:nvSpPr>
        <p:spPr>
          <a:xfrm>
            <a:off x="179512" y="1340769"/>
            <a:ext cx="8784976" cy="4593896"/>
          </a:xfrm>
        </p:spPr>
        <p:txBody>
          <a:bodyPr>
            <a:normAutofit fontScale="92500" lnSpcReduction="20000"/>
          </a:bodyPr>
          <a:lstStyle/>
          <a:p>
            <a:pPr marL="342900" indent="-342900" algn="just" rtl="1">
              <a:lnSpc>
                <a:spcPct val="150000"/>
              </a:lnSpc>
              <a:spcAft>
                <a:spcPts val="0"/>
              </a:spcAft>
              <a:buFont typeface="Wingdings" pitchFamily="2" charset="2"/>
              <a:buChar char="Ø"/>
            </a:pPr>
            <a:r>
              <a:rPr lang="ar-DZ" sz="2400" b="1" dirty="0" smtClean="0">
                <a:latin typeface="Traditional Arabic" pitchFamily="18" charset="-78"/>
                <a:ea typeface="Times New Roman"/>
                <a:cs typeface="Traditional Arabic" pitchFamily="18" charset="-78"/>
              </a:rPr>
              <a:t>القيمة </a:t>
            </a:r>
            <a:r>
              <a:rPr lang="ar-DZ" sz="2400" b="1" dirty="0" err="1">
                <a:latin typeface="Traditional Arabic" pitchFamily="18" charset="-78"/>
                <a:ea typeface="Times New Roman"/>
                <a:cs typeface="Traditional Arabic" pitchFamily="18" charset="-78"/>
              </a:rPr>
              <a:t>الإقتصادية</a:t>
            </a:r>
            <a:r>
              <a:rPr lang="ar-DZ" sz="2400" b="1" dirty="0">
                <a:latin typeface="Traditional Arabic" pitchFamily="18" charset="-78"/>
                <a:ea typeface="Times New Roman"/>
                <a:cs typeface="Traditional Arabic" pitchFamily="18" charset="-78"/>
              </a:rPr>
              <a:t> للمعرفة :</a:t>
            </a:r>
            <a:r>
              <a:rPr lang="ar-DZ" sz="2400" dirty="0">
                <a:latin typeface="Traditional Arabic" pitchFamily="18" charset="-78"/>
                <a:ea typeface="Times New Roman"/>
                <a:cs typeface="Traditional Arabic" pitchFamily="18" charset="-78"/>
              </a:rPr>
              <a:t> أصبح تقييم المنظمات يرتكز شيئا فشيئا على أصولها اللامادية, لا سيما تلك المتعلقة بالمعرفة, فمن خلال دراسة قام بها </a:t>
            </a:r>
            <a:r>
              <a:rPr lang="nl-NL" sz="2400" dirty="0">
                <a:latin typeface="Traditional Arabic" pitchFamily="18" charset="-78"/>
                <a:ea typeface="Times New Roman"/>
                <a:cs typeface="Traditional Arabic" pitchFamily="18" charset="-78"/>
              </a:rPr>
              <a:t>Paul </a:t>
            </a:r>
            <a:r>
              <a:rPr lang="nl-NL" sz="2400" dirty="0" err="1">
                <a:latin typeface="Traditional Arabic" pitchFamily="18" charset="-78"/>
                <a:ea typeface="Times New Roman"/>
                <a:cs typeface="Traditional Arabic" pitchFamily="18" charset="-78"/>
              </a:rPr>
              <a:t>Strass</a:t>
            </a:r>
            <a:r>
              <a:rPr lang="nl-NL" sz="2400" dirty="0">
                <a:latin typeface="Traditional Arabic" pitchFamily="18" charset="-78"/>
                <a:ea typeface="Times New Roman"/>
                <a:cs typeface="Traditional Arabic" pitchFamily="18" charset="-78"/>
              </a:rPr>
              <a:t> </a:t>
            </a:r>
            <a:r>
              <a:rPr lang="nl-NL" sz="2400" dirty="0" err="1">
                <a:latin typeface="Traditional Arabic" pitchFamily="18" charset="-78"/>
                <a:ea typeface="Times New Roman"/>
                <a:cs typeface="Traditional Arabic" pitchFamily="18" charset="-78"/>
              </a:rPr>
              <a:t>Mann</a:t>
            </a:r>
            <a:r>
              <a:rPr lang="ar-DZ" sz="2400" dirty="0">
                <a:latin typeface="Traditional Arabic" pitchFamily="18" charset="-78"/>
                <a:ea typeface="Times New Roman"/>
                <a:cs typeface="Traditional Arabic" pitchFamily="18" charset="-78"/>
              </a:rPr>
              <a:t> ( استراتيجي مهتم بالمعرفة ) شملت 359 منظمة صناعية بالولايات المتحدة الأمريكية, قدرت من خلالها قيمة الرأس المال المعرفي بـ 217</a:t>
            </a:r>
            <a:r>
              <a:rPr lang="ar-SA" sz="2400" dirty="0">
                <a:latin typeface="Traditional Arabic" pitchFamily="18" charset="-78"/>
                <a:ea typeface="Times New Roman"/>
                <a:cs typeface="Traditional Arabic" pitchFamily="18" charset="-78"/>
              </a:rPr>
              <a:t>%</a:t>
            </a:r>
            <a:r>
              <a:rPr lang="ar-SA" sz="2400" baseline="30000" dirty="0">
                <a:latin typeface="Traditional Arabic" pitchFamily="18" charset="-78"/>
                <a:ea typeface="Times New Roman"/>
                <a:cs typeface="Traditional Arabic" pitchFamily="18" charset="-78"/>
              </a:rPr>
              <a:t> </a:t>
            </a:r>
            <a:r>
              <a:rPr lang="ar-DZ" sz="2400" dirty="0">
                <a:latin typeface="Traditional Arabic" pitchFamily="18" charset="-78"/>
                <a:ea typeface="Times New Roman"/>
                <a:cs typeface="Traditional Arabic" pitchFamily="18" charset="-78"/>
              </a:rPr>
              <a:t>من إجمالي الرأس المال المادي, و بالتالي فقد أصبحت المعرفة تحتل صدارة الأصول </a:t>
            </a:r>
            <a:r>
              <a:rPr lang="ar-DZ" sz="2400" dirty="0" err="1">
                <a:latin typeface="Traditional Arabic" pitchFamily="18" charset="-78"/>
                <a:ea typeface="Times New Roman"/>
                <a:cs typeface="Traditional Arabic" pitchFamily="18" charset="-78"/>
              </a:rPr>
              <a:t>الإستراتيجية</a:t>
            </a:r>
            <a:r>
              <a:rPr lang="ar-DZ" sz="2400" dirty="0">
                <a:latin typeface="Traditional Arabic" pitchFamily="18" charset="-78"/>
                <a:ea typeface="Times New Roman"/>
                <a:cs typeface="Traditional Arabic" pitchFamily="18" charset="-78"/>
              </a:rPr>
              <a:t> حيث أن الأصول اللامادية أي المعرفة هي التركيبة الأساسية, و تمثل اليوم بين 80</a:t>
            </a:r>
            <a:r>
              <a:rPr lang="ar-SA" sz="2400" dirty="0">
                <a:latin typeface="Traditional Arabic" pitchFamily="18" charset="-78"/>
                <a:ea typeface="Times New Roman"/>
                <a:cs typeface="Traditional Arabic" pitchFamily="18" charset="-78"/>
              </a:rPr>
              <a:t>%</a:t>
            </a:r>
            <a:r>
              <a:rPr lang="ar-SA" sz="2400" baseline="30000" dirty="0">
                <a:latin typeface="Traditional Arabic" pitchFamily="18" charset="-78"/>
                <a:ea typeface="Times New Roman"/>
                <a:cs typeface="Traditional Arabic" pitchFamily="18" charset="-78"/>
              </a:rPr>
              <a:t> </a:t>
            </a:r>
            <a:r>
              <a:rPr lang="ar-DZ" sz="2400" dirty="0">
                <a:latin typeface="Traditional Arabic" pitchFamily="18" charset="-78"/>
                <a:ea typeface="Times New Roman"/>
                <a:cs typeface="Traditional Arabic" pitchFamily="18" charset="-78"/>
              </a:rPr>
              <a:t>و 90</a:t>
            </a:r>
            <a:r>
              <a:rPr lang="ar-SA" sz="2400" dirty="0">
                <a:latin typeface="Traditional Arabic" pitchFamily="18" charset="-78"/>
                <a:ea typeface="Times New Roman"/>
                <a:cs typeface="Traditional Arabic" pitchFamily="18" charset="-78"/>
              </a:rPr>
              <a:t>%</a:t>
            </a:r>
            <a:r>
              <a:rPr lang="ar-SA" sz="2400" baseline="30000" dirty="0">
                <a:latin typeface="Traditional Arabic" pitchFamily="18" charset="-78"/>
                <a:ea typeface="Times New Roman"/>
                <a:cs typeface="Traditional Arabic" pitchFamily="18" charset="-78"/>
              </a:rPr>
              <a:t> </a:t>
            </a:r>
            <a:r>
              <a:rPr lang="ar-DZ" sz="2400" dirty="0">
                <a:latin typeface="Traditional Arabic" pitchFamily="18" charset="-78"/>
                <a:ea typeface="Times New Roman"/>
                <a:cs typeface="Traditional Arabic" pitchFamily="18" charset="-78"/>
              </a:rPr>
              <a:t>من قيمة المنظمة, بعدما كانت لا تمثل سوى 40 </a:t>
            </a:r>
            <a:r>
              <a:rPr lang="ar-SA" sz="2400" dirty="0">
                <a:latin typeface="Traditional Arabic" pitchFamily="18" charset="-78"/>
                <a:ea typeface="Times New Roman"/>
                <a:cs typeface="Traditional Arabic" pitchFamily="18" charset="-78"/>
              </a:rPr>
              <a:t>%</a:t>
            </a:r>
            <a:r>
              <a:rPr lang="ar-DZ" sz="2400" dirty="0">
                <a:latin typeface="Traditional Arabic" pitchFamily="18" charset="-78"/>
                <a:ea typeface="Times New Roman"/>
                <a:cs typeface="Traditional Arabic" pitchFamily="18" charset="-78"/>
              </a:rPr>
              <a:t> قبل 20 سنة</a:t>
            </a:r>
            <a:r>
              <a:rPr lang="ar-DZ" sz="2400" dirty="0" smtClean="0">
                <a:latin typeface="Traditional Arabic" pitchFamily="18" charset="-78"/>
                <a:ea typeface="Times New Roman"/>
                <a:cs typeface="Traditional Arabic" pitchFamily="18" charset="-78"/>
              </a:rPr>
              <a:t>.</a:t>
            </a:r>
          </a:p>
          <a:p>
            <a:pPr marL="342900" indent="-342900" algn="r" rtl="1">
              <a:lnSpc>
                <a:spcPct val="150000"/>
              </a:lnSpc>
              <a:spcAft>
                <a:spcPts val="0"/>
              </a:spcAft>
              <a:buFont typeface="Wingdings" pitchFamily="2" charset="2"/>
              <a:buChar char="Ø"/>
            </a:pPr>
            <a:r>
              <a:rPr lang="ar-DZ" sz="2400" b="1" dirty="0">
                <a:solidFill>
                  <a:schemeClr val="tx1"/>
                </a:solidFill>
                <a:latin typeface="Traditional Arabic" pitchFamily="18" charset="-78"/>
                <a:ea typeface="Times New Roman"/>
                <a:cs typeface="Traditional Arabic" pitchFamily="18" charset="-78"/>
              </a:rPr>
              <a:t>المعرفة مورد منتج </a:t>
            </a:r>
            <a:r>
              <a:rPr lang="ar-DZ" sz="2400" dirty="0">
                <a:solidFill>
                  <a:schemeClr val="tx1"/>
                </a:solidFill>
                <a:latin typeface="Traditional Arabic" pitchFamily="18" charset="-78"/>
                <a:ea typeface="Times New Roman"/>
                <a:cs typeface="Traditional Arabic" pitchFamily="18" charset="-78"/>
              </a:rPr>
              <a:t>: لقد ظهرت أشكال جديدة للعمل أو </a:t>
            </a:r>
            <a:r>
              <a:rPr lang="ar-DZ" sz="2400" dirty="0" err="1">
                <a:solidFill>
                  <a:schemeClr val="tx1"/>
                </a:solidFill>
                <a:latin typeface="Traditional Arabic" pitchFamily="18" charset="-78"/>
                <a:ea typeface="Times New Roman"/>
                <a:cs typeface="Traditional Arabic" pitchFamily="18" charset="-78"/>
              </a:rPr>
              <a:t>بالأحرة</a:t>
            </a:r>
            <a:r>
              <a:rPr lang="ar-DZ" sz="2400" dirty="0">
                <a:solidFill>
                  <a:schemeClr val="tx1"/>
                </a:solidFill>
                <a:latin typeface="Traditional Arabic" pitchFamily="18" charset="-78"/>
                <a:ea typeface="Times New Roman"/>
                <a:cs typeface="Traditional Arabic" pitchFamily="18" charset="-78"/>
              </a:rPr>
              <a:t> أعمال جديدة, ترتكز أكثر على المعرفة, </a:t>
            </a:r>
            <a:r>
              <a:rPr lang="ar-DZ" sz="2400" dirty="0" err="1">
                <a:solidFill>
                  <a:schemeClr val="tx1"/>
                </a:solidFill>
                <a:latin typeface="Traditional Arabic" pitchFamily="18" charset="-78"/>
                <a:ea typeface="Times New Roman"/>
                <a:cs typeface="Traditional Arabic" pitchFamily="18" charset="-78"/>
              </a:rPr>
              <a:t>فانتاجية</a:t>
            </a:r>
            <a:r>
              <a:rPr lang="ar-DZ" sz="2400" dirty="0">
                <a:solidFill>
                  <a:schemeClr val="tx1"/>
                </a:solidFill>
                <a:latin typeface="Traditional Arabic" pitchFamily="18" charset="-78"/>
                <a:ea typeface="Times New Roman"/>
                <a:cs typeface="Traditional Arabic" pitchFamily="18" charset="-78"/>
              </a:rPr>
              <a:t> العمل لم تعد ترتبط فقط </a:t>
            </a:r>
            <a:r>
              <a:rPr lang="ar-DZ" sz="2400" dirty="0" err="1">
                <a:solidFill>
                  <a:schemeClr val="tx1"/>
                </a:solidFill>
                <a:latin typeface="Traditional Arabic" pitchFamily="18" charset="-78"/>
                <a:ea typeface="Times New Roman"/>
                <a:cs typeface="Traditional Arabic" pitchFamily="18" charset="-78"/>
              </a:rPr>
              <a:t>بالإستثمار</a:t>
            </a:r>
            <a:r>
              <a:rPr lang="ar-DZ" sz="2400" dirty="0">
                <a:solidFill>
                  <a:schemeClr val="tx1"/>
                </a:solidFill>
                <a:latin typeface="Traditional Arabic" pitchFamily="18" charset="-78"/>
                <a:ea typeface="Times New Roman"/>
                <a:cs typeface="Traditional Arabic" pitchFamily="18" charset="-78"/>
              </a:rPr>
              <a:t> المادي المبذول, و إنما أصبحت هناك إنتاجية خاصة بالمعرفة و مرتبطة بها فقط, إذ أصبحت المعرفة موردا </a:t>
            </a:r>
            <a:r>
              <a:rPr lang="ar-DZ" sz="2400" dirty="0" err="1">
                <a:solidFill>
                  <a:schemeClr val="tx1"/>
                </a:solidFill>
                <a:latin typeface="Traditional Arabic" pitchFamily="18" charset="-78"/>
                <a:ea typeface="Times New Roman"/>
                <a:cs typeface="Traditional Arabic" pitchFamily="18" charset="-78"/>
              </a:rPr>
              <a:t>إستراتيجيا</a:t>
            </a:r>
            <a:r>
              <a:rPr lang="ar-DZ" sz="2400" dirty="0">
                <a:solidFill>
                  <a:schemeClr val="tx1"/>
                </a:solidFill>
                <a:latin typeface="Traditional Arabic" pitchFamily="18" charset="-78"/>
                <a:ea typeface="Times New Roman"/>
                <a:cs typeface="Traditional Arabic" pitchFamily="18" charset="-78"/>
              </a:rPr>
              <a:t> للإنتاجية.</a:t>
            </a:r>
            <a:br>
              <a:rPr lang="ar-DZ" sz="2400" dirty="0">
                <a:solidFill>
                  <a:schemeClr val="tx1"/>
                </a:solidFill>
                <a:latin typeface="Traditional Arabic" pitchFamily="18" charset="-78"/>
                <a:ea typeface="Times New Roman"/>
                <a:cs typeface="Traditional Arabic" pitchFamily="18" charset="-78"/>
              </a:rPr>
            </a:br>
            <a:endParaRPr lang="fr-FR" sz="2400" dirty="0">
              <a:latin typeface="Traditional Arabic" pitchFamily="18" charset="-78"/>
              <a:ea typeface="Times New Roman"/>
              <a:cs typeface="Traditional Arabic" pitchFamily="18" charset="-78"/>
            </a:endParaRPr>
          </a:p>
          <a:p>
            <a:pPr algn="r" rtl="1"/>
            <a:endParaRPr lang="fr-FR" dirty="0"/>
          </a:p>
        </p:txBody>
      </p:sp>
      <p:sp>
        <p:nvSpPr>
          <p:cNvPr id="3" name="Titre 2"/>
          <p:cNvSpPr>
            <a:spLocks noGrp="1"/>
          </p:cNvSpPr>
          <p:nvPr>
            <p:ph type="ctrTitle"/>
          </p:nvPr>
        </p:nvSpPr>
        <p:spPr>
          <a:xfrm>
            <a:off x="611560" y="548680"/>
            <a:ext cx="7679407" cy="1793167"/>
          </a:xfrm>
        </p:spPr>
        <p:txBody>
          <a:bodyPr/>
          <a:lstStyle/>
          <a:p>
            <a:pPr marL="182880" indent="0" algn="r" rtl="1">
              <a:buNone/>
            </a:pPr>
            <a:r>
              <a:rPr lang="ar-DZ" sz="3600" dirty="0" smtClean="0">
                <a:latin typeface="Traditional Arabic" pitchFamily="18" charset="-78"/>
                <a:cs typeface="Traditional Arabic" pitchFamily="18" charset="-78"/>
              </a:rPr>
              <a:t>خصائص </a:t>
            </a:r>
            <a:r>
              <a:rPr lang="ar-DZ" sz="3600" dirty="0" err="1" smtClean="0">
                <a:latin typeface="Traditional Arabic" pitchFamily="18" charset="-78"/>
                <a:cs typeface="Traditional Arabic" pitchFamily="18" charset="-78"/>
              </a:rPr>
              <a:t>المعرفة:</a:t>
            </a:r>
            <a:r>
              <a:rPr lang="ar-DZ" sz="2400" b="0" dirty="0" err="1">
                <a:effectLst/>
                <a:latin typeface="Traditional Arabic" pitchFamily="18" charset="-78"/>
                <a:ea typeface="Times New Roman"/>
                <a:cs typeface="Traditional Arabic" pitchFamily="18" charset="-78"/>
              </a:rPr>
              <a:t>من</a:t>
            </a:r>
            <a:r>
              <a:rPr lang="ar-DZ" sz="2400" b="0" dirty="0">
                <a:effectLst/>
                <a:latin typeface="Traditional Arabic" pitchFamily="18" charset="-78"/>
                <a:ea typeface="Times New Roman"/>
                <a:cs typeface="Traditional Arabic" pitchFamily="18" charset="-78"/>
              </a:rPr>
              <a:t> أبرز و أهم هذه الخصائص </a:t>
            </a:r>
            <a:r>
              <a:rPr lang="ar-DZ" sz="2400" b="0" dirty="0" err="1">
                <a:effectLst/>
                <a:latin typeface="Traditional Arabic" pitchFamily="18" charset="-78"/>
                <a:ea typeface="Times New Roman"/>
                <a:cs typeface="Traditional Arabic" pitchFamily="18" charset="-78"/>
              </a:rPr>
              <a:t>مايلي</a:t>
            </a:r>
            <a:r>
              <a:rPr lang="ar-DZ" sz="2400" b="0" dirty="0">
                <a:effectLst/>
                <a:latin typeface="Traditional Arabic" pitchFamily="18" charset="-78"/>
                <a:ea typeface="Times New Roman"/>
                <a:cs typeface="Traditional Arabic" pitchFamily="18" charset="-78"/>
              </a:rPr>
              <a:t> </a:t>
            </a:r>
            <a:r>
              <a:rPr lang="ar-DZ" sz="2000" dirty="0">
                <a:effectLst/>
                <a:latin typeface="Traditional Arabic" pitchFamily="18" charset="-78"/>
                <a:ea typeface="Times New Roman"/>
                <a:cs typeface="Traditional Arabic" pitchFamily="18" charset="-78"/>
              </a:rPr>
              <a:t>:</a:t>
            </a:r>
            <a:endParaRPr lang="fr-FR" sz="20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699639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404664"/>
            <a:ext cx="8496943" cy="3888432"/>
          </a:xfrm>
        </p:spPr>
        <p:txBody>
          <a:bodyPr/>
          <a:lstStyle/>
          <a:p>
            <a:pPr marL="662940" indent="-342900" rtl="1">
              <a:lnSpc>
                <a:spcPct val="150000"/>
              </a:lnSpc>
              <a:spcAft>
                <a:spcPts val="0"/>
              </a:spcAft>
              <a:buFont typeface="Wingdings" pitchFamily="2" charset="2"/>
              <a:buChar char="Ø"/>
            </a:pPr>
            <a:r>
              <a:rPr lang="ar-DZ" sz="2400" dirty="0" smtClean="0">
                <a:solidFill>
                  <a:schemeClr val="tx1"/>
                </a:solidFill>
                <a:effectLst/>
                <a:latin typeface="Traditional Arabic" pitchFamily="18" charset="-78"/>
                <a:ea typeface="Times New Roman"/>
                <a:cs typeface="Traditional Arabic" pitchFamily="18" charset="-78"/>
              </a:rPr>
              <a:t>المعرفة </a:t>
            </a:r>
            <a:r>
              <a:rPr lang="ar-DZ" sz="2400" dirty="0">
                <a:solidFill>
                  <a:schemeClr val="tx1"/>
                </a:solidFill>
                <a:effectLst/>
                <a:latin typeface="Traditional Arabic" pitchFamily="18" charset="-78"/>
                <a:ea typeface="Times New Roman"/>
                <a:cs typeface="Traditional Arabic" pitchFamily="18" charset="-78"/>
              </a:rPr>
              <a:t>عامل </a:t>
            </a:r>
            <a:r>
              <a:rPr lang="ar-DZ" sz="2400" dirty="0" err="1">
                <a:solidFill>
                  <a:schemeClr val="tx1"/>
                </a:solidFill>
                <a:effectLst/>
                <a:latin typeface="Traditional Arabic" pitchFamily="18" charset="-78"/>
                <a:ea typeface="Times New Roman"/>
                <a:cs typeface="Traditional Arabic" pitchFamily="18" charset="-78"/>
              </a:rPr>
              <a:t>إستقرار</a:t>
            </a:r>
            <a:r>
              <a:rPr lang="ar-DZ" sz="2400" dirty="0">
                <a:solidFill>
                  <a:schemeClr val="tx1"/>
                </a:solidFill>
                <a:effectLst/>
                <a:latin typeface="Traditional Arabic" pitchFamily="18" charset="-78"/>
                <a:ea typeface="Times New Roman"/>
                <a:cs typeface="Traditional Arabic" pitchFamily="18" charset="-78"/>
              </a:rPr>
              <a:t> </a:t>
            </a:r>
            <a:r>
              <a:rPr lang="ar-DZ" sz="2400" b="0" dirty="0">
                <a:solidFill>
                  <a:schemeClr val="tx1"/>
                </a:solidFill>
                <a:effectLst/>
                <a:latin typeface="Traditional Arabic" pitchFamily="18" charset="-78"/>
                <a:ea typeface="Times New Roman"/>
                <a:cs typeface="Traditional Arabic" pitchFamily="18" charset="-78"/>
              </a:rPr>
              <a:t>: بروز العديد من التحولات و التغيرات التي أدت إلى تغيير الكثير من المعالم و المفاهيم السائدة من قبل, و التعديل في الكثير من معايير التقييم و التي فتحت ضغوط تنافسية جديدة جعلت المحيط </a:t>
            </a:r>
            <a:r>
              <a:rPr lang="ar-DZ" sz="2400" b="0" dirty="0" err="1">
                <a:solidFill>
                  <a:schemeClr val="tx1"/>
                </a:solidFill>
                <a:effectLst/>
                <a:latin typeface="Traditional Arabic" pitchFamily="18" charset="-78"/>
                <a:ea typeface="Times New Roman"/>
                <a:cs typeface="Traditional Arabic" pitchFamily="18" charset="-78"/>
              </a:rPr>
              <a:t>الإقتصادي</a:t>
            </a:r>
            <a:r>
              <a:rPr lang="ar-DZ" sz="2400" b="0" dirty="0">
                <a:solidFill>
                  <a:schemeClr val="tx1"/>
                </a:solidFill>
                <a:effectLst/>
                <a:latin typeface="Traditional Arabic" pitchFamily="18" charset="-78"/>
                <a:ea typeface="Times New Roman"/>
                <a:cs typeface="Traditional Arabic" pitchFamily="18" charset="-78"/>
              </a:rPr>
              <a:t> يعيش حالات </a:t>
            </a:r>
            <a:r>
              <a:rPr lang="ar-DZ" sz="2400" b="0" dirty="0" err="1">
                <a:solidFill>
                  <a:schemeClr val="tx1"/>
                </a:solidFill>
                <a:effectLst/>
                <a:latin typeface="Traditional Arabic" pitchFamily="18" charset="-78"/>
                <a:ea typeface="Times New Roman"/>
                <a:cs typeface="Traditional Arabic" pitchFamily="18" charset="-78"/>
              </a:rPr>
              <a:t>إضطراب</a:t>
            </a:r>
            <a:r>
              <a:rPr lang="ar-DZ" sz="2400" b="0" dirty="0">
                <a:solidFill>
                  <a:schemeClr val="tx1"/>
                </a:solidFill>
                <a:effectLst/>
                <a:latin typeface="Traditional Arabic" pitchFamily="18" charset="-78"/>
                <a:ea typeface="Times New Roman"/>
                <a:cs typeface="Traditional Arabic" pitchFamily="18" charset="-78"/>
              </a:rPr>
              <a:t> و فوضى, مما جعل المنظمة مجبرة على </a:t>
            </a:r>
            <a:r>
              <a:rPr lang="ar-DZ" sz="2400" b="0" dirty="0" smtClean="0">
                <a:solidFill>
                  <a:schemeClr val="tx1"/>
                </a:solidFill>
                <a:effectLst/>
                <a:latin typeface="Traditional Arabic" pitchFamily="18" charset="-78"/>
                <a:ea typeface="Times New Roman"/>
                <a:cs typeface="Traditional Arabic" pitchFamily="18" charset="-78"/>
              </a:rPr>
              <a:t>سبق الفعل </a:t>
            </a:r>
            <a:r>
              <a:rPr lang="fr-FR" sz="2400" b="0" dirty="0">
                <a:solidFill>
                  <a:schemeClr val="tx1"/>
                </a:solidFill>
                <a:effectLst/>
                <a:latin typeface="Traditional Arabic" pitchFamily="18" charset="-78"/>
                <a:ea typeface="Times New Roman"/>
                <a:cs typeface="Traditional Arabic" pitchFamily="18" charset="-78"/>
              </a:rPr>
              <a:t/>
            </a:r>
            <a:br>
              <a:rPr lang="fr-FR" sz="2400" b="0" dirty="0">
                <a:solidFill>
                  <a:schemeClr val="tx1"/>
                </a:solidFill>
                <a:effectLst/>
                <a:latin typeface="Traditional Arabic" pitchFamily="18" charset="-78"/>
                <a:ea typeface="Times New Roman"/>
                <a:cs typeface="Traditional Arabic" pitchFamily="18" charset="-78"/>
              </a:rPr>
            </a:br>
            <a:r>
              <a:rPr lang="ar-DZ" sz="2400" b="0" dirty="0">
                <a:solidFill>
                  <a:schemeClr val="tx1"/>
                </a:solidFill>
                <a:effectLst/>
                <a:latin typeface="Traditional Arabic" pitchFamily="18" charset="-78"/>
                <a:ea typeface="Times New Roman"/>
                <a:cs typeface="Traditional Arabic" pitchFamily="18" charset="-78"/>
              </a:rPr>
              <a:t>(</a:t>
            </a:r>
            <a:r>
              <a:rPr lang="fr-FR" sz="2400" b="0" dirty="0">
                <a:solidFill>
                  <a:schemeClr val="tx1"/>
                </a:solidFill>
                <a:effectLst/>
                <a:latin typeface="Traditional Arabic" pitchFamily="18" charset="-78"/>
                <a:ea typeface="Times New Roman"/>
                <a:cs typeface="Traditional Arabic" pitchFamily="18" charset="-78"/>
              </a:rPr>
              <a:t>La Pro activité</a:t>
            </a:r>
            <a:r>
              <a:rPr lang="ar-DZ" sz="2400" b="0" dirty="0">
                <a:solidFill>
                  <a:schemeClr val="tx1"/>
                </a:solidFill>
                <a:effectLst/>
                <a:latin typeface="Traditional Arabic" pitchFamily="18" charset="-78"/>
                <a:ea typeface="Times New Roman"/>
                <a:cs typeface="Traditional Arabic" pitchFamily="18" charset="-78"/>
              </a:rPr>
              <a:t>) بدلا من رد الفعل (</a:t>
            </a:r>
            <a:r>
              <a:rPr lang="fr-FR" sz="2400" b="0" dirty="0">
                <a:solidFill>
                  <a:schemeClr val="tx1"/>
                </a:solidFill>
                <a:effectLst/>
                <a:latin typeface="Traditional Arabic" pitchFamily="18" charset="-78"/>
                <a:ea typeface="Times New Roman"/>
                <a:cs typeface="Traditional Arabic" pitchFamily="18" charset="-78"/>
              </a:rPr>
              <a:t>La réactivité</a:t>
            </a:r>
            <a:r>
              <a:rPr lang="ar-DZ" sz="2400" b="0" dirty="0">
                <a:solidFill>
                  <a:schemeClr val="tx1"/>
                </a:solidFill>
                <a:effectLst/>
                <a:latin typeface="Traditional Arabic" pitchFamily="18" charset="-78"/>
                <a:ea typeface="Times New Roman"/>
                <a:cs typeface="Traditional Arabic" pitchFamily="18" charset="-78"/>
              </a:rPr>
              <a:t>) و هذا ما يتجسد </a:t>
            </a:r>
            <a:r>
              <a:rPr lang="ar-DZ" sz="2400" b="0" dirty="0" err="1">
                <a:solidFill>
                  <a:schemeClr val="tx1"/>
                </a:solidFill>
                <a:effectLst/>
                <a:latin typeface="Traditional Arabic" pitchFamily="18" charset="-78"/>
                <a:ea typeface="Times New Roman"/>
                <a:cs typeface="Traditional Arabic" pitchFamily="18" charset="-78"/>
              </a:rPr>
              <a:t>إعتمادا</a:t>
            </a:r>
            <a:r>
              <a:rPr lang="ar-DZ" sz="2400" b="0" dirty="0">
                <a:solidFill>
                  <a:schemeClr val="tx1"/>
                </a:solidFill>
                <a:effectLst/>
                <a:latin typeface="Traditional Arabic" pitchFamily="18" charset="-78"/>
                <a:ea typeface="Times New Roman"/>
                <a:cs typeface="Traditional Arabic" pitchFamily="18" charset="-78"/>
              </a:rPr>
              <a:t> على معرفتها و رأسمالها </a:t>
            </a:r>
            <a:r>
              <a:rPr lang="ar-DZ" sz="2400" b="0" dirty="0" smtClean="0">
                <a:solidFill>
                  <a:schemeClr val="tx1"/>
                </a:solidFill>
                <a:effectLst/>
                <a:latin typeface="Traditional Arabic" pitchFamily="18" charset="-78"/>
                <a:ea typeface="Times New Roman"/>
                <a:cs typeface="Traditional Arabic" pitchFamily="18" charset="-78"/>
              </a:rPr>
              <a:t>المعرفي,</a:t>
            </a:r>
            <a:br>
              <a:rPr lang="ar-DZ" sz="2400" b="0" dirty="0" smtClean="0">
                <a:solidFill>
                  <a:schemeClr val="tx1"/>
                </a:solidFill>
                <a:effectLst/>
                <a:latin typeface="Traditional Arabic" pitchFamily="18" charset="-78"/>
                <a:ea typeface="Times New Roman"/>
                <a:cs typeface="Traditional Arabic" pitchFamily="18" charset="-78"/>
              </a:rPr>
            </a:br>
            <a:endParaRPr lang="fr-FR" sz="2400" b="0" dirty="0">
              <a:solidFill>
                <a:schemeClr val="tx1"/>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2942388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737" y="1196752"/>
            <a:ext cx="8784976" cy="2677656"/>
          </a:xfrm>
          <a:prstGeom prst="rect">
            <a:avLst/>
          </a:prstGeom>
        </p:spPr>
        <p:txBody>
          <a:bodyPr wrap="square">
            <a:spAutoFit/>
          </a:bodyPr>
          <a:lstStyle/>
          <a:p>
            <a:pPr marL="285750" indent="-285750" algn="r" rtl="1">
              <a:buFont typeface="Wingdings" pitchFamily="2" charset="2"/>
              <a:buChar char="Ø"/>
            </a:pPr>
            <a:r>
              <a:rPr lang="ar-DZ" sz="2400" b="1" dirty="0" smtClean="0">
                <a:latin typeface="Traditional Arabic" pitchFamily="18" charset="-78"/>
                <a:ea typeface="Times New Roman"/>
                <a:cs typeface="Traditional Arabic" pitchFamily="18" charset="-78"/>
              </a:rPr>
              <a:t>الميزة </a:t>
            </a:r>
            <a:r>
              <a:rPr lang="ar-DZ" sz="2400" b="1" dirty="0">
                <a:latin typeface="Traditional Arabic" pitchFamily="18" charset="-78"/>
                <a:ea typeface="Times New Roman"/>
                <a:cs typeface="Traditional Arabic" pitchFamily="18" charset="-78"/>
              </a:rPr>
              <a:t>التنافسية للمعرفة :</a:t>
            </a:r>
            <a:r>
              <a:rPr lang="ar-DZ" sz="2400" dirty="0">
                <a:latin typeface="Traditional Arabic" pitchFamily="18" charset="-78"/>
                <a:ea typeface="Times New Roman"/>
                <a:cs typeface="Traditional Arabic" pitchFamily="18" charset="-78"/>
              </a:rPr>
              <a:t> تعد المعرفة نوعا خاصا من المزايا ذلك لأنها تتميز بصعوبة و </a:t>
            </a:r>
            <a:r>
              <a:rPr lang="ar-DZ" sz="2400" dirty="0" err="1">
                <a:latin typeface="Traditional Arabic" pitchFamily="18" charset="-78"/>
                <a:ea typeface="Times New Roman"/>
                <a:cs typeface="Traditional Arabic" pitchFamily="18" charset="-78"/>
              </a:rPr>
              <a:t>إستحالة</a:t>
            </a:r>
            <a:r>
              <a:rPr lang="ar-DZ" sz="2400" dirty="0">
                <a:latin typeface="Traditional Arabic" pitchFamily="18" charset="-78"/>
                <a:ea typeface="Times New Roman"/>
                <a:cs typeface="Traditional Arabic" pitchFamily="18" charset="-78"/>
              </a:rPr>
              <a:t> التقليد, فالمعرفة عند صاحبها ( في ذهنه, في سلوكه, في ذكائه..) و لا يستطيع أحد </a:t>
            </a:r>
            <a:r>
              <a:rPr lang="ar-DZ" sz="2400" dirty="0" err="1">
                <a:latin typeface="Traditional Arabic" pitchFamily="18" charset="-78"/>
                <a:ea typeface="Times New Roman"/>
                <a:cs typeface="Traditional Arabic" pitchFamily="18" charset="-78"/>
              </a:rPr>
              <a:t>الإطلاع</a:t>
            </a:r>
            <a:r>
              <a:rPr lang="ar-DZ" sz="2400" dirty="0">
                <a:latin typeface="Traditional Arabic" pitchFamily="18" charset="-78"/>
                <a:ea typeface="Times New Roman"/>
                <a:cs typeface="Traditional Arabic" pitchFamily="18" charset="-78"/>
              </a:rPr>
              <a:t> عليها حتى يخرجها مالكها, و هذا الذي يجعلها صعبة </a:t>
            </a:r>
            <a:r>
              <a:rPr lang="ar-DZ" sz="2400" dirty="0" err="1">
                <a:latin typeface="Traditional Arabic" pitchFamily="18" charset="-78"/>
                <a:ea typeface="Times New Roman"/>
                <a:cs typeface="Traditional Arabic" pitchFamily="18" charset="-78"/>
              </a:rPr>
              <a:t>الإنتقال</a:t>
            </a:r>
            <a:r>
              <a:rPr lang="ar-DZ" sz="2400" dirty="0">
                <a:latin typeface="Traditional Arabic" pitchFamily="18" charset="-78"/>
                <a:ea typeface="Times New Roman"/>
                <a:cs typeface="Traditional Arabic" pitchFamily="18" charset="-78"/>
              </a:rPr>
              <a:t> من منظمة لأخرى دون رضى صاحبها, فالمنظمة التي تستطيع الحصول على معرفة ما من خلال التدريب, التكوين, توظيف الأفراد و كفاءات و مهارات عالية, قد تضمن تفوقا معتبرا على غيرها, هذا من جهة, و من جهة أخرى و بما أن المهارات و المعرفة هي التي تكون دائما وراء الإبداع و التجديد, فلا شك أن الميزة التنافسية التي تعطيها المعرفة للمنظمات هي ميزة تنافسية طويلة </a:t>
            </a:r>
            <a:r>
              <a:rPr lang="ar-DZ" sz="2400" dirty="0" smtClean="0">
                <a:latin typeface="Traditional Arabic" pitchFamily="18" charset="-78"/>
                <a:ea typeface="Times New Roman"/>
                <a:cs typeface="Traditional Arabic" pitchFamily="18" charset="-78"/>
              </a:rPr>
              <a:t>المدى,</a:t>
            </a:r>
          </a:p>
        </p:txBody>
      </p:sp>
    </p:spTree>
    <p:extLst>
      <p:ext uri="{BB962C8B-B14F-4D97-AF65-F5344CB8AC3E}">
        <p14:creationId xmlns:p14="http://schemas.microsoft.com/office/powerpoint/2010/main" val="2258067674"/>
      </p:ext>
    </p:extLst>
  </p:cSld>
  <p:clrMapOvr>
    <a:masterClrMapping/>
  </p:clrMapOvr>
</p:sld>
</file>

<file path=ppt/theme/theme1.xml><?xml version="1.0" encoding="utf-8"?>
<a:theme xmlns:a="http://schemas.openxmlformats.org/drawingml/2006/main" name="Sillage">
  <a:themeElements>
    <a:clrScheme name="Sillage">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illage">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illage">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3609</TotalTime>
  <Words>1373</Words>
  <Application>Microsoft Office PowerPoint</Application>
  <PresentationFormat>Affichage à l'écran (4:3)</PresentationFormat>
  <Paragraphs>51</Paragraphs>
  <Slides>15</Slides>
  <Notes>1</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Sillage</vt:lpstr>
      <vt:lpstr>ادارة المعرفة</vt:lpstr>
      <vt:lpstr>Présentation PowerPoint</vt:lpstr>
      <vt:lpstr>Présentation PowerPoint</vt:lpstr>
      <vt:lpstr>Présentation PowerPoint</vt:lpstr>
      <vt:lpstr>Présentation PowerPoint</vt:lpstr>
      <vt:lpstr>Présentation PowerPoint</vt:lpstr>
      <vt:lpstr>خصائص المعرفة:من أبرز و أهم هذه الخصائص مايلي :</vt:lpstr>
      <vt:lpstr>المعرفة عامل إستقرار : بروز العديد من التحولات و التغيرات التي أدت إلى تغيير الكثير من المعالم و المفاهيم السائدة من قبل, و التعديل في الكثير من معايير التقييم و التي فتحت ضغوط تنافسية جديدة جعلت المحيط الإقتصادي يعيش حالات إضطراب و فوضى, مما جعل المنظمة مجبرة على سبق الفعل  (La Pro activité) بدلا من رد الفعل (La réactivité) و هذا ما يتجسد إعتمادا على معرفتها و رأسمالها المعرفي, </vt:lpstr>
      <vt:lpstr>Présentation PowerPoint</vt:lpstr>
      <vt:lpstr>Présentation PowerPoint</vt:lpstr>
      <vt:lpstr>Présentation PowerPoint</vt:lpstr>
      <vt:lpstr>Présentation PowerPoint</vt:lpstr>
      <vt:lpstr>Présentation PowerPoint</vt:lpstr>
      <vt:lpstr>أهمية ادارة المعرفة</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ادارة المعرفة</dc:title>
  <dc:creator>pc</dc:creator>
  <cp:lastModifiedBy>pc</cp:lastModifiedBy>
  <cp:revision>18</cp:revision>
  <dcterms:created xsi:type="dcterms:W3CDTF">2023-12-18T17:18:14Z</dcterms:created>
  <dcterms:modified xsi:type="dcterms:W3CDTF">2023-12-21T05:35:23Z</dcterms:modified>
</cp:coreProperties>
</file>