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0" r:id="rId2"/>
    <p:sldId id="256"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09" r:id="rId32"/>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422C16"/>
    <a:srgbClr val="0C788E"/>
    <a:srgbClr val="025198"/>
    <a:srgbClr val="000099"/>
    <a:srgbClr val="3366FF"/>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3537" autoAdjust="0"/>
  </p:normalViewPr>
  <p:slideViewPr>
    <p:cSldViewPr>
      <p:cViewPr varScale="1">
        <p:scale>
          <a:sx n="88" d="100"/>
          <a:sy n="88" d="100"/>
        </p:scale>
        <p:origin x="787"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5455F-4AFB-4B02-A8AE-1A61D081112E}" type="datetimeFigureOut">
              <a:rPr lang="fr-FR" smtClean="0"/>
              <a:pPr/>
              <a:t>09/03/2024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3DA07-ACC1-4F78-ADDA-B125C319C04E}" type="slidenum">
              <a:rPr lang="fr-FR" smtClean="0"/>
              <a:pPr/>
              <a:t>‹N°›</a:t>
            </a:fld>
            <a:endParaRPr lang="fr-FR"/>
          </a:p>
        </p:txBody>
      </p:sp>
    </p:spTree>
    <p:extLst>
      <p:ext uri="{BB962C8B-B14F-4D97-AF65-F5344CB8AC3E}">
        <p14:creationId xmlns:p14="http://schemas.microsoft.com/office/powerpoint/2010/main" val="71538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43DA07-ACC1-4F78-ADDA-B125C319C04E}" type="slidenum">
              <a:rPr lang="fr-FR" smtClean="0"/>
              <a:pPr/>
              <a:t>2</a:t>
            </a:fld>
            <a:endParaRPr lang="fr-FR"/>
          </a:p>
        </p:txBody>
      </p:sp>
    </p:spTree>
    <p:extLst>
      <p:ext uri="{BB962C8B-B14F-4D97-AF65-F5344CB8AC3E}">
        <p14:creationId xmlns:p14="http://schemas.microsoft.com/office/powerpoint/2010/main" val="278024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8E3FA-5476-4C17-A543-405D2F052340}" type="slidenum">
              <a:rPr lang="fr-FR"/>
              <a:pPr fontAlgn="base">
                <a:spcBef>
                  <a:spcPct val="0"/>
                </a:spcBef>
                <a:spcAft>
                  <a:spcPct val="0"/>
                </a:spcAft>
              </a:pPr>
              <a:t>31</a:t>
            </a:fld>
            <a:endParaRPr lang="fr-FR"/>
          </a:p>
        </p:txBody>
      </p:sp>
    </p:spTree>
    <p:extLst>
      <p:ext uri="{BB962C8B-B14F-4D97-AF65-F5344CB8AC3E}">
        <p14:creationId xmlns:p14="http://schemas.microsoft.com/office/powerpoint/2010/main" val="220967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es-ES"/>
          </a:p>
        </p:txBody>
      </p:sp>
      <p:sp>
        <p:nvSpPr>
          <p:cNvPr id="5" name="Espace réservé du pied de page 4"/>
          <p:cNvSpPr>
            <a:spLocks noGrp="1"/>
          </p:cNvSpPr>
          <p:nvPr>
            <p:ph type="ftr" sz="quarter" idx="11"/>
          </p:nvPr>
        </p:nvSpPr>
        <p:spPr/>
        <p:txBody>
          <a:bodyPr/>
          <a:lstStyle>
            <a:lvl1pPr>
              <a:defRPr/>
            </a:lvl1pPr>
          </a:lstStyle>
          <a:p>
            <a:endParaRPr lang="es-ES"/>
          </a:p>
        </p:txBody>
      </p:sp>
      <p:sp>
        <p:nvSpPr>
          <p:cNvPr id="6" name="Espace réservé du numéro de diapositive 5"/>
          <p:cNvSpPr>
            <a:spLocks noGrp="1"/>
          </p:cNvSpPr>
          <p:nvPr>
            <p:ph type="sldNum" sz="quarter" idx="12"/>
          </p:nvPr>
        </p:nvSpPr>
        <p:spPr/>
        <p:txBody>
          <a:bodyPr/>
          <a:lstStyle>
            <a:lvl1pPr>
              <a:defRPr/>
            </a:lvl1pPr>
          </a:lstStyle>
          <a:p>
            <a:fld id="{04AF7F54-F234-480B-83C7-FC6BE9E98E23}" type="slidenum">
              <a:rPr lang="es-ES"/>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s-ES"/>
          </a:p>
        </p:txBody>
      </p:sp>
      <p:sp>
        <p:nvSpPr>
          <p:cNvPr id="5" name="Espace réservé du pied de page 4"/>
          <p:cNvSpPr>
            <a:spLocks noGrp="1"/>
          </p:cNvSpPr>
          <p:nvPr>
            <p:ph type="ftr" sz="quarter" idx="11"/>
          </p:nvPr>
        </p:nvSpPr>
        <p:spPr/>
        <p:txBody>
          <a:bodyPr/>
          <a:lstStyle>
            <a:lvl1pPr>
              <a:defRPr/>
            </a:lvl1pPr>
          </a:lstStyle>
          <a:p>
            <a:endParaRPr lang="es-ES"/>
          </a:p>
        </p:txBody>
      </p:sp>
      <p:sp>
        <p:nvSpPr>
          <p:cNvPr id="6" name="Espace réservé du numéro de diapositive 5"/>
          <p:cNvSpPr>
            <a:spLocks noGrp="1"/>
          </p:cNvSpPr>
          <p:nvPr>
            <p:ph type="sldNum" sz="quarter" idx="12"/>
          </p:nvPr>
        </p:nvSpPr>
        <p:spPr/>
        <p:txBody>
          <a:bodyPr/>
          <a:lstStyle>
            <a:lvl1pPr>
              <a:defRPr/>
            </a:lvl1pPr>
          </a:lstStyle>
          <a:p>
            <a:fld id="{407AA896-86B2-4009-B245-9223A8927C25}" type="slidenum">
              <a:rPr lang="es-ES"/>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s-ES"/>
          </a:p>
        </p:txBody>
      </p:sp>
      <p:sp>
        <p:nvSpPr>
          <p:cNvPr id="5" name="Espace réservé du pied de page 4"/>
          <p:cNvSpPr>
            <a:spLocks noGrp="1"/>
          </p:cNvSpPr>
          <p:nvPr>
            <p:ph type="ftr" sz="quarter" idx="11"/>
          </p:nvPr>
        </p:nvSpPr>
        <p:spPr/>
        <p:txBody>
          <a:bodyPr/>
          <a:lstStyle>
            <a:lvl1pPr>
              <a:defRPr/>
            </a:lvl1pPr>
          </a:lstStyle>
          <a:p>
            <a:endParaRPr lang="es-ES"/>
          </a:p>
        </p:txBody>
      </p:sp>
      <p:sp>
        <p:nvSpPr>
          <p:cNvPr id="6" name="Espace réservé du numéro de diapositive 5"/>
          <p:cNvSpPr>
            <a:spLocks noGrp="1"/>
          </p:cNvSpPr>
          <p:nvPr>
            <p:ph type="sldNum" sz="quarter" idx="12"/>
          </p:nvPr>
        </p:nvSpPr>
        <p:spPr/>
        <p:txBody>
          <a:bodyPr/>
          <a:lstStyle>
            <a:lvl1pPr>
              <a:defRPr/>
            </a:lvl1pPr>
          </a:lstStyle>
          <a:p>
            <a:fld id="{B318DA9D-3A33-4B49-BF43-348AF109680E}" type="slidenum">
              <a:rPr lang="es-ES"/>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s-ES"/>
          </a:p>
        </p:txBody>
      </p:sp>
      <p:sp>
        <p:nvSpPr>
          <p:cNvPr id="5" name="Espace réservé du pied de page 4"/>
          <p:cNvSpPr>
            <a:spLocks noGrp="1"/>
          </p:cNvSpPr>
          <p:nvPr>
            <p:ph type="ftr" sz="quarter" idx="11"/>
          </p:nvPr>
        </p:nvSpPr>
        <p:spPr/>
        <p:txBody>
          <a:bodyPr/>
          <a:lstStyle>
            <a:lvl1pPr>
              <a:defRPr/>
            </a:lvl1pPr>
          </a:lstStyle>
          <a:p>
            <a:endParaRPr lang="es-ES"/>
          </a:p>
        </p:txBody>
      </p:sp>
      <p:sp>
        <p:nvSpPr>
          <p:cNvPr id="6" name="Espace réservé du numéro de diapositive 5"/>
          <p:cNvSpPr>
            <a:spLocks noGrp="1"/>
          </p:cNvSpPr>
          <p:nvPr>
            <p:ph type="sldNum" sz="quarter" idx="12"/>
          </p:nvPr>
        </p:nvSpPr>
        <p:spPr/>
        <p:txBody>
          <a:bodyPr/>
          <a:lstStyle>
            <a:lvl1pPr>
              <a:defRPr/>
            </a:lvl1pPr>
          </a:lstStyle>
          <a:p>
            <a:fld id="{9AC7E9D4-8F8C-4E44-AC03-1931369408A1}" type="slidenum">
              <a:rPr lang="es-ES"/>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s-ES"/>
          </a:p>
        </p:txBody>
      </p:sp>
      <p:sp>
        <p:nvSpPr>
          <p:cNvPr id="5" name="Espace réservé du pied de page 4"/>
          <p:cNvSpPr>
            <a:spLocks noGrp="1"/>
          </p:cNvSpPr>
          <p:nvPr>
            <p:ph type="ftr" sz="quarter" idx="11"/>
          </p:nvPr>
        </p:nvSpPr>
        <p:spPr/>
        <p:txBody>
          <a:bodyPr/>
          <a:lstStyle>
            <a:lvl1pPr>
              <a:defRPr/>
            </a:lvl1pPr>
          </a:lstStyle>
          <a:p>
            <a:endParaRPr lang="es-ES"/>
          </a:p>
        </p:txBody>
      </p:sp>
      <p:sp>
        <p:nvSpPr>
          <p:cNvPr id="6" name="Espace réservé du numéro de diapositive 5"/>
          <p:cNvSpPr>
            <a:spLocks noGrp="1"/>
          </p:cNvSpPr>
          <p:nvPr>
            <p:ph type="sldNum" sz="quarter" idx="12"/>
          </p:nvPr>
        </p:nvSpPr>
        <p:spPr/>
        <p:txBody>
          <a:bodyPr/>
          <a:lstStyle>
            <a:lvl1pPr>
              <a:defRPr/>
            </a:lvl1pPr>
          </a:lstStyle>
          <a:p>
            <a:fld id="{880E875E-861F-456F-BD6E-0E7456FE8D8A}" type="slidenum">
              <a:rPr lang="es-ES"/>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s-ES"/>
          </a:p>
        </p:txBody>
      </p:sp>
      <p:sp>
        <p:nvSpPr>
          <p:cNvPr id="6" name="Espace réservé du pied de page 5"/>
          <p:cNvSpPr>
            <a:spLocks noGrp="1"/>
          </p:cNvSpPr>
          <p:nvPr>
            <p:ph type="ftr" sz="quarter" idx="11"/>
          </p:nvPr>
        </p:nvSpPr>
        <p:spPr/>
        <p:txBody>
          <a:bodyPr/>
          <a:lstStyle>
            <a:lvl1pPr>
              <a:defRPr/>
            </a:lvl1pPr>
          </a:lstStyle>
          <a:p>
            <a:endParaRPr lang="es-ES"/>
          </a:p>
        </p:txBody>
      </p:sp>
      <p:sp>
        <p:nvSpPr>
          <p:cNvPr id="7" name="Espace réservé du numéro de diapositive 6"/>
          <p:cNvSpPr>
            <a:spLocks noGrp="1"/>
          </p:cNvSpPr>
          <p:nvPr>
            <p:ph type="sldNum" sz="quarter" idx="12"/>
          </p:nvPr>
        </p:nvSpPr>
        <p:spPr/>
        <p:txBody>
          <a:bodyPr/>
          <a:lstStyle>
            <a:lvl1pPr>
              <a:defRPr/>
            </a:lvl1pPr>
          </a:lstStyle>
          <a:p>
            <a:fld id="{6EADCA8F-352F-4692-B240-0B88B2A020D4}" type="slidenum">
              <a:rPr lang="es-ES"/>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s-ES"/>
          </a:p>
        </p:txBody>
      </p:sp>
      <p:sp>
        <p:nvSpPr>
          <p:cNvPr id="8" name="Espace réservé du pied de page 7"/>
          <p:cNvSpPr>
            <a:spLocks noGrp="1"/>
          </p:cNvSpPr>
          <p:nvPr>
            <p:ph type="ftr" sz="quarter" idx="11"/>
          </p:nvPr>
        </p:nvSpPr>
        <p:spPr/>
        <p:txBody>
          <a:bodyPr/>
          <a:lstStyle>
            <a:lvl1pPr>
              <a:defRPr/>
            </a:lvl1pPr>
          </a:lstStyle>
          <a:p>
            <a:endParaRPr lang="es-ES"/>
          </a:p>
        </p:txBody>
      </p:sp>
      <p:sp>
        <p:nvSpPr>
          <p:cNvPr id="9" name="Espace réservé du numéro de diapositive 8"/>
          <p:cNvSpPr>
            <a:spLocks noGrp="1"/>
          </p:cNvSpPr>
          <p:nvPr>
            <p:ph type="sldNum" sz="quarter" idx="12"/>
          </p:nvPr>
        </p:nvSpPr>
        <p:spPr/>
        <p:txBody>
          <a:bodyPr/>
          <a:lstStyle>
            <a:lvl1pPr>
              <a:defRPr/>
            </a:lvl1pPr>
          </a:lstStyle>
          <a:p>
            <a:fld id="{6B69D852-C745-48D2-897A-B1AD3351A4D7}" type="slidenum">
              <a:rPr lang="es-ES"/>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es-ES"/>
          </a:p>
        </p:txBody>
      </p:sp>
      <p:sp>
        <p:nvSpPr>
          <p:cNvPr id="4" name="Espace réservé du pied de page 3"/>
          <p:cNvSpPr>
            <a:spLocks noGrp="1"/>
          </p:cNvSpPr>
          <p:nvPr>
            <p:ph type="ftr" sz="quarter" idx="11"/>
          </p:nvPr>
        </p:nvSpPr>
        <p:spPr/>
        <p:txBody>
          <a:bodyPr/>
          <a:lstStyle>
            <a:lvl1pPr>
              <a:defRPr/>
            </a:lvl1pPr>
          </a:lstStyle>
          <a:p>
            <a:endParaRPr lang="es-ES"/>
          </a:p>
        </p:txBody>
      </p:sp>
      <p:sp>
        <p:nvSpPr>
          <p:cNvPr id="5" name="Espace réservé du numéro de diapositive 4"/>
          <p:cNvSpPr>
            <a:spLocks noGrp="1"/>
          </p:cNvSpPr>
          <p:nvPr>
            <p:ph type="sldNum" sz="quarter" idx="12"/>
          </p:nvPr>
        </p:nvSpPr>
        <p:spPr/>
        <p:txBody>
          <a:bodyPr/>
          <a:lstStyle>
            <a:lvl1pPr>
              <a:defRPr/>
            </a:lvl1pPr>
          </a:lstStyle>
          <a:p>
            <a:fld id="{FCA885D6-63AB-4B68-84A0-756BD5166A5E}" type="slidenum">
              <a:rPr lang="es-ES"/>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s-ES"/>
          </a:p>
        </p:txBody>
      </p:sp>
      <p:sp>
        <p:nvSpPr>
          <p:cNvPr id="3" name="Espace réservé du pied de page 2"/>
          <p:cNvSpPr>
            <a:spLocks noGrp="1"/>
          </p:cNvSpPr>
          <p:nvPr>
            <p:ph type="ftr" sz="quarter" idx="11"/>
          </p:nvPr>
        </p:nvSpPr>
        <p:spPr/>
        <p:txBody>
          <a:bodyPr/>
          <a:lstStyle>
            <a:lvl1pPr>
              <a:defRPr/>
            </a:lvl1pPr>
          </a:lstStyle>
          <a:p>
            <a:endParaRPr lang="es-ES"/>
          </a:p>
        </p:txBody>
      </p:sp>
      <p:sp>
        <p:nvSpPr>
          <p:cNvPr id="4" name="Espace réservé du numéro de diapositive 3"/>
          <p:cNvSpPr>
            <a:spLocks noGrp="1"/>
          </p:cNvSpPr>
          <p:nvPr>
            <p:ph type="sldNum" sz="quarter" idx="12"/>
          </p:nvPr>
        </p:nvSpPr>
        <p:spPr/>
        <p:txBody>
          <a:bodyPr/>
          <a:lstStyle>
            <a:lvl1pPr>
              <a:defRPr/>
            </a:lvl1pPr>
          </a:lstStyle>
          <a:p>
            <a:fld id="{DC34485E-6B08-4F15-A9FF-FF6A3984455B}" type="slidenum">
              <a:rPr lang="es-ES"/>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s-ES"/>
          </a:p>
        </p:txBody>
      </p:sp>
      <p:sp>
        <p:nvSpPr>
          <p:cNvPr id="6" name="Espace réservé du pied de page 5"/>
          <p:cNvSpPr>
            <a:spLocks noGrp="1"/>
          </p:cNvSpPr>
          <p:nvPr>
            <p:ph type="ftr" sz="quarter" idx="11"/>
          </p:nvPr>
        </p:nvSpPr>
        <p:spPr/>
        <p:txBody>
          <a:bodyPr/>
          <a:lstStyle>
            <a:lvl1pPr>
              <a:defRPr/>
            </a:lvl1pPr>
          </a:lstStyle>
          <a:p>
            <a:endParaRPr lang="es-ES"/>
          </a:p>
        </p:txBody>
      </p:sp>
      <p:sp>
        <p:nvSpPr>
          <p:cNvPr id="7" name="Espace réservé du numéro de diapositive 6"/>
          <p:cNvSpPr>
            <a:spLocks noGrp="1"/>
          </p:cNvSpPr>
          <p:nvPr>
            <p:ph type="sldNum" sz="quarter" idx="12"/>
          </p:nvPr>
        </p:nvSpPr>
        <p:spPr/>
        <p:txBody>
          <a:bodyPr/>
          <a:lstStyle>
            <a:lvl1pPr>
              <a:defRPr/>
            </a:lvl1pPr>
          </a:lstStyle>
          <a:p>
            <a:fld id="{EC812A30-540E-4F40-AE48-520FBCC6AF51}" type="slidenum">
              <a:rPr lang="es-ES"/>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s-ES"/>
          </a:p>
        </p:txBody>
      </p:sp>
      <p:sp>
        <p:nvSpPr>
          <p:cNvPr id="6" name="Espace réservé du pied de page 5"/>
          <p:cNvSpPr>
            <a:spLocks noGrp="1"/>
          </p:cNvSpPr>
          <p:nvPr>
            <p:ph type="ftr" sz="quarter" idx="11"/>
          </p:nvPr>
        </p:nvSpPr>
        <p:spPr/>
        <p:txBody>
          <a:bodyPr/>
          <a:lstStyle>
            <a:lvl1pPr>
              <a:defRPr/>
            </a:lvl1pPr>
          </a:lstStyle>
          <a:p>
            <a:endParaRPr lang="es-ES"/>
          </a:p>
        </p:txBody>
      </p:sp>
      <p:sp>
        <p:nvSpPr>
          <p:cNvPr id="7" name="Espace réservé du numéro de diapositive 6"/>
          <p:cNvSpPr>
            <a:spLocks noGrp="1"/>
          </p:cNvSpPr>
          <p:nvPr>
            <p:ph type="sldNum" sz="quarter" idx="12"/>
          </p:nvPr>
        </p:nvSpPr>
        <p:spPr/>
        <p:txBody>
          <a:bodyPr/>
          <a:lstStyle>
            <a:lvl1pPr>
              <a:defRPr/>
            </a:lvl1pPr>
          </a:lstStyle>
          <a:p>
            <a:fld id="{1C198720-470C-487D-9948-365EE1EDD10B}" type="slidenum">
              <a:rPr lang="es-ES"/>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1872C3-DB97-42AC-B712-7B218AA87914}" type="slidenum">
              <a:rPr lang="es-ES"/>
              <a:pPr/>
              <a:t>‹N°›</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ans"/>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707275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6744072" y="260648"/>
            <a:ext cx="50405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6</a:t>
            </a:r>
            <a:r>
              <a:rPr lang="fr-FR" sz="3200" b="1" u="sng" dirty="0">
                <a:latin typeface="Lucida Calligraphy" pitchFamily="66" charset="0"/>
              </a:rPr>
              <a:t>. La température</a:t>
            </a:r>
          </a:p>
        </p:txBody>
      </p:sp>
      <p:sp>
        <p:nvSpPr>
          <p:cNvPr id="5" name="Rectangle 4"/>
          <p:cNvSpPr/>
          <p:nvPr/>
        </p:nvSpPr>
        <p:spPr>
          <a:xfrm>
            <a:off x="839416" y="1628800"/>
            <a:ext cx="10225862" cy="3170099"/>
          </a:xfrm>
          <a:prstGeom prst="rect">
            <a:avLst/>
          </a:prstGeom>
        </p:spPr>
        <p:txBody>
          <a:bodyPr wrap="square">
            <a:spAutoFit/>
          </a:bodyPr>
          <a:lstStyle/>
          <a:p>
            <a:pPr algn="justLow"/>
            <a:r>
              <a:rPr lang="fr-FR" sz="2800" dirty="0">
                <a:latin typeface="Times New Roman" panose="02020603050405020304" pitchFamily="18" charset="0"/>
                <a:cs typeface="Times New Roman" panose="02020603050405020304" pitchFamily="18" charset="0"/>
              </a:rPr>
              <a:t>En pratique, la température de l'eau n'a pas d'impact direct sur la santé humaine. Cependant, une température de l'eau supérieure à 15 °C peut encourager la croissance des microorganismes dans les canalisations et éventuellement renforcer les odeurs et les saveurs de l'eau. À l'inverse, une température de l'eau inférieure à 10 °C peut ralentir les réactions chimiques impliquées dans les différents processus </a:t>
            </a:r>
            <a:r>
              <a:rPr lang="fr-FR" sz="2800" dirty="0" smtClean="0">
                <a:latin typeface="Times New Roman" panose="02020603050405020304" pitchFamily="18" charset="0"/>
                <a:cs typeface="Times New Roman" panose="02020603050405020304" pitchFamily="18" charset="0"/>
              </a:rPr>
              <a:t>du traitement </a:t>
            </a:r>
            <a:r>
              <a:rPr lang="fr-FR" sz="2800" dirty="0">
                <a:latin typeface="Times New Roman" panose="02020603050405020304" pitchFamily="18" charset="0"/>
                <a:cs typeface="Times New Roman" panose="02020603050405020304" pitchFamily="18" charset="0"/>
              </a:rPr>
              <a:t>de </a:t>
            </a:r>
            <a:r>
              <a:rPr lang="fr-FR" sz="2800" dirty="0" smtClean="0">
                <a:latin typeface="Times New Roman" panose="02020603050405020304" pitchFamily="18" charset="0"/>
                <a:cs typeface="Times New Roman" panose="02020603050405020304" pitchFamily="18" charset="0"/>
              </a:rPr>
              <a:t>l'eau</a:t>
            </a:r>
            <a:r>
              <a:rPr lang="fr-F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08302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6744072" y="260648"/>
            <a:ext cx="50405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7</a:t>
            </a:r>
            <a:r>
              <a:rPr lang="fr-FR" sz="3200" b="1" u="sng" dirty="0">
                <a:latin typeface="Lucida Calligraphy" pitchFamily="66" charset="0"/>
              </a:rPr>
              <a:t>. </a:t>
            </a:r>
            <a:r>
              <a:rPr lang="fr-FR" sz="3200" b="1" u="sng" dirty="0" smtClean="0">
                <a:latin typeface="Lucida Calligraphy" pitchFamily="66" charset="0"/>
              </a:rPr>
              <a:t>Concentration</a:t>
            </a:r>
            <a:endParaRPr lang="fr-FR" sz="3200" b="1" u="sng" dirty="0">
              <a:latin typeface="Lucida Calligraphy" pitchFamily="66" charset="0"/>
            </a:endParaRPr>
          </a:p>
        </p:txBody>
      </p:sp>
      <p:sp>
        <p:nvSpPr>
          <p:cNvPr id="5" name="Rectangle 4"/>
          <p:cNvSpPr/>
          <p:nvPr/>
        </p:nvSpPr>
        <p:spPr>
          <a:xfrm>
            <a:off x="839416" y="1628800"/>
            <a:ext cx="10225862" cy="1754326"/>
          </a:xfrm>
          <a:prstGeom prst="rect">
            <a:avLst/>
          </a:prstGeom>
        </p:spPr>
        <p:txBody>
          <a:bodyPr wrap="square">
            <a:spAutoFit/>
          </a:bodyPr>
          <a:lstStyle/>
          <a:p>
            <a:pPr algn="justLow"/>
            <a:r>
              <a:rPr lang="fr-FR" sz="3600" dirty="0">
                <a:latin typeface="Times New Roman" panose="02020603050405020304" pitchFamily="18" charset="0"/>
                <a:cs typeface="Times New Roman" panose="02020603050405020304" pitchFamily="18" charset="0"/>
              </a:rPr>
              <a:t>Elle représente le rapport de la masse de corps dissous ou dispersé dans un certain volume d'eau. Elle s'exprime par exemple en mg.l-1, g.m-3, g.l-1</a:t>
            </a:r>
            <a:r>
              <a:rPr lang="fr-F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1727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9</a:t>
            </a:r>
            <a:r>
              <a:rPr lang="fr-FR" sz="3200" b="1" u="sng" dirty="0">
                <a:latin typeface="Lucida Calligraphy" pitchFamily="66" charset="0"/>
              </a:rPr>
              <a:t>. Le milliéquivalent par litre</a:t>
            </a:r>
          </a:p>
        </p:txBody>
      </p:sp>
      <p:sp>
        <p:nvSpPr>
          <p:cNvPr id="5" name="Rectangle 4"/>
          <p:cNvSpPr/>
          <p:nvPr/>
        </p:nvSpPr>
        <p:spPr>
          <a:xfrm>
            <a:off x="767044" y="1124744"/>
            <a:ext cx="10657547" cy="4832092"/>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Le milliéquivalent par litre (</a:t>
            </a:r>
            <a:r>
              <a:rPr lang="fr-FR" sz="2800" dirty="0" err="1">
                <a:latin typeface="Times New Roman" panose="02020603050405020304" pitchFamily="18" charset="0"/>
                <a:cs typeface="Times New Roman" panose="02020603050405020304" pitchFamily="18" charset="0"/>
              </a:rPr>
              <a:t>meq</a:t>
            </a:r>
            <a:r>
              <a:rPr lang="fr-FR" sz="2800" dirty="0">
                <a:latin typeface="Times New Roman" panose="02020603050405020304" pitchFamily="18" charset="0"/>
                <a:cs typeface="Times New Roman" panose="02020603050405020304" pitchFamily="18" charset="0"/>
              </a:rPr>
              <a:t>/L) est une mesure de la concentration des ions ou des équivalents réactifs d'une substance chimique dans une solution, exprimée en milliéquivalents pour chaque litre de solution. Cela permet de quantifier la capacité de réaction des ions ou des équivalents réactifs présents dans la solution.</a:t>
            </a:r>
          </a:p>
          <a:p>
            <a:pPr algn="just"/>
            <a:r>
              <a:rPr lang="fr-FR" sz="2800" dirty="0">
                <a:latin typeface="Times New Roman" panose="02020603050405020304" pitchFamily="18" charset="0"/>
                <a:cs typeface="Times New Roman" panose="02020603050405020304" pitchFamily="18" charset="0"/>
              </a:rPr>
              <a:t>Pour convertir une concentration d'ions de grammes par litre (g/L) en milliéquivalents par litre (</a:t>
            </a:r>
            <a:r>
              <a:rPr lang="fr-FR" sz="2800" dirty="0" err="1">
                <a:latin typeface="Times New Roman" panose="02020603050405020304" pitchFamily="18" charset="0"/>
                <a:cs typeface="Times New Roman" panose="02020603050405020304" pitchFamily="18" charset="0"/>
              </a:rPr>
              <a:t>meq</a:t>
            </a:r>
            <a:r>
              <a:rPr lang="fr-FR" sz="2800" dirty="0">
                <a:latin typeface="Times New Roman" panose="02020603050405020304" pitchFamily="18" charset="0"/>
                <a:cs typeface="Times New Roman" panose="02020603050405020304" pitchFamily="18" charset="0"/>
              </a:rPr>
              <a:t>/L), vous devez connaître la masse molaire de l'ion et sa valence. Voici la formule de conversion générale :</a:t>
            </a:r>
          </a:p>
          <a:p>
            <a:pPr algn="just"/>
            <a:r>
              <a:rPr 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Concentration en </a:t>
            </a:r>
            <a:r>
              <a:rPr 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meq</a:t>
            </a:r>
            <a:r>
              <a:rPr 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 </a:t>
            </a:r>
            <a:r>
              <a:rPr lang="fr-FR" sz="2800" dirty="0">
                <a:latin typeface="Times New Roman" panose="02020603050405020304" pitchFamily="18" charset="0"/>
                <a:cs typeface="Times New Roman" panose="02020603050405020304" pitchFamily="18" charset="0"/>
              </a:rPr>
              <a:t>= (Concentration en g/L / Masse molaire de l'ion) x Valence de l'ion x 1000</a:t>
            </a:r>
          </a:p>
          <a:p>
            <a:pPr algn="justLow"/>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4638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9</a:t>
            </a:r>
            <a:r>
              <a:rPr lang="fr-FR" sz="3200" b="1" u="sng" dirty="0">
                <a:latin typeface="Lucida Calligraphy" pitchFamily="66" charset="0"/>
              </a:rPr>
              <a:t>. Le milliéquivalent par litre</a:t>
            </a:r>
          </a:p>
        </p:txBody>
      </p:sp>
      <p:sp>
        <p:nvSpPr>
          <p:cNvPr id="5" name="Rectangle 4"/>
          <p:cNvSpPr/>
          <p:nvPr/>
        </p:nvSpPr>
        <p:spPr>
          <a:xfrm>
            <a:off x="767408" y="857695"/>
            <a:ext cx="10657547" cy="5262979"/>
          </a:xfrm>
          <a:prstGeom prst="rect">
            <a:avLst/>
          </a:prstGeom>
        </p:spPr>
        <p:txBody>
          <a:bodyPr wrap="square">
            <a:spAutoFit/>
          </a:bodyPr>
          <a:lstStyle/>
          <a:p>
            <a:pPr algn="just"/>
            <a:r>
              <a:rPr lang="fr-FR" sz="2400" dirty="0">
                <a:latin typeface="Times New Roman" panose="02020603050405020304" pitchFamily="18" charset="0"/>
                <a:cs typeface="Times New Roman" panose="02020603050405020304" pitchFamily="18" charset="0"/>
              </a:rPr>
              <a:t>Voici quelques exemples de conversion pour différents ions couramment rencontrés :</a:t>
            </a:r>
          </a:p>
          <a:p>
            <a:pPr algn="just"/>
            <a:r>
              <a:rPr lang="fr-FR" sz="2400" dirty="0" smtClean="0">
                <a:latin typeface="Times New Roman" panose="02020603050405020304" pitchFamily="18" charset="0"/>
                <a:cs typeface="Times New Roman" panose="02020603050405020304" pitchFamily="18" charset="0"/>
              </a:rPr>
              <a:t>•</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Sodium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 </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Masse molaire = 22,99 </a:t>
            </a:r>
            <a:r>
              <a:rPr lang="fr-FR" sz="2400" dirty="0" smtClean="0">
                <a:latin typeface="Times New Roman" panose="02020603050405020304" pitchFamily="18" charset="0"/>
                <a:cs typeface="Times New Roman" panose="02020603050405020304" pitchFamily="18" charset="0"/>
              </a:rPr>
              <a:t>g/mol, Valence </a:t>
            </a:r>
            <a:r>
              <a:rPr lang="fr-FR" sz="2400" dirty="0">
                <a:latin typeface="Times New Roman" panose="02020603050405020304" pitchFamily="18" charset="0"/>
                <a:cs typeface="Times New Roman" panose="02020603050405020304" pitchFamily="18" charset="0"/>
              </a:rPr>
              <a:t>= 1</a:t>
            </a:r>
          </a:p>
          <a:p>
            <a:pPr algn="just"/>
            <a:r>
              <a:rPr lang="fr-FR" sz="2400" dirty="0">
                <a:latin typeface="Times New Roman" panose="02020603050405020304" pitchFamily="18" charset="0"/>
                <a:cs typeface="Times New Roman" panose="02020603050405020304" pitchFamily="18" charset="0"/>
              </a:rPr>
              <a:t>Conversion : Concentration en </a:t>
            </a:r>
            <a:r>
              <a:rPr lang="fr-FR" sz="2400" dirty="0" err="1">
                <a:latin typeface="Times New Roman" panose="02020603050405020304" pitchFamily="18" charset="0"/>
                <a:cs typeface="Times New Roman" panose="02020603050405020304" pitchFamily="18" charset="0"/>
              </a:rPr>
              <a:t>meq</a:t>
            </a:r>
            <a:r>
              <a:rPr lang="fr-FR" sz="2400" dirty="0">
                <a:latin typeface="Times New Roman" panose="02020603050405020304" pitchFamily="18" charset="0"/>
                <a:cs typeface="Times New Roman" panose="02020603050405020304" pitchFamily="18" charset="0"/>
              </a:rPr>
              <a:t>/L = (Concentration en g/L / 22,99) x 1 x 1000</a:t>
            </a:r>
          </a:p>
          <a:p>
            <a:pPr algn="just"/>
            <a:r>
              <a:rPr lang="fr-FR" sz="2400" dirty="0" smtClean="0">
                <a:latin typeface="Times New Roman" panose="02020603050405020304" pitchFamily="18" charset="0"/>
                <a:cs typeface="Times New Roman" panose="02020603050405020304" pitchFamily="18" charset="0"/>
              </a:rPr>
              <a:t>•</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Chlorure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Masse molaire = 35,45 </a:t>
            </a:r>
            <a:r>
              <a:rPr lang="fr-FR" sz="2400" dirty="0" smtClean="0">
                <a:latin typeface="Times New Roman" panose="02020603050405020304" pitchFamily="18" charset="0"/>
                <a:cs typeface="Times New Roman" panose="02020603050405020304" pitchFamily="18" charset="0"/>
              </a:rPr>
              <a:t>g/mol, Valence </a:t>
            </a:r>
            <a:r>
              <a:rPr lang="fr-FR" sz="2400" dirty="0">
                <a:latin typeface="Times New Roman" panose="02020603050405020304" pitchFamily="18" charset="0"/>
                <a:cs typeface="Times New Roman" panose="02020603050405020304" pitchFamily="18" charset="0"/>
              </a:rPr>
              <a:t>= 1</a:t>
            </a:r>
          </a:p>
          <a:p>
            <a:pPr algn="just"/>
            <a:r>
              <a:rPr lang="fr-FR" sz="2400" dirty="0">
                <a:latin typeface="Times New Roman" panose="02020603050405020304" pitchFamily="18" charset="0"/>
                <a:cs typeface="Times New Roman" panose="02020603050405020304" pitchFamily="18" charset="0"/>
              </a:rPr>
              <a:t>Conversion : Concentration en </a:t>
            </a:r>
            <a:r>
              <a:rPr lang="fr-FR" sz="2400" dirty="0" err="1">
                <a:latin typeface="Times New Roman" panose="02020603050405020304" pitchFamily="18" charset="0"/>
                <a:cs typeface="Times New Roman" panose="02020603050405020304" pitchFamily="18" charset="0"/>
              </a:rPr>
              <a:t>meq</a:t>
            </a:r>
            <a:r>
              <a:rPr lang="fr-FR" sz="2400" dirty="0">
                <a:latin typeface="Times New Roman" panose="02020603050405020304" pitchFamily="18" charset="0"/>
                <a:cs typeface="Times New Roman" panose="02020603050405020304" pitchFamily="18" charset="0"/>
              </a:rPr>
              <a:t>/L = (Concentration en g/L / 35,45) x 1 x 1000</a:t>
            </a:r>
          </a:p>
          <a:p>
            <a:pPr algn="just"/>
            <a:r>
              <a:rPr lang="fr-FR" sz="2400" dirty="0" smtClean="0">
                <a:latin typeface="Times New Roman" panose="02020603050405020304" pitchFamily="18" charset="0"/>
                <a:cs typeface="Times New Roman" panose="02020603050405020304" pitchFamily="18" charset="0"/>
              </a:rPr>
              <a:t>•</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Calcium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(Ca²⁺) </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Masse molaire = 40,08 </a:t>
            </a:r>
            <a:r>
              <a:rPr lang="fr-FR" sz="2400" dirty="0" smtClean="0">
                <a:latin typeface="Times New Roman" panose="02020603050405020304" pitchFamily="18" charset="0"/>
                <a:cs typeface="Times New Roman" panose="02020603050405020304" pitchFamily="18" charset="0"/>
              </a:rPr>
              <a:t>g/mol, Valence </a:t>
            </a:r>
            <a:r>
              <a:rPr lang="fr-FR" sz="2400" dirty="0">
                <a:latin typeface="Times New Roman" panose="02020603050405020304" pitchFamily="18" charset="0"/>
                <a:cs typeface="Times New Roman" panose="02020603050405020304" pitchFamily="18" charset="0"/>
              </a:rPr>
              <a:t>= 2</a:t>
            </a:r>
          </a:p>
          <a:p>
            <a:pPr algn="just"/>
            <a:r>
              <a:rPr lang="fr-FR" sz="2400" dirty="0">
                <a:latin typeface="Times New Roman" panose="02020603050405020304" pitchFamily="18" charset="0"/>
                <a:cs typeface="Times New Roman" panose="02020603050405020304" pitchFamily="18" charset="0"/>
              </a:rPr>
              <a:t>Conversion : Concentration en </a:t>
            </a:r>
            <a:r>
              <a:rPr lang="fr-FR" sz="2400" dirty="0" err="1">
                <a:latin typeface="Times New Roman" panose="02020603050405020304" pitchFamily="18" charset="0"/>
                <a:cs typeface="Times New Roman" panose="02020603050405020304" pitchFamily="18" charset="0"/>
              </a:rPr>
              <a:t>meq</a:t>
            </a:r>
            <a:r>
              <a:rPr lang="fr-FR" sz="2400" dirty="0">
                <a:latin typeface="Times New Roman" panose="02020603050405020304" pitchFamily="18" charset="0"/>
                <a:cs typeface="Times New Roman" panose="02020603050405020304" pitchFamily="18" charset="0"/>
              </a:rPr>
              <a:t>/L = (Concentration en g/L / 40,08) x 2 x 1000</a:t>
            </a:r>
          </a:p>
          <a:p>
            <a:pPr algn="just"/>
            <a:r>
              <a:rPr lang="fr-FR" sz="2400" dirty="0" smtClean="0">
                <a:latin typeface="Times New Roman" panose="02020603050405020304" pitchFamily="18" charset="0"/>
                <a:cs typeface="Times New Roman" panose="02020603050405020304" pitchFamily="18" charset="0"/>
              </a:rPr>
              <a:t/>
            </a:r>
            <a:br>
              <a:rPr lang="fr-FR" sz="2400" dirty="0" smtClean="0">
                <a:latin typeface="Times New Roman" panose="02020603050405020304" pitchFamily="18" charset="0"/>
                <a:cs typeface="Times New Roman" panose="02020603050405020304" pitchFamily="18" charset="0"/>
              </a:rPr>
            </a:b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vous suffit de remplacer la masse molaire et la valence de l'ion spécifique que vous souhaitez convertir pour effectuer la conversion. Le facteur de 1000 est utilisé pour obtenir la concentration en milliéquivalents par litre</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509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10</a:t>
            </a:r>
            <a:r>
              <a:rPr lang="fr-FR" sz="3200" b="1" u="sng" dirty="0">
                <a:latin typeface="Lucida Calligraphy" pitchFamily="66" charset="0"/>
              </a:rPr>
              <a:t>. Le Degré français</a:t>
            </a:r>
          </a:p>
        </p:txBody>
      </p:sp>
      <mc:AlternateContent xmlns:mc="http://schemas.openxmlformats.org/markup-compatibility/2006" xmlns:a14="http://schemas.microsoft.com/office/drawing/2010/main">
        <mc:Choice Requires="a14">
          <p:sp>
            <p:nvSpPr>
              <p:cNvPr id="5" name="Rectangle 4"/>
              <p:cNvSpPr/>
              <p:nvPr/>
            </p:nvSpPr>
            <p:spPr>
              <a:xfrm>
                <a:off x="407368" y="908720"/>
                <a:ext cx="11017223" cy="5805820"/>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Dans la pratique du traitement de l'eau, on utilise le degré français qui correspond à la concentration d'une solution.</a:t>
                </a:r>
              </a:p>
              <a:p>
                <a:pPr algn="just"/>
                <a:r>
                  <a:rPr lang="fr-FR" sz="2800" dirty="0">
                    <a:latin typeface="Times New Roman" panose="02020603050405020304" pitchFamily="18" charset="0"/>
                    <a:cs typeface="Times New Roman" panose="02020603050405020304" pitchFamily="18" charset="0"/>
                  </a:rPr>
                  <a:t>1 meq.l-1= 5 °F</a:t>
                </a:r>
              </a:p>
              <a:p>
                <a:pPr algn="just"/>
                <a:r>
                  <a:rPr lang="fr-FR" sz="2800" dirty="0">
                    <a:latin typeface="Times New Roman" panose="02020603050405020304" pitchFamily="18" charset="0"/>
                    <a:cs typeface="Times New Roman" panose="02020603050405020304" pitchFamily="18" charset="0"/>
                  </a:rPr>
                  <a:t>1° F = 10 mg/l CaCO3</a:t>
                </a:r>
              </a:p>
              <a:p>
                <a:pPr algn="just"/>
                <a:r>
                  <a:rPr lang="fr-FR" sz="2800" dirty="0">
                    <a:latin typeface="Times New Roman" panose="02020603050405020304" pitchFamily="18" charset="0"/>
                    <a:cs typeface="Times New Roman" panose="02020603050405020304" pitchFamily="18" charset="0"/>
                  </a:rPr>
                  <a:t>Correspondance des divers degrés</a:t>
                </a:r>
              </a:p>
              <a:p>
                <a:pPr algn="just"/>
                <a:r>
                  <a:rPr lang="fr-FR" sz="2800" dirty="0">
                    <a:latin typeface="Times New Roman" panose="02020603050405020304" pitchFamily="18" charset="0"/>
                    <a:cs typeface="Times New Roman" panose="02020603050405020304" pitchFamily="18" charset="0"/>
                  </a:rPr>
                  <a:t>1° français = 0,56° allemand = 0,7° anglais = 10 ppm CaC03, </a:t>
                </a:r>
                <a:r>
                  <a:rPr lang="fr-FR" sz="2800" dirty="0" smtClean="0">
                    <a:latin typeface="Times New Roman" panose="02020603050405020304" pitchFamily="18" charset="0"/>
                    <a:cs typeface="Times New Roman" panose="02020603050405020304" pitchFamily="18" charset="0"/>
                  </a:rPr>
                  <a:t/>
                </a:r>
                <a:br>
                  <a:rPr lang="fr-FR" sz="28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1</a:t>
                </a:r>
                <a:r>
                  <a:rPr lang="fr-FR" sz="2800" dirty="0">
                    <a:latin typeface="Times New Roman" panose="02020603050405020304" pitchFamily="18" charset="0"/>
                    <a:cs typeface="Times New Roman" panose="02020603050405020304" pitchFamily="18" charset="0"/>
                  </a:rPr>
                  <a:t>° allemand = 1,786° français = 1,25° anglais = 17,86 ppmCaC03, </a:t>
                </a:r>
                <a:r>
                  <a:rPr lang="fr-FR" sz="2800" dirty="0" smtClean="0">
                    <a:latin typeface="Times New Roman" panose="02020603050405020304" pitchFamily="18" charset="0"/>
                    <a:cs typeface="Times New Roman" panose="02020603050405020304" pitchFamily="18" charset="0"/>
                  </a:rPr>
                  <a:t/>
                </a:r>
                <a:br>
                  <a:rPr lang="fr-FR" sz="28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1</a:t>
                </a:r>
                <a:r>
                  <a:rPr lang="fr-FR" sz="2800" dirty="0">
                    <a:latin typeface="Times New Roman" panose="02020603050405020304" pitchFamily="18" charset="0"/>
                    <a:cs typeface="Times New Roman" panose="02020603050405020304" pitchFamily="18" charset="0"/>
                  </a:rPr>
                  <a:t>° anglais = 1,438° français = 0,8° allemand = 14,38 ppm CaC03, </a:t>
                </a:r>
                <a:r>
                  <a:rPr lang="fr-FR" sz="2800" dirty="0" smtClean="0">
                    <a:latin typeface="Times New Roman" panose="02020603050405020304" pitchFamily="18" charset="0"/>
                    <a:cs typeface="Times New Roman" panose="02020603050405020304" pitchFamily="18" charset="0"/>
                  </a:rPr>
                  <a:t/>
                </a:r>
                <a:br>
                  <a:rPr lang="fr-FR" sz="28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1 </a:t>
                </a:r>
                <a:r>
                  <a:rPr lang="fr-FR" sz="2800" dirty="0">
                    <a:latin typeface="Times New Roman" panose="02020603050405020304" pitchFamily="18" charset="0"/>
                    <a:cs typeface="Times New Roman" panose="02020603050405020304" pitchFamily="18" charset="0"/>
                  </a:rPr>
                  <a:t>ppm CaC03= 0,1° français = 0,056° allemand = 0,07° </a:t>
                </a:r>
                <a:r>
                  <a:rPr lang="fr-FR" sz="2800" dirty="0" smtClean="0">
                    <a:latin typeface="Times New Roman" panose="02020603050405020304" pitchFamily="18" charset="0"/>
                    <a:cs typeface="Times New Roman" panose="02020603050405020304" pitchFamily="18" charset="0"/>
                  </a:rPr>
                  <a:t>anglais, 1mg/L=1ppm,  </a:t>
                </a:r>
                <a:br>
                  <a:rPr lang="fr-FR" sz="2800" dirty="0" smtClean="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
                        <m:fPr>
                          <m:type m:val="lin"/>
                          <m:ctrlPr>
                            <a:rPr lang="fr-FR" sz="2800" i="1">
                              <a:latin typeface="Cambria Math" panose="02040503050406030204" pitchFamily="18" charset="0"/>
                            </a:rPr>
                          </m:ctrlPr>
                        </m:fPr>
                        <m:num>
                          <m:r>
                            <a:rPr lang="en-US" sz="2800" i="1">
                              <a:latin typeface="Cambria Math" panose="02040503050406030204" pitchFamily="18" charset="0"/>
                            </a:rPr>
                            <m:t>1</m:t>
                          </m:r>
                          <m:r>
                            <a:rPr lang="en-US" sz="2800" i="1">
                              <a:latin typeface="Cambria Math" panose="02040503050406030204" pitchFamily="18" charset="0"/>
                            </a:rPr>
                            <m:t>𝑚𝑒𝑞</m:t>
                          </m:r>
                        </m:num>
                        <m:den>
                          <m:r>
                            <a:rPr lang="en-US" sz="2800" i="1">
                              <a:latin typeface="Cambria Math" panose="02040503050406030204" pitchFamily="18" charset="0"/>
                            </a:rPr>
                            <m:t>𝑙</m:t>
                          </m:r>
                        </m:den>
                      </m:f>
                      <m:r>
                        <a:rPr lang="en-US" sz="2800" i="1">
                          <a:latin typeface="Cambria Math" panose="02040503050406030204" pitchFamily="18" charset="0"/>
                        </a:rPr>
                        <m:t> =</m:t>
                      </m:r>
                      <m:f>
                        <m:fPr>
                          <m:ctrlPr>
                            <a:rPr lang="fr-FR" sz="2800" i="1">
                              <a:latin typeface="Cambria Math" panose="02040503050406030204" pitchFamily="18" charset="0"/>
                            </a:rPr>
                          </m:ctrlPr>
                        </m:fPr>
                        <m:num>
                          <m:r>
                            <m:rPr>
                              <m:sty m:val="p"/>
                            </m:rPr>
                            <a:rPr lang="en-US" sz="2800">
                              <a:latin typeface="Cambria Math" panose="02040503050406030204" pitchFamily="18" charset="0"/>
                            </a:rPr>
                            <m:t>Masse</m:t>
                          </m:r>
                          <m:r>
                            <a:rPr lang="en-US" sz="2800" i="1">
                              <a:latin typeface="Cambria Math" panose="02040503050406030204" pitchFamily="18" charset="0"/>
                            </a:rPr>
                            <m:t> </m:t>
                          </m:r>
                          <m:r>
                            <a:rPr lang="en-US" sz="2800">
                              <a:latin typeface="Cambria Math" panose="02040503050406030204" pitchFamily="18" charset="0"/>
                            </a:rPr>
                            <m:t>é</m:t>
                          </m:r>
                          <m:r>
                            <m:rPr>
                              <m:sty m:val="p"/>
                            </m:rPr>
                            <a:rPr lang="en-US" sz="2800">
                              <a:latin typeface="Cambria Math" panose="02040503050406030204" pitchFamily="18" charset="0"/>
                            </a:rPr>
                            <m:t>quivalente</m:t>
                          </m:r>
                          <m:r>
                            <a:rPr lang="en-US" sz="2800" i="1">
                              <a:latin typeface="Cambria Math" panose="02040503050406030204" pitchFamily="18" charset="0"/>
                            </a:rPr>
                            <m:t> </m:t>
                          </m:r>
                          <m:r>
                            <m:rPr>
                              <m:sty m:val="p"/>
                            </m:rPr>
                            <a:rPr lang="en-US" sz="2800">
                              <a:latin typeface="Cambria Math" panose="02040503050406030204" pitchFamily="18" charset="0"/>
                            </a:rPr>
                            <m:t>de</m:t>
                          </m:r>
                          <m:r>
                            <a:rPr lang="en-US" sz="2800" i="1">
                              <a:latin typeface="Cambria Math" panose="02040503050406030204" pitchFamily="18" charset="0"/>
                            </a:rPr>
                            <m:t> </m:t>
                          </m:r>
                          <m:r>
                            <m:rPr>
                              <m:sty m:val="p"/>
                            </m:rPr>
                            <a:rPr lang="en-US" sz="2800">
                              <a:latin typeface="Cambria Math" panose="02040503050406030204" pitchFamily="18" charset="0"/>
                            </a:rPr>
                            <m:t>la</m:t>
                          </m:r>
                          <m:r>
                            <a:rPr lang="en-US" sz="2800" i="1">
                              <a:latin typeface="Cambria Math" panose="02040503050406030204" pitchFamily="18" charset="0"/>
                            </a:rPr>
                            <m:t> </m:t>
                          </m:r>
                          <m:r>
                            <m:rPr>
                              <m:sty m:val="p"/>
                            </m:rPr>
                            <a:rPr lang="en-US" sz="2800">
                              <a:latin typeface="Cambria Math" panose="02040503050406030204" pitchFamily="18" charset="0"/>
                            </a:rPr>
                            <m:t>substance</m:t>
                          </m:r>
                          <m:r>
                            <a:rPr lang="en-US" sz="2800" i="1">
                              <a:latin typeface="Cambria Math" panose="02040503050406030204" pitchFamily="18" charset="0"/>
                            </a:rPr>
                            <m:t> </m:t>
                          </m:r>
                          <m:d>
                            <m:dPr>
                              <m:ctrlPr>
                                <a:rPr lang="fr-FR" sz="2800" i="1">
                                  <a:latin typeface="Cambria Math" panose="02040503050406030204" pitchFamily="18" charset="0"/>
                                </a:rPr>
                              </m:ctrlPr>
                            </m:dPr>
                            <m:e>
                              <m:f>
                                <m:fPr>
                                  <m:type m:val="skw"/>
                                  <m:ctrlPr>
                                    <a:rPr lang="fr-FR" sz="2800" i="1">
                                      <a:latin typeface="Cambria Math" panose="02040503050406030204" pitchFamily="18" charset="0"/>
                                    </a:rPr>
                                  </m:ctrlPr>
                                </m:fPr>
                                <m:num>
                                  <m:r>
                                    <m:rPr>
                                      <m:sty m:val="p"/>
                                    </m:rPr>
                                    <a:rPr lang="en-US" sz="2800">
                                      <a:latin typeface="Cambria Math" panose="02040503050406030204" pitchFamily="18" charset="0"/>
                                    </a:rPr>
                                    <m:t>g</m:t>
                                  </m:r>
                                </m:num>
                                <m:den>
                                  <m:r>
                                    <a:rPr lang="fr-FR" sz="2800" i="1">
                                      <a:latin typeface="Cambria Math" panose="02040503050406030204" pitchFamily="18" charset="0"/>
                                    </a:rPr>
                                    <m:t>𝑒𝑞</m:t>
                                  </m:r>
                                </m:den>
                              </m:f>
                            </m:e>
                          </m:d>
                        </m:num>
                        <m:den>
                          <m:r>
                            <a:rPr lang="en-US" sz="2800" i="1">
                              <a:latin typeface="Cambria Math" panose="02040503050406030204" pitchFamily="18" charset="0"/>
                            </a:rPr>
                            <m:t>1000</m:t>
                          </m:r>
                        </m:den>
                      </m:f>
                      <m:r>
                        <a:rPr lang="en-US" sz="2800" i="1">
                          <a:latin typeface="Cambria Math" panose="02040503050406030204" pitchFamily="18" charset="0"/>
                        </a:rPr>
                        <m:t>𝑝𝑝𝑚</m:t>
                      </m:r>
                    </m:oMath>
                  </m:oMathPara>
                </a14:m>
                <a:endParaRPr lang="fr-FR" sz="2800" dirty="0" smtClean="0">
                  <a:latin typeface="Times New Roman" panose="02020603050405020304" pitchFamily="18" charset="0"/>
                  <a:cs typeface="Times New Roman" panose="02020603050405020304" pitchFamily="18" charset="0"/>
                </a:endParaRPr>
              </a:p>
              <a:p>
                <a:pPr algn="justLow"/>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7368" y="908720"/>
                <a:ext cx="11017223" cy="5805820"/>
              </a:xfrm>
              <a:prstGeom prst="rect">
                <a:avLst/>
              </a:prstGeom>
              <a:blipFill rotWithShape="0">
                <a:blip r:embed="rId2"/>
                <a:stretch>
                  <a:fillRect l="-1162" t="-1050" r="-1107"/>
                </a:stretch>
              </a:blipFill>
            </p:spPr>
            <p:txBody>
              <a:bodyPr/>
              <a:lstStyle/>
              <a:p>
                <a:r>
                  <a:rPr lang="fr-FR">
                    <a:noFill/>
                  </a:rPr>
                  <a:t> </a:t>
                </a:r>
              </a:p>
            </p:txBody>
          </p:sp>
        </mc:Fallback>
      </mc:AlternateContent>
    </p:spTree>
    <p:extLst>
      <p:ext uri="{BB962C8B-B14F-4D97-AF65-F5344CB8AC3E}">
        <p14:creationId xmlns:p14="http://schemas.microsoft.com/office/powerpoint/2010/main" val="934596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767044" y="116632"/>
            <a:ext cx="11784632" cy="523220"/>
          </a:xfrm>
          <a:prstGeom prst="rect">
            <a:avLst/>
          </a:prstGeom>
          <a:noFill/>
          <a:ln w="9525">
            <a:noFill/>
            <a:miter lim="800000"/>
            <a:headEnd/>
            <a:tailEnd/>
          </a:ln>
        </p:spPr>
        <p:txBody>
          <a:bodyPr wrap="square">
            <a:spAutoFit/>
          </a:bodyPr>
          <a:lstStyle/>
          <a:p>
            <a:pPr marL="514350" indent="-514350"/>
            <a:r>
              <a:rPr lang="fr-FR" sz="2800" b="1" u="sng" dirty="0" smtClean="0">
                <a:latin typeface="Lucida Calligraphy" pitchFamily="66" charset="0"/>
              </a:rPr>
              <a:t>11</a:t>
            </a:r>
            <a:r>
              <a:rPr lang="fr-FR" sz="2800" b="1" u="sng" dirty="0">
                <a:latin typeface="Lucida Calligraphy" pitchFamily="66" charset="0"/>
              </a:rPr>
              <a:t>. La dureté totale de l’eau ou le titre hydrométrique TH</a:t>
            </a:r>
          </a:p>
        </p:txBody>
      </p:sp>
      <p:sp>
        <p:nvSpPr>
          <p:cNvPr id="5" name="Rectangle 4"/>
          <p:cNvSpPr/>
          <p:nvPr/>
        </p:nvSpPr>
        <p:spPr>
          <a:xfrm>
            <a:off x="767044" y="1124744"/>
            <a:ext cx="10657547" cy="4401205"/>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Le titre hydrométrique (TH) est une mesure de la dureté de l'eau, c'est-à-dire de la concentration totale des ions calcium (Ca2+) et magnésium (Mg2+) dissous dans l'eau. Il indique la quantité de ces ions dans l'eau et est généralement exprimé en unités de concentration, telles que milligrammes par litre (mg/L) ou milliéquivalent par litre (</a:t>
            </a:r>
            <a:r>
              <a:rPr lang="fr-FR" sz="2800" dirty="0" err="1">
                <a:latin typeface="Times New Roman" panose="02020603050405020304" pitchFamily="18" charset="0"/>
                <a:cs typeface="Times New Roman" panose="02020603050405020304" pitchFamily="18" charset="0"/>
              </a:rPr>
              <a:t>meq</a:t>
            </a:r>
            <a:r>
              <a:rPr lang="fr-FR" sz="2800" dirty="0">
                <a:latin typeface="Times New Roman" panose="02020603050405020304" pitchFamily="18" charset="0"/>
                <a:cs typeface="Times New Roman" panose="02020603050405020304" pitchFamily="18" charset="0"/>
              </a:rPr>
              <a:t>/L) ou en degrés français (°F).</a:t>
            </a:r>
          </a:p>
          <a:p>
            <a:pPr algn="just"/>
            <a:r>
              <a:rPr lang="fr-FR" sz="2800" dirty="0">
                <a:latin typeface="Times New Roman" panose="02020603050405020304" pitchFamily="18" charset="0"/>
                <a:cs typeface="Times New Roman" panose="02020603050405020304" pitchFamily="18" charset="0"/>
              </a:rPr>
              <a:t>Le TH total représente la somme totale des ions calcium et magnésium, indiquant ainsi la dureté totale de l'eau.</a:t>
            </a:r>
          </a:p>
          <a:p>
            <a:pPr algn="just"/>
            <a:r>
              <a:rPr lang="fr-FR" sz="2800" dirty="0">
                <a:latin typeface="Times New Roman" panose="02020603050405020304" pitchFamily="18" charset="0"/>
                <a:cs typeface="Times New Roman" panose="02020603050405020304" pitchFamily="18" charset="0"/>
              </a:rPr>
              <a:t>Le TH calcique (ou dureté calcique) se réfère spécifiquement à la concentration d'ions calcium (Ca²+) dans l'eau</a:t>
            </a:r>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78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07368" y="404664"/>
            <a:ext cx="11784632" cy="954107"/>
          </a:xfrm>
          <a:prstGeom prst="rect">
            <a:avLst/>
          </a:prstGeom>
          <a:noFill/>
          <a:ln w="9525">
            <a:noFill/>
            <a:miter lim="800000"/>
            <a:headEnd/>
            <a:tailEnd/>
          </a:ln>
        </p:spPr>
        <p:txBody>
          <a:bodyPr wrap="square">
            <a:spAutoFit/>
          </a:bodyPr>
          <a:lstStyle/>
          <a:p>
            <a:pPr marL="514350" indent="-514350"/>
            <a:r>
              <a:rPr lang="fr-FR" sz="2800" b="1" u="sng" dirty="0" smtClean="0">
                <a:latin typeface="Lucida Calligraphy" pitchFamily="66" charset="0"/>
              </a:rPr>
              <a:t>12</a:t>
            </a:r>
            <a:r>
              <a:rPr lang="fr-FR" sz="2800" b="1" u="sng" dirty="0">
                <a:latin typeface="Lucida Calligraphy" pitchFamily="66" charset="0"/>
              </a:rPr>
              <a:t>. Alcalinité d’une eau titre alcalimétrique (TA) et titre alcalimétrique complet (TAC)</a:t>
            </a:r>
          </a:p>
        </p:txBody>
      </p:sp>
      <mc:AlternateContent xmlns:mc="http://schemas.openxmlformats.org/markup-compatibility/2006" xmlns:a14="http://schemas.microsoft.com/office/drawing/2010/main">
        <mc:Choice Requires="a14">
          <p:sp>
            <p:nvSpPr>
              <p:cNvPr id="5" name="Rectangle 4"/>
              <p:cNvSpPr/>
              <p:nvPr/>
            </p:nvSpPr>
            <p:spPr>
              <a:xfrm>
                <a:off x="911424" y="2204864"/>
                <a:ext cx="10657547" cy="3842783"/>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Elle exprime la teneur des ions Bicarbonate</a:t>
                </a:r>
                <a:r>
                  <a:rPr lang="fr-FR" sz="2800" dirty="0"/>
                  <a:t> (</a:t>
                </a:r>
                <a14:m>
                  <m:oMath xmlns:m="http://schemas.openxmlformats.org/officeDocument/2006/math">
                    <m:r>
                      <a:rPr lang="fr-FR" sz="2800" i="1">
                        <a:latin typeface="Cambria Math" panose="02040503050406030204" pitchFamily="18" charset="0"/>
                      </a:rPr>
                      <m:t>𝐻𝐶</m:t>
                    </m:r>
                    <m:sSubSup>
                      <m:sSubSupPr>
                        <m:ctrlPr>
                          <a:rPr lang="fr-FR" sz="2800" i="1">
                            <a:latin typeface="Cambria Math" panose="02040503050406030204" pitchFamily="18" charset="0"/>
                          </a:rPr>
                        </m:ctrlPr>
                      </m:sSubSupPr>
                      <m:e>
                        <m:r>
                          <a:rPr lang="fr-FR" sz="2800" i="1">
                            <a:latin typeface="Cambria Math" panose="02040503050406030204" pitchFamily="18" charset="0"/>
                          </a:rPr>
                          <m:t>𝑂</m:t>
                        </m:r>
                      </m:e>
                      <m:sub>
                        <m:r>
                          <a:rPr lang="fr-FR" sz="2800" i="1">
                            <a:latin typeface="Cambria Math" panose="02040503050406030204" pitchFamily="18" charset="0"/>
                          </a:rPr>
                          <m:t>3</m:t>
                        </m:r>
                      </m:sub>
                      <m:sup>
                        <m:r>
                          <a:rPr lang="fr-FR" sz="2800" i="1">
                            <a:latin typeface="Cambria Math" panose="02040503050406030204" pitchFamily="18" charset="0"/>
                          </a:rPr>
                          <m:t>−</m:t>
                        </m:r>
                      </m:sup>
                    </m:sSubSup>
                  </m:oMath>
                </a14:m>
                <a:r>
                  <a:rPr lang="fr-FR" sz="2800" dirty="0"/>
                  <a:t>), </a:t>
                </a:r>
                <a:r>
                  <a:rPr lang="fr-FR" sz="2800" dirty="0">
                    <a:latin typeface="Times New Roman" panose="02020603050405020304" pitchFamily="18" charset="0"/>
                    <a:cs typeface="Times New Roman" panose="02020603050405020304" pitchFamily="18" charset="0"/>
                  </a:rPr>
                  <a:t>carbonates</a:t>
                </a:r>
                <a:r>
                  <a:rPr lang="fr-FR" sz="2800" dirty="0"/>
                  <a:t> (</a:t>
                </a:r>
                <a14:m>
                  <m:oMath xmlns:m="http://schemas.openxmlformats.org/officeDocument/2006/math">
                    <m:sSubSup>
                      <m:sSubSupPr>
                        <m:ctrlPr>
                          <a:rPr lang="fr-FR" sz="2800" i="1">
                            <a:latin typeface="Cambria Math" panose="02040503050406030204" pitchFamily="18" charset="0"/>
                          </a:rPr>
                        </m:ctrlPr>
                      </m:sSubSupPr>
                      <m:e>
                        <m:r>
                          <a:rPr lang="fr-FR" sz="2800" i="1">
                            <a:latin typeface="Cambria Math" panose="02040503050406030204" pitchFamily="18" charset="0"/>
                          </a:rPr>
                          <m:t>𝐶𝑂</m:t>
                        </m:r>
                      </m:e>
                      <m:sub>
                        <m:r>
                          <a:rPr lang="fr-FR" sz="2800" i="1">
                            <a:latin typeface="Cambria Math" panose="02040503050406030204" pitchFamily="18" charset="0"/>
                          </a:rPr>
                          <m:t>3</m:t>
                        </m:r>
                      </m:sub>
                      <m:sup>
                        <m:r>
                          <a:rPr lang="fr-FR" sz="2800" i="1">
                            <a:latin typeface="Cambria Math" panose="02040503050406030204" pitchFamily="18" charset="0"/>
                          </a:rPr>
                          <m:t>−2</m:t>
                        </m:r>
                      </m:sup>
                    </m:sSubSup>
                  </m:oMath>
                </a14:m>
                <a:r>
                  <a:rPr lang="fr-FR" sz="2800" dirty="0"/>
                  <a:t>) </a:t>
                </a:r>
                <a:r>
                  <a:rPr lang="fr-FR" sz="2800" dirty="0">
                    <a:latin typeface="Times New Roman" panose="02020603050405020304" pitchFamily="18" charset="0"/>
                    <a:cs typeface="Times New Roman" panose="02020603050405020304" pitchFamily="18" charset="0"/>
                  </a:rPr>
                  <a:t>et hydroxydes </a:t>
                </a:r>
                <a:r>
                  <a:rPr lang="fr-FR" sz="2800" dirty="0"/>
                  <a:t>(OH</a:t>
                </a:r>
                <a:r>
                  <a:rPr lang="fr-FR" sz="2800" baseline="30000" dirty="0"/>
                  <a:t>-</a:t>
                </a:r>
                <a:r>
                  <a:rPr lang="fr-FR" sz="2800" dirty="0"/>
                  <a:t>)</a:t>
                </a:r>
              </a:p>
              <a:p>
                <a:r>
                  <a:rPr lang="fr-FR" sz="2800" dirty="0">
                    <a:latin typeface="Times New Roman" panose="02020603050405020304" pitchFamily="18" charset="0"/>
                    <a:cs typeface="Times New Roman" panose="02020603050405020304" pitchFamily="18" charset="0"/>
                  </a:rPr>
                  <a:t>Le TA permet donc de déterminer, en bloc, la teneur en hydroxydes et seulement la moitié de celle en carbonate</a:t>
                </a:r>
                <a:r>
                  <a:rPr lang="fr-FR" sz="2800" dirty="0"/>
                  <a:t>.</a:t>
                </a:r>
              </a:p>
              <a:p>
                <a14:m>
                  <m:oMath xmlns:m="http://schemas.openxmlformats.org/officeDocument/2006/math">
                    <m:r>
                      <a:rPr lang="fr-FR" sz="2800" i="1">
                        <a:latin typeface="Cambria Math" panose="02040503050406030204" pitchFamily="18" charset="0"/>
                      </a:rPr>
                      <m:t>𝑇𝐴</m:t>
                    </m:r>
                    <m:r>
                      <a:rPr lang="fr-FR" sz="2800" i="1">
                        <a:latin typeface="Cambria Math" panose="02040503050406030204" pitchFamily="18" charset="0"/>
                      </a:rPr>
                      <m:t>= </m:t>
                    </m:r>
                    <m:d>
                      <m:dPr>
                        <m:begChr m:val="["/>
                        <m:endChr m:val="]"/>
                        <m:ctrlPr>
                          <a:rPr lang="fr-FR" sz="2800" i="1">
                            <a:latin typeface="Cambria Math" panose="02040503050406030204" pitchFamily="18" charset="0"/>
                          </a:rPr>
                        </m:ctrlPr>
                      </m:dPr>
                      <m:e>
                        <m:sSup>
                          <m:sSupPr>
                            <m:ctrlPr>
                              <a:rPr lang="fr-FR" sz="2800" i="1">
                                <a:latin typeface="Cambria Math" panose="02040503050406030204" pitchFamily="18" charset="0"/>
                              </a:rPr>
                            </m:ctrlPr>
                          </m:sSupPr>
                          <m:e>
                            <m:r>
                              <a:rPr lang="fr-FR" sz="2800" i="1">
                                <a:latin typeface="Cambria Math" panose="02040503050406030204" pitchFamily="18" charset="0"/>
                              </a:rPr>
                              <m:t>𝑂𝐻</m:t>
                            </m:r>
                          </m:e>
                          <m:sup>
                            <m:r>
                              <a:rPr lang="fr-FR" sz="2800" i="1">
                                <a:latin typeface="Cambria Math" panose="02040503050406030204" pitchFamily="18" charset="0"/>
                              </a:rPr>
                              <m:t>−</m:t>
                            </m:r>
                          </m:sup>
                        </m:sSup>
                      </m:e>
                    </m:d>
                    <m:r>
                      <a:rPr lang="fr-FR" sz="2800" i="1">
                        <a:latin typeface="Cambria Math" panose="02040503050406030204" pitchFamily="18" charset="0"/>
                      </a:rPr>
                      <m:t>+</m:t>
                    </m:r>
                    <m:f>
                      <m:fPr>
                        <m:ctrlPr>
                          <a:rPr lang="fr-FR" sz="2800" i="1">
                            <a:latin typeface="Cambria Math" panose="02040503050406030204" pitchFamily="18" charset="0"/>
                          </a:rPr>
                        </m:ctrlPr>
                      </m:fPr>
                      <m:num>
                        <m:r>
                          <a:rPr lang="fr-FR" sz="2800" i="1">
                            <a:latin typeface="Cambria Math" panose="02040503050406030204" pitchFamily="18" charset="0"/>
                          </a:rPr>
                          <m:t>1</m:t>
                        </m:r>
                      </m:num>
                      <m:den>
                        <m:r>
                          <a:rPr lang="fr-FR" sz="2800" i="1">
                            <a:latin typeface="Cambria Math" panose="02040503050406030204" pitchFamily="18" charset="0"/>
                          </a:rPr>
                          <m:t>2</m:t>
                        </m:r>
                      </m:den>
                    </m:f>
                    <m:d>
                      <m:dPr>
                        <m:begChr m:val="["/>
                        <m:endChr m:val="]"/>
                        <m:ctrlPr>
                          <a:rPr lang="fr-FR" sz="2800" i="1">
                            <a:latin typeface="Cambria Math" panose="02040503050406030204" pitchFamily="18" charset="0"/>
                          </a:rPr>
                        </m:ctrlPr>
                      </m:dPr>
                      <m:e>
                        <m:sSubSup>
                          <m:sSubSupPr>
                            <m:ctrlPr>
                              <a:rPr lang="fr-FR" sz="2800" i="1">
                                <a:latin typeface="Cambria Math" panose="02040503050406030204" pitchFamily="18" charset="0"/>
                              </a:rPr>
                            </m:ctrlPr>
                          </m:sSubSupPr>
                          <m:e>
                            <m:r>
                              <a:rPr lang="fr-FR" sz="2800" i="1">
                                <a:latin typeface="Cambria Math" panose="02040503050406030204" pitchFamily="18" charset="0"/>
                              </a:rPr>
                              <m:t>𝐶𝑂</m:t>
                            </m:r>
                          </m:e>
                          <m:sub>
                            <m:r>
                              <a:rPr lang="fr-FR" sz="2800" i="1">
                                <a:latin typeface="Cambria Math" panose="02040503050406030204" pitchFamily="18" charset="0"/>
                              </a:rPr>
                              <m:t>3</m:t>
                            </m:r>
                          </m:sub>
                          <m:sup>
                            <m:r>
                              <a:rPr lang="fr-FR" sz="2800" i="1">
                                <a:latin typeface="Cambria Math" panose="02040503050406030204" pitchFamily="18" charset="0"/>
                              </a:rPr>
                              <m:t>−2</m:t>
                            </m:r>
                          </m:sup>
                        </m:sSubSup>
                      </m:e>
                    </m:d>
                  </m:oMath>
                </a14:m>
                <a:r>
                  <a:rPr lang="fr-FR" sz="2800" dirty="0"/>
                  <a:t> , </a:t>
                </a:r>
                <a:r>
                  <a:rPr lang="fr-FR" sz="2800" dirty="0">
                    <a:latin typeface="Times New Roman" panose="02020603050405020304" pitchFamily="18" charset="0"/>
                    <a:cs typeface="Times New Roman" panose="02020603050405020304" pitchFamily="18" charset="0"/>
                  </a:rPr>
                  <a:t>Pour un pH </a:t>
                </a:r>
                <a:r>
                  <a:rPr lang="fr-FR" sz="2800" dirty="0"/>
                  <a:t>&lt; 8.3 → 𝑇𝐴 =0</a:t>
                </a:r>
              </a:p>
              <a:p>
                <a:r>
                  <a:rPr lang="fr-FR" sz="2800" dirty="0">
                    <a:latin typeface="Times New Roman" panose="02020603050405020304" pitchFamily="18" charset="0"/>
                    <a:cs typeface="Times New Roman" panose="02020603050405020304" pitchFamily="18" charset="0"/>
                  </a:rPr>
                  <a:t>Le TAC assure donc la détermination de la teneur en hydrogénocarbonates</a:t>
                </a:r>
                <a:r>
                  <a:rPr lang="fr-FR" sz="2800" dirty="0"/>
                  <a:t>.</a:t>
                </a:r>
              </a:p>
              <a:p>
                <a14:m>
                  <m:oMath xmlns:m="http://schemas.openxmlformats.org/officeDocument/2006/math">
                    <m:r>
                      <a:rPr lang="fr-FR" sz="2800" i="1">
                        <a:latin typeface="Cambria Math" panose="02040503050406030204" pitchFamily="18" charset="0"/>
                      </a:rPr>
                      <m:t>𝑇𝐴𝐶</m:t>
                    </m:r>
                    <m:r>
                      <a:rPr lang="fr-FR" sz="2800" i="1">
                        <a:latin typeface="Cambria Math" panose="02040503050406030204" pitchFamily="18" charset="0"/>
                      </a:rPr>
                      <m:t>= </m:t>
                    </m:r>
                    <m:d>
                      <m:dPr>
                        <m:begChr m:val="["/>
                        <m:endChr m:val="]"/>
                        <m:ctrlPr>
                          <a:rPr lang="fr-FR" sz="2800" i="1">
                            <a:latin typeface="Cambria Math" panose="02040503050406030204" pitchFamily="18" charset="0"/>
                          </a:rPr>
                        </m:ctrlPr>
                      </m:dPr>
                      <m:e>
                        <m:sSubSup>
                          <m:sSubSupPr>
                            <m:ctrlPr>
                              <a:rPr lang="fr-FR" sz="2800" i="1">
                                <a:latin typeface="Cambria Math" panose="02040503050406030204" pitchFamily="18" charset="0"/>
                              </a:rPr>
                            </m:ctrlPr>
                          </m:sSubSupPr>
                          <m:e>
                            <m:r>
                              <a:rPr lang="fr-FR" sz="2800" i="1">
                                <a:latin typeface="Cambria Math" panose="02040503050406030204" pitchFamily="18" charset="0"/>
                              </a:rPr>
                              <m:t>𝐻𝐶𝑂</m:t>
                            </m:r>
                          </m:e>
                          <m:sub>
                            <m:r>
                              <a:rPr lang="fr-FR" sz="2800" i="1">
                                <a:latin typeface="Cambria Math" panose="02040503050406030204" pitchFamily="18" charset="0"/>
                              </a:rPr>
                              <m:t>3</m:t>
                            </m:r>
                          </m:sub>
                          <m:sup>
                            <m:r>
                              <a:rPr lang="fr-FR" sz="2800" i="1">
                                <a:latin typeface="Cambria Math" panose="02040503050406030204" pitchFamily="18" charset="0"/>
                              </a:rPr>
                              <m:t>−2</m:t>
                            </m:r>
                          </m:sup>
                        </m:sSubSup>
                      </m:e>
                    </m:d>
                    <m:r>
                      <a:rPr lang="fr-FR" sz="2800" i="1">
                        <a:latin typeface="Cambria Math" panose="02040503050406030204" pitchFamily="18" charset="0"/>
                      </a:rPr>
                      <m:t>+</m:t>
                    </m:r>
                    <m:d>
                      <m:dPr>
                        <m:begChr m:val="["/>
                        <m:endChr m:val="]"/>
                        <m:ctrlPr>
                          <a:rPr lang="fr-FR" sz="2800" i="1">
                            <a:latin typeface="Cambria Math" panose="02040503050406030204" pitchFamily="18" charset="0"/>
                          </a:rPr>
                        </m:ctrlPr>
                      </m:dPr>
                      <m:e>
                        <m:sSubSup>
                          <m:sSubSupPr>
                            <m:ctrlPr>
                              <a:rPr lang="fr-FR" sz="2800" i="1">
                                <a:latin typeface="Cambria Math" panose="02040503050406030204" pitchFamily="18" charset="0"/>
                              </a:rPr>
                            </m:ctrlPr>
                          </m:sSubSupPr>
                          <m:e>
                            <m:r>
                              <a:rPr lang="fr-FR" sz="2800" i="1">
                                <a:latin typeface="Cambria Math" panose="02040503050406030204" pitchFamily="18" charset="0"/>
                              </a:rPr>
                              <m:t>𝐶𝑂</m:t>
                            </m:r>
                          </m:e>
                          <m:sub>
                            <m:r>
                              <a:rPr lang="fr-FR" sz="2800" i="1">
                                <a:latin typeface="Cambria Math" panose="02040503050406030204" pitchFamily="18" charset="0"/>
                              </a:rPr>
                              <m:t>3</m:t>
                            </m:r>
                          </m:sub>
                          <m:sup>
                            <m:r>
                              <a:rPr lang="fr-FR" sz="2800" i="1">
                                <a:latin typeface="Cambria Math" panose="02040503050406030204" pitchFamily="18" charset="0"/>
                              </a:rPr>
                              <m:t>−2</m:t>
                            </m:r>
                          </m:sup>
                        </m:sSubSup>
                      </m:e>
                    </m:d>
                    <m:r>
                      <a:rPr lang="fr-FR" sz="2800" i="1">
                        <a:latin typeface="Cambria Math" panose="02040503050406030204" pitchFamily="18" charset="0"/>
                      </a:rPr>
                      <m:t>+</m:t>
                    </m:r>
                    <m:d>
                      <m:dPr>
                        <m:begChr m:val="["/>
                        <m:endChr m:val="]"/>
                        <m:ctrlPr>
                          <a:rPr lang="fr-FR" sz="2800" i="1">
                            <a:latin typeface="Cambria Math" panose="02040503050406030204" pitchFamily="18" charset="0"/>
                          </a:rPr>
                        </m:ctrlPr>
                      </m:dPr>
                      <m:e>
                        <m:sSup>
                          <m:sSupPr>
                            <m:ctrlPr>
                              <a:rPr lang="fr-FR" sz="2800" i="1">
                                <a:latin typeface="Cambria Math" panose="02040503050406030204" pitchFamily="18" charset="0"/>
                              </a:rPr>
                            </m:ctrlPr>
                          </m:sSupPr>
                          <m:e>
                            <m:r>
                              <a:rPr lang="fr-FR" sz="2800" i="1">
                                <a:latin typeface="Cambria Math" panose="02040503050406030204" pitchFamily="18" charset="0"/>
                              </a:rPr>
                              <m:t>𝑂𝐻</m:t>
                            </m:r>
                          </m:e>
                          <m:sup>
                            <m:r>
                              <a:rPr lang="fr-FR" sz="2800" i="1">
                                <a:latin typeface="Cambria Math" panose="02040503050406030204" pitchFamily="18" charset="0"/>
                              </a:rPr>
                              <m:t>−</m:t>
                            </m:r>
                          </m:sup>
                        </m:sSup>
                      </m:e>
                    </m:d>
                  </m:oMath>
                </a14:m>
                <a:r>
                  <a:rPr lang="fr-FR" sz="2800" dirty="0"/>
                  <a:t> </a:t>
                </a:r>
                <a:r>
                  <a:rPr lang="fr-FR" sz="2800" dirty="0" smtClean="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1424" y="2204864"/>
                <a:ext cx="10657547" cy="3842783"/>
              </a:xfrm>
              <a:prstGeom prst="rect">
                <a:avLst/>
              </a:prstGeom>
              <a:blipFill rotWithShape="0">
                <a:blip r:embed="rId2"/>
                <a:stretch>
                  <a:fillRect l="-1201" t="-1587" r="-744" b="-794"/>
                </a:stretch>
              </a:blipFill>
            </p:spPr>
            <p:txBody>
              <a:bodyPr/>
              <a:lstStyle/>
              <a:p>
                <a:r>
                  <a:rPr lang="fr-FR">
                    <a:noFill/>
                  </a:rPr>
                  <a:t> </a:t>
                </a:r>
              </a:p>
            </p:txBody>
          </p:sp>
        </mc:Fallback>
      </mc:AlternateContent>
    </p:spTree>
    <p:extLst>
      <p:ext uri="{BB962C8B-B14F-4D97-AF65-F5344CB8AC3E}">
        <p14:creationId xmlns:p14="http://schemas.microsoft.com/office/powerpoint/2010/main" val="226247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13</a:t>
            </a:r>
            <a:r>
              <a:rPr lang="fr-FR" sz="3200" b="1" u="sng" dirty="0">
                <a:latin typeface="Lucida Calligraphy" pitchFamily="66" charset="0"/>
              </a:rPr>
              <a:t>. La salinité </a:t>
            </a:r>
          </a:p>
        </p:txBody>
      </p:sp>
      <p:sp>
        <p:nvSpPr>
          <p:cNvPr id="5" name="Rectangle 4"/>
          <p:cNvSpPr/>
          <p:nvPr/>
        </p:nvSpPr>
        <p:spPr>
          <a:xfrm>
            <a:off x="767408" y="1700808"/>
            <a:ext cx="10657547" cy="2677656"/>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En termes simples, représente la quantité totale de sels dissous, c'est-à-dire de cations (ions positifs) et d'anions (ions négatifs), présents dans cette eau. Elle est généralement exprimée en milligrammes par litre (mg/L). La salinité est un indicateur essentiel de la concentration de sels dans l'eau, et elle peut varier d'une source d'eau à une autre en fonction de divers facteurs </a:t>
            </a:r>
          </a:p>
        </p:txBody>
      </p:sp>
    </p:spTree>
    <p:extLst>
      <p:ext uri="{BB962C8B-B14F-4D97-AF65-F5344CB8AC3E}">
        <p14:creationId xmlns:p14="http://schemas.microsoft.com/office/powerpoint/2010/main" val="3500930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14</a:t>
            </a:r>
            <a:r>
              <a:rPr lang="fr-FR" sz="3200" b="1" u="sng" dirty="0">
                <a:latin typeface="Lucida Calligraphy" pitchFamily="66" charset="0"/>
              </a:rPr>
              <a:t>. Conductivité électrique</a:t>
            </a:r>
          </a:p>
        </p:txBody>
      </p:sp>
      <p:sp>
        <p:nvSpPr>
          <p:cNvPr id="5" name="Rectangle 4"/>
          <p:cNvSpPr/>
          <p:nvPr/>
        </p:nvSpPr>
        <p:spPr>
          <a:xfrm>
            <a:off x="263352" y="1340768"/>
            <a:ext cx="11521280" cy="4832092"/>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La conductivité électrique est un outil rapide, bien que peu précis, pour évaluer le niveau général de minéralisation de l'eau et surveiller son évolution. </a:t>
            </a:r>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cs typeface="Times New Roman" panose="02020603050405020304" pitchFamily="18" charset="0"/>
              </a:rPr>
              <a:t>relation entre la conductivité et la minéralisation est la suivante :</a:t>
            </a:r>
          </a:p>
          <a:p>
            <a:pPr marL="457200" indent="-457200" algn="just">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Une </a:t>
            </a:r>
            <a:r>
              <a:rPr lang="fr-FR" sz="2800" dirty="0">
                <a:latin typeface="Times New Roman" panose="02020603050405020304" pitchFamily="18" charset="0"/>
                <a:cs typeface="Times New Roman" panose="02020603050405020304" pitchFamily="18" charset="0"/>
              </a:rPr>
              <a:t>conductivité inférieure à 100 µs/cm indique une minéralisation très faible.</a:t>
            </a:r>
          </a:p>
          <a:p>
            <a:pPr marL="457200" indent="-457200" algn="just">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Une </a:t>
            </a:r>
            <a:r>
              <a:rPr lang="fr-FR" sz="2800" dirty="0">
                <a:latin typeface="Times New Roman" panose="02020603050405020304" pitchFamily="18" charset="0"/>
                <a:cs typeface="Times New Roman" panose="02020603050405020304" pitchFamily="18" charset="0"/>
              </a:rPr>
              <a:t>conductivité entre 666 µs/cm et 1000 µs/cm signale une minéralisation importante.</a:t>
            </a:r>
          </a:p>
          <a:p>
            <a:pPr marL="457200" indent="-457200" algn="just">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Une </a:t>
            </a:r>
            <a:r>
              <a:rPr lang="fr-FR" sz="2800" dirty="0">
                <a:latin typeface="Times New Roman" panose="02020603050405020304" pitchFamily="18" charset="0"/>
                <a:cs typeface="Times New Roman" panose="02020603050405020304" pitchFamily="18" charset="0"/>
              </a:rPr>
              <a:t>conductivité supérieure à 1000 µs/cm reflète une minéralisation élevée.</a:t>
            </a:r>
          </a:p>
          <a:p>
            <a:pPr algn="just"/>
            <a:r>
              <a:rPr lang="fr-FR" sz="2800" dirty="0">
                <a:latin typeface="Times New Roman" panose="02020603050405020304" pitchFamily="18" charset="0"/>
                <a:cs typeface="Times New Roman" panose="02020603050405020304" pitchFamily="18" charset="0"/>
              </a:rPr>
              <a:t>Il est important de noter que bien que la conductivité puisse donner une idée générale de la minéralisation, elle ne fournit pas de détails spécifiques sur les types de minéraux </a:t>
            </a:r>
            <a:r>
              <a:rPr lang="fr-FR" sz="2800" dirty="0" smtClean="0">
                <a:latin typeface="Times New Roman" panose="02020603050405020304" pitchFamily="18" charset="0"/>
                <a:cs typeface="Times New Roman" panose="02020603050405020304" pitchFamily="18" charset="0"/>
              </a:rPr>
              <a:t>présents.</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9947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43872"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15</a:t>
            </a:r>
            <a:r>
              <a:rPr lang="fr-FR" sz="3200" b="1" u="sng" dirty="0">
                <a:latin typeface="Lucida Calligraphy" pitchFamily="66" charset="0"/>
              </a:rPr>
              <a:t>. Matières organiques</a:t>
            </a:r>
          </a:p>
        </p:txBody>
      </p:sp>
      <p:sp>
        <p:nvSpPr>
          <p:cNvPr id="5" name="Rectangle 4"/>
          <p:cNvSpPr/>
          <p:nvPr/>
        </p:nvSpPr>
        <p:spPr>
          <a:xfrm>
            <a:off x="335360" y="1988840"/>
            <a:ext cx="11521280" cy="3416320"/>
          </a:xfrm>
          <a:prstGeom prst="rect">
            <a:avLst/>
          </a:prstGeom>
        </p:spPr>
        <p:txBody>
          <a:bodyPr wrap="square">
            <a:spAutoFit/>
          </a:bodyPr>
          <a:lstStyle/>
          <a:p>
            <a:pPr algn="just"/>
            <a:r>
              <a:rPr lang="fr-FR" sz="3600" dirty="0">
                <a:latin typeface="Times New Roman" panose="02020603050405020304" pitchFamily="18" charset="0"/>
                <a:cs typeface="Times New Roman" panose="02020603050405020304" pitchFamily="18" charset="0"/>
              </a:rPr>
              <a:t>En dehors des pollutions résultant des activités humaines, se composent de produits de décomposition d'origine animale ou végétale qui se forment sous l'influence des microorganismes. Un inconvénient des matières organiques est qu'elles peuvent favoriser l'apparition de mauvais goûts et de saveurs désagréables dans l'eau.</a:t>
            </a:r>
          </a:p>
        </p:txBody>
      </p:sp>
    </p:spTree>
    <p:extLst>
      <p:ext uri="{BB962C8B-B14F-4D97-AF65-F5344CB8AC3E}">
        <p14:creationId xmlns:p14="http://schemas.microsoft.com/office/powerpoint/2010/main" val="3733983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2736679" y="491964"/>
            <a:ext cx="9144000" cy="1077218"/>
          </a:xfrm>
          <a:prstGeom prst="rect">
            <a:avLst/>
          </a:prstGeom>
          <a:noFill/>
          <a:ln w="9525">
            <a:noFill/>
            <a:miter lim="800000"/>
            <a:headEnd/>
            <a:tailEnd/>
          </a:ln>
        </p:spPr>
        <p:txBody>
          <a:bodyPr wrap="square">
            <a:spAutoFit/>
          </a:bodyPr>
          <a:lstStyle/>
          <a:p>
            <a:pPr algn="ctr"/>
            <a:r>
              <a:rPr lang="fr-FR" sz="1600" dirty="0">
                <a:latin typeface="Lucida Calligraphy" pitchFamily="66" charset="0"/>
              </a:rPr>
              <a:t>REPUBLIQUE ALGERIENNE DEMOCRATIQUE ET POPULAIRE</a:t>
            </a:r>
            <a:br>
              <a:rPr lang="fr-FR" sz="1600" dirty="0">
                <a:latin typeface="Lucida Calligraphy" pitchFamily="66" charset="0"/>
              </a:rPr>
            </a:br>
            <a:r>
              <a:rPr lang="fr-FR" sz="1600" dirty="0">
                <a:latin typeface="Lucida Calligraphy" pitchFamily="66" charset="0"/>
              </a:rPr>
              <a:t>MINISTERE DE L’ENSEIGNEMENT SUPERIEUR ET DE LA RECHERCHE SCIENTIFIQUE</a:t>
            </a:r>
            <a:br>
              <a:rPr lang="fr-FR" sz="1600" dirty="0">
                <a:latin typeface="Lucida Calligraphy" pitchFamily="66" charset="0"/>
              </a:rPr>
            </a:br>
            <a:r>
              <a:rPr lang="fr-FR" sz="1600" dirty="0">
                <a:latin typeface="Lucida Calligraphy" pitchFamily="66" charset="0"/>
              </a:rPr>
              <a:t/>
            </a:r>
            <a:br>
              <a:rPr lang="fr-FR" sz="1600" dirty="0">
                <a:latin typeface="Lucida Calligraphy" pitchFamily="66" charset="0"/>
              </a:rPr>
            </a:br>
            <a:r>
              <a:rPr lang="fr-FR" sz="1600" dirty="0">
                <a:latin typeface="Lucida Calligraphy" pitchFamily="66" charset="0"/>
              </a:rPr>
              <a:t>Université Larbi Ben M'</a:t>
            </a:r>
            <a:r>
              <a:rPr lang="fr-FR" sz="1600" dirty="0" err="1">
                <a:latin typeface="Lucida Calligraphy" pitchFamily="66" charset="0"/>
              </a:rPr>
              <a:t>hidi</a:t>
            </a:r>
            <a:r>
              <a:rPr lang="fr-FR" sz="1600" dirty="0">
                <a:latin typeface="Lucida Calligraphy" pitchFamily="66" charset="0"/>
              </a:rPr>
              <a:t> Oum El Bouaghi</a:t>
            </a:r>
          </a:p>
        </p:txBody>
      </p:sp>
      <p:sp>
        <p:nvSpPr>
          <p:cNvPr id="6" name="Rectangle 5"/>
          <p:cNvSpPr/>
          <p:nvPr/>
        </p:nvSpPr>
        <p:spPr>
          <a:xfrm>
            <a:off x="1559496" y="4149080"/>
            <a:ext cx="9793088" cy="1077218"/>
          </a:xfrm>
          <a:prstGeom prst="rect">
            <a:avLst/>
          </a:prstGeom>
        </p:spPr>
        <p:txBody>
          <a:bodyPr wrap="square">
            <a:spAutoFit/>
          </a:bodyPr>
          <a:lstStyle/>
          <a:p>
            <a:pPr algn="ctr"/>
            <a:r>
              <a:rPr lang="fr-FR" sz="3200" b="1" i="1" dirty="0">
                <a:latin typeface="Castellar" pitchFamily="18" charset="0"/>
              </a:rPr>
              <a:t>Les Indicateurs Et Les Normes De Qualité  Applicables À L’eau</a:t>
            </a:r>
            <a:endParaRPr lang="fr-FR" sz="3200" b="1" i="1" dirty="0">
              <a:latin typeface="Castellar"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72" y="188640"/>
            <a:ext cx="1908212" cy="1908212"/>
          </a:xfrm>
          <a:prstGeom prst="rect">
            <a:avLst/>
          </a:prstGeom>
        </p:spPr>
      </p:pic>
      <p:sp>
        <p:nvSpPr>
          <p:cNvPr id="9" name="Rectangle 8"/>
          <p:cNvSpPr/>
          <p:nvPr/>
        </p:nvSpPr>
        <p:spPr>
          <a:xfrm>
            <a:off x="1271464" y="2276872"/>
            <a:ext cx="9793088" cy="1077218"/>
          </a:xfrm>
          <a:prstGeom prst="rect">
            <a:avLst/>
          </a:prstGeom>
        </p:spPr>
        <p:txBody>
          <a:bodyPr wrap="square">
            <a:spAutoFit/>
          </a:bodyPr>
          <a:lstStyle/>
          <a:p>
            <a:pPr algn="ctr"/>
            <a:r>
              <a:rPr lang="fr-FR" sz="3200" b="1" i="1" dirty="0" smtClean="0">
                <a:latin typeface="Castellar" pitchFamily="18" charset="0"/>
              </a:rPr>
              <a:t>Gestion des Ouvrages des réseaux d’eau potable</a:t>
            </a:r>
          </a:p>
          <a:p>
            <a:pPr algn="ctr"/>
            <a:r>
              <a:rPr lang="fr-FR" sz="3200" b="1" i="1" dirty="0" smtClean="0">
                <a:latin typeface="Castellar" pitchFamily="18" charset="0"/>
              </a:rPr>
              <a:t>Chapitre </a:t>
            </a:r>
            <a:r>
              <a:rPr lang="fr-FR" sz="3200" b="1" i="1" dirty="0" smtClean="0">
                <a:latin typeface="Castellar" pitchFamily="18" charset="0"/>
              </a:rPr>
              <a:t>05</a:t>
            </a:r>
            <a:endParaRPr lang="fr-FR" sz="3200" b="1" i="1" dirty="0">
              <a:latin typeface="Castellar"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046685" y="0"/>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16</a:t>
            </a:r>
            <a:r>
              <a:rPr lang="fr-FR" sz="3200" b="1" u="sng" dirty="0">
                <a:latin typeface="Lucida Calligraphy" pitchFamily="66" charset="0"/>
              </a:rPr>
              <a:t>. Les micropolluants</a:t>
            </a:r>
          </a:p>
        </p:txBody>
      </p:sp>
      <p:sp>
        <p:nvSpPr>
          <p:cNvPr id="5" name="Rectangle 4"/>
          <p:cNvSpPr/>
          <p:nvPr/>
        </p:nvSpPr>
        <p:spPr>
          <a:xfrm>
            <a:off x="263352" y="908720"/>
            <a:ext cx="11521280" cy="5693866"/>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Sont des substances présentes en faible quantité dans l'eau, mais elles ont un impact significatif. </a:t>
            </a:r>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Parmi </a:t>
            </a:r>
            <a:r>
              <a:rPr lang="fr-FR" sz="2800" dirty="0">
                <a:latin typeface="Times New Roman" panose="02020603050405020304" pitchFamily="18" charset="0"/>
                <a:cs typeface="Times New Roman" panose="02020603050405020304" pitchFamily="18" charset="0"/>
              </a:rPr>
              <a:t>ces micropolluants, on </a:t>
            </a:r>
            <a:r>
              <a:rPr lang="fr-FR" sz="2800" dirty="0" smtClean="0">
                <a:latin typeface="Times New Roman" panose="02020603050405020304" pitchFamily="18" charset="0"/>
                <a:cs typeface="Times New Roman" panose="02020603050405020304" pitchFamily="18" charset="0"/>
              </a:rPr>
              <a:t>trouve:</a:t>
            </a:r>
          </a:p>
          <a:p>
            <a:pPr marL="457200" indent="-457200" algn="just">
              <a:buFont typeface="Wingdings" panose="05000000000000000000" pitchFamily="2" charset="2"/>
              <a:buChar char="Ø"/>
            </a:pPr>
            <a:r>
              <a:rPr lang="fr-F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oligo-éléments </a:t>
            </a:r>
            <a:r>
              <a:rPr lang="fr-FR" sz="2800" dirty="0">
                <a:latin typeface="Times New Roman" panose="02020603050405020304" pitchFamily="18" charset="0"/>
                <a:cs typeface="Times New Roman" panose="02020603050405020304" pitchFamily="18" charset="0"/>
              </a:rPr>
              <a:t>tels que le cuivre, le zinc, le cobalt, le manganèse, </a:t>
            </a:r>
            <a:r>
              <a:rPr lang="fr-FR" sz="2800" dirty="0" smtClean="0">
                <a:latin typeface="Times New Roman" panose="02020603050405020304" pitchFamily="18" charset="0"/>
                <a:cs typeface="Times New Roman" panose="02020603050405020304" pitchFamily="18" charset="0"/>
              </a:rPr>
              <a:t>l'argent. </a:t>
            </a:r>
            <a:r>
              <a:rPr lang="fr-FR" sz="2800" dirty="0">
                <a:latin typeface="Times New Roman" panose="02020603050405020304" pitchFamily="18" charset="0"/>
                <a:cs typeface="Times New Roman" panose="02020603050405020304" pitchFamily="18" charset="0"/>
              </a:rPr>
              <a:t>Les métaux lourds, tels que le cadmium, le chrome, le plomb, le </a:t>
            </a:r>
            <a:r>
              <a:rPr lang="fr-FR" sz="2800" dirty="0" smtClean="0">
                <a:latin typeface="Times New Roman" panose="02020603050405020304" pitchFamily="18" charset="0"/>
                <a:cs typeface="Times New Roman" panose="02020603050405020304" pitchFamily="18" charset="0"/>
              </a:rPr>
              <a:t>mercure.</a:t>
            </a:r>
          </a:p>
          <a:p>
            <a:pPr marL="457200" indent="-457200" algn="just">
              <a:buFont typeface="Wingdings" panose="05000000000000000000" pitchFamily="2" charset="2"/>
              <a:buChar char="Ø"/>
            </a:pPr>
            <a:r>
              <a:rPr lang="fr-F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détergents </a:t>
            </a:r>
            <a:r>
              <a:rPr lang="fr-FR" sz="2800" dirty="0">
                <a:latin typeface="Times New Roman" panose="02020603050405020304" pitchFamily="18" charset="0"/>
                <a:cs typeface="Times New Roman" panose="02020603050405020304" pitchFamily="18" charset="0"/>
              </a:rPr>
              <a:t>sont des composés tensio-actifs synthétiques présents dans l'eau en raison des rejets d'effluents urbains et industriels</a:t>
            </a:r>
          </a:p>
          <a:p>
            <a:pPr marL="457200" indent="-457200" algn="just">
              <a:buFont typeface="Wingdings" panose="05000000000000000000" pitchFamily="2" charset="2"/>
              <a:buChar char="Ø"/>
            </a:pPr>
            <a:r>
              <a:rPr lang="fr-F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matières phénoliques </a:t>
            </a:r>
            <a:r>
              <a:rPr lang="fr-FR" sz="2800" dirty="0">
                <a:latin typeface="Times New Roman" panose="02020603050405020304" pitchFamily="18" charset="0"/>
                <a:cs typeface="Times New Roman" panose="02020603050405020304" pitchFamily="18" charset="0"/>
              </a:rPr>
              <a:t>proviennent généralement de la pollution </a:t>
            </a:r>
            <a:r>
              <a:rPr lang="fr-FR" sz="2800" dirty="0" smtClean="0">
                <a:latin typeface="Times New Roman" panose="02020603050405020304" pitchFamily="18" charset="0"/>
                <a:cs typeface="Times New Roman" panose="02020603050405020304" pitchFamily="18" charset="0"/>
              </a:rPr>
              <a:t>industrielle</a:t>
            </a:r>
          </a:p>
          <a:p>
            <a:pPr marL="457200" indent="-457200" algn="just">
              <a:buFont typeface="Wingdings" panose="05000000000000000000" pitchFamily="2" charset="2"/>
              <a:buChar char="Ø"/>
            </a:pPr>
            <a:r>
              <a:rPr lang="fr-FR"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fr-F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pesticides </a:t>
            </a:r>
            <a:r>
              <a:rPr lang="fr-FR" sz="2800" dirty="0">
                <a:latin typeface="Times New Roman" panose="02020603050405020304" pitchFamily="18" charset="0"/>
                <a:cs typeface="Times New Roman" panose="02020603050405020304" pitchFamily="18" charset="0"/>
              </a:rPr>
              <a:t>sont des produits utilisés pour lutter contre les organismes nuisibles à la santé publique ou aux ressources végétales et animales nécessaires à l'alimentation </a:t>
            </a:r>
            <a:r>
              <a:rPr lang="fr-FR" sz="2800" dirty="0" smtClean="0">
                <a:latin typeface="Times New Roman" panose="02020603050405020304" pitchFamily="18" charset="0"/>
                <a:cs typeface="Times New Roman" panose="02020603050405020304" pitchFamily="18" charset="0"/>
              </a:rPr>
              <a:t>humaine</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348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783632" y="188640"/>
            <a:ext cx="9895901"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17</a:t>
            </a:r>
            <a:r>
              <a:rPr lang="fr-FR" sz="3200" b="1" u="sng" dirty="0">
                <a:latin typeface="Lucida Calligraphy" pitchFamily="66" charset="0"/>
              </a:rPr>
              <a:t>. Demande Chimique en Oxygène (DCO)</a:t>
            </a:r>
          </a:p>
        </p:txBody>
      </p:sp>
      <p:sp>
        <p:nvSpPr>
          <p:cNvPr id="5" name="Rectangle 4"/>
          <p:cNvSpPr/>
          <p:nvPr/>
        </p:nvSpPr>
        <p:spPr>
          <a:xfrm>
            <a:off x="479376" y="1556792"/>
            <a:ext cx="11017224" cy="3970318"/>
          </a:xfrm>
          <a:prstGeom prst="rect">
            <a:avLst/>
          </a:prstGeom>
        </p:spPr>
        <p:txBody>
          <a:bodyPr wrap="square">
            <a:spAutoFit/>
          </a:bodyPr>
          <a:lstStyle/>
          <a:p>
            <a:pPr algn="just"/>
            <a:r>
              <a:rPr lang="fr-FR" sz="3600" dirty="0">
                <a:latin typeface="Times New Roman" panose="02020603050405020304" pitchFamily="18" charset="0"/>
                <a:cs typeface="Times New Roman" panose="02020603050405020304" pitchFamily="18" charset="0"/>
              </a:rPr>
              <a:t>La DCO est une mesure de la quantité totale d'oxygène dissous nécessaire pour oxyder chimiquement tous les composés organiques et inorganiques présents dans l'eau. Elle est exprimée en milligrammes d'oxygène par litre (mg/L). La DCO inclut à la fois les composés facilement biodégradables et ceux difficiles à décomposer. C'est une mesure brute de la pollution de </a:t>
            </a:r>
            <a:r>
              <a:rPr lang="fr-FR" sz="3600" dirty="0" smtClean="0">
                <a:latin typeface="Times New Roman" panose="02020603050405020304" pitchFamily="18" charset="0"/>
                <a:cs typeface="Times New Roman" panose="02020603050405020304" pitchFamily="18" charset="0"/>
              </a:rPr>
              <a:t>l'eau.</a:t>
            </a:r>
          </a:p>
        </p:txBody>
      </p:sp>
    </p:spTree>
    <p:extLst>
      <p:ext uri="{BB962C8B-B14F-4D97-AF65-F5344CB8AC3E}">
        <p14:creationId xmlns:p14="http://schemas.microsoft.com/office/powerpoint/2010/main" val="2860291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063552" y="188640"/>
            <a:ext cx="9895901"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18</a:t>
            </a:r>
            <a:r>
              <a:rPr lang="fr-FR" sz="3200" b="1" u="sng" dirty="0">
                <a:latin typeface="Lucida Calligraphy" pitchFamily="66" charset="0"/>
              </a:rPr>
              <a:t>. Demande Biochimique en Oxygène (DBO) </a:t>
            </a:r>
          </a:p>
        </p:txBody>
      </p:sp>
      <p:sp>
        <p:nvSpPr>
          <p:cNvPr id="5" name="Rectangle 4"/>
          <p:cNvSpPr/>
          <p:nvPr/>
        </p:nvSpPr>
        <p:spPr>
          <a:xfrm>
            <a:off x="479376" y="1556792"/>
            <a:ext cx="11017224" cy="4524315"/>
          </a:xfrm>
          <a:prstGeom prst="rect">
            <a:avLst/>
          </a:prstGeom>
        </p:spPr>
        <p:txBody>
          <a:bodyPr wrap="square">
            <a:spAutoFit/>
          </a:bodyPr>
          <a:lstStyle/>
          <a:p>
            <a:pPr algn="just"/>
            <a:r>
              <a:rPr lang="fr-FR" sz="3600" dirty="0" smtClean="0">
                <a:latin typeface="Times New Roman" panose="02020603050405020304" pitchFamily="18" charset="0"/>
                <a:cs typeface="Times New Roman" panose="02020603050405020304" pitchFamily="18" charset="0"/>
              </a:rPr>
              <a:t>La </a:t>
            </a:r>
            <a:r>
              <a:rPr lang="fr-FR" sz="3600" dirty="0">
                <a:latin typeface="Times New Roman" panose="02020603050405020304" pitchFamily="18" charset="0"/>
                <a:cs typeface="Times New Roman" panose="02020603050405020304" pitchFamily="18" charset="0"/>
              </a:rPr>
              <a:t>DBO est une mesure spécifique de la quantité d'oxygène nécessaire pour décomposer biologiquement les composés organiques dans l'eau. Elle est également exprimée en milligrammes d'oxygène par litre (mg/L). La DBO ne prend en compte que les composés qui peuvent être dégradés par des micro-organismes tels que les bactéries. Par conséquent, elle représente principalement la charge organique biologiquement dégradable de </a:t>
            </a:r>
            <a:r>
              <a:rPr lang="fr-FR" sz="3600" dirty="0" smtClean="0">
                <a:latin typeface="Times New Roman" panose="02020603050405020304" pitchFamily="18" charset="0"/>
                <a:cs typeface="Times New Roman" panose="02020603050405020304" pitchFamily="18" charset="0"/>
              </a:rPr>
              <a:t>l'eau.</a:t>
            </a:r>
          </a:p>
        </p:txBody>
      </p:sp>
    </p:spTree>
    <p:extLst>
      <p:ext uri="{BB962C8B-B14F-4D97-AF65-F5344CB8AC3E}">
        <p14:creationId xmlns:p14="http://schemas.microsoft.com/office/powerpoint/2010/main" val="21395691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6312024" y="25517"/>
            <a:ext cx="6048672"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20</a:t>
            </a:r>
            <a:r>
              <a:rPr lang="fr-FR" sz="3200" b="1" u="sng" dirty="0">
                <a:latin typeface="Lucida Calligraphy" pitchFamily="66" charset="0"/>
              </a:rPr>
              <a:t>. La balance ionique</a:t>
            </a:r>
          </a:p>
        </p:txBody>
      </p:sp>
      <mc:AlternateContent xmlns:mc="http://schemas.openxmlformats.org/markup-compatibility/2006" xmlns:a14="http://schemas.microsoft.com/office/drawing/2010/main">
        <mc:Choice Requires="a14">
          <p:sp>
            <p:nvSpPr>
              <p:cNvPr id="5" name="Rectangle 4"/>
              <p:cNvSpPr/>
              <p:nvPr/>
            </p:nvSpPr>
            <p:spPr>
              <a:xfrm>
                <a:off x="551384" y="1124744"/>
                <a:ext cx="11017224" cy="4997074"/>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La balance ionique est un concept utilisé en chimie de l'eau pour évaluer l'équilibre entre les charges positives (cation) et négatives (anion) dans une solution aqueuse. Elle permet de déterminer si une solution est électriquement neutre ou si elle présente un déséquilibre ionique</a:t>
                </a:r>
              </a:p>
              <a:p>
                <a:pPr algn="just"/>
                <a:r>
                  <a:rPr lang="fr-FR" sz="2800" dirty="0">
                    <a:latin typeface="Times New Roman" panose="02020603050405020304" pitchFamily="18" charset="0"/>
                    <a:cs typeface="Times New Roman" panose="02020603050405020304" pitchFamily="18" charset="0"/>
                  </a:rPr>
                  <a:t>Pour calculer la balance ionique en milliéquivalents par litre (</a:t>
                </a:r>
                <a:r>
                  <a:rPr lang="fr-FR" sz="2800" dirty="0" err="1">
                    <a:latin typeface="Times New Roman" panose="02020603050405020304" pitchFamily="18" charset="0"/>
                    <a:cs typeface="Times New Roman" panose="02020603050405020304" pitchFamily="18" charset="0"/>
                  </a:rPr>
                  <a:t>meq</a:t>
                </a:r>
                <a:r>
                  <a:rPr lang="fr-FR" sz="2800" dirty="0">
                    <a:latin typeface="Times New Roman" panose="02020603050405020304" pitchFamily="18" charset="0"/>
                    <a:cs typeface="Times New Roman" panose="02020603050405020304" pitchFamily="18" charset="0"/>
                  </a:rPr>
                  <a:t>/L) </a:t>
                </a:r>
                <a:r>
                  <a:rPr lang="fr-FR" sz="2800"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r>
                        <a:rPr lang="fr-FR" sz="2800" i="1">
                          <a:latin typeface="Cambria Math" panose="02040503050406030204" pitchFamily="18" charset="0"/>
                        </a:rPr>
                        <m:t>𝐵𝑎𝑙𝑎𝑛𝑐𝑒</m:t>
                      </m:r>
                      <m:r>
                        <a:rPr lang="fr-FR" sz="2800" i="1">
                          <a:latin typeface="Cambria Math" panose="02040503050406030204" pitchFamily="18" charset="0"/>
                        </a:rPr>
                        <m:t> </m:t>
                      </m:r>
                      <m:r>
                        <a:rPr lang="fr-FR" sz="2800" i="1">
                          <a:latin typeface="Cambria Math" panose="02040503050406030204" pitchFamily="18" charset="0"/>
                        </a:rPr>
                        <m:t>𝑖𝑜𝑛𝑖𝑞𝑢𝑒</m:t>
                      </m:r>
                      <m:r>
                        <a:rPr lang="fr-FR" sz="2800" i="1">
                          <a:latin typeface="Cambria Math" panose="02040503050406030204" pitchFamily="18" charset="0"/>
                        </a:rPr>
                        <m:t>= </m:t>
                      </m:r>
                      <m:f>
                        <m:fPr>
                          <m:ctrlPr>
                            <a:rPr lang="fr-FR" sz="2800" i="1">
                              <a:latin typeface="Cambria Math" panose="02040503050406030204" pitchFamily="18" charset="0"/>
                            </a:rPr>
                          </m:ctrlPr>
                        </m:fPr>
                        <m:num>
                          <m:nary>
                            <m:naryPr>
                              <m:chr m:val="∑"/>
                              <m:limLoc m:val="undOvr"/>
                              <m:subHide m:val="on"/>
                              <m:supHide m:val="on"/>
                              <m:ctrlPr>
                                <a:rPr lang="fr-FR" sz="2800" i="1">
                                  <a:latin typeface="Cambria Math" panose="02040503050406030204" pitchFamily="18" charset="0"/>
                                </a:rPr>
                              </m:ctrlPr>
                            </m:naryPr>
                            <m:sub/>
                            <m:sup/>
                            <m:e>
                              <m:r>
                                <a:rPr lang="fr-FR" sz="2800" i="1">
                                  <a:latin typeface="Cambria Math" panose="02040503050406030204" pitchFamily="18" charset="0"/>
                                </a:rPr>
                                <m:t>𝑐𝑎𝑡𝑖𝑜𝑛𝑠</m:t>
                              </m:r>
                            </m:e>
                          </m:nary>
                          <m:r>
                            <a:rPr lang="fr-FR" sz="2800" i="1">
                              <a:latin typeface="Cambria Math" panose="02040503050406030204" pitchFamily="18" charset="0"/>
                            </a:rPr>
                            <m:t>−</m:t>
                          </m:r>
                          <m:nary>
                            <m:naryPr>
                              <m:chr m:val="∑"/>
                              <m:limLoc m:val="undOvr"/>
                              <m:subHide m:val="on"/>
                              <m:supHide m:val="on"/>
                              <m:ctrlPr>
                                <a:rPr lang="fr-FR" sz="2800" i="1">
                                  <a:latin typeface="Cambria Math" panose="02040503050406030204" pitchFamily="18" charset="0"/>
                                </a:rPr>
                              </m:ctrlPr>
                            </m:naryPr>
                            <m:sub/>
                            <m:sup/>
                            <m:e>
                              <m:r>
                                <a:rPr lang="fr-FR" sz="2800" i="1">
                                  <a:latin typeface="Cambria Math" panose="02040503050406030204" pitchFamily="18" charset="0"/>
                                </a:rPr>
                                <m:t>𝑎𝑛𝑖𝑜𝑛𝑠</m:t>
                              </m:r>
                            </m:e>
                          </m:nary>
                        </m:num>
                        <m:den>
                          <m:nary>
                            <m:naryPr>
                              <m:chr m:val="∑"/>
                              <m:limLoc m:val="undOvr"/>
                              <m:subHide m:val="on"/>
                              <m:supHide m:val="on"/>
                              <m:ctrlPr>
                                <a:rPr lang="fr-FR" sz="2800" i="1">
                                  <a:latin typeface="Cambria Math" panose="02040503050406030204" pitchFamily="18" charset="0"/>
                                </a:rPr>
                              </m:ctrlPr>
                            </m:naryPr>
                            <m:sub/>
                            <m:sup/>
                            <m:e>
                              <m:r>
                                <a:rPr lang="fr-FR" sz="2800" i="1">
                                  <a:latin typeface="Cambria Math" panose="02040503050406030204" pitchFamily="18" charset="0"/>
                                </a:rPr>
                                <m:t>𝑐𝑎𝑡𝑖𝑜𝑛𝑠</m:t>
                              </m:r>
                            </m:e>
                          </m:nary>
                        </m:den>
                      </m:f>
                      <m:r>
                        <a:rPr lang="fr-FR" sz="2800" i="1">
                          <a:latin typeface="Cambria Math" panose="02040503050406030204" pitchFamily="18" charset="0"/>
                        </a:rPr>
                        <m:t>×100</m:t>
                      </m:r>
                    </m:oMath>
                  </m:oMathPara>
                </a14:m>
                <a:endParaRPr lang="fr-FR" sz="2800" dirty="0" smtClean="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La balance ionique est généralement exprimée en pourcentage pour indiquer la différence relative entre la somme des cations et la somme des anions dans une solution d'eau. Un pourcentage de balance ionique de moins de 5% est souvent considéré comme </a:t>
                </a:r>
                <a:r>
                  <a:rPr lang="fr-FR" sz="2800" dirty="0" smtClean="0">
                    <a:latin typeface="Times New Roman" panose="02020603050405020304" pitchFamily="18" charset="0"/>
                    <a:cs typeface="Times New Roman" panose="02020603050405020304" pitchFamily="18" charset="0"/>
                  </a:rPr>
                  <a:t>acceptable</a:t>
                </a:r>
                <a:r>
                  <a:rPr lang="fr-FR" sz="3600" dirty="0" smtClean="0">
                    <a:latin typeface="Times New Roman" panose="020206030504050203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551384" y="1124744"/>
                <a:ext cx="11017224" cy="4997074"/>
              </a:xfrm>
              <a:prstGeom prst="rect">
                <a:avLst/>
              </a:prstGeom>
              <a:blipFill rotWithShape="0">
                <a:blip r:embed="rId2"/>
                <a:stretch>
                  <a:fillRect l="-1106" t="-1343" r="-1106" b="-3663"/>
                </a:stretch>
              </a:blipFill>
            </p:spPr>
            <p:txBody>
              <a:bodyPr/>
              <a:lstStyle/>
              <a:p>
                <a:r>
                  <a:rPr lang="fr-FR">
                    <a:noFill/>
                  </a:rPr>
                  <a:t> </a:t>
                </a:r>
              </a:p>
            </p:txBody>
          </p:sp>
        </mc:Fallback>
      </mc:AlternateContent>
    </p:spTree>
    <p:extLst>
      <p:ext uri="{BB962C8B-B14F-4D97-AF65-F5344CB8AC3E}">
        <p14:creationId xmlns:p14="http://schemas.microsoft.com/office/powerpoint/2010/main" val="2621210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389577" y="188640"/>
            <a:ext cx="6768752" cy="584775"/>
          </a:xfrm>
          <a:prstGeom prst="rect">
            <a:avLst/>
          </a:prstGeom>
          <a:noFill/>
          <a:ln w="9525">
            <a:noFill/>
            <a:miter lim="800000"/>
            <a:headEnd/>
            <a:tailEnd/>
          </a:ln>
        </p:spPr>
        <p:txBody>
          <a:bodyPr wrap="square">
            <a:spAutoFit/>
          </a:bodyPr>
          <a:lstStyle/>
          <a:p>
            <a:pPr marL="514350" indent="-514350"/>
            <a:r>
              <a:rPr lang="fr-FR" sz="3200" b="1" u="sng" dirty="0">
                <a:latin typeface="Lucida Calligraphy" pitchFamily="66" charset="0"/>
              </a:rPr>
              <a:t>Normes De Qualité Des Eaux</a:t>
            </a:r>
          </a:p>
        </p:txBody>
      </p:sp>
      <p:sp>
        <p:nvSpPr>
          <p:cNvPr id="5" name="Rectangle 4"/>
          <p:cNvSpPr/>
          <p:nvPr/>
        </p:nvSpPr>
        <p:spPr>
          <a:xfrm>
            <a:off x="839416" y="1052736"/>
            <a:ext cx="10225862" cy="4401205"/>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Les normes de qualité des eaux sont des critères établis pour évaluer et contrôler la composition chimique, physique et biologique de l'eau dans le but de protéger la santé publique et l'environnement</a:t>
            </a:r>
            <a:r>
              <a:rPr lang="fr-FR" sz="2800" dirty="0" smtClean="0">
                <a:latin typeface="Times New Roman" panose="02020603050405020304" pitchFamily="18" charset="0"/>
                <a:cs typeface="Times New Roman" panose="02020603050405020304" pitchFamily="18" charset="0"/>
              </a:rPr>
              <a:t>.</a:t>
            </a:r>
          </a:p>
          <a:p>
            <a:pPr algn="just"/>
            <a:r>
              <a:rPr lang="fr-FR" sz="2800" dirty="0" smtClean="0">
                <a:latin typeface="Times New Roman" panose="02020603050405020304" pitchFamily="18" charset="0"/>
                <a:cs typeface="Times New Roman" panose="02020603050405020304" pitchFamily="18" charset="0"/>
              </a:rPr>
              <a:t>Elles </a:t>
            </a:r>
            <a:r>
              <a:rPr lang="fr-FR" sz="2800" dirty="0">
                <a:latin typeface="Times New Roman" panose="02020603050405020304" pitchFamily="18" charset="0"/>
                <a:cs typeface="Times New Roman" panose="02020603050405020304" pitchFamily="18" charset="0"/>
              </a:rPr>
              <a:t>définissent les niveaux acceptables de contaminants, de paramètres et de propriétés de l'eau afin de garantir qu'elle est propre à la consommation humaine, à l'agriculture, à l'industrie et aux écosystèmes aquatiques. </a:t>
            </a:r>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En </a:t>
            </a:r>
            <a:r>
              <a:rPr lang="fr-FR" sz="2800" dirty="0">
                <a:latin typeface="Times New Roman" panose="02020603050405020304" pitchFamily="18" charset="0"/>
                <a:cs typeface="Times New Roman" panose="02020603050405020304" pitchFamily="18" charset="0"/>
              </a:rPr>
              <a:t>général, ces normes sont acceptées après de nombreuses études et évaluations visant à déterminer qu'elles sont compatibles avec la santé humaine et la préservation de l'environnement</a:t>
            </a:r>
          </a:p>
        </p:txBody>
      </p:sp>
    </p:spTree>
    <p:extLst>
      <p:ext uri="{BB962C8B-B14F-4D97-AF65-F5344CB8AC3E}">
        <p14:creationId xmlns:p14="http://schemas.microsoft.com/office/powerpoint/2010/main" val="34670257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389577" y="188640"/>
            <a:ext cx="6768752" cy="584775"/>
          </a:xfrm>
          <a:prstGeom prst="rect">
            <a:avLst/>
          </a:prstGeom>
          <a:noFill/>
          <a:ln w="9525">
            <a:noFill/>
            <a:miter lim="800000"/>
            <a:headEnd/>
            <a:tailEnd/>
          </a:ln>
        </p:spPr>
        <p:txBody>
          <a:bodyPr wrap="square">
            <a:spAutoFit/>
          </a:bodyPr>
          <a:lstStyle/>
          <a:p>
            <a:pPr marL="514350" indent="-514350"/>
            <a:r>
              <a:rPr lang="fr-FR" sz="3200" b="1" u="sng" dirty="0">
                <a:latin typeface="Lucida Calligraphy" pitchFamily="66" charset="0"/>
              </a:rPr>
              <a:t>Normes De Qualité Des Eaux</a:t>
            </a:r>
          </a:p>
        </p:txBody>
      </p:sp>
      <p:sp>
        <p:nvSpPr>
          <p:cNvPr id="5" name="Rectangle 4"/>
          <p:cNvSpPr/>
          <p:nvPr/>
        </p:nvSpPr>
        <p:spPr>
          <a:xfrm>
            <a:off x="1127448" y="1988840"/>
            <a:ext cx="10225862" cy="3108543"/>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Les normes de qualité des eaux couvrent un large éventail de substances, notamment les polluants chimiques, les bactéries, les métaux lourds, les composés organiques, les produits chimiques toxiques, la turbidité et d'autres paramètres essentiels. Ces normes sont souvent régies par des lois et des réglementations nationales et internationales pour assurer la protection de la santé humaine et de l'environnement</a:t>
            </a:r>
          </a:p>
        </p:txBody>
      </p:sp>
    </p:spTree>
    <p:extLst>
      <p:ext uri="{BB962C8B-B14F-4D97-AF65-F5344CB8AC3E}">
        <p14:creationId xmlns:p14="http://schemas.microsoft.com/office/powerpoint/2010/main" val="600670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151784" y="260648"/>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1.Réglementation </a:t>
            </a:r>
            <a:r>
              <a:rPr lang="fr-FR" sz="3200" b="1" u="sng" dirty="0">
                <a:latin typeface="Lucida Calligraphy" pitchFamily="66" charset="0"/>
              </a:rPr>
              <a:t>Algérienne</a:t>
            </a:r>
          </a:p>
        </p:txBody>
      </p:sp>
      <p:sp>
        <p:nvSpPr>
          <p:cNvPr id="5" name="Rectangle 4"/>
          <p:cNvSpPr/>
          <p:nvPr/>
        </p:nvSpPr>
        <p:spPr>
          <a:xfrm>
            <a:off x="911424" y="1628800"/>
            <a:ext cx="10225862" cy="2677656"/>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Décret exécutif n°14-96 du 2 </a:t>
            </a:r>
            <a:r>
              <a:rPr lang="fr-FR" sz="2800" dirty="0" err="1">
                <a:latin typeface="Times New Roman" panose="02020603050405020304" pitchFamily="18" charset="0"/>
                <a:cs typeface="Times New Roman" panose="02020603050405020304" pitchFamily="18" charset="0"/>
              </a:rPr>
              <a:t>Joumada</a:t>
            </a:r>
            <a:r>
              <a:rPr lang="fr-FR" sz="2800" dirty="0">
                <a:latin typeface="Times New Roman" panose="02020603050405020304" pitchFamily="18" charset="0"/>
                <a:cs typeface="Times New Roman" panose="02020603050405020304" pitchFamily="18" charset="0"/>
              </a:rPr>
              <a:t> El </a:t>
            </a:r>
            <a:r>
              <a:rPr lang="fr-FR" sz="2800" dirty="0" err="1">
                <a:latin typeface="Times New Roman" panose="02020603050405020304" pitchFamily="18" charset="0"/>
                <a:cs typeface="Times New Roman" panose="02020603050405020304" pitchFamily="18" charset="0"/>
              </a:rPr>
              <a:t>Oula</a:t>
            </a:r>
            <a:r>
              <a:rPr lang="fr-FR" sz="2800" dirty="0">
                <a:latin typeface="Times New Roman" panose="02020603050405020304" pitchFamily="18" charset="0"/>
                <a:cs typeface="Times New Roman" panose="02020603050405020304" pitchFamily="18" charset="0"/>
              </a:rPr>
              <a:t> 1435 correspondant au 4 mars 2014 modifiant et complétant le décret exécutif n° 11-125 du 17 </a:t>
            </a:r>
            <a:r>
              <a:rPr lang="fr-FR" sz="2800" dirty="0" err="1">
                <a:latin typeface="Times New Roman" panose="02020603050405020304" pitchFamily="18" charset="0"/>
                <a:cs typeface="Times New Roman" panose="02020603050405020304" pitchFamily="18" charset="0"/>
              </a:rPr>
              <a:t>Rabie</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Ethani</a:t>
            </a:r>
            <a:r>
              <a:rPr lang="fr-FR" sz="2800" dirty="0">
                <a:latin typeface="Times New Roman" panose="02020603050405020304" pitchFamily="18" charset="0"/>
                <a:cs typeface="Times New Roman" panose="02020603050405020304" pitchFamily="18" charset="0"/>
              </a:rPr>
              <a:t> 1432 correspondant au 22 mars 2011 relatif à la qualité de l’eau de consommation humaine (Journal officiel de la République algérienne démocratique et populaire N° 13, du 7 </a:t>
            </a:r>
            <a:r>
              <a:rPr lang="fr-FR" sz="2800" dirty="0" err="1">
                <a:latin typeface="Times New Roman" panose="02020603050405020304" pitchFamily="18" charset="0"/>
                <a:cs typeface="Times New Roman" panose="02020603050405020304" pitchFamily="18" charset="0"/>
              </a:rPr>
              <a:t>Joumada</a:t>
            </a:r>
            <a:r>
              <a:rPr lang="fr-FR" sz="2800" dirty="0">
                <a:latin typeface="Times New Roman" panose="02020603050405020304" pitchFamily="18" charset="0"/>
                <a:cs typeface="Times New Roman" panose="02020603050405020304" pitchFamily="18" charset="0"/>
              </a:rPr>
              <a:t> El </a:t>
            </a:r>
            <a:r>
              <a:rPr lang="fr-FR" sz="2800" dirty="0" err="1">
                <a:latin typeface="Times New Roman" panose="02020603050405020304" pitchFamily="18" charset="0"/>
                <a:cs typeface="Times New Roman" panose="02020603050405020304" pitchFamily="18" charset="0"/>
              </a:rPr>
              <a:t>Oula</a:t>
            </a:r>
            <a:r>
              <a:rPr lang="fr-FR" sz="2800" dirty="0">
                <a:latin typeface="Times New Roman" panose="02020603050405020304" pitchFamily="18" charset="0"/>
                <a:cs typeface="Times New Roman" panose="02020603050405020304" pitchFamily="18" charset="0"/>
              </a:rPr>
              <a:t> 1435 correspondant au 9 mars 2014).</a:t>
            </a:r>
          </a:p>
        </p:txBody>
      </p:sp>
    </p:spTree>
    <p:extLst>
      <p:ext uri="{BB962C8B-B14F-4D97-AF65-F5344CB8AC3E}">
        <p14:creationId xmlns:p14="http://schemas.microsoft.com/office/powerpoint/2010/main" val="3768594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159896" y="0"/>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1.Réglementation </a:t>
            </a:r>
            <a:r>
              <a:rPr lang="fr-FR" sz="3200" b="1" u="sng" dirty="0">
                <a:latin typeface="Lucida Calligraphy" pitchFamily="66" charset="0"/>
              </a:rPr>
              <a:t>Algérienne</a:t>
            </a: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112" t="11549" r="-1112" b="41202"/>
          <a:stretch/>
        </p:blipFill>
        <p:spPr>
          <a:xfrm>
            <a:off x="1199456" y="600272"/>
            <a:ext cx="8471757" cy="5904656"/>
          </a:xfrm>
          <a:prstGeom prst="rect">
            <a:avLst/>
          </a:prstGeom>
        </p:spPr>
      </p:pic>
    </p:spTree>
    <p:extLst>
      <p:ext uri="{BB962C8B-B14F-4D97-AF65-F5344CB8AC3E}">
        <p14:creationId xmlns:p14="http://schemas.microsoft.com/office/powerpoint/2010/main" val="12100725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519936" y="188640"/>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1.Réglementation </a:t>
            </a:r>
            <a:r>
              <a:rPr lang="fr-FR" sz="3200" b="1" u="sng" dirty="0">
                <a:latin typeface="Lucida Calligraphy" pitchFamily="66" charset="0"/>
              </a:rPr>
              <a:t>Algérienne</a:t>
            </a: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141" t="77300" r="2141" b="1701"/>
          <a:stretch/>
        </p:blipFill>
        <p:spPr>
          <a:xfrm>
            <a:off x="839416" y="1628800"/>
            <a:ext cx="10714791" cy="3456384"/>
          </a:xfrm>
          <a:prstGeom prst="rect">
            <a:avLst/>
          </a:prstGeom>
        </p:spPr>
      </p:pic>
    </p:spTree>
    <p:extLst>
      <p:ext uri="{BB962C8B-B14F-4D97-AF65-F5344CB8AC3E}">
        <p14:creationId xmlns:p14="http://schemas.microsoft.com/office/powerpoint/2010/main" val="2270936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519936" y="188640"/>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1.Réglementation </a:t>
            </a:r>
            <a:r>
              <a:rPr lang="fr-FR" sz="3200" b="1" u="sng" dirty="0">
                <a:latin typeface="Lucida Calligraphy" pitchFamily="66" charset="0"/>
              </a:rPr>
              <a:t>Algérienne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71000"/>
          <a:stretch/>
        </p:blipFill>
        <p:spPr>
          <a:xfrm>
            <a:off x="119336" y="2132856"/>
            <a:ext cx="11910459" cy="2778049"/>
          </a:xfrm>
          <a:prstGeom prst="rect">
            <a:avLst/>
          </a:prstGeom>
        </p:spPr>
      </p:pic>
    </p:spTree>
    <p:extLst>
      <p:ext uri="{BB962C8B-B14F-4D97-AF65-F5344CB8AC3E}">
        <p14:creationId xmlns:p14="http://schemas.microsoft.com/office/powerpoint/2010/main" val="36991225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927648" y="836712"/>
            <a:ext cx="9145016"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Langage </a:t>
            </a:r>
            <a:r>
              <a:rPr lang="fr-FR" sz="3200" b="1" u="sng" dirty="0">
                <a:latin typeface="Lucida Calligraphy" pitchFamily="66" charset="0"/>
              </a:rPr>
              <a:t>de l'Eau et Indicateurs de </a:t>
            </a:r>
            <a:r>
              <a:rPr lang="fr-FR" sz="3200" b="1" u="sng" dirty="0" smtClean="0">
                <a:latin typeface="Lucida Calligraphy" pitchFamily="66" charset="0"/>
              </a:rPr>
              <a:t>Qualité</a:t>
            </a:r>
            <a:endParaRPr lang="fr-FR" sz="3200" b="1" u="sng" dirty="0">
              <a:latin typeface="Lucida Calligraphy" pitchFamily="66" charset="0"/>
            </a:endParaRPr>
          </a:p>
        </p:txBody>
      </p:sp>
      <p:sp>
        <p:nvSpPr>
          <p:cNvPr id="5" name="Rectangle 4"/>
          <p:cNvSpPr/>
          <p:nvPr/>
        </p:nvSpPr>
        <p:spPr>
          <a:xfrm>
            <a:off x="1199456" y="2420888"/>
            <a:ext cx="10225862" cy="2246769"/>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Pour traiter l'eau, il est besoin de la connaître et donc de pouvoir la caractériser le plus précisément possible.</a:t>
            </a:r>
          </a:p>
          <a:p>
            <a:pPr algn="just"/>
            <a:r>
              <a:rPr lang="fr-FR" sz="2800" dirty="0">
                <a:latin typeface="Times New Roman" panose="02020603050405020304" pitchFamily="18" charset="0"/>
                <a:cs typeface="Times New Roman" panose="02020603050405020304" pitchFamily="18" charset="0"/>
              </a:rPr>
              <a:t>Dans le domaine du traitement de l'eau, certains mots diffèrent des termes scientifiques habituels. Voici les termes couramment utilisés pour décrire l'eau</a:t>
            </a:r>
          </a:p>
        </p:txBody>
      </p:sp>
    </p:spTree>
    <p:extLst>
      <p:ext uri="{BB962C8B-B14F-4D97-AF65-F5344CB8AC3E}">
        <p14:creationId xmlns:p14="http://schemas.microsoft.com/office/powerpoint/2010/main" val="18571811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5519936" y="188640"/>
            <a:ext cx="6840760"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1.Réglementation </a:t>
            </a:r>
            <a:r>
              <a:rPr lang="fr-FR" sz="3200" b="1" u="sng" dirty="0">
                <a:latin typeface="Lucida Calligraphy" pitchFamily="66" charset="0"/>
              </a:rPr>
              <a:t>Algérienne</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27951"/>
          <a:stretch/>
        </p:blipFill>
        <p:spPr>
          <a:xfrm>
            <a:off x="983432" y="908720"/>
            <a:ext cx="10153128" cy="5883571"/>
          </a:xfrm>
          <a:prstGeom prst="rect">
            <a:avLst/>
          </a:prstGeom>
        </p:spPr>
      </p:pic>
    </p:spTree>
    <p:extLst>
      <p:ext uri="{BB962C8B-B14F-4D97-AF65-F5344CB8AC3E}">
        <p14:creationId xmlns:p14="http://schemas.microsoft.com/office/powerpoint/2010/main" val="1118634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7400" y="1714488"/>
            <a:ext cx="8610600" cy="2200292"/>
          </a:xfrm>
        </p:spPr>
        <p:txBody>
          <a:bodyPr>
            <a:noAutofit/>
          </a:bodyPr>
          <a:lstStyle/>
          <a:p>
            <a:pPr fontAlgn="auto">
              <a:spcAft>
                <a:spcPts val="0"/>
              </a:spcAft>
              <a:defRPr/>
            </a:pPr>
            <a:r>
              <a:rPr lang="fr-FR" sz="8000" dirty="0">
                <a:effectLst>
                  <a:glow rad="139700">
                    <a:schemeClr val="accent3">
                      <a:satMod val="175000"/>
                      <a:alpha val="40000"/>
                    </a:schemeClr>
                  </a:glow>
                  <a:outerShdw blurRad="38100" dist="25400" dir="5400000" algn="tl" rotWithShape="0">
                    <a:srgbClr val="000000">
                      <a:alpha val="43000"/>
                    </a:srgbClr>
                  </a:outerShdw>
                </a:effectLst>
                <a:latin typeface="Times New Roman" pitchFamily="18" charset="0"/>
                <a:cs typeface="Times New Roman" pitchFamily="18" charset="0"/>
              </a:rPr>
              <a:t>Merci pour votre attention</a:t>
            </a:r>
            <a:r>
              <a:rPr lang="fr-FR" sz="8000" dirty="0">
                <a:latin typeface="Times New Roman" pitchFamily="18" charset="0"/>
                <a:cs typeface="Times New Roman" pitchFamily="18" charset="0"/>
              </a:rPr>
              <a:t> </a:t>
            </a:r>
          </a:p>
        </p:txBody>
      </p:sp>
      <p:pic>
        <p:nvPicPr>
          <p:cNvPr id="1028" name="Picture 4"/>
          <p:cNvPicPr>
            <a:picLocks noChangeAspect="1" noChangeArrowheads="1"/>
          </p:cNvPicPr>
          <p:nvPr/>
        </p:nvPicPr>
        <p:blipFill>
          <a:blip r:embed="rId3"/>
          <a:srcRect/>
          <a:stretch>
            <a:fillRect/>
          </a:stretch>
        </p:blipFill>
        <p:spPr bwMode="auto">
          <a:xfrm>
            <a:off x="1524000" y="0"/>
            <a:ext cx="9144000" cy="6858000"/>
          </a:xfrm>
          <a:prstGeom prst="rect">
            <a:avLst/>
          </a:prstGeom>
          <a:noFill/>
          <a:ln w="9525">
            <a:noFill/>
            <a:miter lim="800000"/>
            <a:headEnd/>
            <a:tailEnd/>
          </a:ln>
          <a:effectLst/>
        </p:spPr>
      </p:pic>
      <p:sp>
        <p:nvSpPr>
          <p:cNvPr id="6" name="ZoneTexte 5"/>
          <p:cNvSpPr txBox="1">
            <a:spLocks noChangeArrowheads="1"/>
          </p:cNvSpPr>
          <p:nvPr/>
        </p:nvSpPr>
        <p:spPr bwMode="auto">
          <a:xfrm>
            <a:off x="3851276" y="3613150"/>
            <a:ext cx="373063" cy="431800"/>
          </a:xfrm>
          <a:prstGeom prst="rect">
            <a:avLst/>
          </a:prstGeom>
          <a:noFill/>
          <a:ln w="9525">
            <a:noFill/>
            <a:miter lim="800000"/>
            <a:headEnd/>
            <a:tailEnd/>
          </a:ln>
        </p:spPr>
        <p:txBody>
          <a:bodyPr wrap="none">
            <a:spAutoFit/>
          </a:bodyPr>
          <a:lstStyle/>
          <a:p>
            <a:r>
              <a:rPr lang="en-US" sz="2200">
                <a:solidFill>
                  <a:srgbClr val="FFFF00"/>
                </a:solidFill>
                <a:latin typeface="Times New Roman" pitchFamily="18" charset="0"/>
                <a:cs typeface="Times New Roman" pitchFamily="18" charset="0"/>
              </a:rPr>
              <a:t>R</a:t>
            </a:r>
            <a:endParaRPr lang="fr-FR" sz="2200">
              <a:solidFill>
                <a:srgbClr val="FFFF00"/>
              </a:solidFill>
              <a:latin typeface="Times New Roman" pitchFamily="18" charset="0"/>
              <a:cs typeface="Times New Roman" pitchFamily="18" charset="0"/>
            </a:endParaRPr>
          </a:p>
        </p:txBody>
      </p:sp>
      <p:sp>
        <p:nvSpPr>
          <p:cNvPr id="7" name="ZoneTexte 6"/>
          <p:cNvSpPr txBox="1">
            <a:spLocks noChangeArrowheads="1"/>
          </p:cNvSpPr>
          <p:nvPr/>
        </p:nvSpPr>
        <p:spPr bwMode="auto">
          <a:xfrm>
            <a:off x="4822826" y="830263"/>
            <a:ext cx="434975" cy="430212"/>
          </a:xfrm>
          <a:prstGeom prst="rect">
            <a:avLst/>
          </a:prstGeom>
          <a:noFill/>
          <a:ln w="9525">
            <a:noFill/>
            <a:miter lim="800000"/>
            <a:headEnd/>
            <a:tailEnd/>
          </a:ln>
        </p:spPr>
        <p:txBody>
          <a:bodyPr wrap="none">
            <a:spAutoFit/>
          </a:bodyPr>
          <a:lstStyle/>
          <a:p>
            <a:r>
              <a:rPr lang="en-US" sz="2200">
                <a:solidFill>
                  <a:srgbClr val="FF0000"/>
                </a:solidFill>
                <a:latin typeface="Times New Roman" pitchFamily="18" charset="0"/>
                <a:cs typeface="Times New Roman" pitchFamily="18" charset="0"/>
              </a:rPr>
              <a:t>M</a:t>
            </a:r>
            <a:endParaRPr lang="fr-FR" sz="2200">
              <a:solidFill>
                <a:srgbClr val="FF0000"/>
              </a:solidFill>
              <a:latin typeface="Times New Roman" pitchFamily="18" charset="0"/>
              <a:cs typeface="Times New Roman" pitchFamily="18" charset="0"/>
            </a:endParaRPr>
          </a:p>
        </p:txBody>
      </p:sp>
      <p:sp>
        <p:nvSpPr>
          <p:cNvPr id="8" name="ZoneTexte 7"/>
          <p:cNvSpPr txBox="1">
            <a:spLocks noChangeArrowheads="1"/>
          </p:cNvSpPr>
          <p:nvPr/>
        </p:nvSpPr>
        <p:spPr bwMode="auto">
          <a:xfrm>
            <a:off x="4524376" y="1160463"/>
            <a:ext cx="373063" cy="430212"/>
          </a:xfrm>
          <a:prstGeom prst="rect">
            <a:avLst/>
          </a:prstGeom>
          <a:noFill/>
          <a:ln w="9525">
            <a:noFill/>
            <a:miter lim="800000"/>
            <a:headEnd/>
            <a:tailEnd/>
          </a:ln>
        </p:spPr>
        <p:txBody>
          <a:bodyPr wrap="none">
            <a:spAutoFit/>
          </a:bodyPr>
          <a:lstStyle/>
          <a:p>
            <a:r>
              <a:rPr lang="en-US" sz="2200">
                <a:solidFill>
                  <a:srgbClr val="FF0000"/>
                </a:solidFill>
                <a:latin typeface="Times New Roman" pitchFamily="18" charset="0"/>
                <a:cs typeface="Times New Roman" pitchFamily="18" charset="0"/>
              </a:rPr>
              <a:t>R</a:t>
            </a:r>
            <a:endParaRPr lang="fr-FR" sz="2200">
              <a:solidFill>
                <a:srgbClr val="FF0000"/>
              </a:solidFill>
              <a:latin typeface="Times New Roman" pitchFamily="18" charset="0"/>
              <a:cs typeface="Times New Roman" pitchFamily="18" charset="0"/>
            </a:endParaRPr>
          </a:p>
        </p:txBody>
      </p:sp>
      <p:sp>
        <p:nvSpPr>
          <p:cNvPr id="9" name="ZoneTexte 8"/>
          <p:cNvSpPr txBox="1">
            <a:spLocks noChangeArrowheads="1"/>
          </p:cNvSpPr>
          <p:nvPr/>
        </p:nvSpPr>
        <p:spPr bwMode="auto">
          <a:xfrm>
            <a:off x="4699000" y="976313"/>
            <a:ext cx="357188" cy="430212"/>
          </a:xfrm>
          <a:prstGeom prst="rect">
            <a:avLst/>
          </a:prstGeom>
          <a:noFill/>
          <a:ln w="9525">
            <a:noFill/>
            <a:miter lim="800000"/>
            <a:headEnd/>
            <a:tailEnd/>
          </a:ln>
        </p:spPr>
        <p:txBody>
          <a:bodyPr wrap="none">
            <a:spAutoFit/>
          </a:bodyPr>
          <a:lstStyle/>
          <a:p>
            <a:r>
              <a:rPr lang="en-US" sz="2200" dirty="0">
                <a:solidFill>
                  <a:srgbClr val="FF0000"/>
                </a:solidFill>
                <a:latin typeface="Times New Roman" pitchFamily="18" charset="0"/>
                <a:cs typeface="Times New Roman" pitchFamily="18" charset="0"/>
              </a:rPr>
              <a:t>E</a:t>
            </a:r>
            <a:endParaRPr lang="fr-FR" sz="2200" dirty="0">
              <a:solidFill>
                <a:srgbClr val="FF0000"/>
              </a:solidFill>
              <a:latin typeface="Times New Roman" pitchFamily="18" charset="0"/>
              <a:cs typeface="Times New Roman" pitchFamily="18" charset="0"/>
            </a:endParaRPr>
          </a:p>
        </p:txBody>
      </p:sp>
      <p:sp>
        <p:nvSpPr>
          <p:cNvPr id="10" name="ZoneTexte 9"/>
          <p:cNvSpPr txBox="1">
            <a:spLocks noChangeArrowheads="1"/>
          </p:cNvSpPr>
          <p:nvPr/>
        </p:nvSpPr>
        <p:spPr bwMode="auto">
          <a:xfrm>
            <a:off x="4398964" y="1633538"/>
            <a:ext cx="409575" cy="430212"/>
          </a:xfrm>
          <a:prstGeom prst="rect">
            <a:avLst/>
          </a:prstGeom>
          <a:noFill/>
          <a:ln w="9525">
            <a:noFill/>
            <a:miter lim="800000"/>
            <a:headEnd/>
            <a:tailEnd/>
          </a:ln>
        </p:spPr>
        <p:txBody>
          <a:bodyPr>
            <a:spAutoFit/>
          </a:bodyPr>
          <a:lstStyle/>
          <a:p>
            <a:r>
              <a:rPr lang="en-US" sz="2200">
                <a:solidFill>
                  <a:srgbClr val="FF0000"/>
                </a:solidFill>
                <a:latin typeface="Times New Roman" pitchFamily="18" charset="0"/>
                <a:cs typeface="Times New Roman" pitchFamily="18" charset="0"/>
              </a:rPr>
              <a:t>I</a:t>
            </a:r>
            <a:endParaRPr lang="fr-FR" sz="2200">
              <a:solidFill>
                <a:srgbClr val="FF0000"/>
              </a:solidFill>
              <a:latin typeface="Times New Roman" pitchFamily="18" charset="0"/>
              <a:cs typeface="Times New Roman" pitchFamily="18" charset="0"/>
            </a:endParaRPr>
          </a:p>
        </p:txBody>
      </p:sp>
      <p:sp>
        <p:nvSpPr>
          <p:cNvPr id="11" name="ZoneTexte 10"/>
          <p:cNvSpPr txBox="1">
            <a:spLocks noChangeArrowheads="1"/>
          </p:cNvSpPr>
          <p:nvPr/>
        </p:nvSpPr>
        <p:spPr bwMode="auto">
          <a:xfrm>
            <a:off x="3940175" y="3370263"/>
            <a:ext cx="357188" cy="430212"/>
          </a:xfrm>
          <a:prstGeom prst="rect">
            <a:avLst/>
          </a:prstGeom>
          <a:noFill/>
          <a:ln w="9525">
            <a:noFill/>
            <a:miter lim="800000"/>
            <a:headEnd/>
            <a:tailEnd/>
          </a:ln>
        </p:spPr>
        <p:txBody>
          <a:bodyPr wrap="none">
            <a:spAutoFit/>
          </a:bodyPr>
          <a:lstStyle/>
          <a:p>
            <a:r>
              <a:rPr lang="en-US" sz="2200">
                <a:solidFill>
                  <a:srgbClr val="FFFF00"/>
                </a:solidFill>
                <a:latin typeface="Times New Roman" pitchFamily="18" charset="0"/>
                <a:cs typeface="Times New Roman" pitchFamily="18" charset="0"/>
              </a:rPr>
              <a:t>T</a:t>
            </a:r>
            <a:endParaRPr lang="fr-FR" sz="2200">
              <a:solidFill>
                <a:srgbClr val="FFFF00"/>
              </a:solidFill>
              <a:latin typeface="Times New Roman" pitchFamily="18" charset="0"/>
              <a:cs typeface="Times New Roman" pitchFamily="18" charset="0"/>
            </a:endParaRPr>
          </a:p>
        </p:txBody>
      </p:sp>
      <p:sp>
        <p:nvSpPr>
          <p:cNvPr id="12" name="ZoneTexte 11"/>
          <p:cNvSpPr txBox="1">
            <a:spLocks noChangeArrowheads="1"/>
          </p:cNvSpPr>
          <p:nvPr/>
        </p:nvSpPr>
        <p:spPr bwMode="auto">
          <a:xfrm>
            <a:off x="4259263" y="2214563"/>
            <a:ext cx="387350" cy="431800"/>
          </a:xfrm>
          <a:prstGeom prst="rect">
            <a:avLst/>
          </a:prstGeom>
          <a:noFill/>
          <a:ln w="9525">
            <a:noFill/>
            <a:miter lim="800000"/>
            <a:headEnd/>
            <a:tailEnd/>
          </a:ln>
        </p:spPr>
        <p:txBody>
          <a:bodyPr wrap="none">
            <a:spAutoFit/>
          </a:bodyPr>
          <a:lstStyle/>
          <a:p>
            <a:r>
              <a:rPr lang="en-US" sz="2200">
                <a:solidFill>
                  <a:srgbClr val="0070C0"/>
                </a:solidFill>
                <a:latin typeface="Times New Roman" pitchFamily="18" charset="0"/>
                <a:cs typeface="Times New Roman" pitchFamily="18" charset="0"/>
              </a:rPr>
              <a:t>O</a:t>
            </a:r>
            <a:endParaRPr lang="fr-FR" sz="2200">
              <a:solidFill>
                <a:srgbClr val="0070C0"/>
              </a:solidFill>
              <a:latin typeface="Times New Roman" pitchFamily="18" charset="0"/>
              <a:cs typeface="Times New Roman" pitchFamily="18" charset="0"/>
            </a:endParaRPr>
          </a:p>
        </p:txBody>
      </p:sp>
      <p:sp>
        <p:nvSpPr>
          <p:cNvPr id="13" name="ZoneTexte 12"/>
          <p:cNvSpPr txBox="1">
            <a:spLocks noChangeArrowheads="1"/>
          </p:cNvSpPr>
          <p:nvPr/>
        </p:nvSpPr>
        <p:spPr bwMode="auto">
          <a:xfrm>
            <a:off x="4351338" y="1985963"/>
            <a:ext cx="342900" cy="431800"/>
          </a:xfrm>
          <a:prstGeom prst="rect">
            <a:avLst/>
          </a:prstGeom>
          <a:noFill/>
          <a:ln w="9525">
            <a:noFill/>
            <a:miter lim="800000"/>
            <a:headEnd/>
            <a:tailEnd/>
          </a:ln>
        </p:spPr>
        <p:txBody>
          <a:bodyPr wrap="none">
            <a:spAutoFit/>
          </a:bodyPr>
          <a:lstStyle/>
          <a:p>
            <a:r>
              <a:rPr lang="en-US" sz="2200">
                <a:solidFill>
                  <a:srgbClr val="0070C0"/>
                </a:solidFill>
                <a:latin typeface="Times New Roman" pitchFamily="18" charset="0"/>
                <a:cs typeface="Times New Roman" pitchFamily="18" charset="0"/>
              </a:rPr>
              <a:t>P</a:t>
            </a:r>
            <a:endParaRPr lang="fr-FR" sz="2200">
              <a:solidFill>
                <a:srgbClr val="0070C0"/>
              </a:solidFill>
              <a:latin typeface="Times New Roman" pitchFamily="18" charset="0"/>
              <a:cs typeface="Times New Roman" pitchFamily="18" charset="0"/>
            </a:endParaRPr>
          </a:p>
        </p:txBody>
      </p:sp>
      <p:sp>
        <p:nvSpPr>
          <p:cNvPr id="14" name="ZoneTexte 13"/>
          <p:cNvSpPr txBox="1">
            <a:spLocks noChangeArrowheads="1"/>
          </p:cNvSpPr>
          <p:nvPr/>
        </p:nvSpPr>
        <p:spPr bwMode="auto">
          <a:xfrm>
            <a:off x="4102101" y="2641601"/>
            <a:ext cx="371475" cy="430213"/>
          </a:xfrm>
          <a:prstGeom prst="rect">
            <a:avLst/>
          </a:prstGeom>
          <a:noFill/>
          <a:ln w="9525">
            <a:noFill/>
            <a:miter lim="800000"/>
            <a:headEnd/>
            <a:tailEnd/>
          </a:ln>
        </p:spPr>
        <p:txBody>
          <a:bodyPr wrap="none">
            <a:spAutoFit/>
          </a:bodyPr>
          <a:lstStyle/>
          <a:p>
            <a:r>
              <a:rPr lang="en-US" sz="2200">
                <a:solidFill>
                  <a:srgbClr val="0070C0"/>
                </a:solidFill>
                <a:latin typeface="Times New Roman" pitchFamily="18" charset="0"/>
                <a:cs typeface="Times New Roman" pitchFamily="18" charset="0"/>
              </a:rPr>
              <a:t>R</a:t>
            </a:r>
            <a:endParaRPr lang="fr-FR" sz="2200">
              <a:solidFill>
                <a:srgbClr val="0070C0"/>
              </a:solidFill>
              <a:latin typeface="Times New Roman" pitchFamily="18" charset="0"/>
              <a:cs typeface="Times New Roman" pitchFamily="18" charset="0"/>
            </a:endParaRPr>
          </a:p>
        </p:txBody>
      </p:sp>
      <p:sp>
        <p:nvSpPr>
          <p:cNvPr id="15" name="ZoneTexte 14"/>
          <p:cNvSpPr txBox="1">
            <a:spLocks noChangeArrowheads="1"/>
          </p:cNvSpPr>
          <p:nvPr/>
        </p:nvSpPr>
        <p:spPr bwMode="auto">
          <a:xfrm>
            <a:off x="4214814" y="2444751"/>
            <a:ext cx="388937" cy="430213"/>
          </a:xfrm>
          <a:prstGeom prst="rect">
            <a:avLst/>
          </a:prstGeom>
          <a:noFill/>
          <a:ln w="9525">
            <a:noFill/>
            <a:miter lim="800000"/>
            <a:headEnd/>
            <a:tailEnd/>
          </a:ln>
        </p:spPr>
        <p:txBody>
          <a:bodyPr wrap="none">
            <a:spAutoFit/>
          </a:bodyPr>
          <a:lstStyle/>
          <a:p>
            <a:r>
              <a:rPr lang="en-US" sz="2200">
                <a:solidFill>
                  <a:srgbClr val="0070C0"/>
                </a:solidFill>
                <a:latin typeface="Times New Roman" pitchFamily="18" charset="0"/>
                <a:cs typeface="Times New Roman" pitchFamily="18" charset="0"/>
              </a:rPr>
              <a:t>U</a:t>
            </a:r>
            <a:endParaRPr lang="fr-FR" sz="2200">
              <a:solidFill>
                <a:srgbClr val="0070C0"/>
              </a:solidFill>
              <a:latin typeface="Times New Roman" pitchFamily="18" charset="0"/>
              <a:cs typeface="Times New Roman" pitchFamily="18" charset="0"/>
            </a:endParaRPr>
          </a:p>
        </p:txBody>
      </p:sp>
      <p:sp>
        <p:nvSpPr>
          <p:cNvPr id="16" name="ZoneTexte 15"/>
          <p:cNvSpPr txBox="1">
            <a:spLocks noChangeArrowheads="1"/>
          </p:cNvSpPr>
          <p:nvPr/>
        </p:nvSpPr>
        <p:spPr bwMode="auto">
          <a:xfrm>
            <a:off x="3979864" y="3167063"/>
            <a:ext cx="388937" cy="431800"/>
          </a:xfrm>
          <a:prstGeom prst="rect">
            <a:avLst/>
          </a:prstGeom>
          <a:noFill/>
          <a:ln w="9525">
            <a:noFill/>
            <a:miter lim="800000"/>
            <a:headEnd/>
            <a:tailEnd/>
          </a:ln>
        </p:spPr>
        <p:txBody>
          <a:bodyPr wrap="none">
            <a:spAutoFit/>
          </a:bodyPr>
          <a:lstStyle/>
          <a:p>
            <a:r>
              <a:rPr lang="en-US" sz="2200">
                <a:solidFill>
                  <a:srgbClr val="FFFF00"/>
                </a:solidFill>
                <a:latin typeface="Times New Roman" pitchFamily="18" charset="0"/>
                <a:cs typeface="Times New Roman" pitchFamily="18" charset="0"/>
              </a:rPr>
              <a:t>O</a:t>
            </a:r>
            <a:endParaRPr lang="fr-FR" sz="2200">
              <a:solidFill>
                <a:srgbClr val="FFFF00"/>
              </a:solidFill>
              <a:latin typeface="Times New Roman" pitchFamily="18" charset="0"/>
              <a:cs typeface="Times New Roman" pitchFamily="18" charset="0"/>
            </a:endParaRPr>
          </a:p>
        </p:txBody>
      </p:sp>
      <p:sp>
        <p:nvSpPr>
          <p:cNvPr id="17" name="ZoneTexte 16"/>
          <p:cNvSpPr txBox="1">
            <a:spLocks noChangeArrowheads="1"/>
          </p:cNvSpPr>
          <p:nvPr/>
        </p:nvSpPr>
        <p:spPr bwMode="auto">
          <a:xfrm>
            <a:off x="4013200" y="2941638"/>
            <a:ext cx="388938" cy="430212"/>
          </a:xfrm>
          <a:prstGeom prst="rect">
            <a:avLst/>
          </a:prstGeom>
          <a:noFill/>
          <a:ln w="9525">
            <a:noFill/>
            <a:miter lim="800000"/>
            <a:headEnd/>
            <a:tailEnd/>
          </a:ln>
        </p:spPr>
        <p:txBody>
          <a:bodyPr wrap="none">
            <a:spAutoFit/>
          </a:bodyPr>
          <a:lstStyle/>
          <a:p>
            <a:r>
              <a:rPr lang="en-US" sz="2200">
                <a:solidFill>
                  <a:srgbClr val="FFFF00"/>
                </a:solidFill>
                <a:latin typeface="Times New Roman" pitchFamily="18" charset="0"/>
                <a:cs typeface="Times New Roman" pitchFamily="18" charset="0"/>
              </a:rPr>
              <a:t>V</a:t>
            </a:r>
            <a:endParaRPr lang="fr-FR" sz="2200">
              <a:solidFill>
                <a:srgbClr val="FFFF00"/>
              </a:solidFill>
              <a:latin typeface="Times New Roman" pitchFamily="18" charset="0"/>
              <a:cs typeface="Times New Roman" pitchFamily="18" charset="0"/>
            </a:endParaRPr>
          </a:p>
        </p:txBody>
      </p:sp>
      <p:sp>
        <p:nvSpPr>
          <p:cNvPr id="18" name="ZoneTexte 17"/>
          <p:cNvSpPr txBox="1">
            <a:spLocks noChangeArrowheads="1"/>
          </p:cNvSpPr>
          <p:nvPr/>
        </p:nvSpPr>
        <p:spPr bwMode="auto">
          <a:xfrm>
            <a:off x="3784600" y="3857626"/>
            <a:ext cx="357188" cy="430213"/>
          </a:xfrm>
          <a:prstGeom prst="rect">
            <a:avLst/>
          </a:prstGeom>
          <a:noFill/>
          <a:ln w="9525">
            <a:noFill/>
            <a:miter lim="800000"/>
            <a:headEnd/>
            <a:tailEnd/>
          </a:ln>
        </p:spPr>
        <p:txBody>
          <a:bodyPr wrap="none">
            <a:spAutoFit/>
          </a:bodyPr>
          <a:lstStyle/>
          <a:p>
            <a:r>
              <a:rPr lang="en-US" sz="2200">
                <a:solidFill>
                  <a:srgbClr val="FFFF00"/>
                </a:solidFill>
                <a:latin typeface="Times New Roman" pitchFamily="18" charset="0"/>
                <a:cs typeface="Times New Roman" pitchFamily="18" charset="0"/>
              </a:rPr>
              <a:t>E</a:t>
            </a:r>
            <a:endParaRPr lang="fr-FR" sz="2200">
              <a:solidFill>
                <a:srgbClr val="FFFF00"/>
              </a:solidFill>
              <a:latin typeface="Times New Roman" pitchFamily="18" charset="0"/>
              <a:cs typeface="Times New Roman" pitchFamily="18" charset="0"/>
            </a:endParaRPr>
          </a:p>
        </p:txBody>
      </p:sp>
      <p:sp>
        <p:nvSpPr>
          <p:cNvPr id="19" name="ZoneTexte 18"/>
          <p:cNvSpPr txBox="1">
            <a:spLocks noChangeArrowheads="1"/>
          </p:cNvSpPr>
          <p:nvPr/>
        </p:nvSpPr>
        <p:spPr bwMode="auto">
          <a:xfrm>
            <a:off x="3738564" y="4141788"/>
            <a:ext cx="388937" cy="430212"/>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A</a:t>
            </a:r>
            <a:endParaRPr lang="fr-FR" sz="2200">
              <a:latin typeface="Times New Roman" pitchFamily="18" charset="0"/>
              <a:cs typeface="Times New Roman" pitchFamily="18" charset="0"/>
            </a:endParaRPr>
          </a:p>
        </p:txBody>
      </p:sp>
      <p:sp>
        <p:nvSpPr>
          <p:cNvPr id="20" name="ZoneTexte 19"/>
          <p:cNvSpPr txBox="1">
            <a:spLocks noChangeArrowheads="1"/>
          </p:cNvSpPr>
          <p:nvPr/>
        </p:nvSpPr>
        <p:spPr bwMode="auto">
          <a:xfrm>
            <a:off x="3738564" y="4400551"/>
            <a:ext cx="357187" cy="430213"/>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T</a:t>
            </a:r>
            <a:endParaRPr lang="fr-FR" sz="2200">
              <a:latin typeface="Times New Roman" pitchFamily="18" charset="0"/>
              <a:cs typeface="Times New Roman" pitchFamily="18" charset="0"/>
            </a:endParaRPr>
          </a:p>
        </p:txBody>
      </p:sp>
      <p:sp>
        <p:nvSpPr>
          <p:cNvPr id="21" name="ZoneTexte 20"/>
          <p:cNvSpPr txBox="1">
            <a:spLocks noChangeArrowheads="1"/>
          </p:cNvSpPr>
          <p:nvPr/>
        </p:nvSpPr>
        <p:spPr bwMode="auto">
          <a:xfrm>
            <a:off x="3754439" y="4629151"/>
            <a:ext cx="358775" cy="430213"/>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T</a:t>
            </a:r>
            <a:endParaRPr lang="fr-FR" sz="2200">
              <a:latin typeface="Times New Roman" pitchFamily="18" charset="0"/>
              <a:cs typeface="Times New Roman" pitchFamily="18" charset="0"/>
            </a:endParaRPr>
          </a:p>
        </p:txBody>
      </p:sp>
      <p:sp>
        <p:nvSpPr>
          <p:cNvPr id="22" name="ZoneTexte 21"/>
          <p:cNvSpPr txBox="1">
            <a:spLocks noChangeArrowheads="1"/>
          </p:cNvSpPr>
          <p:nvPr/>
        </p:nvSpPr>
        <p:spPr bwMode="auto">
          <a:xfrm>
            <a:off x="3667125" y="4857750"/>
            <a:ext cx="357188" cy="431800"/>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E</a:t>
            </a:r>
            <a:endParaRPr lang="fr-FR" sz="2200">
              <a:latin typeface="Times New Roman" pitchFamily="18" charset="0"/>
              <a:cs typeface="Times New Roman" pitchFamily="18" charset="0"/>
            </a:endParaRPr>
          </a:p>
        </p:txBody>
      </p:sp>
      <p:sp>
        <p:nvSpPr>
          <p:cNvPr id="23" name="ZoneTexte 22"/>
          <p:cNvSpPr txBox="1">
            <a:spLocks noChangeArrowheads="1"/>
          </p:cNvSpPr>
          <p:nvPr/>
        </p:nvSpPr>
        <p:spPr bwMode="auto">
          <a:xfrm>
            <a:off x="3717925" y="5116513"/>
            <a:ext cx="387350" cy="430212"/>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N</a:t>
            </a:r>
            <a:endParaRPr lang="fr-FR" sz="2200">
              <a:latin typeface="Times New Roman" pitchFamily="18" charset="0"/>
              <a:cs typeface="Times New Roman" pitchFamily="18" charset="0"/>
            </a:endParaRPr>
          </a:p>
        </p:txBody>
      </p:sp>
      <p:sp>
        <p:nvSpPr>
          <p:cNvPr id="24" name="ZoneTexte 23"/>
          <p:cNvSpPr txBox="1">
            <a:spLocks noChangeArrowheads="1"/>
          </p:cNvSpPr>
          <p:nvPr/>
        </p:nvSpPr>
        <p:spPr bwMode="auto">
          <a:xfrm>
            <a:off x="3667125" y="5345113"/>
            <a:ext cx="357188" cy="431800"/>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T</a:t>
            </a:r>
            <a:endParaRPr lang="fr-FR" sz="2200">
              <a:latin typeface="Times New Roman" pitchFamily="18" charset="0"/>
              <a:cs typeface="Times New Roman" pitchFamily="18" charset="0"/>
            </a:endParaRPr>
          </a:p>
        </p:txBody>
      </p:sp>
      <p:sp>
        <p:nvSpPr>
          <p:cNvPr id="25" name="ZoneTexte 24"/>
          <p:cNvSpPr txBox="1">
            <a:spLocks noChangeArrowheads="1"/>
          </p:cNvSpPr>
          <p:nvPr/>
        </p:nvSpPr>
        <p:spPr bwMode="auto">
          <a:xfrm>
            <a:off x="3756025" y="5575301"/>
            <a:ext cx="279400" cy="430213"/>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I</a:t>
            </a:r>
            <a:endParaRPr lang="fr-FR" sz="2200">
              <a:latin typeface="Times New Roman" pitchFamily="18" charset="0"/>
              <a:cs typeface="Times New Roman" pitchFamily="18" charset="0"/>
            </a:endParaRPr>
          </a:p>
        </p:txBody>
      </p:sp>
      <p:sp>
        <p:nvSpPr>
          <p:cNvPr id="26" name="ZoneTexte 25"/>
          <p:cNvSpPr txBox="1">
            <a:spLocks noChangeArrowheads="1"/>
          </p:cNvSpPr>
          <p:nvPr/>
        </p:nvSpPr>
        <p:spPr bwMode="auto">
          <a:xfrm>
            <a:off x="3667125" y="5830888"/>
            <a:ext cx="388938" cy="430212"/>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O</a:t>
            </a:r>
            <a:endParaRPr lang="fr-FR" sz="2200">
              <a:latin typeface="Times New Roman" pitchFamily="18" charset="0"/>
              <a:cs typeface="Times New Roman" pitchFamily="18" charset="0"/>
            </a:endParaRPr>
          </a:p>
        </p:txBody>
      </p:sp>
      <p:sp>
        <p:nvSpPr>
          <p:cNvPr id="27" name="ZoneTexte 26"/>
          <p:cNvSpPr txBox="1">
            <a:spLocks noChangeArrowheads="1"/>
          </p:cNvSpPr>
          <p:nvPr/>
        </p:nvSpPr>
        <p:spPr bwMode="auto">
          <a:xfrm>
            <a:off x="3595689" y="6059488"/>
            <a:ext cx="388937" cy="431800"/>
          </a:xfrm>
          <a:prstGeom prst="rect">
            <a:avLst/>
          </a:prstGeom>
          <a:noFill/>
          <a:ln w="9525">
            <a:noFill/>
            <a:miter lim="800000"/>
            <a:headEnd/>
            <a:tailEnd/>
          </a:ln>
        </p:spPr>
        <p:txBody>
          <a:bodyPr wrap="none">
            <a:spAutoFit/>
          </a:bodyPr>
          <a:lstStyle/>
          <a:p>
            <a:r>
              <a:rPr lang="en-US" sz="2200">
                <a:latin typeface="Times New Roman" pitchFamily="18" charset="0"/>
                <a:cs typeface="Times New Roman" pitchFamily="18" charset="0"/>
              </a:rPr>
              <a:t>N</a:t>
            </a:r>
            <a:endParaRPr lang="fr-FR" sz="2200">
              <a:latin typeface="Times New Roman" pitchFamily="18" charset="0"/>
              <a:cs typeface="Times New Roman" pitchFamily="18" charset="0"/>
            </a:endParaRPr>
          </a:p>
        </p:txBody>
      </p:sp>
      <p:sp>
        <p:nvSpPr>
          <p:cNvPr id="28" name="ZoneTexte 27"/>
          <p:cNvSpPr txBox="1">
            <a:spLocks noChangeArrowheads="1"/>
          </p:cNvSpPr>
          <p:nvPr/>
        </p:nvSpPr>
        <p:spPr bwMode="auto">
          <a:xfrm>
            <a:off x="4438651" y="1420813"/>
            <a:ext cx="409575" cy="431800"/>
          </a:xfrm>
          <a:prstGeom prst="rect">
            <a:avLst/>
          </a:prstGeom>
          <a:noFill/>
          <a:ln w="9525">
            <a:noFill/>
            <a:miter lim="800000"/>
            <a:headEnd/>
            <a:tailEnd/>
          </a:ln>
        </p:spPr>
        <p:txBody>
          <a:bodyPr>
            <a:spAutoFit/>
          </a:bodyPr>
          <a:lstStyle/>
          <a:p>
            <a:r>
              <a:rPr lang="en-US" sz="2200" dirty="0">
                <a:solidFill>
                  <a:srgbClr val="FF0000"/>
                </a:solidFill>
                <a:latin typeface="Times New Roman" pitchFamily="18" charset="0"/>
                <a:cs typeface="Times New Roman" pitchFamily="18" charset="0"/>
              </a:rPr>
              <a:t>C</a:t>
            </a:r>
            <a:endParaRPr lang="fr-FR" sz="2200" dirty="0">
              <a:solidFill>
                <a:srgbClr val="FF0000"/>
              </a:solidFill>
              <a:latin typeface="Times New Roman" pitchFamily="18" charset="0"/>
              <a:cs typeface="Times New Roman" pitchFamily="18" charset="0"/>
            </a:endParaRPr>
          </a:p>
        </p:txBody>
      </p:sp>
      <p:sp>
        <p:nvSpPr>
          <p:cNvPr id="29" name="ZoneTexte 28"/>
          <p:cNvSpPr txBox="1"/>
          <p:nvPr/>
        </p:nvSpPr>
        <p:spPr>
          <a:xfrm>
            <a:off x="1881158" y="1857364"/>
            <a:ext cx="4429156" cy="3785652"/>
          </a:xfrm>
          <a:prstGeom prst="rect">
            <a:avLst/>
          </a:prstGeom>
          <a:noFill/>
        </p:spPr>
        <p:txBody>
          <a:bodyPr>
            <a:spAutoFit/>
          </a:bodyPr>
          <a:lstStyle/>
          <a:p>
            <a:pPr algn="ctr">
              <a:defRPr/>
            </a:pPr>
            <a:r>
              <a:rPr lang="en-US" sz="6000" dirty="0">
                <a:solidFill>
                  <a:schemeClr val="bg1"/>
                </a:solidFill>
                <a:effectLst>
                  <a:reflection blurRad="6350" stA="60000" endA="900" endPos="58000" dir="5400000" sy="-100000" algn="bl" rotWithShape="0"/>
                </a:effectLst>
                <a:latin typeface="Times New Roman" pitchFamily="18" charset="0"/>
                <a:cs typeface="Times New Roman" pitchFamily="18" charset="0"/>
              </a:rPr>
              <a:t>MERCI POUR VOTRE </a:t>
            </a:r>
          </a:p>
          <a:p>
            <a:pPr algn="ctr">
              <a:defRPr/>
            </a:pPr>
            <a:r>
              <a:rPr lang="en-US" sz="6000" dirty="0">
                <a:solidFill>
                  <a:schemeClr val="bg1"/>
                </a:solidFill>
                <a:effectLst>
                  <a:reflection blurRad="6350" stA="60000" endA="900" endPos="58000" dir="5400000" sy="-100000" algn="bl" rotWithShape="0"/>
                </a:effectLst>
                <a:latin typeface="Times New Roman" pitchFamily="18" charset="0"/>
                <a:cs typeface="Times New Roman" pitchFamily="18" charset="0"/>
              </a:rPr>
              <a:t>ATTENTION</a:t>
            </a:r>
            <a:endParaRPr lang="fr-FR" sz="6000" dirty="0">
              <a:solidFill>
                <a:schemeClr val="bg1"/>
              </a:solidFill>
              <a:effectLst>
                <a:reflection blurRad="6350" stA="60000" endA="900" endPos="58000" dir="5400000" sy="-100000" algn="bl" rotWithShape="0"/>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childTnLst>
                          </p:cTn>
                        </p:par>
                        <p:par>
                          <p:cTn id="94" fill="hold">
                            <p:stCondLst>
                              <p:cond delay="10500"/>
                            </p:stCondLst>
                            <p:childTnLst>
                              <p:par>
                                <p:cTn id="95" presetID="0" presetClass="path" presetSubtype="0" accel="50000" decel="50000" fill="hold" grpId="1" nodeType="afterEffect">
                                  <p:stCondLst>
                                    <p:cond delay="0"/>
                                  </p:stCondLst>
                                  <p:childTnLst>
                                    <p:animMotion origin="layout" path="M 0 0 C -0.03663 0.00533 -0.07309 0.01065 -0.1033 0.03426 C -0.13351 0.05787 -0.15556 0.09167 -0.18073 0.1419 C -0.2059 0.19213 -0.23524 0.27662 -0.25486 0.33542 C -0.27448 0.39422 -0.28681 0.44954 -0.29844 0.49468 C -0.31007 0.53982 -0.31979 0.59283 -0.32431 0.60648 C -0.32882 0.62014 -0.32396 0.57709 -0.32587 0.57639 C -0.32778 0.5757 -0.33177 0.58889 -0.33559 0.60209 " pathEditMode="relative" ptsTypes="aaaaaaaA">
                                      <p:cBhvr>
                                        <p:cTn id="96" dur="500" fill="hold"/>
                                        <p:tgtEl>
                                          <p:spTgt spid="7"/>
                                        </p:tgtEl>
                                        <p:attrNameLst>
                                          <p:attrName>ppt_x</p:attrName>
                                          <p:attrName>ppt_y</p:attrName>
                                        </p:attrNameLst>
                                      </p:cBhvr>
                                    </p:animMotion>
                                  </p:childTnLst>
                                </p:cTn>
                              </p:par>
                            </p:childTnLst>
                          </p:cTn>
                        </p:par>
                        <p:par>
                          <p:cTn id="97" fill="hold">
                            <p:stCondLst>
                              <p:cond delay="11000"/>
                            </p:stCondLst>
                            <p:childTnLst>
                              <p:par>
                                <p:cTn id="98" presetID="0" presetClass="path" presetSubtype="0" accel="50000" decel="50000" fill="hold" grpId="1" nodeType="afterEffect">
                                  <p:stCondLst>
                                    <p:cond delay="0"/>
                                  </p:stCondLst>
                                  <p:childTnLst>
                                    <p:animMotion origin="layout" path="M 0 0 C -0.01562 0.00579 -0.03107 0.01181 -0.04687 0.02361 C -0.0625 0.03542 -0.07204 0.03264 -0.09375 0.07107 C -0.11527 0.10949 -0.15572 0.19607 -0.17743 0.25371 C -0.1993 0.31134 -0.21232 0.37222 -0.22413 0.41713 C -0.23593 0.46204 -0.24166 0.49514 -0.24843 0.52269 C -0.2552 0.55023 -0.26076 0.57824 -0.26458 0.58287 C -0.2684 0.5875 -0.26597 0.55116 -0.271 0.55047 C -0.27604 0.54977 -0.28559 0.56412 -0.29513 0.57847 " pathEditMode="relative" ptsTypes="aaaaaaaaA">
                                      <p:cBhvr>
                                        <p:cTn id="99" dur="500" fill="hold"/>
                                        <p:tgtEl>
                                          <p:spTgt spid="9"/>
                                        </p:tgtEl>
                                        <p:attrNameLst>
                                          <p:attrName>ppt_x</p:attrName>
                                          <p:attrName>ppt_y</p:attrName>
                                        </p:attrNameLst>
                                      </p:cBhvr>
                                    </p:animMotion>
                                  </p:childTnLst>
                                </p:cTn>
                              </p:par>
                            </p:childTnLst>
                          </p:cTn>
                        </p:par>
                        <p:par>
                          <p:cTn id="100" fill="hold">
                            <p:stCondLst>
                              <p:cond delay="11500"/>
                            </p:stCondLst>
                            <p:childTnLst>
                              <p:par>
                                <p:cTn id="101" presetID="0" presetClass="path" presetSubtype="0" accel="50000" decel="50000" fill="hold" grpId="1" nodeType="afterEffect">
                                  <p:stCondLst>
                                    <p:cond delay="0"/>
                                  </p:stCondLst>
                                  <p:childTnLst>
                                    <p:animMotion origin="layout" path="M -0.00799 0.00973 C -0.02466 0.02408 -0.04097 0.03866 -0.0625 0.07917 C -0.0842 0.11968 -0.11736 0.19815 -0.13698 0.25278 C -0.1566 0.30718 -0.1691 0.36273 -0.18056 0.40602 C -0.19219 0.44931 -0.19879 0.48496 -0.20695 0.51204 C -0.21476 0.53889 -0.22257 0.56273 -0.22865 0.56713 C -0.23472 0.57176 -0.23768 0.54167 -0.24254 0.53866 C -0.24757 0.53565 -0.25295 0.54213 -0.25799 0.54861 " pathEditMode="relative" rAng="0" ptsTypes="aaaaaaaA">
                                      <p:cBhvr>
                                        <p:cTn id="102" dur="500" fill="hold"/>
                                        <p:tgtEl>
                                          <p:spTgt spid="8"/>
                                        </p:tgtEl>
                                        <p:attrNameLst>
                                          <p:attrName>ppt_x</p:attrName>
                                          <p:attrName>ppt_y</p:attrName>
                                        </p:attrNameLst>
                                      </p:cBhvr>
                                      <p:rCtr x="-12500" y="28100"/>
                                    </p:animMotion>
                                  </p:childTnLst>
                                </p:cTn>
                              </p:par>
                            </p:childTnLst>
                          </p:cTn>
                        </p:par>
                        <p:par>
                          <p:cTn id="103" fill="hold">
                            <p:stCondLst>
                              <p:cond delay="12000"/>
                            </p:stCondLst>
                            <p:childTnLst>
                              <p:par>
                                <p:cTn id="104" presetID="0" presetClass="path" presetSubtype="0" accel="50000" decel="50000" fill="hold" grpId="1" nodeType="afterEffect">
                                  <p:stCondLst>
                                    <p:cond delay="0"/>
                                  </p:stCondLst>
                                  <p:childTnLst>
                                    <p:animMotion origin="layout" path="M 4.16667E-6 2.59259E-6 C -0.02865 0.02338 -0.0573 0.04745 -0.08073 0.09629 C -0.104 0.14537 -0.12587 0.24166 -0.13976 0.29328 C -0.15365 0.3449 -0.1573 0.375 -0.16441 0.40671 C -0.17153 0.43796 -0.17709 0.45949 -0.18247 0.48194 C -0.18785 0.5044 -0.19237 0.53657 -0.19723 0.54051 C -0.20191 0.5449 -0.20417 0.5118 -0.21025 0.50694 C -0.2165 0.50208 -0.2257 0.50671 -0.2349 0.51134 " pathEditMode="relative" rAng="0" ptsTypes="aaaaaaaA">
                                      <p:cBhvr>
                                        <p:cTn id="105" dur="500" fill="hold"/>
                                        <p:tgtEl>
                                          <p:spTgt spid="28"/>
                                        </p:tgtEl>
                                        <p:attrNameLst>
                                          <p:attrName>ppt_x</p:attrName>
                                          <p:attrName>ppt_y</p:attrName>
                                        </p:attrNameLst>
                                      </p:cBhvr>
                                      <p:rCtr x="-11800" y="27200"/>
                                    </p:animMotion>
                                  </p:childTnLst>
                                </p:cTn>
                              </p:par>
                            </p:childTnLst>
                          </p:cTn>
                        </p:par>
                        <p:par>
                          <p:cTn id="106" fill="hold">
                            <p:stCondLst>
                              <p:cond delay="12500"/>
                            </p:stCondLst>
                            <p:childTnLst>
                              <p:par>
                                <p:cTn id="107" presetID="0" presetClass="path" presetSubtype="0" accel="50000" decel="50000" fill="hold" grpId="1" nodeType="afterEffect">
                                  <p:stCondLst>
                                    <p:cond delay="0"/>
                                  </p:stCondLst>
                                  <p:childTnLst>
                                    <p:animMotion origin="layout" path="M 4.44444E-6 -0.00023 C -0.01702 -0.00277 -0.03368 -0.00509 -0.05018 0.02037 C -0.0665 0.04607 -0.08282 0.10903 -0.09827 0.15371 C -0.11355 0.19862 -0.13073 0.24931 -0.14202 0.28936 C -0.15296 0.3294 -0.15938 0.36389 -0.16511 0.39399 C -0.17066 0.42454 -0.17379 0.45579 -0.17605 0.47223 C -0.17848 0.48889 -0.17674 0.49306 -0.17917 0.49306 C -0.18143 0.49306 -0.18542 0.47454 -0.18993 0.47223 C -0.19462 0.47037 -0.20087 0.47547 -0.20695 0.48079 " pathEditMode="relative" rAng="0" ptsTypes="aaaaaaaaA">
                                      <p:cBhvr>
                                        <p:cTn id="108" dur="500" fill="hold"/>
                                        <p:tgtEl>
                                          <p:spTgt spid="10"/>
                                        </p:tgtEl>
                                        <p:attrNameLst>
                                          <p:attrName>ppt_x</p:attrName>
                                          <p:attrName>ppt_y</p:attrName>
                                        </p:attrNameLst>
                                      </p:cBhvr>
                                      <p:rCtr x="-10300" y="24400"/>
                                    </p:animMotion>
                                  </p:childTnLst>
                                </p:cTn>
                              </p:par>
                            </p:childTnLst>
                          </p:cTn>
                        </p:par>
                        <p:par>
                          <p:cTn id="109" fill="hold">
                            <p:stCondLst>
                              <p:cond delay="13000"/>
                            </p:stCondLst>
                            <p:childTnLst>
                              <p:par>
                                <p:cTn id="110" presetID="0" presetClass="path" presetSubtype="0" accel="50000" decel="50000" fill="hold" grpId="1" nodeType="afterEffect">
                                  <p:stCondLst>
                                    <p:cond delay="0"/>
                                  </p:stCondLst>
                                  <p:childTnLst>
                                    <p:animMotion origin="layout" path="M -1.38889E-6 -4.81481E-6 C -0.01285 0.00093 -0.02552 0.00209 -0.04132 0.02038 C -0.05694 0.03866 -0.07917 0.07362 -0.09427 0.10926 C -0.1092 0.14491 -0.12239 0.19607 -0.13177 0.23357 C -0.14132 0.27061 -0.14618 0.30695 -0.15069 0.33288 C -0.15521 0.35834 -0.15694 0.36922 -0.1592 0.38635 C -0.16163 0.40371 -0.16267 0.43079 -0.16441 0.43588 C -0.16614 0.44144 -0.16771 0.41829 -0.16944 0.4176 C -0.17118 0.4169 -0.17292 0.42431 -0.17448 0.43195 " pathEditMode="relative" rAng="0" ptsTypes="aaaaaaaaA">
                                      <p:cBhvr>
                                        <p:cTn id="111" dur="500" fill="hold"/>
                                        <p:tgtEl>
                                          <p:spTgt spid="13"/>
                                        </p:tgtEl>
                                        <p:attrNameLst>
                                          <p:attrName>ppt_x</p:attrName>
                                          <p:attrName>ppt_y</p:attrName>
                                        </p:attrNameLst>
                                      </p:cBhvr>
                                      <p:rCtr x="-8700" y="22100"/>
                                    </p:animMotion>
                                  </p:childTnLst>
                                </p:cTn>
                              </p:par>
                            </p:childTnLst>
                          </p:cTn>
                        </p:par>
                        <p:par>
                          <p:cTn id="112" fill="hold">
                            <p:stCondLst>
                              <p:cond delay="13500"/>
                            </p:stCondLst>
                            <p:childTnLst>
                              <p:par>
                                <p:cTn id="113" presetID="0" presetClass="path" presetSubtype="0" accel="50000" decel="50000" fill="hold" grpId="1" nodeType="afterEffect">
                                  <p:stCondLst>
                                    <p:cond delay="0"/>
                                  </p:stCondLst>
                                  <p:childTnLst>
                                    <p:animMotion origin="layout" path="M -2.5E-6 1.85185E-6 C -0.01701 0.00787 -0.03316 0.01666 -0.05017 0.05046 C -0.06701 0.08426 -0.08854 0.15648 -0.10139 0.20185 C -0.11441 0.24699 -0.12187 0.28565 -0.12812 0.32129 C -0.13455 0.35671 -0.13593 0.40162 -0.13975 0.41504 C -0.14357 0.42916 -0.14826 0.40301 -0.15104 0.40208 " pathEditMode="relative" rAng="0" ptsTypes="aaaaaA">
                                      <p:cBhvr>
                                        <p:cTn id="114" dur="500" fill="hold"/>
                                        <p:tgtEl>
                                          <p:spTgt spid="12"/>
                                        </p:tgtEl>
                                        <p:attrNameLst>
                                          <p:attrName>ppt_x</p:attrName>
                                          <p:attrName>ppt_y</p:attrName>
                                        </p:attrNameLst>
                                      </p:cBhvr>
                                      <p:rCtr x="-7600" y="21500"/>
                                    </p:animMotion>
                                  </p:childTnLst>
                                </p:cTn>
                              </p:par>
                            </p:childTnLst>
                          </p:cTn>
                        </p:par>
                        <p:par>
                          <p:cTn id="115" fill="hold">
                            <p:stCondLst>
                              <p:cond delay="14000"/>
                            </p:stCondLst>
                            <p:childTnLst>
                              <p:par>
                                <p:cTn id="116" presetID="0" presetClass="path" presetSubtype="0" accel="50000" decel="50000" fill="hold" grpId="1" nodeType="afterEffect">
                                  <p:stCondLst>
                                    <p:cond delay="0"/>
                                  </p:stCondLst>
                                  <p:childTnLst>
                                    <p:animMotion origin="layout" path="M -0.00312 -1.48148E-6 C -0.01528 0.00301 -0.02743 0.00625 -0.03871 0.01806 C -0.05017 0.02986 -0.06406 0.04699 -0.07257 0.0706 C -0.08107 0.09421 -0.08489 0.12593 -0.09045 0.15949 C -0.09583 0.19306 -0.10121 0.24005 -0.10503 0.27269 C -0.10868 0.30533 -0.11076 0.33634 -0.11302 0.35556 C -0.11545 0.37477 -0.11736 0.38565 -0.11944 0.38773 C -0.12135 0.38982 -0.12361 0.37871 -0.12569 0.36759 " pathEditMode="relative" rAng="0" ptsTypes="aaaaaaaA">
                                      <p:cBhvr>
                                        <p:cTn id="117" dur="500" fill="hold"/>
                                        <p:tgtEl>
                                          <p:spTgt spid="15"/>
                                        </p:tgtEl>
                                        <p:attrNameLst>
                                          <p:attrName>ppt_x</p:attrName>
                                          <p:attrName>ppt_y</p:attrName>
                                        </p:attrNameLst>
                                      </p:cBhvr>
                                      <p:rCtr x="-6100" y="19500"/>
                                    </p:animMotion>
                                  </p:childTnLst>
                                </p:cTn>
                              </p:par>
                            </p:childTnLst>
                          </p:cTn>
                        </p:par>
                        <p:par>
                          <p:cTn id="118" fill="hold">
                            <p:stCondLst>
                              <p:cond delay="14500"/>
                            </p:stCondLst>
                            <p:childTnLst>
                              <p:par>
                                <p:cTn id="119" presetID="0" presetClass="path" presetSubtype="0" accel="50000" decel="50000" fill="hold" grpId="1" nodeType="afterEffect">
                                  <p:stCondLst>
                                    <p:cond delay="0"/>
                                  </p:stCondLst>
                                  <p:childTnLst>
                                    <p:animMotion origin="layout" path="M 3.05556E-6 4.81481E-6 C -0.00938 0.00162 -0.01841 0.00347 -0.02761 0.01412 C -0.03681 0.02476 -0.04723 0.03587 -0.05521 0.06458 C -0.0632 0.09328 -0.07136 0.14722 -0.07535 0.18587 C -0.07934 0.22453 -0.0783 0.27037 -0.07917 0.29699 C -0.08004 0.32361 -0.07848 0.33796 -0.08091 0.34537 C -0.08316 0.35277 -0.08837 0.34699 -0.09358 0.34143 " pathEditMode="relative" rAng="0" ptsTypes="aaaaaaA">
                                      <p:cBhvr>
                                        <p:cTn id="120" dur="500" fill="hold"/>
                                        <p:tgtEl>
                                          <p:spTgt spid="14"/>
                                        </p:tgtEl>
                                        <p:attrNameLst>
                                          <p:attrName>ppt_x</p:attrName>
                                          <p:attrName>ppt_y</p:attrName>
                                        </p:attrNameLst>
                                      </p:cBhvr>
                                      <p:rCtr x="-4700" y="17600"/>
                                    </p:animMotion>
                                  </p:childTnLst>
                                </p:cTn>
                              </p:par>
                            </p:childTnLst>
                          </p:cTn>
                        </p:par>
                        <p:par>
                          <p:cTn id="121" fill="hold">
                            <p:stCondLst>
                              <p:cond delay="15000"/>
                            </p:stCondLst>
                            <p:childTnLst>
                              <p:par>
                                <p:cTn id="122" presetID="0" presetClass="path" presetSubtype="0" accel="50000" decel="50000" fill="hold" grpId="1" nodeType="afterEffect">
                                  <p:stCondLst>
                                    <p:cond delay="0"/>
                                  </p:stCondLst>
                                  <p:childTnLst>
                                    <p:animMotion origin="layout" path="M 0 0 C -0.02083 0.0125 -0.04149 0.025 -0.06215 0.05255 C -0.08281 0.0801 -0.10555 0.12223 -0.1243 0.16574 C -0.14305 0.20926 -0.16441 0.28056 -0.1743 0.3132 C -0.1842 0.34584 -0.18055 0.35648 -0.18333 0.36158 C -0.18611 0.36667 -0.18819 0.34607 -0.19097 0.34352 C -0.19375 0.34098 -0.19687 0.34329 -0.2 0.34561 " pathEditMode="relative" ptsTypes="aaaaaaA">
                                      <p:cBhvr>
                                        <p:cTn id="123" dur="500" fill="hold"/>
                                        <p:tgtEl>
                                          <p:spTgt spid="17"/>
                                        </p:tgtEl>
                                        <p:attrNameLst>
                                          <p:attrName>ppt_x</p:attrName>
                                          <p:attrName>ppt_y</p:attrName>
                                        </p:attrNameLst>
                                      </p:cBhvr>
                                    </p:animMotion>
                                  </p:childTnLst>
                                </p:cTn>
                              </p:par>
                            </p:childTnLst>
                          </p:cTn>
                        </p:par>
                        <p:par>
                          <p:cTn id="124" fill="hold">
                            <p:stCondLst>
                              <p:cond delay="15500"/>
                            </p:stCondLst>
                            <p:childTnLst>
                              <p:par>
                                <p:cTn id="125" presetID="0" presetClass="path" presetSubtype="0" accel="50000" decel="50000" fill="hold" grpId="1" nodeType="afterEffect">
                                  <p:stCondLst>
                                    <p:cond delay="0"/>
                                  </p:stCondLst>
                                  <p:childTnLst>
                                    <p:animMotion origin="layout" path="M 3.05556E-6 2.96296E-6 C -0.00799 0.00046 -0.01598 0.00115 -0.03021 0.01875 C -0.04427 0.03634 -0.07153 0.08055 -0.08542 0.10532 C -0.09948 0.12986 -0.10556 0.1449 -0.11407 0.16643 C -0.12257 0.18796 -0.13038 0.21273 -0.13629 0.23426 C -0.14202 0.25578 -0.14497 0.27777 -0.14896 0.29537 C -0.15295 0.31296 -0.15747 0.33634 -0.16007 0.33958 C -0.1625 0.34282 -0.16216 0.31898 -0.16476 0.31412 C -0.16719 0.30926 -0.17153 0.30949 -0.1757 0.31018 " pathEditMode="relative" rAng="0" ptsTypes="aaaaaaaaA">
                                      <p:cBhvr>
                                        <p:cTn id="126" dur="500" fill="hold"/>
                                        <p:tgtEl>
                                          <p:spTgt spid="16"/>
                                        </p:tgtEl>
                                        <p:attrNameLst>
                                          <p:attrName>ppt_x</p:attrName>
                                          <p:attrName>ppt_y</p:attrName>
                                        </p:attrNameLst>
                                      </p:cBhvr>
                                      <p:rCtr x="-8800" y="17100"/>
                                    </p:animMotion>
                                  </p:childTnLst>
                                </p:cTn>
                              </p:par>
                            </p:childTnLst>
                          </p:cTn>
                        </p:par>
                        <p:par>
                          <p:cTn id="127" fill="hold">
                            <p:stCondLst>
                              <p:cond delay="16000"/>
                            </p:stCondLst>
                            <p:childTnLst>
                              <p:par>
                                <p:cTn id="128" presetID="0" presetClass="path" presetSubtype="0" accel="50000" decel="50000" fill="hold" grpId="1" nodeType="afterEffect">
                                  <p:stCondLst>
                                    <p:cond delay="0"/>
                                  </p:stCondLst>
                                  <p:childTnLst>
                                    <p:animMotion origin="layout" path="M -0.00312 4.81481E-6 C -0.0118 4.81481E-6 -0.02031 0.00023 -0.0342 0.02013 C -0.04792 0.04004 -0.07292 0.09097 -0.08594 0.11921 C -0.09896 0.14745 -0.10521 0.1662 -0.11198 0.18981 C -0.11875 0.21342 -0.12344 0.2412 -0.12656 0.26064 C -0.12951 0.28009 -0.12795 0.30486 -0.12969 0.30717 C -0.1316 0.30949 -0.13455 0.27916 -0.13785 0.27476 C -0.14097 0.27037 -0.14531 0.27546 -0.14913 0.28078 " pathEditMode="relative" rAng="0" ptsTypes="aaaaaaaA">
                                      <p:cBhvr>
                                        <p:cTn id="129" dur="500" fill="hold"/>
                                        <p:tgtEl>
                                          <p:spTgt spid="11"/>
                                        </p:tgtEl>
                                        <p:attrNameLst>
                                          <p:attrName>ppt_x</p:attrName>
                                          <p:attrName>ppt_y</p:attrName>
                                        </p:attrNameLst>
                                      </p:cBhvr>
                                      <p:rCtr x="-7300" y="15500"/>
                                    </p:animMotion>
                                  </p:childTnLst>
                                </p:cTn>
                              </p:par>
                            </p:childTnLst>
                          </p:cTn>
                        </p:par>
                        <p:par>
                          <p:cTn id="130" fill="hold">
                            <p:stCondLst>
                              <p:cond delay="16500"/>
                            </p:stCondLst>
                            <p:childTnLst>
                              <p:par>
                                <p:cTn id="131" presetID="0" presetClass="path" presetSubtype="0" accel="50000" decel="50000" fill="hold" grpId="1" nodeType="afterEffect">
                                  <p:stCondLst>
                                    <p:cond delay="0"/>
                                  </p:stCondLst>
                                  <p:childTnLst>
                                    <p:animMotion origin="layout" path="M -0.00313 -3.33333E-6 C -0.02049 0.01528 -0.0375 0.03079 -0.05157 0.0588 C -0.0658 0.08658 -0.08091 0.13241 -0.08837 0.16667 C -0.09549 0.2007 -0.09497 0.24422 -0.0967 0.26389 C -0.09827 0.28334 -0.09601 0.2882 -0.09827 0.28473 C -0.1007 0.28148 -0.10625 0.2507 -0.1099 0.24468 C -0.11372 0.23866 -0.11771 0.24375 -0.12136 0.24885 " pathEditMode="relative" rAng="0" ptsTypes="aaaaaaA">
                                      <p:cBhvr>
                                        <p:cTn id="132" dur="500" fill="hold"/>
                                        <p:tgtEl>
                                          <p:spTgt spid="6"/>
                                        </p:tgtEl>
                                        <p:attrNameLst>
                                          <p:attrName>ppt_x</p:attrName>
                                          <p:attrName>ppt_y</p:attrName>
                                        </p:attrNameLst>
                                      </p:cBhvr>
                                      <p:rCtr x="-5900" y="14400"/>
                                    </p:animMotion>
                                  </p:childTnLst>
                                </p:cTn>
                              </p:par>
                            </p:childTnLst>
                          </p:cTn>
                        </p:par>
                        <p:par>
                          <p:cTn id="133" fill="hold">
                            <p:stCondLst>
                              <p:cond delay="17000"/>
                            </p:stCondLst>
                            <p:childTnLst>
                              <p:par>
                                <p:cTn id="134" presetID="0" presetClass="path" presetSubtype="0" accel="50000" decel="50000" fill="hold" grpId="1" nodeType="afterEffect">
                                  <p:stCondLst>
                                    <p:cond delay="0"/>
                                  </p:stCondLst>
                                  <p:childTnLst>
                                    <p:animMotion origin="layout" path="M 0.00503 1.11022E-16 C -0.01025 0.00532 -0.02518 0.01088 -0.0382 0.03241 C -0.05104 0.05394 -0.06789 0.10347 -0.07327 0.12986 C -0.0783 0.15602 -0.0691 0.17801 -0.06893 0.19028 C -0.06858 0.20231 -0.06893 0.19468 -0.07101 0.20324 C -0.07327 0.21204 -0.07969 0.23333 -0.08143 0.24236 C -0.08299 0.25116 -0.07882 0.26319 -0.08143 0.25741 C -0.08403 0.25162 -0.09427 0.21412 -0.0974 0.20764 " pathEditMode="relative" rAng="0" ptsTypes="aaaaaaaA">
                                      <p:cBhvr>
                                        <p:cTn id="135" dur="500" fill="hold"/>
                                        <p:tgtEl>
                                          <p:spTgt spid="18"/>
                                        </p:tgtEl>
                                        <p:attrNameLst>
                                          <p:attrName>ppt_x</p:attrName>
                                          <p:attrName>ppt_y</p:attrName>
                                        </p:attrNameLst>
                                      </p:cBhvr>
                                      <p:rCtr x="-5100" y="13100"/>
                                    </p:animMotion>
                                  </p:childTnLst>
                                </p:cTn>
                              </p:par>
                            </p:childTnLst>
                          </p:cTn>
                        </p:par>
                        <p:par>
                          <p:cTn id="136" fill="hold">
                            <p:stCondLst>
                              <p:cond delay="17500"/>
                            </p:stCondLst>
                            <p:childTnLst>
                              <p:par>
                                <p:cTn id="137" presetID="0" presetClass="path" presetSubtype="0" accel="50000" decel="50000" fill="hold" grpId="1" nodeType="afterEffect">
                                  <p:stCondLst>
                                    <p:cond delay="0"/>
                                  </p:stCondLst>
                                  <p:childTnLst>
                                    <p:animMotion origin="layout" path="M 1.94444E-6 -0.00093 C -0.01024 -0.00232 -0.02031 -0.00301 -0.04323 0.00625 C -0.06597 0.0155 -0.10972 0.02754 -0.13715 0.05509 C -0.16441 0.0831 -0.19184 0.14398 -0.20712 0.17245 C -0.22257 0.20092 -0.22431 0.22175 -0.22934 0.22708 C -0.23455 0.2324 -0.23507 0.20439 -0.2375 0.20324 C -0.23976 0.20162 -0.24184 0.21018 -0.24375 0.21851 " pathEditMode="relative" rAng="0" ptsTypes="aaaaaaA">
                                      <p:cBhvr>
                                        <p:cTn id="138" dur="500" fill="hold"/>
                                        <p:tgtEl>
                                          <p:spTgt spid="19"/>
                                        </p:tgtEl>
                                        <p:attrNameLst>
                                          <p:attrName>ppt_x</p:attrName>
                                          <p:attrName>ppt_y</p:attrName>
                                        </p:attrNameLst>
                                      </p:cBhvr>
                                      <p:rCtr x="-12200" y="11600"/>
                                    </p:animMotion>
                                  </p:childTnLst>
                                </p:cTn>
                              </p:par>
                            </p:childTnLst>
                          </p:cTn>
                        </p:par>
                        <p:par>
                          <p:cTn id="139" fill="hold">
                            <p:stCondLst>
                              <p:cond delay="18000"/>
                            </p:stCondLst>
                            <p:childTnLst>
                              <p:par>
                                <p:cTn id="140" presetID="0" presetClass="path" presetSubtype="0" accel="50000" decel="50000" fill="hold" grpId="1" nodeType="afterEffect">
                                  <p:stCondLst>
                                    <p:cond delay="0"/>
                                  </p:stCondLst>
                                  <p:childTnLst>
                                    <p:animMotion origin="layout" path="M -1.94444E-6 3.33333E-6 C -0.02621 3.33333E-6 -0.05208 3.33333E-6 -0.07396 0.00879 C -0.09566 0.01782 -0.11753 0.03912 -0.13055 0.0537 C -0.14375 0.06852 -0.1434 0.08217 -0.1526 0.09699 C -0.1618 0.11227 -0.17812 0.13032 -0.18559 0.14352 C -0.19288 0.15717 -0.19392 0.16967 -0.19653 0.17777 C -0.19896 0.18588 -0.19896 0.19467 -0.20121 0.19328 C -0.2033 0.19213 -0.20625 0.17291 -0.2092 0.17152 C -0.21198 0.17037 -0.21528 0.17777 -0.2184 0.18541 " pathEditMode="relative" rAng="0" ptsTypes="aaaaaaaaA">
                                      <p:cBhvr>
                                        <p:cTn id="141" dur="500" fill="hold"/>
                                        <p:tgtEl>
                                          <p:spTgt spid="20"/>
                                        </p:tgtEl>
                                        <p:attrNameLst>
                                          <p:attrName>ppt_x</p:attrName>
                                          <p:attrName>ppt_y</p:attrName>
                                        </p:attrNameLst>
                                      </p:cBhvr>
                                      <p:rCtr x="-10900" y="9700"/>
                                    </p:animMotion>
                                  </p:childTnLst>
                                </p:cTn>
                              </p:par>
                            </p:childTnLst>
                          </p:cTn>
                        </p:par>
                        <p:par>
                          <p:cTn id="142" fill="hold">
                            <p:stCondLst>
                              <p:cond delay="18500"/>
                            </p:stCondLst>
                            <p:childTnLst>
                              <p:par>
                                <p:cTn id="143" presetID="0" presetClass="path" presetSubtype="0" accel="50000" decel="50000" fill="hold" grpId="1" nodeType="afterEffect">
                                  <p:stCondLst>
                                    <p:cond delay="0"/>
                                  </p:stCondLst>
                                  <p:childTnLst>
                                    <p:animMotion origin="layout" path="M -1.66667E-6 -0.00023 C -0.02066 -0.00093 -0.0408 -0.00116 -0.05694 0.00162 C -0.07326 0.0044 -0.08611 0.00833 -0.09757 0.0169 C -0.10937 0.02546 -0.11892 0.0412 -0.12691 0.05324 C -0.13489 0.06528 -0.13871 0.07546 -0.14462 0.08958 C -0.15087 0.10347 -0.15885 0.12685 -0.16441 0.13727 C -0.16979 0.14745 -0.17448 0.15069 -0.17743 0.15069 C -0.18021 0.15069 -0.17969 0.14144 -0.18229 0.13727 C -0.18455 0.1331 -0.18941 0.125 -0.19201 0.12593 C -0.19427 0.12662 -0.19566 0.13472 -0.1967 0.14282 " pathEditMode="relative" rAng="0" ptsTypes="aaaaaaaaaA">
                                      <p:cBhvr>
                                        <p:cTn id="144" dur="500" fill="hold"/>
                                        <p:tgtEl>
                                          <p:spTgt spid="21"/>
                                        </p:tgtEl>
                                        <p:attrNameLst>
                                          <p:attrName>ppt_x</p:attrName>
                                          <p:attrName>ppt_y</p:attrName>
                                        </p:attrNameLst>
                                      </p:cBhvr>
                                      <p:rCtr x="-9800" y="7500"/>
                                    </p:animMotion>
                                  </p:childTnLst>
                                </p:cTn>
                              </p:par>
                            </p:childTnLst>
                          </p:cTn>
                        </p:par>
                        <p:par>
                          <p:cTn id="145" fill="hold">
                            <p:stCondLst>
                              <p:cond delay="19000"/>
                            </p:stCondLst>
                            <p:childTnLst>
                              <p:par>
                                <p:cTn id="146" presetID="0" presetClass="path" presetSubtype="0" accel="50000" decel="50000" fill="hold" grpId="1" nodeType="afterEffect">
                                  <p:stCondLst>
                                    <p:cond delay="0"/>
                                  </p:stCondLst>
                                  <p:childTnLst>
                                    <p:animMotion origin="layout" path="M 5.55556E-7 0.01413 C -0.01962 0.01366 -0.03924 0.0132 -0.05764 0.02639 C -0.07604 0.03959 -0.0974 0.075 -0.11059 0.09306 C -0.12379 0.11112 -0.13021 0.13264 -0.13646 0.13542 C -0.14271 0.1382 -0.14375 0.11297 -0.14861 0.10926 C -0.15347 0.10556 -0.15938 0.10926 -0.16528 0.1132 " pathEditMode="relative" rAng="0" ptsTypes="aaaaaA">
                                      <p:cBhvr>
                                        <p:cTn id="147" dur="500" fill="hold"/>
                                        <p:tgtEl>
                                          <p:spTgt spid="22"/>
                                        </p:tgtEl>
                                        <p:attrNameLst>
                                          <p:attrName>ppt_x</p:attrName>
                                          <p:attrName>ppt_y</p:attrName>
                                        </p:attrNameLst>
                                      </p:cBhvr>
                                      <p:rCtr x="-8300" y="6200"/>
                                    </p:animMotion>
                                  </p:childTnLst>
                                </p:cTn>
                              </p:par>
                            </p:childTnLst>
                          </p:cTn>
                        </p:par>
                        <p:par>
                          <p:cTn id="148" fill="hold">
                            <p:stCondLst>
                              <p:cond delay="19500"/>
                            </p:stCondLst>
                            <p:childTnLst>
                              <p:par>
                                <p:cTn id="149" presetID="0" presetClass="path" presetSubtype="0" accel="50000" decel="50000" fill="hold" grpId="1" nodeType="afterEffect">
                                  <p:stCondLst>
                                    <p:cond delay="0"/>
                                  </p:stCondLst>
                                  <p:childTnLst>
                                    <p:animMotion origin="layout" path="M -1.11111E-6 -4.81481E-6 C -0.01146 0.00186 -0.02257 0.00371 -0.03177 0.01621 C -0.04114 0.02871 -0.04844 0.06204 -0.05625 0.07477 C -0.06423 0.0875 -0.06875 0.09213 -0.07882 0.09283 C -0.08906 0.09352 -0.10729 0.08403 -0.11736 0.07871 C -0.12726 0.07338 -0.13333 0.06135 -0.13837 0.06065 C -0.1434 0.05996 -0.14548 0.06737 -0.14705 0.07477 " pathEditMode="relative" rAng="0" ptsTypes="aaaaaaA">
                                      <p:cBhvr>
                                        <p:cTn id="150" dur="500" fill="hold"/>
                                        <p:tgtEl>
                                          <p:spTgt spid="23"/>
                                        </p:tgtEl>
                                        <p:attrNameLst>
                                          <p:attrName>ppt_x</p:attrName>
                                          <p:attrName>ppt_y</p:attrName>
                                        </p:attrNameLst>
                                      </p:cBhvr>
                                      <p:rCtr x="-7400" y="4700"/>
                                    </p:animMotion>
                                  </p:childTnLst>
                                </p:cTn>
                              </p:par>
                            </p:childTnLst>
                          </p:cTn>
                        </p:par>
                        <p:par>
                          <p:cTn id="151" fill="hold">
                            <p:stCondLst>
                              <p:cond delay="20000"/>
                            </p:stCondLst>
                            <p:childTnLst>
                              <p:par>
                                <p:cTn id="152" presetID="0" presetClass="path" presetSubtype="0" accel="50000" decel="50000" fill="hold" grpId="1" nodeType="afterEffect">
                                  <p:stCondLst>
                                    <p:cond delay="0"/>
                                  </p:stCondLst>
                                  <p:childTnLst>
                                    <p:animMotion origin="layout" path="M 0 0 C -0.01164 0.00439 -0.02327 0.00879 -0.03334 0.01597 C -0.04341 0.02314 -0.05174 0.03587 -0.06059 0.04236 C -0.06945 0.04884 -0.07969 0.05671 -0.08646 0.05439 C -0.09323 0.05208 -0.09757 0.03101 -0.10157 0.02824 C -0.10556 0.02546 -0.10816 0.03171 -0.11059 0.03819 " pathEditMode="relative" ptsTypes="aaaaaA">
                                      <p:cBhvr>
                                        <p:cTn id="153" dur="500" fill="hold"/>
                                        <p:tgtEl>
                                          <p:spTgt spid="24"/>
                                        </p:tgtEl>
                                        <p:attrNameLst>
                                          <p:attrName>ppt_x</p:attrName>
                                          <p:attrName>ppt_y</p:attrName>
                                        </p:attrNameLst>
                                      </p:cBhvr>
                                    </p:animMotion>
                                  </p:childTnLst>
                                </p:cTn>
                              </p:par>
                            </p:childTnLst>
                          </p:cTn>
                        </p:par>
                        <p:par>
                          <p:cTn id="154" fill="hold">
                            <p:stCondLst>
                              <p:cond delay="20500"/>
                            </p:stCondLst>
                            <p:childTnLst>
                              <p:par>
                                <p:cTn id="155" presetID="0" presetClass="path" presetSubtype="0" accel="50000" decel="50000" fill="hold" grpId="1" nodeType="afterEffect">
                                  <p:stCondLst>
                                    <p:cond delay="0"/>
                                  </p:stCondLst>
                                  <p:childTnLst>
                                    <p:animMotion origin="layout" path="M 0 0 C -0.00399 0.00439 -0.00798 0.00879 -0.01962 0.01203 C -0.03125 0.01527 -0.0592 0.02407 -0.06962 0.02014 C -0.08003 0.0162 -0.07795 -0.00903 -0.08177 -0.01204 C -0.08559 -0.01505 -0.08906 -0.00649 -0.09236 0.00208 " pathEditMode="relative" ptsTypes="aaaaA">
                                      <p:cBhvr>
                                        <p:cTn id="156" dur="500" fill="hold"/>
                                        <p:tgtEl>
                                          <p:spTgt spid="25"/>
                                        </p:tgtEl>
                                        <p:attrNameLst>
                                          <p:attrName>ppt_x</p:attrName>
                                          <p:attrName>ppt_y</p:attrName>
                                        </p:attrNameLst>
                                      </p:cBhvr>
                                    </p:animMotion>
                                  </p:childTnLst>
                                </p:cTn>
                              </p:par>
                            </p:childTnLst>
                          </p:cTn>
                        </p:par>
                        <p:par>
                          <p:cTn id="157" fill="hold">
                            <p:stCondLst>
                              <p:cond delay="21000"/>
                            </p:stCondLst>
                            <p:childTnLst>
                              <p:par>
                                <p:cTn id="158" presetID="0" presetClass="path" presetSubtype="0" accel="50000" decel="50000" fill="hold" grpId="1" nodeType="afterEffect">
                                  <p:stCondLst>
                                    <p:cond delay="0"/>
                                  </p:stCondLst>
                                  <p:childTnLst>
                                    <p:animMotion origin="layout" path="M -0.00313 -1.48148E-6 C -0.01112 -0.01227 -0.01875 -0.02338 -0.0257 -0.03426 C -0.03247 -0.04537 -0.03594 -0.06643 -0.04428 -0.06643 C -0.05226 -0.06643 -0.06754 -0.03866 -0.07362 -0.03426 " pathEditMode="relative" rAng="0" ptsTypes="aaaA">
                                      <p:cBhvr>
                                        <p:cTn id="159" dur="500" fill="hold"/>
                                        <p:tgtEl>
                                          <p:spTgt spid="26"/>
                                        </p:tgtEl>
                                        <p:attrNameLst>
                                          <p:attrName>ppt_x</p:attrName>
                                          <p:attrName>ppt_y</p:attrName>
                                        </p:attrNameLst>
                                      </p:cBhvr>
                                      <p:rCtr x="-3500" y="-3300"/>
                                    </p:animMotion>
                                  </p:childTnLst>
                                </p:cTn>
                              </p:par>
                            </p:childTnLst>
                          </p:cTn>
                        </p:par>
                        <p:par>
                          <p:cTn id="160" fill="hold">
                            <p:stCondLst>
                              <p:cond delay="21500"/>
                            </p:stCondLst>
                            <p:childTnLst>
                              <p:par>
                                <p:cTn id="161" presetID="0" presetClass="path" presetSubtype="0" accel="50000" decel="50000" fill="hold" grpId="1" nodeType="afterEffect">
                                  <p:stCondLst>
                                    <p:cond delay="0"/>
                                  </p:stCondLst>
                                  <p:childTnLst>
                                    <p:animMotion origin="layout" path="M -0.00468 3.7037E-6 C -0.00104 -0.00926 0.00278 -0.01852 0.00278 -0.03033 C 0.00278 -0.04213 -0.00121 -0.06667 -0.00468 -0.07061 C -0.00816 -0.07454 -0.01302 -0.0551 -0.0184 -0.0544 C -0.02378 -0.05371 -0.03021 -0.06019 -0.03663 -0.06667 " pathEditMode="relative" rAng="0" ptsTypes="aaaaA">
                                      <p:cBhvr>
                                        <p:cTn id="162" dur="500" fill="hold"/>
                                        <p:tgtEl>
                                          <p:spTgt spid="27"/>
                                        </p:tgtEl>
                                        <p:attrNameLst>
                                          <p:attrName>ppt_x</p:attrName>
                                          <p:attrName>ppt_y</p:attrName>
                                        </p:attrNameLst>
                                      </p:cBhvr>
                                      <p:rCtr x="-1200" y="-3700"/>
                                    </p:animMotion>
                                  </p:childTnLst>
                                </p:cTn>
                              </p:par>
                            </p:childTnLst>
                          </p:cTn>
                        </p:par>
                        <p:par>
                          <p:cTn id="163" fill="hold">
                            <p:stCondLst>
                              <p:cond delay="22000"/>
                            </p:stCondLst>
                            <p:childTnLst>
                              <p:par>
                                <p:cTn id="164" presetID="10" presetClass="exit" presetSubtype="0" fill="hold" grpId="2" nodeType="afterEffect">
                                  <p:stCondLst>
                                    <p:cond delay="2000"/>
                                  </p:stCondLst>
                                  <p:childTnLst>
                                    <p:animEffect transition="out" filter="fade">
                                      <p:cBhvr>
                                        <p:cTn id="165" dur="1000"/>
                                        <p:tgtEl>
                                          <p:spTgt spid="6"/>
                                        </p:tgtEl>
                                      </p:cBhvr>
                                    </p:animEffect>
                                    <p:set>
                                      <p:cBhvr>
                                        <p:cTn id="166" dur="1" fill="hold">
                                          <p:stCondLst>
                                            <p:cond delay="999"/>
                                          </p:stCondLst>
                                        </p:cTn>
                                        <p:tgtEl>
                                          <p:spTgt spid="6"/>
                                        </p:tgtEl>
                                        <p:attrNameLst>
                                          <p:attrName>style.visibility</p:attrName>
                                        </p:attrNameLst>
                                      </p:cBhvr>
                                      <p:to>
                                        <p:strVal val="hidden"/>
                                      </p:to>
                                    </p:set>
                                  </p:childTnLst>
                                </p:cTn>
                              </p:par>
                              <p:par>
                                <p:cTn id="167" presetID="10" presetClass="exit" presetSubtype="0" fill="hold" grpId="2" nodeType="withEffect">
                                  <p:stCondLst>
                                    <p:cond delay="2000"/>
                                  </p:stCondLst>
                                  <p:childTnLst>
                                    <p:animEffect transition="out" filter="fade">
                                      <p:cBhvr>
                                        <p:cTn id="168" dur="2000"/>
                                        <p:tgtEl>
                                          <p:spTgt spid="7"/>
                                        </p:tgtEl>
                                      </p:cBhvr>
                                    </p:animEffect>
                                    <p:set>
                                      <p:cBhvr>
                                        <p:cTn id="169" dur="1" fill="hold">
                                          <p:stCondLst>
                                            <p:cond delay="1999"/>
                                          </p:stCondLst>
                                        </p:cTn>
                                        <p:tgtEl>
                                          <p:spTgt spid="7"/>
                                        </p:tgtEl>
                                        <p:attrNameLst>
                                          <p:attrName>style.visibility</p:attrName>
                                        </p:attrNameLst>
                                      </p:cBhvr>
                                      <p:to>
                                        <p:strVal val="hidden"/>
                                      </p:to>
                                    </p:set>
                                  </p:childTnLst>
                                </p:cTn>
                              </p:par>
                              <p:par>
                                <p:cTn id="170" presetID="10" presetClass="exit" presetSubtype="0" fill="hold" grpId="2" nodeType="withEffect">
                                  <p:stCondLst>
                                    <p:cond delay="2000"/>
                                  </p:stCondLst>
                                  <p:childTnLst>
                                    <p:animEffect transition="out" filter="fade">
                                      <p:cBhvr>
                                        <p:cTn id="171" dur="2000"/>
                                        <p:tgtEl>
                                          <p:spTgt spid="8"/>
                                        </p:tgtEl>
                                      </p:cBhvr>
                                    </p:animEffect>
                                    <p:set>
                                      <p:cBhvr>
                                        <p:cTn id="172" dur="1" fill="hold">
                                          <p:stCondLst>
                                            <p:cond delay="1999"/>
                                          </p:stCondLst>
                                        </p:cTn>
                                        <p:tgtEl>
                                          <p:spTgt spid="8"/>
                                        </p:tgtEl>
                                        <p:attrNameLst>
                                          <p:attrName>style.visibility</p:attrName>
                                        </p:attrNameLst>
                                      </p:cBhvr>
                                      <p:to>
                                        <p:strVal val="hidden"/>
                                      </p:to>
                                    </p:set>
                                  </p:childTnLst>
                                </p:cTn>
                              </p:par>
                              <p:par>
                                <p:cTn id="173" presetID="10" presetClass="exit" presetSubtype="0" fill="hold" grpId="2" nodeType="withEffect">
                                  <p:stCondLst>
                                    <p:cond delay="2000"/>
                                  </p:stCondLst>
                                  <p:childTnLst>
                                    <p:animEffect transition="out" filter="fade">
                                      <p:cBhvr>
                                        <p:cTn id="174" dur="2000"/>
                                        <p:tgtEl>
                                          <p:spTgt spid="9"/>
                                        </p:tgtEl>
                                      </p:cBhvr>
                                    </p:animEffect>
                                    <p:set>
                                      <p:cBhvr>
                                        <p:cTn id="175" dur="1" fill="hold">
                                          <p:stCondLst>
                                            <p:cond delay="1999"/>
                                          </p:stCondLst>
                                        </p:cTn>
                                        <p:tgtEl>
                                          <p:spTgt spid="9"/>
                                        </p:tgtEl>
                                        <p:attrNameLst>
                                          <p:attrName>style.visibility</p:attrName>
                                        </p:attrNameLst>
                                      </p:cBhvr>
                                      <p:to>
                                        <p:strVal val="hidden"/>
                                      </p:to>
                                    </p:set>
                                  </p:childTnLst>
                                </p:cTn>
                              </p:par>
                              <p:par>
                                <p:cTn id="176" presetID="10" presetClass="exit" presetSubtype="0" fill="hold" grpId="2" nodeType="withEffect">
                                  <p:stCondLst>
                                    <p:cond delay="2000"/>
                                  </p:stCondLst>
                                  <p:childTnLst>
                                    <p:animEffect transition="out" filter="fade">
                                      <p:cBhvr>
                                        <p:cTn id="177" dur="2000"/>
                                        <p:tgtEl>
                                          <p:spTgt spid="10"/>
                                        </p:tgtEl>
                                      </p:cBhvr>
                                    </p:animEffect>
                                    <p:set>
                                      <p:cBhvr>
                                        <p:cTn id="178" dur="1" fill="hold">
                                          <p:stCondLst>
                                            <p:cond delay="1999"/>
                                          </p:stCondLst>
                                        </p:cTn>
                                        <p:tgtEl>
                                          <p:spTgt spid="10"/>
                                        </p:tgtEl>
                                        <p:attrNameLst>
                                          <p:attrName>style.visibility</p:attrName>
                                        </p:attrNameLst>
                                      </p:cBhvr>
                                      <p:to>
                                        <p:strVal val="hidden"/>
                                      </p:to>
                                    </p:set>
                                  </p:childTnLst>
                                </p:cTn>
                              </p:par>
                              <p:par>
                                <p:cTn id="179" presetID="10" presetClass="exit" presetSubtype="0" fill="hold" grpId="2" nodeType="withEffect">
                                  <p:stCondLst>
                                    <p:cond delay="2000"/>
                                  </p:stCondLst>
                                  <p:childTnLst>
                                    <p:animEffect transition="out" filter="fade">
                                      <p:cBhvr>
                                        <p:cTn id="180" dur="2000"/>
                                        <p:tgtEl>
                                          <p:spTgt spid="11"/>
                                        </p:tgtEl>
                                      </p:cBhvr>
                                    </p:animEffect>
                                    <p:set>
                                      <p:cBhvr>
                                        <p:cTn id="181" dur="1" fill="hold">
                                          <p:stCondLst>
                                            <p:cond delay="1999"/>
                                          </p:stCondLst>
                                        </p:cTn>
                                        <p:tgtEl>
                                          <p:spTgt spid="11"/>
                                        </p:tgtEl>
                                        <p:attrNameLst>
                                          <p:attrName>style.visibility</p:attrName>
                                        </p:attrNameLst>
                                      </p:cBhvr>
                                      <p:to>
                                        <p:strVal val="hidden"/>
                                      </p:to>
                                    </p:set>
                                  </p:childTnLst>
                                </p:cTn>
                              </p:par>
                              <p:par>
                                <p:cTn id="182" presetID="10" presetClass="exit" presetSubtype="0" fill="hold" grpId="2" nodeType="withEffect">
                                  <p:stCondLst>
                                    <p:cond delay="2000"/>
                                  </p:stCondLst>
                                  <p:childTnLst>
                                    <p:animEffect transition="out" filter="fade">
                                      <p:cBhvr>
                                        <p:cTn id="183" dur="2000"/>
                                        <p:tgtEl>
                                          <p:spTgt spid="12"/>
                                        </p:tgtEl>
                                      </p:cBhvr>
                                    </p:animEffect>
                                    <p:set>
                                      <p:cBhvr>
                                        <p:cTn id="184" dur="1" fill="hold">
                                          <p:stCondLst>
                                            <p:cond delay="1999"/>
                                          </p:stCondLst>
                                        </p:cTn>
                                        <p:tgtEl>
                                          <p:spTgt spid="12"/>
                                        </p:tgtEl>
                                        <p:attrNameLst>
                                          <p:attrName>style.visibility</p:attrName>
                                        </p:attrNameLst>
                                      </p:cBhvr>
                                      <p:to>
                                        <p:strVal val="hidden"/>
                                      </p:to>
                                    </p:set>
                                  </p:childTnLst>
                                </p:cTn>
                              </p:par>
                              <p:par>
                                <p:cTn id="185" presetID="10" presetClass="exit" presetSubtype="0" fill="hold" grpId="2" nodeType="withEffect">
                                  <p:stCondLst>
                                    <p:cond delay="2000"/>
                                  </p:stCondLst>
                                  <p:childTnLst>
                                    <p:animEffect transition="out" filter="fade">
                                      <p:cBhvr>
                                        <p:cTn id="186" dur="2000"/>
                                        <p:tgtEl>
                                          <p:spTgt spid="13"/>
                                        </p:tgtEl>
                                      </p:cBhvr>
                                    </p:animEffect>
                                    <p:set>
                                      <p:cBhvr>
                                        <p:cTn id="187" dur="1" fill="hold">
                                          <p:stCondLst>
                                            <p:cond delay="1999"/>
                                          </p:stCondLst>
                                        </p:cTn>
                                        <p:tgtEl>
                                          <p:spTgt spid="13"/>
                                        </p:tgtEl>
                                        <p:attrNameLst>
                                          <p:attrName>style.visibility</p:attrName>
                                        </p:attrNameLst>
                                      </p:cBhvr>
                                      <p:to>
                                        <p:strVal val="hidden"/>
                                      </p:to>
                                    </p:set>
                                  </p:childTnLst>
                                </p:cTn>
                              </p:par>
                              <p:par>
                                <p:cTn id="188" presetID="10" presetClass="exit" presetSubtype="0" fill="hold" grpId="2" nodeType="withEffect">
                                  <p:stCondLst>
                                    <p:cond delay="2000"/>
                                  </p:stCondLst>
                                  <p:childTnLst>
                                    <p:animEffect transition="out" filter="fade">
                                      <p:cBhvr>
                                        <p:cTn id="189" dur="2000"/>
                                        <p:tgtEl>
                                          <p:spTgt spid="14"/>
                                        </p:tgtEl>
                                      </p:cBhvr>
                                    </p:animEffect>
                                    <p:set>
                                      <p:cBhvr>
                                        <p:cTn id="190" dur="1" fill="hold">
                                          <p:stCondLst>
                                            <p:cond delay="1999"/>
                                          </p:stCondLst>
                                        </p:cTn>
                                        <p:tgtEl>
                                          <p:spTgt spid="14"/>
                                        </p:tgtEl>
                                        <p:attrNameLst>
                                          <p:attrName>style.visibility</p:attrName>
                                        </p:attrNameLst>
                                      </p:cBhvr>
                                      <p:to>
                                        <p:strVal val="hidden"/>
                                      </p:to>
                                    </p:set>
                                  </p:childTnLst>
                                </p:cTn>
                              </p:par>
                              <p:par>
                                <p:cTn id="191" presetID="10" presetClass="exit" presetSubtype="0" fill="hold" grpId="2" nodeType="withEffect">
                                  <p:stCondLst>
                                    <p:cond delay="2000"/>
                                  </p:stCondLst>
                                  <p:childTnLst>
                                    <p:animEffect transition="out" filter="fade">
                                      <p:cBhvr>
                                        <p:cTn id="192" dur="2000"/>
                                        <p:tgtEl>
                                          <p:spTgt spid="15"/>
                                        </p:tgtEl>
                                      </p:cBhvr>
                                    </p:animEffect>
                                    <p:set>
                                      <p:cBhvr>
                                        <p:cTn id="193" dur="1" fill="hold">
                                          <p:stCondLst>
                                            <p:cond delay="1999"/>
                                          </p:stCondLst>
                                        </p:cTn>
                                        <p:tgtEl>
                                          <p:spTgt spid="15"/>
                                        </p:tgtEl>
                                        <p:attrNameLst>
                                          <p:attrName>style.visibility</p:attrName>
                                        </p:attrNameLst>
                                      </p:cBhvr>
                                      <p:to>
                                        <p:strVal val="hidden"/>
                                      </p:to>
                                    </p:set>
                                  </p:childTnLst>
                                </p:cTn>
                              </p:par>
                              <p:par>
                                <p:cTn id="194" presetID="10" presetClass="exit" presetSubtype="0" fill="hold" grpId="2" nodeType="withEffect">
                                  <p:stCondLst>
                                    <p:cond delay="2000"/>
                                  </p:stCondLst>
                                  <p:childTnLst>
                                    <p:animEffect transition="out" filter="fade">
                                      <p:cBhvr>
                                        <p:cTn id="195" dur="2000"/>
                                        <p:tgtEl>
                                          <p:spTgt spid="16"/>
                                        </p:tgtEl>
                                      </p:cBhvr>
                                    </p:animEffect>
                                    <p:set>
                                      <p:cBhvr>
                                        <p:cTn id="196" dur="1" fill="hold">
                                          <p:stCondLst>
                                            <p:cond delay="1999"/>
                                          </p:stCondLst>
                                        </p:cTn>
                                        <p:tgtEl>
                                          <p:spTgt spid="16"/>
                                        </p:tgtEl>
                                        <p:attrNameLst>
                                          <p:attrName>style.visibility</p:attrName>
                                        </p:attrNameLst>
                                      </p:cBhvr>
                                      <p:to>
                                        <p:strVal val="hidden"/>
                                      </p:to>
                                    </p:set>
                                  </p:childTnLst>
                                </p:cTn>
                              </p:par>
                              <p:par>
                                <p:cTn id="197" presetID="10" presetClass="exit" presetSubtype="0" fill="hold" grpId="2" nodeType="withEffect">
                                  <p:stCondLst>
                                    <p:cond delay="2000"/>
                                  </p:stCondLst>
                                  <p:childTnLst>
                                    <p:animEffect transition="out" filter="fade">
                                      <p:cBhvr>
                                        <p:cTn id="198" dur="2000"/>
                                        <p:tgtEl>
                                          <p:spTgt spid="17"/>
                                        </p:tgtEl>
                                      </p:cBhvr>
                                    </p:animEffect>
                                    <p:set>
                                      <p:cBhvr>
                                        <p:cTn id="199" dur="1" fill="hold">
                                          <p:stCondLst>
                                            <p:cond delay="1999"/>
                                          </p:stCondLst>
                                        </p:cTn>
                                        <p:tgtEl>
                                          <p:spTgt spid="17"/>
                                        </p:tgtEl>
                                        <p:attrNameLst>
                                          <p:attrName>style.visibility</p:attrName>
                                        </p:attrNameLst>
                                      </p:cBhvr>
                                      <p:to>
                                        <p:strVal val="hidden"/>
                                      </p:to>
                                    </p:set>
                                  </p:childTnLst>
                                </p:cTn>
                              </p:par>
                              <p:par>
                                <p:cTn id="200" presetID="10" presetClass="exit" presetSubtype="0" fill="hold" grpId="2" nodeType="withEffect">
                                  <p:stCondLst>
                                    <p:cond delay="2000"/>
                                  </p:stCondLst>
                                  <p:childTnLst>
                                    <p:animEffect transition="out" filter="fade">
                                      <p:cBhvr>
                                        <p:cTn id="201" dur="2000"/>
                                        <p:tgtEl>
                                          <p:spTgt spid="18"/>
                                        </p:tgtEl>
                                      </p:cBhvr>
                                    </p:animEffect>
                                    <p:set>
                                      <p:cBhvr>
                                        <p:cTn id="202" dur="1" fill="hold">
                                          <p:stCondLst>
                                            <p:cond delay="1999"/>
                                          </p:stCondLst>
                                        </p:cTn>
                                        <p:tgtEl>
                                          <p:spTgt spid="18"/>
                                        </p:tgtEl>
                                        <p:attrNameLst>
                                          <p:attrName>style.visibility</p:attrName>
                                        </p:attrNameLst>
                                      </p:cBhvr>
                                      <p:to>
                                        <p:strVal val="hidden"/>
                                      </p:to>
                                    </p:set>
                                  </p:childTnLst>
                                </p:cTn>
                              </p:par>
                              <p:par>
                                <p:cTn id="203" presetID="10" presetClass="exit" presetSubtype="0" fill="hold" grpId="2" nodeType="withEffect">
                                  <p:stCondLst>
                                    <p:cond delay="2000"/>
                                  </p:stCondLst>
                                  <p:childTnLst>
                                    <p:animEffect transition="out" filter="fade">
                                      <p:cBhvr>
                                        <p:cTn id="204" dur="2000"/>
                                        <p:tgtEl>
                                          <p:spTgt spid="19"/>
                                        </p:tgtEl>
                                      </p:cBhvr>
                                    </p:animEffect>
                                    <p:set>
                                      <p:cBhvr>
                                        <p:cTn id="205" dur="1" fill="hold">
                                          <p:stCondLst>
                                            <p:cond delay="1999"/>
                                          </p:stCondLst>
                                        </p:cTn>
                                        <p:tgtEl>
                                          <p:spTgt spid="19"/>
                                        </p:tgtEl>
                                        <p:attrNameLst>
                                          <p:attrName>style.visibility</p:attrName>
                                        </p:attrNameLst>
                                      </p:cBhvr>
                                      <p:to>
                                        <p:strVal val="hidden"/>
                                      </p:to>
                                    </p:set>
                                  </p:childTnLst>
                                </p:cTn>
                              </p:par>
                              <p:par>
                                <p:cTn id="206" presetID="10" presetClass="exit" presetSubtype="0" fill="hold" grpId="2" nodeType="withEffect">
                                  <p:stCondLst>
                                    <p:cond delay="2000"/>
                                  </p:stCondLst>
                                  <p:childTnLst>
                                    <p:animEffect transition="out" filter="fade">
                                      <p:cBhvr>
                                        <p:cTn id="207" dur="2000"/>
                                        <p:tgtEl>
                                          <p:spTgt spid="20"/>
                                        </p:tgtEl>
                                      </p:cBhvr>
                                    </p:animEffect>
                                    <p:set>
                                      <p:cBhvr>
                                        <p:cTn id="208" dur="1" fill="hold">
                                          <p:stCondLst>
                                            <p:cond delay="1999"/>
                                          </p:stCondLst>
                                        </p:cTn>
                                        <p:tgtEl>
                                          <p:spTgt spid="20"/>
                                        </p:tgtEl>
                                        <p:attrNameLst>
                                          <p:attrName>style.visibility</p:attrName>
                                        </p:attrNameLst>
                                      </p:cBhvr>
                                      <p:to>
                                        <p:strVal val="hidden"/>
                                      </p:to>
                                    </p:set>
                                  </p:childTnLst>
                                </p:cTn>
                              </p:par>
                              <p:par>
                                <p:cTn id="209" presetID="10" presetClass="exit" presetSubtype="0" fill="hold" grpId="2" nodeType="withEffect">
                                  <p:stCondLst>
                                    <p:cond delay="2000"/>
                                  </p:stCondLst>
                                  <p:childTnLst>
                                    <p:animEffect transition="out" filter="fade">
                                      <p:cBhvr>
                                        <p:cTn id="210" dur="2000"/>
                                        <p:tgtEl>
                                          <p:spTgt spid="21"/>
                                        </p:tgtEl>
                                      </p:cBhvr>
                                    </p:animEffect>
                                    <p:set>
                                      <p:cBhvr>
                                        <p:cTn id="211" dur="1" fill="hold">
                                          <p:stCondLst>
                                            <p:cond delay="1999"/>
                                          </p:stCondLst>
                                        </p:cTn>
                                        <p:tgtEl>
                                          <p:spTgt spid="21"/>
                                        </p:tgtEl>
                                        <p:attrNameLst>
                                          <p:attrName>style.visibility</p:attrName>
                                        </p:attrNameLst>
                                      </p:cBhvr>
                                      <p:to>
                                        <p:strVal val="hidden"/>
                                      </p:to>
                                    </p:set>
                                  </p:childTnLst>
                                </p:cTn>
                              </p:par>
                              <p:par>
                                <p:cTn id="212" presetID="10" presetClass="exit" presetSubtype="0" fill="hold" grpId="2" nodeType="withEffect">
                                  <p:stCondLst>
                                    <p:cond delay="2000"/>
                                  </p:stCondLst>
                                  <p:childTnLst>
                                    <p:animEffect transition="out" filter="fade">
                                      <p:cBhvr>
                                        <p:cTn id="213" dur="2000"/>
                                        <p:tgtEl>
                                          <p:spTgt spid="22"/>
                                        </p:tgtEl>
                                      </p:cBhvr>
                                    </p:animEffect>
                                    <p:set>
                                      <p:cBhvr>
                                        <p:cTn id="214" dur="1" fill="hold">
                                          <p:stCondLst>
                                            <p:cond delay="1999"/>
                                          </p:stCondLst>
                                        </p:cTn>
                                        <p:tgtEl>
                                          <p:spTgt spid="22"/>
                                        </p:tgtEl>
                                        <p:attrNameLst>
                                          <p:attrName>style.visibility</p:attrName>
                                        </p:attrNameLst>
                                      </p:cBhvr>
                                      <p:to>
                                        <p:strVal val="hidden"/>
                                      </p:to>
                                    </p:set>
                                  </p:childTnLst>
                                </p:cTn>
                              </p:par>
                              <p:par>
                                <p:cTn id="215" presetID="10" presetClass="exit" presetSubtype="0" fill="hold" grpId="2" nodeType="withEffect">
                                  <p:stCondLst>
                                    <p:cond delay="2000"/>
                                  </p:stCondLst>
                                  <p:childTnLst>
                                    <p:animEffect transition="out" filter="fade">
                                      <p:cBhvr>
                                        <p:cTn id="216" dur="2000"/>
                                        <p:tgtEl>
                                          <p:spTgt spid="23"/>
                                        </p:tgtEl>
                                      </p:cBhvr>
                                    </p:animEffect>
                                    <p:set>
                                      <p:cBhvr>
                                        <p:cTn id="217" dur="1" fill="hold">
                                          <p:stCondLst>
                                            <p:cond delay="1999"/>
                                          </p:stCondLst>
                                        </p:cTn>
                                        <p:tgtEl>
                                          <p:spTgt spid="23"/>
                                        </p:tgtEl>
                                        <p:attrNameLst>
                                          <p:attrName>style.visibility</p:attrName>
                                        </p:attrNameLst>
                                      </p:cBhvr>
                                      <p:to>
                                        <p:strVal val="hidden"/>
                                      </p:to>
                                    </p:set>
                                  </p:childTnLst>
                                </p:cTn>
                              </p:par>
                              <p:par>
                                <p:cTn id="218" presetID="10" presetClass="exit" presetSubtype="0" fill="hold" grpId="2" nodeType="withEffect">
                                  <p:stCondLst>
                                    <p:cond delay="2000"/>
                                  </p:stCondLst>
                                  <p:childTnLst>
                                    <p:animEffect transition="out" filter="fade">
                                      <p:cBhvr>
                                        <p:cTn id="219" dur="2000"/>
                                        <p:tgtEl>
                                          <p:spTgt spid="24"/>
                                        </p:tgtEl>
                                      </p:cBhvr>
                                    </p:animEffect>
                                    <p:set>
                                      <p:cBhvr>
                                        <p:cTn id="220" dur="1" fill="hold">
                                          <p:stCondLst>
                                            <p:cond delay="1999"/>
                                          </p:stCondLst>
                                        </p:cTn>
                                        <p:tgtEl>
                                          <p:spTgt spid="24"/>
                                        </p:tgtEl>
                                        <p:attrNameLst>
                                          <p:attrName>style.visibility</p:attrName>
                                        </p:attrNameLst>
                                      </p:cBhvr>
                                      <p:to>
                                        <p:strVal val="hidden"/>
                                      </p:to>
                                    </p:set>
                                  </p:childTnLst>
                                </p:cTn>
                              </p:par>
                              <p:par>
                                <p:cTn id="221" presetID="10" presetClass="exit" presetSubtype="0" fill="hold" grpId="2" nodeType="withEffect">
                                  <p:stCondLst>
                                    <p:cond delay="2000"/>
                                  </p:stCondLst>
                                  <p:childTnLst>
                                    <p:animEffect transition="out" filter="fade">
                                      <p:cBhvr>
                                        <p:cTn id="222" dur="2000"/>
                                        <p:tgtEl>
                                          <p:spTgt spid="25"/>
                                        </p:tgtEl>
                                      </p:cBhvr>
                                    </p:animEffect>
                                    <p:set>
                                      <p:cBhvr>
                                        <p:cTn id="223" dur="1" fill="hold">
                                          <p:stCondLst>
                                            <p:cond delay="1999"/>
                                          </p:stCondLst>
                                        </p:cTn>
                                        <p:tgtEl>
                                          <p:spTgt spid="25"/>
                                        </p:tgtEl>
                                        <p:attrNameLst>
                                          <p:attrName>style.visibility</p:attrName>
                                        </p:attrNameLst>
                                      </p:cBhvr>
                                      <p:to>
                                        <p:strVal val="hidden"/>
                                      </p:to>
                                    </p:set>
                                  </p:childTnLst>
                                </p:cTn>
                              </p:par>
                              <p:par>
                                <p:cTn id="224" presetID="10" presetClass="exit" presetSubtype="0" fill="hold" grpId="2" nodeType="withEffect">
                                  <p:stCondLst>
                                    <p:cond delay="2000"/>
                                  </p:stCondLst>
                                  <p:childTnLst>
                                    <p:animEffect transition="out" filter="fade">
                                      <p:cBhvr>
                                        <p:cTn id="225" dur="2000"/>
                                        <p:tgtEl>
                                          <p:spTgt spid="26"/>
                                        </p:tgtEl>
                                      </p:cBhvr>
                                    </p:animEffect>
                                    <p:set>
                                      <p:cBhvr>
                                        <p:cTn id="226" dur="1" fill="hold">
                                          <p:stCondLst>
                                            <p:cond delay="1999"/>
                                          </p:stCondLst>
                                        </p:cTn>
                                        <p:tgtEl>
                                          <p:spTgt spid="26"/>
                                        </p:tgtEl>
                                        <p:attrNameLst>
                                          <p:attrName>style.visibility</p:attrName>
                                        </p:attrNameLst>
                                      </p:cBhvr>
                                      <p:to>
                                        <p:strVal val="hidden"/>
                                      </p:to>
                                    </p:set>
                                  </p:childTnLst>
                                </p:cTn>
                              </p:par>
                              <p:par>
                                <p:cTn id="227" presetID="10" presetClass="exit" presetSubtype="0" fill="hold" grpId="2" nodeType="withEffect">
                                  <p:stCondLst>
                                    <p:cond delay="2000"/>
                                  </p:stCondLst>
                                  <p:childTnLst>
                                    <p:animEffect transition="out" filter="fade">
                                      <p:cBhvr>
                                        <p:cTn id="228" dur="2000"/>
                                        <p:tgtEl>
                                          <p:spTgt spid="27"/>
                                        </p:tgtEl>
                                      </p:cBhvr>
                                    </p:animEffect>
                                    <p:set>
                                      <p:cBhvr>
                                        <p:cTn id="229" dur="1" fill="hold">
                                          <p:stCondLst>
                                            <p:cond delay="1999"/>
                                          </p:stCondLst>
                                        </p:cTn>
                                        <p:tgtEl>
                                          <p:spTgt spid="27"/>
                                        </p:tgtEl>
                                        <p:attrNameLst>
                                          <p:attrName>style.visibility</p:attrName>
                                        </p:attrNameLst>
                                      </p:cBhvr>
                                      <p:to>
                                        <p:strVal val="hidden"/>
                                      </p:to>
                                    </p:set>
                                  </p:childTnLst>
                                </p:cTn>
                              </p:par>
                              <p:par>
                                <p:cTn id="230" presetID="10" presetClass="exit" presetSubtype="0" fill="hold" grpId="2" nodeType="withEffect">
                                  <p:stCondLst>
                                    <p:cond delay="2000"/>
                                  </p:stCondLst>
                                  <p:childTnLst>
                                    <p:animEffect transition="out" filter="fade">
                                      <p:cBhvr>
                                        <p:cTn id="231" dur="2000"/>
                                        <p:tgtEl>
                                          <p:spTgt spid="28"/>
                                        </p:tgtEl>
                                      </p:cBhvr>
                                    </p:animEffect>
                                    <p:set>
                                      <p:cBhvr>
                                        <p:cTn id="232" dur="1" fill="hold">
                                          <p:stCondLst>
                                            <p:cond delay="1999"/>
                                          </p:stCondLst>
                                        </p:cTn>
                                        <p:tgtEl>
                                          <p:spTgt spid="28"/>
                                        </p:tgtEl>
                                        <p:attrNameLst>
                                          <p:attrName>style.visibility</p:attrName>
                                        </p:attrNameLst>
                                      </p:cBhvr>
                                      <p:to>
                                        <p:strVal val="hidden"/>
                                      </p:to>
                                    </p:set>
                                  </p:childTnLst>
                                </p:cTn>
                              </p:par>
                              <p:par>
                                <p:cTn id="233" presetID="10" presetClass="entr" presetSubtype="0" fill="hold" nodeType="withEffect">
                                  <p:stCondLst>
                                    <p:cond delay="2000"/>
                                  </p:stCondLst>
                                  <p:childTnLst>
                                    <p:set>
                                      <p:cBhvr>
                                        <p:cTn id="234" dur="1" fill="hold">
                                          <p:stCondLst>
                                            <p:cond delay="0"/>
                                          </p:stCondLst>
                                        </p:cTn>
                                        <p:tgtEl>
                                          <p:spTgt spid="29"/>
                                        </p:tgtEl>
                                        <p:attrNameLst>
                                          <p:attrName>style.visibility</p:attrName>
                                        </p:attrNameLst>
                                      </p:cBhvr>
                                      <p:to>
                                        <p:strVal val="visible"/>
                                      </p:to>
                                    </p:set>
                                    <p:animEffect transition="in" filter="fade">
                                      <p:cBhvr>
                                        <p:cTn id="2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927648" y="836712"/>
            <a:ext cx="4392488"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 </a:t>
            </a:r>
            <a:r>
              <a:rPr lang="fr-FR" sz="3200" b="1" u="sng" dirty="0">
                <a:latin typeface="Lucida Calligraphy" pitchFamily="66" charset="0"/>
              </a:rPr>
              <a:t>la turbidité</a:t>
            </a:r>
          </a:p>
        </p:txBody>
      </p:sp>
      <p:sp>
        <p:nvSpPr>
          <p:cNvPr id="5" name="Rectangle 4"/>
          <p:cNvSpPr/>
          <p:nvPr/>
        </p:nvSpPr>
        <p:spPr>
          <a:xfrm>
            <a:off x="911424" y="1628800"/>
            <a:ext cx="10225862" cy="3970318"/>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Est une mesure de la clarté ou de la transparence de l'eau. Elle indique la quantité de particules solides en suspension, de matières organiques, de sédiments ou d'autres substances qui obscurcissent l'eau. Plus l'eau est turbide, moins elle est claire. La turbidité est souvent mesurée en unités </a:t>
            </a:r>
            <a:r>
              <a:rPr lang="fr-FR" sz="2800" dirty="0" err="1">
                <a:latin typeface="Times New Roman" panose="02020603050405020304" pitchFamily="18" charset="0"/>
                <a:cs typeface="Times New Roman" panose="02020603050405020304" pitchFamily="18" charset="0"/>
              </a:rPr>
              <a:t>néphélométriques</a:t>
            </a:r>
            <a:r>
              <a:rPr lang="fr-FR" sz="2800" dirty="0">
                <a:latin typeface="Times New Roman" panose="02020603050405020304" pitchFamily="18" charset="0"/>
                <a:cs typeface="Times New Roman" panose="02020603050405020304" pitchFamily="18" charset="0"/>
              </a:rPr>
              <a:t> de turbidité (NTU) ou en </a:t>
            </a:r>
            <a:r>
              <a:rPr lang="fr-FR" sz="2800" dirty="0" err="1">
                <a:latin typeface="Times New Roman" panose="02020603050405020304" pitchFamily="18" charset="0"/>
                <a:cs typeface="Times New Roman" panose="02020603050405020304" pitchFamily="18" charset="0"/>
              </a:rPr>
              <a:t>formazin</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turbidite</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units</a:t>
            </a:r>
            <a:r>
              <a:rPr lang="fr-FR" sz="2800" dirty="0">
                <a:latin typeface="Times New Roman" panose="02020603050405020304" pitchFamily="18" charset="0"/>
                <a:cs typeface="Times New Roman" panose="02020603050405020304" pitchFamily="18" charset="0"/>
              </a:rPr>
              <a:t> (FTU), en fonction de la méthode de mesure utilisée. Elle est importante dans le domaine de la qualité de l'eau, car une turbidité excessive peut affecter la santé des écosystèmes aquatiques et la potabilité de l'eau.</a:t>
            </a:r>
          </a:p>
        </p:txBody>
      </p:sp>
    </p:spTree>
    <p:extLst>
      <p:ext uri="{BB962C8B-B14F-4D97-AF65-F5344CB8AC3E}">
        <p14:creationId xmlns:p14="http://schemas.microsoft.com/office/powerpoint/2010/main" val="2828178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6528048" y="467961"/>
            <a:ext cx="4392488"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1 </a:t>
            </a:r>
            <a:r>
              <a:rPr lang="fr-FR" sz="3200" b="1" u="sng" dirty="0">
                <a:latin typeface="Lucida Calligraphy" pitchFamily="66" charset="0"/>
              </a:rPr>
              <a:t>la turbidité</a:t>
            </a:r>
          </a:p>
        </p:txBody>
      </p:sp>
      <p:sp>
        <p:nvSpPr>
          <p:cNvPr id="5" name="Rectangle 4"/>
          <p:cNvSpPr/>
          <p:nvPr/>
        </p:nvSpPr>
        <p:spPr>
          <a:xfrm>
            <a:off x="767408" y="1052736"/>
            <a:ext cx="10225862" cy="1815882"/>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 NTU &lt; 5 : eau claire.</a:t>
            </a:r>
          </a:p>
          <a:p>
            <a:pPr algn="just"/>
            <a:r>
              <a:rPr lang="fr-FR" sz="2800" dirty="0">
                <a:latin typeface="Times New Roman" panose="02020603050405020304" pitchFamily="18" charset="0"/>
                <a:cs typeface="Times New Roman" panose="02020603050405020304" pitchFamily="18" charset="0"/>
              </a:rPr>
              <a:t>- 5 &lt; NTU &lt; 30 : eau légèrement trouble.</a:t>
            </a:r>
          </a:p>
          <a:p>
            <a:pPr algn="just"/>
            <a:r>
              <a:rPr lang="fr-FR" sz="2800" dirty="0">
                <a:latin typeface="Times New Roman" panose="02020603050405020304" pitchFamily="18" charset="0"/>
                <a:cs typeface="Times New Roman" panose="02020603050405020304" pitchFamily="18" charset="0"/>
              </a:rPr>
              <a:t>- NTU &gt; 50 : eau trouble.</a:t>
            </a:r>
          </a:p>
          <a:p>
            <a:pPr algn="just"/>
            <a:endParaRPr lang="fr-FR" sz="28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2708920"/>
            <a:ext cx="5877745" cy="3848637"/>
          </a:xfrm>
          <a:prstGeom prst="rect">
            <a:avLst/>
          </a:prstGeom>
        </p:spPr>
      </p:pic>
    </p:spTree>
    <p:extLst>
      <p:ext uri="{BB962C8B-B14F-4D97-AF65-F5344CB8AC3E}">
        <p14:creationId xmlns:p14="http://schemas.microsoft.com/office/powerpoint/2010/main" val="3152026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3935760" y="17457"/>
            <a:ext cx="3744416"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2</a:t>
            </a:r>
            <a:r>
              <a:rPr lang="fr-FR" sz="3200" b="1" u="sng" dirty="0" smtClean="0">
                <a:latin typeface="Lucida Calligraphy" pitchFamily="66" charset="0"/>
              </a:rPr>
              <a:t>. </a:t>
            </a:r>
            <a:r>
              <a:rPr lang="fr-FR" sz="3200" b="1" u="sng" dirty="0">
                <a:latin typeface="Lucida Calligraphy" pitchFamily="66" charset="0"/>
              </a:rPr>
              <a:t>Couleur</a:t>
            </a:r>
          </a:p>
        </p:txBody>
      </p:sp>
      <p:sp>
        <p:nvSpPr>
          <p:cNvPr id="5" name="Rectangle 4"/>
          <p:cNvSpPr/>
          <p:nvPr/>
        </p:nvSpPr>
        <p:spPr>
          <a:xfrm>
            <a:off x="839416" y="1124744"/>
            <a:ext cx="10225862" cy="3970318"/>
          </a:xfrm>
          <a:prstGeom prst="rect">
            <a:avLst/>
          </a:prstGeom>
        </p:spPr>
        <p:txBody>
          <a:bodyPr wrap="square">
            <a:spAutoFit/>
          </a:bodyPr>
          <a:lstStyle/>
          <a:p>
            <a:pPr algn="justLow"/>
            <a:r>
              <a:rPr lang="fr-FR" sz="2800" dirty="0">
                <a:latin typeface="Times New Roman" panose="02020603050405020304" pitchFamily="18" charset="0"/>
                <a:cs typeface="Times New Roman" panose="02020603050405020304" pitchFamily="18" charset="0"/>
              </a:rPr>
              <a:t>Est une mesure de la teinte visuelle de l'eau, généralement causée par la présence de substances dissoutes ou en suspension. Elle peut varier du transparent au jaune, brun, vert ou même bleu, selon les composés présents. </a:t>
            </a:r>
            <a:endParaRPr lang="fr-FR" sz="2800" dirty="0" smtClean="0">
              <a:latin typeface="Times New Roman" panose="02020603050405020304" pitchFamily="18" charset="0"/>
              <a:cs typeface="Times New Roman" panose="02020603050405020304" pitchFamily="18" charset="0"/>
            </a:endParaRPr>
          </a:p>
          <a:p>
            <a:pPr algn="justLow"/>
            <a:r>
              <a:rPr lang="fr-FR" sz="2800" dirty="0" smtClean="0">
                <a:latin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cs typeface="Times New Roman" panose="02020603050405020304" pitchFamily="18" charset="0"/>
              </a:rPr>
              <a:t>couleur de l'eau peut être influencée par des facteurs tels que la matière organique, les minéraux, les algues, les métaux dissous et d'autres substances </a:t>
            </a:r>
            <a:r>
              <a:rPr lang="fr-FR" sz="2800" dirty="0" smtClean="0">
                <a:latin typeface="Times New Roman" panose="02020603050405020304" pitchFamily="18" charset="0"/>
                <a:cs typeface="Times New Roman" panose="02020603050405020304" pitchFamily="18" charset="0"/>
              </a:rPr>
              <a:t>chimiques.</a:t>
            </a:r>
          </a:p>
          <a:p>
            <a:pPr algn="justLow"/>
            <a:r>
              <a:rPr lang="fr-FR" sz="2800" dirty="0">
                <a:latin typeface="Times New Roman" panose="02020603050405020304" pitchFamily="18" charset="0"/>
                <a:cs typeface="Times New Roman" panose="02020603050405020304" pitchFamily="18" charset="0"/>
              </a:rPr>
              <a:t>L'unité de mesure couramment utilisée pour la couleur de l'eau est le Pt-Co (</a:t>
            </a:r>
            <a:r>
              <a:rPr lang="fr-FR" sz="2800" dirty="0" err="1">
                <a:latin typeface="Times New Roman" panose="02020603050405020304" pitchFamily="18" charset="0"/>
                <a:cs typeface="Times New Roman" panose="02020603050405020304" pitchFamily="18" charset="0"/>
              </a:rPr>
              <a:t>platinum</a:t>
            </a:r>
            <a:r>
              <a:rPr lang="fr-FR" sz="2800" dirty="0">
                <a:latin typeface="Times New Roman" panose="02020603050405020304" pitchFamily="18" charset="0"/>
                <a:cs typeface="Times New Roman" panose="02020603050405020304" pitchFamily="18" charset="0"/>
              </a:rPr>
              <a:t>-cobalt), qui est une échelle de couleur </a:t>
            </a:r>
            <a:r>
              <a:rPr lang="fr-FR" sz="2800" dirty="0" smtClean="0">
                <a:latin typeface="Times New Roman" panose="02020603050405020304" pitchFamily="18" charset="0"/>
                <a:cs typeface="Times New Roman" panose="02020603050405020304" pitchFamily="18" charset="0"/>
              </a:rPr>
              <a:t>normalisée.</a:t>
            </a:r>
          </a:p>
        </p:txBody>
      </p:sp>
    </p:spTree>
    <p:extLst>
      <p:ext uri="{BB962C8B-B14F-4D97-AF65-F5344CB8AC3E}">
        <p14:creationId xmlns:p14="http://schemas.microsoft.com/office/powerpoint/2010/main" val="4119174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8400256" y="0"/>
            <a:ext cx="3744416"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2</a:t>
            </a:r>
            <a:r>
              <a:rPr lang="fr-FR" sz="3200" b="1" u="sng" dirty="0" smtClean="0">
                <a:latin typeface="Lucida Calligraphy" pitchFamily="66" charset="0"/>
              </a:rPr>
              <a:t>. </a:t>
            </a:r>
            <a:r>
              <a:rPr lang="fr-FR" sz="3200" b="1" u="sng" dirty="0">
                <a:latin typeface="Lucida Calligraphy" pitchFamily="66" charset="0"/>
              </a:rPr>
              <a:t>Couleur</a:t>
            </a:r>
          </a:p>
        </p:txBody>
      </p:sp>
      <p:sp>
        <p:nvSpPr>
          <p:cNvPr id="5" name="Rectangle 4"/>
          <p:cNvSpPr/>
          <p:nvPr/>
        </p:nvSpPr>
        <p:spPr>
          <a:xfrm>
            <a:off x="767408" y="584775"/>
            <a:ext cx="10225862" cy="1384995"/>
          </a:xfrm>
          <a:prstGeom prst="rect">
            <a:avLst/>
          </a:prstGeom>
        </p:spPr>
        <p:txBody>
          <a:bodyPr wrap="square">
            <a:spAutoFit/>
          </a:bodyPr>
          <a:lstStyle/>
          <a:p>
            <a:pPr algn="just"/>
            <a:r>
              <a:rPr lang="fr-FR" sz="2800" dirty="0">
                <a:latin typeface="Times New Roman" panose="02020603050405020304" pitchFamily="18" charset="0"/>
                <a:cs typeface="Times New Roman" panose="02020603050405020304" pitchFamily="18" charset="0"/>
              </a:rPr>
              <a:t>On définit une unité de couleur dans l'échelle du platine-cobalt comme la couleur générée par un milligramme de platine-cobalt </a:t>
            </a:r>
            <a:r>
              <a:rPr lang="fr-FR" sz="2800" dirty="0" smtClean="0">
                <a:latin typeface="Times New Roman" panose="02020603050405020304" pitchFamily="18" charset="0"/>
                <a:cs typeface="Times New Roman" panose="02020603050405020304" pitchFamily="18" charset="0"/>
              </a:rPr>
              <a:t>dissout </a:t>
            </a:r>
            <a:r>
              <a:rPr lang="fr-FR" sz="2800" dirty="0">
                <a:latin typeface="Times New Roman" panose="02020603050405020304" pitchFamily="18" charset="0"/>
                <a:cs typeface="Times New Roman" panose="02020603050405020304" pitchFamily="18" charset="0"/>
              </a:rPr>
              <a:t>dans un litre d'eau.</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956443"/>
            <a:ext cx="9552384" cy="284070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4221088"/>
            <a:ext cx="9552384" cy="2448272"/>
          </a:xfrm>
          <a:prstGeom prst="rect">
            <a:avLst/>
          </a:prstGeom>
        </p:spPr>
      </p:pic>
    </p:spTree>
    <p:extLst>
      <p:ext uri="{BB962C8B-B14F-4D97-AF65-F5344CB8AC3E}">
        <p14:creationId xmlns:p14="http://schemas.microsoft.com/office/powerpoint/2010/main" val="2943353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8040216" y="260648"/>
            <a:ext cx="3744416"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4</a:t>
            </a:r>
            <a:r>
              <a:rPr lang="fr-FR" sz="3200" b="1" u="sng" dirty="0">
                <a:latin typeface="Lucida Calligraphy" pitchFamily="66" charset="0"/>
              </a:rPr>
              <a:t>. Odeur</a:t>
            </a:r>
          </a:p>
        </p:txBody>
      </p:sp>
      <p:sp>
        <p:nvSpPr>
          <p:cNvPr id="5" name="Rectangle 4"/>
          <p:cNvSpPr/>
          <p:nvPr/>
        </p:nvSpPr>
        <p:spPr>
          <a:xfrm>
            <a:off x="767408" y="1052736"/>
            <a:ext cx="10225862" cy="4893647"/>
          </a:xfrm>
          <a:prstGeom prst="rect">
            <a:avLst/>
          </a:prstGeom>
        </p:spPr>
        <p:txBody>
          <a:bodyPr wrap="square">
            <a:spAutoFit/>
          </a:bodyPr>
          <a:lstStyle/>
          <a:p>
            <a:pPr algn="justLow"/>
            <a:r>
              <a:rPr lang="fr-FR" sz="2800" dirty="0" smtClean="0">
                <a:latin typeface="Times New Roman" panose="02020603050405020304" pitchFamily="18" charset="0"/>
                <a:cs typeface="Times New Roman" panose="02020603050405020304" pitchFamily="18" charset="0"/>
              </a:rPr>
              <a:t>L'eau </a:t>
            </a:r>
            <a:r>
              <a:rPr lang="fr-FR" sz="2800" dirty="0">
                <a:latin typeface="Times New Roman" panose="02020603050405020304" pitchFamily="18" charset="0"/>
                <a:cs typeface="Times New Roman" panose="02020603050405020304" pitchFamily="18" charset="0"/>
              </a:rPr>
              <a:t>potable doit être inodore ou avoir une odeur légère et naturelle. Une odeur désagréable peut résulter de la présence de contaminants tels que des composés chimiques ou des bactéries.</a:t>
            </a:r>
          </a:p>
          <a:p>
            <a:pPr algn="justLow"/>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Remarque :</a:t>
            </a:r>
          </a:p>
          <a:p>
            <a:pPr algn="justLow"/>
            <a:r>
              <a:rPr lang="fr-FR" sz="2800" dirty="0">
                <a:latin typeface="Times New Roman" panose="02020603050405020304" pitchFamily="18" charset="0"/>
                <a:cs typeface="Times New Roman" panose="02020603050405020304" pitchFamily="18" charset="0"/>
              </a:rPr>
              <a:t>La turbidité, la couleur, le goût et l'odeur sont des paramètres organoleptiques qui font référence aux caractéristiques de l'eau perceptibles par les sens humains. Ces paramètres sont importants pour évaluer la qualité de l'eau potable et garantir sa sécurité et son agrément à la consommation. Des niveaux élevés de contaminants peuvent altérer ces caractéristiques organoleptiques, rendant ainsi l'eau impropre à la </a:t>
            </a:r>
            <a:r>
              <a:rPr lang="fr-FR" sz="2800" dirty="0" smtClean="0">
                <a:latin typeface="Times New Roman" panose="02020603050405020304" pitchFamily="18" charset="0"/>
                <a:cs typeface="Times New Roman" panose="02020603050405020304" pitchFamily="18" charset="0"/>
              </a:rPr>
              <a:t>consommation</a:t>
            </a:r>
            <a:r>
              <a:rPr lang="fr-F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7108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511824" y="404664"/>
            <a:ext cx="7272808" cy="584775"/>
          </a:xfrm>
          <a:prstGeom prst="rect">
            <a:avLst/>
          </a:prstGeom>
          <a:noFill/>
          <a:ln w="9525">
            <a:noFill/>
            <a:miter lim="800000"/>
            <a:headEnd/>
            <a:tailEnd/>
          </a:ln>
        </p:spPr>
        <p:txBody>
          <a:bodyPr wrap="square">
            <a:spAutoFit/>
          </a:bodyPr>
          <a:lstStyle/>
          <a:p>
            <a:pPr marL="514350" indent="-514350"/>
            <a:r>
              <a:rPr lang="fr-FR" sz="3200" b="1" u="sng" dirty="0" smtClean="0">
                <a:latin typeface="Lucida Calligraphy" pitchFamily="66" charset="0"/>
              </a:rPr>
              <a:t>5</a:t>
            </a:r>
            <a:r>
              <a:rPr lang="fr-FR" sz="3200" b="1" u="sng" dirty="0">
                <a:latin typeface="Lucida Calligraphy" pitchFamily="66" charset="0"/>
              </a:rPr>
              <a:t>. Matière en suspension MES</a:t>
            </a:r>
          </a:p>
        </p:txBody>
      </p:sp>
      <p:sp>
        <p:nvSpPr>
          <p:cNvPr id="5" name="Rectangle 4"/>
          <p:cNvSpPr/>
          <p:nvPr/>
        </p:nvSpPr>
        <p:spPr>
          <a:xfrm>
            <a:off x="983432" y="1340768"/>
            <a:ext cx="10225862" cy="1754326"/>
          </a:xfrm>
          <a:prstGeom prst="rect">
            <a:avLst/>
          </a:prstGeom>
        </p:spPr>
        <p:txBody>
          <a:bodyPr wrap="square">
            <a:spAutoFit/>
          </a:bodyPr>
          <a:lstStyle/>
          <a:p>
            <a:pPr algn="justLow"/>
            <a:r>
              <a:rPr lang="fr-FR" sz="3600" dirty="0">
                <a:latin typeface="Times New Roman" panose="02020603050405020304" pitchFamily="18" charset="0"/>
                <a:cs typeface="Times New Roman" panose="02020603050405020304" pitchFamily="18" charset="0"/>
              </a:rPr>
              <a:t>Ce paramètre englobe </a:t>
            </a:r>
            <a:r>
              <a:rPr lang="fr-FR" sz="3600" dirty="0" smtClean="0">
                <a:latin typeface="Times New Roman" panose="02020603050405020304" pitchFamily="18" charset="0"/>
                <a:cs typeface="Times New Roman" panose="02020603050405020304" pitchFamily="18" charset="0"/>
              </a:rPr>
              <a:t>tous les élément </a:t>
            </a:r>
            <a:r>
              <a:rPr lang="fr-FR" sz="3600" dirty="0">
                <a:latin typeface="Times New Roman" panose="02020603050405020304" pitchFamily="18" charset="0"/>
                <a:cs typeface="Times New Roman" panose="02020603050405020304" pitchFamily="18" charset="0"/>
              </a:rPr>
              <a:t>en suspension dans l'eau dont la taille permet leur rétention sur un filtre de porosité donnée.</a:t>
            </a:r>
            <a:endParaRPr lang="fr-FR" sz="4000" dirty="0" smtClean="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11364"/>
          <a:stretch/>
        </p:blipFill>
        <p:spPr>
          <a:xfrm>
            <a:off x="1991544" y="3212976"/>
            <a:ext cx="7874561" cy="2808312"/>
          </a:xfrm>
          <a:prstGeom prst="rect">
            <a:avLst/>
          </a:prstGeom>
        </p:spPr>
      </p:pic>
    </p:spTree>
    <p:extLst>
      <p:ext uri="{BB962C8B-B14F-4D97-AF65-F5344CB8AC3E}">
        <p14:creationId xmlns:p14="http://schemas.microsoft.com/office/powerpoint/2010/main" val="4202599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16122</TotalTime>
  <Words>1890</Words>
  <Application>Microsoft Office PowerPoint</Application>
  <PresentationFormat>Grand écran</PresentationFormat>
  <Paragraphs>130</Paragraphs>
  <Slides>31</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Cambria Math</vt:lpstr>
      <vt:lpstr>Castellar</vt:lpstr>
      <vt:lpstr>Lucida Calligraphy</vt:lpstr>
      <vt:lpstr>Times New Roman</vt:lpstr>
      <vt:lpstr>Wingdings</vt:lpstr>
      <vt:lpstr>Diseño predeterminado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Compte Microsoft</cp:lastModifiedBy>
  <cp:revision>880</cp:revision>
  <dcterms:created xsi:type="dcterms:W3CDTF">2010-05-23T14:28:12Z</dcterms:created>
  <dcterms:modified xsi:type="dcterms:W3CDTF">2024-03-09T22:59:49Z</dcterms:modified>
</cp:coreProperties>
</file>