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4" r:id="rId4"/>
    <p:sldId id="265" r:id="rId5"/>
    <p:sldId id="267" r:id="rId6"/>
    <p:sldId id="258" r:id="rId7"/>
    <p:sldId id="266" r:id="rId8"/>
    <p:sldId id="259" r:id="rId9"/>
    <p:sldId id="260" r:id="rId10"/>
    <p:sldId id="261" r:id="rId11"/>
    <p:sldId id="262" r:id="rId12"/>
    <p:sldId id="263"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2/7/2025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61748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2/7/2025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85757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2/7/2025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19004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2/7/2025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04922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2/7/2025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39101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06B4A3-4212-4E39-93DE-E053E8F69C28}" type="datetimeFigureOut">
              <a:rPr lang="en-US" smtClean="0"/>
              <a:t>2/7/2025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137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06B4A3-4212-4E39-93DE-E053E8F69C28}" type="datetimeFigureOut">
              <a:rPr lang="en-US" smtClean="0"/>
              <a:t>2/7/2025</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57112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06B4A3-4212-4E39-93DE-E053E8F69C28}" type="datetimeFigureOut">
              <a:rPr lang="en-US" smtClean="0"/>
              <a:t>2/7/2025</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21558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2/7/2025</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95065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2/7/2025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4678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2/7/2025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3392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t>2/7/2025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119983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6371" y="2967335"/>
            <a:ext cx="5091267" cy="923330"/>
          </a:xfrm>
          <a:prstGeom prst="rect">
            <a:avLst/>
          </a:prstGeom>
          <a:solidFill>
            <a:srgbClr val="FFFF00"/>
          </a:solidFill>
        </p:spPr>
        <p:txBody>
          <a:bodyPr wrap="none" lIns="91440" tIns="45720" rIns="91440" bIns="45720">
            <a:spAutoFit/>
          </a:bodyPr>
          <a:lstStyle/>
          <a:p>
            <a:pPr algn="ctr"/>
            <a:r>
              <a:rPr lang="fr-F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Gestion du projet</a:t>
            </a:r>
            <a:endParaRPr lang="fr-FR"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085" y="260648"/>
            <a:ext cx="2145838" cy="2088232"/>
          </a:xfrm>
          <a:prstGeom prst="rect">
            <a:avLst/>
          </a:prstGeom>
        </p:spPr>
      </p:pic>
      <p:sp>
        <p:nvSpPr>
          <p:cNvPr id="6" name="ZoneTexte 5"/>
          <p:cNvSpPr txBox="1"/>
          <p:nvPr/>
        </p:nvSpPr>
        <p:spPr>
          <a:xfrm>
            <a:off x="3125935" y="6525344"/>
            <a:ext cx="2892138" cy="369332"/>
          </a:xfrm>
          <a:prstGeom prst="rect">
            <a:avLst/>
          </a:prstGeom>
          <a:noFill/>
        </p:spPr>
        <p:txBody>
          <a:bodyPr wrap="none" rtlCol="0">
            <a:spAutoFit/>
          </a:bodyPr>
          <a:lstStyle/>
          <a:p>
            <a:r>
              <a:rPr lang="fr-FR" dirty="0" smtClean="0"/>
              <a:t>3</a:t>
            </a:r>
            <a:r>
              <a:rPr lang="fr-FR" baseline="30000" dirty="0" smtClean="0"/>
              <a:t>ème </a:t>
            </a:r>
            <a:r>
              <a:rPr lang="fr-FR" dirty="0" smtClean="0"/>
              <a:t>année Licence Géologie </a:t>
            </a:r>
            <a:endParaRPr lang="fr-FR" dirty="0"/>
          </a:p>
        </p:txBody>
      </p:sp>
      <p:pic>
        <p:nvPicPr>
          <p:cNvPr id="1026" name="Picture 2" descr="Sortie de terrain en Géologie pour les groupes de spécialité SVT en  Terminale - Saint Ambroi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149080"/>
            <a:ext cx="2808312" cy="2106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cueil - Centre de Géologie de l'Oisans - Alp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7" y="309138"/>
            <a:ext cx="2420997" cy="16076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Équipements terrain géologue disposés sur une carte topographique.  L'arrière-plan Photo Stock - Alam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1870" y="4356103"/>
            <a:ext cx="2303502" cy="169218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8073" y="358789"/>
            <a:ext cx="2925118" cy="1990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descr="Département de géologie et de génie géologique: Laboratoire d'hydrogéologi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8098" y="4175246"/>
            <a:ext cx="2524125"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535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97346"/>
            <a:ext cx="8784976" cy="6309420"/>
          </a:xfrm>
          <a:prstGeom prst="rect">
            <a:avLst/>
          </a:prstGeom>
        </p:spPr>
        <p:txBody>
          <a:bodyPr wrap="square">
            <a:spAutoFit/>
          </a:bodyPr>
          <a:lstStyle/>
          <a:p>
            <a:pPr algn="ctr"/>
            <a:r>
              <a:rPr lang="fr-FR" sz="2400" b="1" dirty="0">
                <a:latin typeface="Times New Roman" pitchFamily="18" charset="0"/>
                <a:cs typeface="Times New Roman" pitchFamily="18" charset="0"/>
              </a:rPr>
              <a:t>Les techniques de l’enquête de </a:t>
            </a:r>
            <a:r>
              <a:rPr lang="fr-FR" sz="2400" b="1" dirty="0" smtClean="0">
                <a:latin typeface="Times New Roman" pitchFamily="18" charset="0"/>
                <a:cs typeface="Times New Roman" pitchFamily="18" charset="0"/>
              </a:rPr>
              <a:t>terrain</a:t>
            </a:r>
          </a:p>
          <a:p>
            <a:pPr algn="ctr"/>
            <a:endParaRPr lang="fr-FR" sz="2400" b="1" dirty="0">
              <a:latin typeface="Times New Roman" pitchFamily="18" charset="0"/>
              <a:cs typeface="Times New Roman" pitchFamily="18" charset="0"/>
            </a:endParaRPr>
          </a:p>
          <a:p>
            <a:r>
              <a:rPr lang="fr-FR" sz="2200" dirty="0">
                <a:latin typeface="Times New Roman" pitchFamily="18" charset="0"/>
                <a:cs typeface="Times New Roman" pitchFamily="18" charset="0"/>
              </a:rPr>
              <a:t>Pour mener à bien une enquête de terrain, le chercheur peut avoir recours à plusieurs techniques le plus souvent qualitatives, mais aussi quantitatives.</a:t>
            </a:r>
          </a:p>
          <a:p>
            <a:endParaRPr lang="fr-FR" sz="22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L’observation</a:t>
            </a:r>
            <a:endParaRPr lang="fr-FR" sz="2400" b="1" dirty="0">
              <a:latin typeface="Times New Roman" pitchFamily="18" charset="0"/>
              <a:cs typeface="Times New Roman" pitchFamily="18" charset="0"/>
            </a:endParaRPr>
          </a:p>
          <a:p>
            <a:r>
              <a:rPr lang="fr-FR" sz="2200" dirty="0">
                <a:latin typeface="Times New Roman" pitchFamily="18" charset="0"/>
                <a:cs typeface="Times New Roman" pitchFamily="18" charset="0"/>
              </a:rPr>
              <a:t>Pour mener à bien une observation l’étudiant devra au préalable la préparer en notant les éléments qu’il souhaiterait observer le jour J. Pendant l’observation, il est conseillé de prendre des notes pour retenir un maximum d’éléments informatifs.</a:t>
            </a:r>
          </a:p>
          <a:p>
            <a:endParaRPr lang="fr-FR" sz="22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Le </a:t>
            </a:r>
            <a:r>
              <a:rPr lang="fr-FR" sz="2400" b="1" dirty="0">
                <a:latin typeface="Times New Roman" pitchFamily="18" charset="0"/>
                <a:cs typeface="Times New Roman" pitchFamily="18" charset="0"/>
              </a:rPr>
              <a:t>focus group</a:t>
            </a:r>
          </a:p>
          <a:p>
            <a:r>
              <a:rPr lang="fr-FR" sz="2200" dirty="0">
                <a:latin typeface="Times New Roman" pitchFamily="18" charset="0"/>
                <a:cs typeface="Times New Roman" pitchFamily="18" charset="0"/>
              </a:rPr>
              <a:t>Le focus group, aussi appelé “groupe de discussion”, est une technique qui peut s’effectuer sur le terrain et consiste pour l’enquêteur, à regrouper une dizaine d’individus pour discuter autour d’un sujet connu.</a:t>
            </a:r>
          </a:p>
          <a:p>
            <a:r>
              <a:rPr lang="fr-FR" sz="2200" dirty="0">
                <a:latin typeface="Times New Roman" pitchFamily="18" charset="0"/>
                <a:cs typeface="Times New Roman" pitchFamily="18" charset="0"/>
              </a:rPr>
              <a:t>Pour un chercheur qui travaille sur un sujet de thèse, il peut être intéressant de réaliser un focus group après avoir effectué une longue période d’observation.</a:t>
            </a:r>
          </a:p>
        </p:txBody>
      </p:sp>
    </p:spTree>
    <p:extLst>
      <p:ext uri="{BB962C8B-B14F-4D97-AF65-F5344CB8AC3E}">
        <p14:creationId xmlns:p14="http://schemas.microsoft.com/office/powerpoint/2010/main" val="1588784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books.openedition.org/pum/docannexe/image/14799/img-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68" y="3429000"/>
            <a:ext cx="7740464" cy="3312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7975" y="149406"/>
            <a:ext cx="8656513" cy="2923877"/>
          </a:xfrm>
          <a:prstGeom prst="rect">
            <a:avLst/>
          </a:prstGeom>
        </p:spPr>
        <p:txBody>
          <a:bodyPr wrap="square">
            <a:spAutoFit/>
          </a:bodyPr>
          <a:lstStyle/>
          <a:p>
            <a:pPr algn="ctr"/>
            <a:r>
              <a:rPr lang="fr-FR" sz="2400" b="1" dirty="0">
                <a:latin typeface="Times New Roman" pitchFamily="18" charset="0"/>
                <a:cs typeface="Times New Roman" pitchFamily="18" charset="0"/>
              </a:rPr>
              <a:t>Types de méthodes de collecte de données</a:t>
            </a:r>
          </a:p>
          <a:p>
            <a:pPr algn="just"/>
            <a:r>
              <a:rPr lang="fr-FR" sz="2000" dirty="0">
                <a:latin typeface="Times New Roman" pitchFamily="18" charset="0"/>
                <a:cs typeface="Times New Roman" pitchFamily="18" charset="0"/>
              </a:rPr>
              <a:t>Les méthodes de collecte de données sont variées et le choix de l’une d’entre-elles dépend essentiellement de la nature des objectifs et des hypothèses retenues. Pour chaque recherche, il faut concevoir et construire un instrument et une technique adaptés.</a:t>
            </a:r>
          </a:p>
          <a:p>
            <a:pPr algn="just"/>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trois grandes catégories de collecte de données peuvent être reconnues :</a:t>
            </a:r>
          </a:p>
          <a:p>
            <a:pPr marL="342900" indent="-342900" algn="just">
              <a:buFont typeface="Arial" pitchFamily="34" charset="0"/>
              <a:buChar char="•"/>
            </a:pPr>
            <a:r>
              <a:rPr lang="fr-FR" sz="2000" dirty="0">
                <a:latin typeface="Times New Roman" pitchFamily="18" charset="0"/>
                <a:cs typeface="Times New Roman" pitchFamily="18" charset="0"/>
              </a:rPr>
              <a:t>les observations sur le terrain,</a:t>
            </a:r>
          </a:p>
          <a:p>
            <a:pPr marL="342900" indent="-342900" algn="just">
              <a:buFont typeface="Arial" pitchFamily="34" charset="0"/>
              <a:buChar char="•"/>
            </a:pPr>
            <a:r>
              <a:rPr lang="fr-FR" sz="2000" dirty="0">
                <a:latin typeface="Times New Roman" pitchFamily="18" charset="0"/>
                <a:cs typeface="Times New Roman" pitchFamily="18" charset="0"/>
              </a:rPr>
              <a:t>les documents administratifs et d’archives,</a:t>
            </a:r>
          </a:p>
          <a:p>
            <a:pPr marL="342900" indent="-342900" algn="just">
              <a:buFont typeface="Arial" pitchFamily="34" charset="0"/>
              <a:buChar char="•"/>
            </a:pPr>
            <a:r>
              <a:rPr lang="fr-FR" sz="2000" dirty="0">
                <a:latin typeface="Times New Roman" pitchFamily="18" charset="0"/>
                <a:cs typeface="Times New Roman" pitchFamily="18" charset="0"/>
              </a:rPr>
              <a:t>les données par enquête.</a:t>
            </a:r>
          </a:p>
        </p:txBody>
      </p:sp>
      <p:sp>
        <p:nvSpPr>
          <p:cNvPr id="6" name="Flèche vers le bas 5"/>
          <p:cNvSpPr/>
          <p:nvPr/>
        </p:nvSpPr>
        <p:spPr>
          <a:xfrm>
            <a:off x="4067944" y="2929267"/>
            <a:ext cx="720080" cy="499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858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08920"/>
            <a:ext cx="8229600" cy="1143000"/>
          </a:xfrm>
        </p:spPr>
        <p:txBody>
          <a:bodyPr/>
          <a:lstStyle/>
          <a:p>
            <a:r>
              <a:rPr lang="fr-FR" dirty="0"/>
              <a:t>Le matériel de terrain</a:t>
            </a:r>
          </a:p>
        </p:txBody>
      </p:sp>
    </p:spTree>
    <p:extLst>
      <p:ext uri="{BB962C8B-B14F-4D97-AF65-F5344CB8AC3E}">
        <p14:creationId xmlns:p14="http://schemas.microsoft.com/office/powerpoint/2010/main" val="1136739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60648"/>
            <a:ext cx="8208912" cy="4278094"/>
          </a:xfrm>
          <a:prstGeom prst="rect">
            <a:avLst/>
          </a:prstGeom>
        </p:spPr>
        <p:txBody>
          <a:bodyPr wrap="square">
            <a:spAutoFit/>
          </a:bodyPr>
          <a:lstStyle/>
          <a:p>
            <a:pPr algn="ctr"/>
            <a:r>
              <a:rPr lang="fr-FR" sz="2400" b="1" dirty="0" smtClean="0">
                <a:latin typeface="Times New Roman" pitchFamily="18" charset="0"/>
                <a:cs typeface="Times New Roman" pitchFamily="18" charset="0"/>
              </a:rPr>
              <a:t>Le </a:t>
            </a:r>
            <a:r>
              <a:rPr lang="fr-FR" sz="2400" b="1" dirty="0">
                <a:latin typeface="Times New Roman" pitchFamily="18" charset="0"/>
                <a:cs typeface="Times New Roman" pitchFamily="18" charset="0"/>
              </a:rPr>
              <a:t>carnet de terrain</a:t>
            </a:r>
          </a:p>
          <a:p>
            <a:r>
              <a:rPr lang="fr-FR" sz="2000" dirty="0" smtClean="0">
                <a:latin typeface="Times New Roman" pitchFamily="18" charset="0"/>
                <a:cs typeface="Times New Roman" pitchFamily="18" charset="0"/>
              </a:rPr>
              <a:t>Le </a:t>
            </a:r>
            <a:r>
              <a:rPr lang="fr-FR" sz="2000" dirty="0">
                <a:latin typeface="Times New Roman" pitchFamily="18" charset="0"/>
                <a:cs typeface="Times New Roman" pitchFamily="18" charset="0"/>
              </a:rPr>
              <a:t>carnet de terrain sert à noter absolument toutes vos observations et mesures de terrain:</a:t>
            </a:r>
          </a:p>
          <a:p>
            <a:endParaRPr lang="fr-FR" sz="1400" dirty="0" smtClean="0">
              <a:latin typeface="Times New Roman" pitchFamily="18" charset="0"/>
              <a:cs typeface="Times New Roman" pitchFamily="18" charset="0"/>
            </a:endParaRPr>
          </a:p>
          <a:p>
            <a:r>
              <a:rPr lang="fr-FR" sz="2000" dirty="0">
                <a:latin typeface="Times New Roman" pitchFamily="18" charset="0"/>
                <a:cs typeface="Times New Roman" pitchFamily="18" charset="0"/>
              </a:rPr>
              <a:t>*</a:t>
            </a:r>
            <a:r>
              <a:rPr lang="fr-FR" sz="2000" dirty="0" smtClean="0">
                <a:latin typeface="Times New Roman" pitchFamily="18" charset="0"/>
                <a:cs typeface="Times New Roman" pitchFamily="18" charset="0"/>
              </a:rPr>
              <a:t>la </a:t>
            </a:r>
            <a:r>
              <a:rPr lang="fr-FR" sz="2000" dirty="0">
                <a:latin typeface="Times New Roman" pitchFamily="18" charset="0"/>
                <a:cs typeface="Times New Roman" pitchFamily="18" charset="0"/>
              </a:rPr>
              <a:t>date et la météo du jour</a:t>
            </a:r>
          </a:p>
          <a:p>
            <a:r>
              <a:rPr lang="fr-FR" sz="2000" dirty="0" smtClean="0">
                <a:latin typeface="Times New Roman" pitchFamily="18" charset="0"/>
                <a:cs typeface="Times New Roman" pitchFamily="18" charset="0"/>
              </a:rPr>
              <a:t>*la </a:t>
            </a:r>
            <a:r>
              <a:rPr lang="fr-FR" sz="2000" dirty="0">
                <a:latin typeface="Times New Roman" pitchFamily="18" charset="0"/>
                <a:cs typeface="Times New Roman" pitchFamily="18" charset="0"/>
              </a:rPr>
              <a:t>localisation, voire le positionnement GPS</a:t>
            </a:r>
          </a:p>
          <a:p>
            <a:r>
              <a:rPr lang="fr-FR" sz="2000" dirty="0" smtClean="0">
                <a:latin typeface="Times New Roman" pitchFamily="18" charset="0"/>
                <a:cs typeface="Times New Roman" pitchFamily="18" charset="0"/>
              </a:rPr>
              <a:t>*la </a:t>
            </a:r>
            <a:r>
              <a:rPr lang="fr-FR" sz="2000" dirty="0">
                <a:latin typeface="Times New Roman" pitchFamily="18" charset="0"/>
                <a:cs typeface="Times New Roman" pitchFamily="18" charset="0"/>
              </a:rPr>
              <a:t>description des affleurements (architecture, lithologie, structurale) et des schémas/dessins</a:t>
            </a:r>
          </a:p>
          <a:p>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mesures d’orientation et de pendage des plans/fractures</a:t>
            </a:r>
          </a:p>
          <a:p>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numéros des échantillons prélevés et des photos prises</a:t>
            </a:r>
          </a:p>
          <a:p>
            <a:endParaRPr lang="fr-FR" sz="1200"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Il </a:t>
            </a:r>
            <a:r>
              <a:rPr lang="fr-FR" sz="2000" dirty="0">
                <a:latin typeface="Times New Roman" pitchFamily="18" charset="0"/>
                <a:cs typeface="Times New Roman" pitchFamily="18" charset="0"/>
              </a:rPr>
              <a:t>est recommandé d’écrire sur son carnet avec un crayon à papier, d’une part cela permet de gommer facilement pour affiner un schéma ou une description, d’autre part il n’y a pas de risque de bavure de l’encre au contact de l’eau.</a:t>
            </a:r>
          </a:p>
        </p:txBody>
      </p:sp>
      <p:pic>
        <p:nvPicPr>
          <p:cNvPr id="3074" name="Picture 2" descr="http://geolexplo.com/wp-content/uploads/2018/11/carnet_terrain-300x2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479750"/>
            <a:ext cx="285750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530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94903"/>
            <a:ext cx="8352928" cy="5078313"/>
          </a:xfrm>
          <a:prstGeom prst="rect">
            <a:avLst/>
          </a:prstGeom>
        </p:spPr>
        <p:txBody>
          <a:bodyPr wrap="square">
            <a:spAutoFit/>
          </a:bodyPr>
          <a:lstStyle/>
          <a:p>
            <a:pPr algn="ctr"/>
            <a:r>
              <a:rPr lang="fr-FR" sz="2400" b="1" dirty="0">
                <a:latin typeface="Times New Roman" pitchFamily="18" charset="0"/>
                <a:cs typeface="Times New Roman" pitchFamily="18" charset="0"/>
              </a:rPr>
              <a:t>Le marteau de géologue</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Le </a:t>
            </a:r>
            <a:r>
              <a:rPr lang="fr-FR" sz="2000" dirty="0">
                <a:latin typeface="Times New Roman" pitchFamily="18" charset="0"/>
                <a:cs typeface="Times New Roman" pitchFamily="18" charset="0"/>
              </a:rPr>
              <a:t>marteau est l’outil fondamental du géologue de terrain. Il sert dans un premier temps à créer une cassure fraiche dans la roche, à retirer la patine pour faire apparaitre ses constituants et ainsi mieux la décrire. Dans un second temps il sert à l’échantillonnage, le géologue l’utilise alors pour casser un bloc et le tailler de façon à ramener un échantillon de la taille souhaitée.</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Le </a:t>
            </a:r>
            <a:r>
              <a:rPr lang="fr-FR" sz="2000" dirty="0">
                <a:latin typeface="Times New Roman" pitchFamily="18" charset="0"/>
                <a:cs typeface="Times New Roman" pitchFamily="18" charset="0"/>
              </a:rPr>
              <a:t>marteau sert également à évaluer la dureté d’un minéral : si le minéral raye la tête du marteau c’est qu’il contient de la silice, sinon il n’en contient pas. Un moyen rapide de faire la différence entre quartz et calcite par exemple.</a:t>
            </a:r>
          </a:p>
          <a:p>
            <a:pPr algn="just"/>
            <a:r>
              <a:rPr lang="fr-FR" sz="2000" dirty="0">
                <a:latin typeface="Times New Roman" pitchFamily="18" charset="0"/>
                <a:cs typeface="Times New Roman" pitchFamily="18" charset="0"/>
              </a:rPr>
              <a:t>Il est recommandé de s’équiper d’un marteau de géologie qui à la différence d’un marteau de bricolage est d’une part conçu dans un acier plus solide et d’autre part moulé d’un seul tenant empêchant la tête du marteau de se désolidariser du manche et de </a:t>
            </a:r>
            <a:r>
              <a:rPr lang="fr-FR" sz="2000" dirty="0" err="1" smtClean="0">
                <a:latin typeface="Times New Roman" pitchFamily="18" charset="0"/>
                <a:cs typeface="Times New Roman" pitchFamily="18" charset="0"/>
              </a:rPr>
              <a:t>blésser</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un collègue resté en arrière et se croyant à l’abri.</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5013176"/>
            <a:ext cx="18954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87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12968" cy="6647974"/>
          </a:xfrm>
          <a:prstGeom prst="rect">
            <a:avLst/>
          </a:prstGeom>
        </p:spPr>
        <p:txBody>
          <a:bodyPr wrap="square">
            <a:spAutoFit/>
          </a:bodyPr>
          <a:lstStyle/>
          <a:p>
            <a:pPr algn="ctr"/>
            <a:r>
              <a:rPr lang="fr-FR" sz="2400" b="1" dirty="0">
                <a:latin typeface="Times New Roman" pitchFamily="18" charset="0"/>
                <a:cs typeface="Times New Roman" pitchFamily="18" charset="0"/>
              </a:rPr>
              <a:t>La loupe </a:t>
            </a:r>
            <a:r>
              <a:rPr lang="fr-FR" sz="2400" b="1" dirty="0" smtClean="0">
                <a:latin typeface="Times New Roman" pitchFamily="18" charset="0"/>
                <a:cs typeface="Times New Roman" pitchFamily="18" charset="0"/>
              </a:rPr>
              <a:t>minéralogique</a:t>
            </a:r>
          </a:p>
          <a:p>
            <a:pPr algn="ctr"/>
            <a:endParaRPr lang="fr-FR" sz="2400" b="1" dirty="0">
              <a:latin typeface="Times New Roman" pitchFamily="18" charset="0"/>
              <a:cs typeface="Times New Roman" pitchFamily="18" charset="0"/>
            </a:endParaRPr>
          </a:p>
          <a:p>
            <a:r>
              <a:rPr lang="fr-FR" sz="2200" dirty="0">
                <a:latin typeface="Times New Roman" pitchFamily="18" charset="0"/>
                <a:cs typeface="Times New Roman" pitchFamily="18" charset="0"/>
              </a:rPr>
              <a:t>La loupe minéralogique est l’outil indispensable à la détermination d’un faciès ou d’une roche sur le terrain. Elle permet d’identifier les minéraux ou les éléments figurés constituant une roche. Le grossissement des lentilles est généralement x10 avec un diamètre de l’ordre de 20 mm, ce qui permet d’avoir un champ de vision d’environ 2 cm.</a:t>
            </a:r>
          </a:p>
          <a:p>
            <a:endParaRPr lang="fr-FR" sz="1200" dirty="0">
              <a:latin typeface="Times New Roman" pitchFamily="18" charset="0"/>
              <a:cs typeface="Times New Roman" pitchFamily="18" charset="0"/>
            </a:endParaRPr>
          </a:p>
          <a:p>
            <a:r>
              <a:rPr lang="fr-FR" sz="2200" dirty="0">
                <a:latin typeface="Times New Roman" pitchFamily="18" charset="0"/>
                <a:cs typeface="Times New Roman" pitchFamily="18" charset="0"/>
              </a:rPr>
              <a:t>Pour observer un objet, la loupe doit se tenir fixement devant l’œil et, dans la mesure du possible, c’est l’objet qui doit bouger pour atteindre la bonne distance focale. Penser à vous tourner de façon à ce que l’objet soit bien éclairé, par la lumière du Soleil par exemple.</a:t>
            </a:r>
          </a:p>
          <a:p>
            <a:endParaRPr lang="fr-FR" sz="1200" dirty="0">
              <a:latin typeface="Times New Roman" pitchFamily="18" charset="0"/>
              <a:cs typeface="Times New Roman" pitchFamily="18" charset="0"/>
            </a:endParaRPr>
          </a:p>
          <a:p>
            <a:r>
              <a:rPr lang="fr-FR" sz="2200" dirty="0">
                <a:latin typeface="Times New Roman" pitchFamily="18" charset="0"/>
                <a:cs typeface="Times New Roman" pitchFamily="18" charset="0"/>
              </a:rPr>
              <a:t>Observez toujours une cassure fraiche que </a:t>
            </a:r>
            <a:r>
              <a:rPr lang="fr-FR" sz="2200" dirty="0" smtClean="0">
                <a:latin typeface="Times New Roman" pitchFamily="18" charset="0"/>
                <a:cs typeface="Times New Roman" pitchFamily="18" charset="0"/>
              </a:rPr>
              <a:t>vous </a:t>
            </a:r>
          </a:p>
          <a:p>
            <a:r>
              <a:rPr lang="fr-FR" sz="2200" dirty="0" smtClean="0">
                <a:latin typeface="Times New Roman" pitchFamily="18" charset="0"/>
                <a:cs typeface="Times New Roman" pitchFamily="18" charset="0"/>
              </a:rPr>
              <a:t>aurez </a:t>
            </a:r>
            <a:r>
              <a:rPr lang="fr-FR" sz="2200" dirty="0">
                <a:latin typeface="Times New Roman" pitchFamily="18" charset="0"/>
                <a:cs typeface="Times New Roman" pitchFamily="18" charset="0"/>
              </a:rPr>
              <a:t>préalablement réalisée avec votre marteau.</a:t>
            </a:r>
          </a:p>
          <a:p>
            <a:r>
              <a:rPr lang="fr-FR" sz="2200" dirty="0">
                <a:latin typeface="Times New Roman" pitchFamily="18" charset="0"/>
                <a:cs typeface="Times New Roman" pitchFamily="18" charset="0"/>
              </a:rPr>
              <a:t>Une astuce pour améliorer l’observation des </a:t>
            </a:r>
            <a:endParaRPr lang="fr-FR" sz="2200" dirty="0" smtClean="0">
              <a:latin typeface="Times New Roman" pitchFamily="18" charset="0"/>
              <a:cs typeface="Times New Roman" pitchFamily="18" charset="0"/>
            </a:endParaRPr>
          </a:p>
          <a:p>
            <a:r>
              <a:rPr lang="fr-FR" sz="2200" dirty="0" smtClean="0">
                <a:latin typeface="Times New Roman" pitchFamily="18" charset="0"/>
                <a:cs typeface="Times New Roman" pitchFamily="18" charset="0"/>
              </a:rPr>
              <a:t>constituants </a:t>
            </a:r>
            <a:r>
              <a:rPr lang="fr-FR" sz="2200" dirty="0">
                <a:latin typeface="Times New Roman" pitchFamily="18" charset="0"/>
                <a:cs typeface="Times New Roman" pitchFamily="18" charset="0"/>
              </a:rPr>
              <a:t>d’une roche est de mouiller la surface </a:t>
            </a:r>
            <a:endParaRPr lang="fr-FR" sz="2200" dirty="0" smtClean="0">
              <a:latin typeface="Times New Roman" pitchFamily="18" charset="0"/>
              <a:cs typeface="Times New Roman" pitchFamily="18" charset="0"/>
            </a:endParaRPr>
          </a:p>
          <a:p>
            <a:r>
              <a:rPr lang="fr-FR" sz="2200" dirty="0" smtClean="0">
                <a:latin typeface="Times New Roman" pitchFamily="18" charset="0"/>
                <a:cs typeface="Times New Roman" pitchFamily="18" charset="0"/>
              </a:rPr>
              <a:t>observée</a:t>
            </a:r>
            <a:r>
              <a:rPr lang="fr-FR" sz="2200" dirty="0">
                <a:latin typeface="Times New Roman" pitchFamily="18" charset="0"/>
                <a:cs typeface="Times New Roman" pitchFamily="18" charset="0"/>
              </a:rPr>
              <a:t>. Pendant que vous essayez de sortir votre </a:t>
            </a:r>
            <a:endParaRPr lang="fr-FR" sz="2200" dirty="0" smtClean="0">
              <a:latin typeface="Times New Roman" pitchFamily="18" charset="0"/>
              <a:cs typeface="Times New Roman" pitchFamily="18" charset="0"/>
            </a:endParaRPr>
          </a:p>
          <a:p>
            <a:r>
              <a:rPr lang="fr-FR" sz="2200" dirty="0" smtClean="0">
                <a:latin typeface="Times New Roman" pitchFamily="18" charset="0"/>
                <a:cs typeface="Times New Roman" pitchFamily="18" charset="0"/>
              </a:rPr>
              <a:t>gourde </a:t>
            </a:r>
            <a:r>
              <a:rPr lang="fr-FR" sz="2200" dirty="0">
                <a:latin typeface="Times New Roman" pitchFamily="18" charset="0"/>
                <a:cs typeface="Times New Roman" pitchFamily="18" charset="0"/>
              </a:rPr>
              <a:t>du sac puis de l’ouvrir, un collègue plus </a:t>
            </a:r>
            <a:endParaRPr lang="fr-FR" sz="2200" dirty="0" smtClean="0">
              <a:latin typeface="Times New Roman" pitchFamily="18" charset="0"/>
              <a:cs typeface="Times New Roman" pitchFamily="18" charset="0"/>
            </a:endParaRPr>
          </a:p>
          <a:p>
            <a:r>
              <a:rPr lang="fr-FR" sz="2200" dirty="0" smtClean="0">
                <a:latin typeface="Times New Roman" pitchFamily="18" charset="0"/>
                <a:cs typeface="Times New Roman" pitchFamily="18" charset="0"/>
              </a:rPr>
              <a:t>malin </a:t>
            </a:r>
            <a:r>
              <a:rPr lang="fr-FR" sz="2200" dirty="0">
                <a:latin typeface="Times New Roman" pitchFamily="18" charset="0"/>
                <a:cs typeface="Times New Roman" pitchFamily="18" charset="0"/>
              </a:rPr>
              <a:t>aura eu l’idée de donner un coup de langue au caillou !</a:t>
            </a:r>
          </a:p>
        </p:txBody>
      </p:sp>
      <p:pic>
        <p:nvPicPr>
          <p:cNvPr id="5122" name="Picture 2" descr="http://geolexplo.com/wp-content/uploads/2018/11/loupe_min%C3%A9ralogique-300x1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5464" y="4149080"/>
            <a:ext cx="2857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57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32656"/>
            <a:ext cx="8568952" cy="3785652"/>
          </a:xfrm>
          <a:prstGeom prst="rect">
            <a:avLst/>
          </a:prstGeom>
        </p:spPr>
        <p:txBody>
          <a:bodyPr wrap="square">
            <a:spAutoFit/>
          </a:bodyPr>
          <a:lstStyle/>
          <a:p>
            <a:pPr algn="ctr"/>
            <a:r>
              <a:rPr lang="fr-FR" sz="2400" b="1" dirty="0">
                <a:latin typeface="Times New Roman" pitchFamily="18" charset="0"/>
                <a:cs typeface="Times New Roman" pitchFamily="18" charset="0"/>
              </a:rPr>
              <a:t>La boussole-clinomètre</a:t>
            </a:r>
          </a:p>
          <a:p>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Le géologue de terrain se doit d’être équipé d’une boussole pour pouvoir à la fois se repérer à tout moment sur le terrain, mais aussi pour mesurer les directions et pendage (clinomètre) des strates qu’il observe.</a:t>
            </a:r>
          </a:p>
          <a:p>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L’aiguille aimantée de la boussole est sensible à toutes sources d’aimantation se trouvant à proximité : éloigner marteaux et objets métalliques lors de la mesure d’une orientation !</a:t>
            </a:r>
          </a:p>
        </p:txBody>
      </p:sp>
      <p:pic>
        <p:nvPicPr>
          <p:cNvPr id="6146" name="Picture 2" descr="http://geolexplo.com/wp-content/uploads/2018/11/bousole_recto-300x2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240979"/>
            <a:ext cx="28575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geolexplo.com/wp-content/uploads/2018/11/boussole_verso-300x2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185922"/>
            <a:ext cx="28575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49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863" y="332656"/>
            <a:ext cx="8964488" cy="3847207"/>
          </a:xfrm>
          <a:prstGeom prst="rect">
            <a:avLst/>
          </a:prstGeom>
        </p:spPr>
        <p:txBody>
          <a:bodyPr wrap="square">
            <a:spAutoFit/>
          </a:bodyPr>
          <a:lstStyle/>
          <a:p>
            <a:pPr algn="ctr"/>
            <a:r>
              <a:rPr lang="fr-FR" sz="2400" b="1" dirty="0">
                <a:latin typeface="Times New Roman" pitchFamily="18" charset="0"/>
                <a:cs typeface="Times New Roman" pitchFamily="18" charset="0"/>
              </a:rPr>
              <a:t>Cartes topographiques et cartes géologiques</a:t>
            </a:r>
          </a:p>
          <a:p>
            <a:r>
              <a:rPr lang="fr-FR" sz="2000" b="1" dirty="0">
                <a:latin typeface="Times New Roman" pitchFamily="18" charset="0"/>
                <a:cs typeface="Times New Roman" pitchFamily="18" charset="0"/>
              </a:rPr>
              <a:t>Carte topographique</a:t>
            </a:r>
          </a:p>
          <a:p>
            <a:r>
              <a:rPr lang="fr-FR" sz="2000" dirty="0">
                <a:latin typeface="Times New Roman" pitchFamily="18" charset="0"/>
                <a:cs typeface="Times New Roman" pitchFamily="18" charset="0"/>
              </a:rPr>
              <a:t>La topographie est le relevé-dessin des lieux (topos, </a:t>
            </a:r>
            <a:r>
              <a:rPr lang="fr-FR" sz="2000" dirty="0" err="1">
                <a:latin typeface="Times New Roman" pitchFamily="18" charset="0"/>
                <a:cs typeface="Times New Roman" pitchFamily="18" charset="0"/>
              </a:rPr>
              <a:t>graphein</a:t>
            </a:r>
            <a:r>
              <a:rPr lang="fr-FR" sz="2000" dirty="0">
                <a:latin typeface="Times New Roman" pitchFamily="18" charset="0"/>
                <a:cs typeface="Times New Roman" pitchFamily="18" charset="0"/>
              </a:rPr>
              <a:t> en grec). La carte topographique est  construite à partir de photographies aériennes dont on a volontairement enlevé les détails pour faciliter la lecture. Ces cartes contiennent deux ordres de renseignements :</a:t>
            </a:r>
          </a:p>
          <a:p>
            <a:r>
              <a:rPr lang="fr-FR" sz="2000" dirty="0">
                <a:latin typeface="Times New Roman" pitchFamily="18" charset="0"/>
                <a:cs typeface="Times New Roman" pitchFamily="18" charset="0"/>
              </a:rPr>
              <a:t>- le tracé des cours d'eaux et des routes, l'emplacement des bois, des édifices (maisons, bâtiments, constructions,...) ;</a:t>
            </a:r>
          </a:p>
          <a:p>
            <a:r>
              <a:rPr lang="fr-FR" sz="2000" dirty="0">
                <a:latin typeface="Times New Roman" pitchFamily="18" charset="0"/>
                <a:cs typeface="Times New Roman" pitchFamily="18" charset="0"/>
              </a:rPr>
              <a:t>- le figuré du relief, sur les cartes actuelles, la topographie est indiquée par des courbes de niveau. Les courbes de niveau sectionnent le relief par des plans horizontaux équidistants que l'on projette ensuite sur un plan. La distance verticale entre 2 plans définit l'équidistance des courbes.</a:t>
            </a:r>
          </a:p>
        </p:txBody>
      </p:sp>
      <p:pic>
        <p:nvPicPr>
          <p:cNvPr id="7170" name="Picture 2" descr="http://eduterre.ens-lyon.fr/nappe/html/scenarii/TP/carte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63" y="4179863"/>
            <a:ext cx="3324225" cy="257681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Cartograf.fr : Toutes les cartes de l'Algér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4179863"/>
            <a:ext cx="4793315" cy="2576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25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366" y="188640"/>
            <a:ext cx="8771121" cy="4401205"/>
          </a:xfrm>
          <a:prstGeom prst="rect">
            <a:avLst/>
          </a:prstGeom>
        </p:spPr>
        <p:txBody>
          <a:bodyPr wrap="square">
            <a:spAutoFit/>
          </a:bodyPr>
          <a:lstStyle/>
          <a:p>
            <a:r>
              <a:rPr lang="fr-FR" sz="2000" b="1" dirty="0">
                <a:latin typeface="Times New Roman" pitchFamily="18" charset="0"/>
                <a:cs typeface="Times New Roman" pitchFamily="18" charset="0"/>
              </a:rPr>
              <a:t>Carte géologique</a:t>
            </a:r>
          </a:p>
          <a:p>
            <a:r>
              <a:rPr lang="fr-FR" sz="2000" dirty="0">
                <a:latin typeface="Times New Roman" pitchFamily="18" charset="0"/>
                <a:cs typeface="Times New Roman" pitchFamily="18" charset="0"/>
              </a:rPr>
              <a:t>Une carte géologique est une représentation plane des terrains géologiques affleurant. Ces terrains sont représentés par une couleur selon leur âge pour les roches sédimentaires et selon leur nature pour les roches cristallines.</a:t>
            </a:r>
          </a:p>
          <a:p>
            <a:r>
              <a:rPr lang="fr-FR" sz="2000" dirty="0">
                <a:latin typeface="Times New Roman" pitchFamily="18" charset="0"/>
                <a:cs typeface="Times New Roman" pitchFamily="18" charset="0"/>
              </a:rPr>
              <a:t>Sur une carte géologique, il est fait abstraction des sols, (il existe des cartes pédologiques à cet effet), cependant certaines formations superficielles peuvent avoir un intérêt géologique, elles sont alors représentées (alluvions d'un cours d'eau...).</a:t>
            </a:r>
          </a:p>
          <a:p>
            <a:endParaRPr lang="fr-FR"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Ces cartes indiquent aussi :</a:t>
            </a:r>
          </a:p>
          <a:p>
            <a:r>
              <a:rPr lang="fr-FR" sz="2000" dirty="0" smtClean="0">
                <a:latin typeface="Times New Roman" pitchFamily="18" charset="0"/>
                <a:cs typeface="Times New Roman" pitchFamily="18" charset="0"/>
              </a:rPr>
              <a:t>*L</a:t>
            </a:r>
            <a:r>
              <a:rPr lang="fr-FR" sz="2000" dirty="0">
                <a:latin typeface="Times New Roman" pitchFamily="18" charset="0"/>
                <a:cs typeface="Times New Roman" pitchFamily="18" charset="0"/>
              </a:rPr>
              <a:t>' inclinaison des couches sédimentaires ou  pendage qui est indiqué par un signe conventionnel.</a:t>
            </a:r>
          </a:p>
          <a:p>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failles ou les chevauchements qui sont indiqués par un trait plus épais.</a:t>
            </a:r>
          </a:p>
          <a:p>
            <a:r>
              <a:rPr lang="fr-FR" sz="2000" dirty="0" smtClean="0">
                <a:latin typeface="Times New Roman" pitchFamily="18" charset="0"/>
                <a:cs typeface="Times New Roman" pitchFamily="18" charset="0"/>
              </a:rPr>
              <a:t>*L'emplacement </a:t>
            </a:r>
            <a:r>
              <a:rPr lang="fr-FR" sz="2000" dirty="0">
                <a:latin typeface="Times New Roman" pitchFamily="18" charset="0"/>
                <a:cs typeface="Times New Roman" pitchFamily="18" charset="0"/>
              </a:rPr>
              <a:t>des carrières.</a:t>
            </a:r>
          </a:p>
        </p:txBody>
      </p:sp>
      <p:sp>
        <p:nvSpPr>
          <p:cNvPr id="5" name="AutoShape 2" descr="Carte géologique de l'Algérie à 1/50 000 - Arba - MédiH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926" y="4619011"/>
            <a:ext cx="3097455" cy="209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561861"/>
            <a:ext cx="3096344" cy="224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888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717" y="0"/>
            <a:ext cx="7176565" cy="6858000"/>
          </a:xfrm>
          <a:prstGeom prst="rect">
            <a:avLst/>
          </a:prstGeom>
        </p:spPr>
      </p:pic>
    </p:spTree>
    <p:extLst>
      <p:ext uri="{BB962C8B-B14F-4D97-AF65-F5344CB8AC3E}">
        <p14:creationId xmlns:p14="http://schemas.microsoft.com/office/powerpoint/2010/main" val="2191337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604" y="0"/>
            <a:ext cx="5436792" cy="6858000"/>
          </a:xfrm>
          <a:prstGeom prst="rect">
            <a:avLst/>
          </a:prstGeom>
        </p:spPr>
      </p:pic>
    </p:spTree>
    <p:extLst>
      <p:ext uri="{BB962C8B-B14F-4D97-AF65-F5344CB8AC3E}">
        <p14:creationId xmlns:p14="http://schemas.microsoft.com/office/powerpoint/2010/main" val="347458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572" y="0"/>
            <a:ext cx="6326856" cy="6858000"/>
          </a:xfrm>
          <a:prstGeom prst="rect">
            <a:avLst/>
          </a:prstGeom>
        </p:spPr>
      </p:pic>
    </p:spTree>
    <p:extLst>
      <p:ext uri="{BB962C8B-B14F-4D97-AF65-F5344CB8AC3E}">
        <p14:creationId xmlns:p14="http://schemas.microsoft.com/office/powerpoint/2010/main" val="86123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11" y="0"/>
            <a:ext cx="7934978" cy="6858000"/>
          </a:xfrm>
          <a:prstGeom prst="rect">
            <a:avLst/>
          </a:prstGeom>
        </p:spPr>
      </p:pic>
    </p:spTree>
    <p:extLst>
      <p:ext uri="{BB962C8B-B14F-4D97-AF65-F5344CB8AC3E}">
        <p14:creationId xmlns:p14="http://schemas.microsoft.com/office/powerpoint/2010/main" val="31586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7544" y="292494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t>Méthodologie et techniques d’enquête sur terrain</a:t>
            </a:r>
            <a:endParaRPr lang="fr-FR" dirty="0"/>
          </a:p>
        </p:txBody>
      </p:sp>
    </p:spTree>
    <p:extLst>
      <p:ext uri="{BB962C8B-B14F-4D97-AF65-F5344CB8AC3E}">
        <p14:creationId xmlns:p14="http://schemas.microsoft.com/office/powerpoint/2010/main" val="83458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13719"/>
            <a:ext cx="8712968" cy="6740307"/>
          </a:xfrm>
          <a:prstGeom prst="rect">
            <a:avLst/>
          </a:prstGeom>
        </p:spPr>
        <p:txBody>
          <a:bodyPr wrap="square">
            <a:spAutoFit/>
          </a:bodyPr>
          <a:lstStyle/>
          <a:p>
            <a:pPr algn="ctr"/>
            <a:r>
              <a:rPr lang="fr-FR" sz="2800" b="1" dirty="0">
                <a:latin typeface="Times New Roman" pitchFamily="18" charset="0"/>
                <a:cs typeface="Times New Roman" pitchFamily="18" charset="0"/>
              </a:rPr>
              <a:t>Une enquête de terrain :</a:t>
            </a:r>
            <a:r>
              <a:rPr lang="fr-FR" sz="2000" dirty="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algn="ctr"/>
            <a:endParaRPr lang="fr-FR" sz="20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Aussi appelé “étude de terrain” ou “travail de terrain”, l’enquête de terrain permet au chercheur d’étudier son sujet dans son environnement naturel pour mieux le comprendre. Le contexte est un élément central de l’analyse.</a:t>
            </a:r>
          </a:p>
          <a:p>
            <a:pPr algn="just"/>
            <a:r>
              <a:rPr lang="fr-FR" sz="2400" dirty="0">
                <a:latin typeface="Times New Roman" pitchFamily="18" charset="0"/>
                <a:cs typeface="Times New Roman" pitchFamily="18" charset="0"/>
              </a:rPr>
              <a:t>L’enquête de terrain est une méthode de collecte de données plutôt qualitative pour laquelle le chercheur doit se rendre sur le terrain et mener ses recherches dans le cadre quotidien du sujet étudié, tel qu’une salle de classe ou une entreprise.</a:t>
            </a:r>
          </a:p>
          <a:p>
            <a:pPr algn="just"/>
            <a:r>
              <a:rPr lang="fr-FR" sz="2400" dirty="0">
                <a:latin typeface="Times New Roman" pitchFamily="18" charset="0"/>
                <a:cs typeface="Times New Roman" pitchFamily="18" charset="0"/>
              </a:rPr>
              <a:t>En choisissant ce mode de recherche, on obtient une image concrète du domaine de recherche dans un environnement pratique (contrairement à un cadre de laboratoire dans lequel un chercheur tente d’exclure autant de facteurs externes que possible), ce qui peut influencer les résultats de la recherche</a:t>
            </a:r>
            <a:r>
              <a:rPr lang="fr-FR" sz="2400" dirty="0" smtClean="0">
                <a:latin typeface="Times New Roman" pitchFamily="18" charset="0"/>
                <a:cs typeface="Times New Roman" pitchFamily="18" charset="0"/>
              </a:rPr>
              <a:t>.</a:t>
            </a:r>
          </a:p>
          <a:p>
            <a:pPr algn="just"/>
            <a:r>
              <a:rPr lang="fr-FR" sz="2400" dirty="0">
                <a:latin typeface="Times New Roman" pitchFamily="18" charset="0"/>
                <a:cs typeface="Times New Roman" pitchFamily="18" charset="0"/>
              </a:rPr>
              <a:t>À travers diverses techniques, l’enquête de terrain permet de récolter des données informatives utiles qui doivent aider l’enquêteur à répondre à sa problématique et vérifier ses hypothèses</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308129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86424"/>
            <a:ext cx="8784976" cy="6894195"/>
          </a:xfrm>
          <a:prstGeom prst="rect">
            <a:avLst/>
          </a:prstGeom>
        </p:spPr>
        <p:txBody>
          <a:bodyPr wrap="square">
            <a:spAutoFit/>
          </a:bodyPr>
          <a:lstStyle/>
          <a:p>
            <a:pPr algn="ctr"/>
            <a:r>
              <a:rPr lang="fr-FR" sz="2400" b="1" dirty="0">
                <a:latin typeface="Times New Roman" pitchFamily="18" charset="0"/>
                <a:cs typeface="Times New Roman" pitchFamily="18" charset="0"/>
              </a:rPr>
              <a:t>Pourquoi mener une enquête de terrain ?</a:t>
            </a:r>
          </a:p>
          <a:p>
            <a:pPr algn="ctr"/>
            <a:r>
              <a:rPr lang="fr-FR" sz="2200" dirty="0">
                <a:latin typeface="Times New Roman" pitchFamily="18" charset="0"/>
                <a:cs typeface="Times New Roman" pitchFamily="18" charset="0"/>
              </a:rPr>
              <a:t>Dans la partie empirique d’un mémoire ou d’une thèse, l’étudiant peut récolter des informations grâce aux techniques de l’étude qualitative et/ou quantitative.</a:t>
            </a:r>
          </a:p>
          <a:p>
            <a:pPr algn="ctr"/>
            <a:r>
              <a:rPr lang="fr-FR" sz="2200" dirty="0" smtClean="0">
                <a:latin typeface="Times New Roman" pitchFamily="18" charset="0"/>
                <a:cs typeface="Times New Roman" pitchFamily="18" charset="0"/>
              </a:rPr>
              <a:t>Si </a:t>
            </a:r>
            <a:r>
              <a:rPr lang="fr-FR" sz="2200" dirty="0">
                <a:latin typeface="Times New Roman" pitchFamily="18" charset="0"/>
                <a:cs typeface="Times New Roman" pitchFamily="18" charset="0"/>
              </a:rPr>
              <a:t>certaines techniques, comme le sondage, ne demandent pas de “faire du terrain”, d’autres méthodes obligent l’enquêteur à se déplacer et se confronter à la réalité du contexte.</a:t>
            </a:r>
          </a:p>
          <a:p>
            <a:pPr algn="ctr"/>
            <a:r>
              <a:rPr lang="fr-FR" sz="2200" dirty="0" smtClean="0">
                <a:latin typeface="Times New Roman" pitchFamily="18" charset="0"/>
                <a:cs typeface="Times New Roman" pitchFamily="18" charset="0"/>
              </a:rPr>
              <a:t>Aller </a:t>
            </a:r>
            <a:r>
              <a:rPr lang="fr-FR" sz="2200" dirty="0">
                <a:latin typeface="Times New Roman" pitchFamily="18" charset="0"/>
                <a:cs typeface="Times New Roman" pitchFamily="18" charset="0"/>
              </a:rPr>
              <a:t>sur le terrain peut représenter plusieurs avantages pour l’étudiant chercheur :</a:t>
            </a:r>
          </a:p>
          <a:p>
            <a:pPr algn="ctr"/>
            <a:r>
              <a:rPr lang="fr-FR" sz="2200" dirty="0" smtClean="0">
                <a:latin typeface="Times New Roman" pitchFamily="18" charset="0"/>
                <a:cs typeface="Times New Roman" pitchFamily="18" charset="0"/>
              </a:rPr>
              <a:t>Se </a:t>
            </a:r>
            <a:r>
              <a:rPr lang="fr-FR" sz="2200" dirty="0">
                <a:latin typeface="Times New Roman" pitchFamily="18" charset="0"/>
                <a:cs typeface="Times New Roman" pitchFamily="18" charset="0"/>
              </a:rPr>
              <a:t>rendre compte de la réalité d’un phénomène ou d’un sujet pour mieux le comprendre.</a:t>
            </a:r>
          </a:p>
          <a:p>
            <a:pPr algn="ctr"/>
            <a:r>
              <a:rPr lang="fr-FR" sz="2200" dirty="0">
                <a:latin typeface="Times New Roman" pitchFamily="18" charset="0"/>
                <a:cs typeface="Times New Roman" pitchFamily="18" charset="0"/>
              </a:rPr>
              <a:t>Récolter des informations supplémentaires qu’une enquête derrière son ordinateur ou au téléphone n’aurait pas permis d’obtenir.</a:t>
            </a:r>
          </a:p>
          <a:p>
            <a:pPr algn="ctr"/>
            <a:r>
              <a:rPr lang="fr-FR" sz="2200" dirty="0">
                <a:latin typeface="Times New Roman" pitchFamily="18" charset="0"/>
                <a:cs typeface="Times New Roman" pitchFamily="18" charset="0"/>
              </a:rPr>
              <a:t>Apporter une valeur ajoutée à son mémoire à travers le travail empirique réalisé.</a:t>
            </a:r>
          </a:p>
          <a:p>
            <a:pPr algn="ctr"/>
            <a:r>
              <a:rPr lang="fr-FR" sz="2200" dirty="0">
                <a:latin typeface="Times New Roman" pitchFamily="18" charset="0"/>
                <a:cs typeface="Times New Roman" pitchFamily="18" charset="0"/>
              </a:rPr>
              <a:t>Dévoiler de nouvelles hypothèses de travail.</a:t>
            </a:r>
          </a:p>
          <a:p>
            <a:pPr algn="ctr"/>
            <a:r>
              <a:rPr lang="fr-FR" sz="2200" dirty="0">
                <a:latin typeface="Times New Roman" pitchFamily="18" charset="0"/>
                <a:cs typeface="Times New Roman" pitchFamily="18" charset="0"/>
              </a:rPr>
              <a:t>Développer la curiosité, le sens de la compréhension, l’adaptation en terrain inconnu et l’assurance de l’enquêteur.</a:t>
            </a:r>
          </a:p>
          <a:p>
            <a:pPr algn="ctr"/>
            <a:r>
              <a:rPr lang="fr-FR" sz="2200" dirty="0">
                <a:latin typeface="Times New Roman" pitchFamily="18" charset="0"/>
                <a:cs typeface="Times New Roman" pitchFamily="18" charset="0"/>
              </a:rPr>
              <a:t>Donner plus de relief et valoriser le travail empirique de son mémoire ou de sa thèse.</a:t>
            </a:r>
          </a:p>
        </p:txBody>
      </p:sp>
    </p:spTree>
    <p:extLst>
      <p:ext uri="{BB962C8B-B14F-4D97-AF65-F5344CB8AC3E}">
        <p14:creationId xmlns:p14="http://schemas.microsoft.com/office/powerpoint/2010/main" val="2626224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1"/>
            <a:ext cx="9036496" cy="284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3773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TotalTime>
  <Words>1357</Words>
  <Application>Microsoft Office PowerPoint</Application>
  <PresentationFormat>Affichage à l'écran (4:3)</PresentationFormat>
  <Paragraphs>83</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matériel de terrain</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Chulus Info</dc:creator>
  <cp:lastModifiedBy>HP</cp:lastModifiedBy>
  <cp:revision>13</cp:revision>
  <dcterms:created xsi:type="dcterms:W3CDTF">2022-03-13T22:14:24Z</dcterms:created>
  <dcterms:modified xsi:type="dcterms:W3CDTF">2025-02-07T20:22:14Z</dcterms:modified>
</cp:coreProperties>
</file>