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81" r:id="rId21"/>
    <p:sldId id="275" r:id="rId22"/>
    <p:sldId id="276" r:id="rId23"/>
    <p:sldId id="277" r:id="rId24"/>
    <p:sldId id="278" r:id="rId25"/>
    <p:sldId id="279" r:id="rId26"/>
    <p:sldId id="280" r:id="rId27"/>
    <p:sldId id="282" r:id="rId28"/>
    <p:sldId id="283" r:id="rId29"/>
    <p:sldId id="284" r:id="rId30"/>
    <p:sldId id="286" r:id="rId31"/>
    <p:sldId id="285" r:id="rId32"/>
    <p:sldId id="287" r:id="rId33"/>
    <p:sldId id="288" r:id="rId34"/>
    <p:sldId id="289" r:id="rId35"/>
    <p:sldId id="290" r:id="rId36"/>
    <p:sldId id="291" r:id="rId37"/>
    <p:sldId id="292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30" autoAdjust="0"/>
    <p:restoredTop sz="94660"/>
  </p:normalViewPr>
  <p:slideViewPr>
    <p:cSldViewPr>
      <p:cViewPr varScale="1">
        <p:scale>
          <a:sx n="66" d="100"/>
          <a:sy n="66" d="100"/>
        </p:scale>
        <p:origin x="140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876EB-178F-43A8-9212-30EBA66FFCED}" type="datetimeFigureOut">
              <a:rPr lang="en-US" smtClean="0"/>
              <a:pPr/>
              <a:t>10/17/2023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3355E-DF15-493F-9063-BD9E61C7B7DB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876EB-178F-43A8-9212-30EBA66FFCED}" type="datetimeFigureOut">
              <a:rPr lang="en-US" smtClean="0"/>
              <a:pPr/>
              <a:t>10/17/2023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3355E-DF15-493F-9063-BD9E61C7B7DB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876EB-178F-43A8-9212-30EBA66FFCED}" type="datetimeFigureOut">
              <a:rPr lang="en-US" smtClean="0"/>
              <a:pPr/>
              <a:t>10/17/2023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3355E-DF15-493F-9063-BD9E61C7B7DB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876EB-178F-43A8-9212-30EBA66FFCED}" type="datetimeFigureOut">
              <a:rPr lang="en-US" smtClean="0"/>
              <a:pPr/>
              <a:t>10/17/2023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3355E-DF15-493F-9063-BD9E61C7B7DB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876EB-178F-43A8-9212-30EBA66FFCED}" type="datetimeFigureOut">
              <a:rPr lang="en-US" smtClean="0"/>
              <a:pPr/>
              <a:t>10/17/2023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3355E-DF15-493F-9063-BD9E61C7B7DB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876EB-178F-43A8-9212-30EBA66FFCED}" type="datetimeFigureOut">
              <a:rPr lang="en-US" smtClean="0"/>
              <a:pPr/>
              <a:t>10/17/2023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3355E-DF15-493F-9063-BD9E61C7B7DB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876EB-178F-43A8-9212-30EBA66FFCED}" type="datetimeFigureOut">
              <a:rPr lang="en-US" smtClean="0"/>
              <a:pPr/>
              <a:t>10/17/2023</a:t>
            </a:fld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3355E-DF15-493F-9063-BD9E61C7B7DB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876EB-178F-43A8-9212-30EBA66FFCED}" type="datetimeFigureOut">
              <a:rPr lang="en-US" smtClean="0"/>
              <a:pPr/>
              <a:t>10/17/2023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3355E-DF15-493F-9063-BD9E61C7B7DB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876EB-178F-43A8-9212-30EBA66FFCED}" type="datetimeFigureOut">
              <a:rPr lang="en-US" smtClean="0"/>
              <a:pPr/>
              <a:t>10/17/2023</a:t>
            </a:fld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3355E-DF15-493F-9063-BD9E61C7B7DB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876EB-178F-43A8-9212-30EBA66FFCED}" type="datetimeFigureOut">
              <a:rPr lang="en-US" smtClean="0"/>
              <a:pPr/>
              <a:t>10/17/2023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3355E-DF15-493F-9063-BD9E61C7B7DB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876EB-178F-43A8-9212-30EBA66FFCED}" type="datetimeFigureOut">
              <a:rPr lang="en-US" smtClean="0"/>
              <a:pPr/>
              <a:t>10/17/2023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3355E-DF15-493F-9063-BD9E61C7B7DB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876EB-178F-43A8-9212-30EBA66FFCED}" type="datetimeFigureOut">
              <a:rPr lang="en-US" smtClean="0"/>
              <a:pPr/>
              <a:t>10/17/2023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3355E-DF15-493F-9063-BD9E61C7B7DB}" type="slidenum">
              <a:rPr lang="en-GB" smtClean="0"/>
              <a:pPr/>
              <a:t>‹N°›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285729"/>
            <a:ext cx="8501122" cy="128588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en-GB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+mn-ea"/>
                <a:cs typeface="Times New Roman" pitchFamily="18" charset="0"/>
              </a:rPr>
              <a:t>REGIONAL DIALECTOLOGY</a:t>
            </a:r>
            <a:endParaRPr lang="en-GB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8572560" cy="492922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University</a:t>
            </a:r>
            <a:r>
              <a:rPr lang="fr-FR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of Oum El </a:t>
            </a:r>
            <a:r>
              <a:rPr lang="fr-FR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Bouaghi</a:t>
            </a:r>
            <a:endParaRPr lang="fr-FR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fr-FR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Department</a:t>
            </a:r>
            <a:r>
              <a:rPr lang="fr-FR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fr-FR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Language</a:t>
            </a:r>
            <a:r>
              <a:rPr lang="fr-FR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fr-FR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Linguistics</a:t>
            </a:r>
            <a:endParaRPr lang="fr-FR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fr-FR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Dr. </a:t>
            </a:r>
            <a:r>
              <a:rPr lang="fr-FR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Bouri Hadj</a:t>
            </a:r>
            <a:endParaRPr lang="en-GB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285729"/>
            <a:ext cx="8501122" cy="1285883"/>
          </a:xfrm>
        </p:spPr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REGIONAL DIALECTOLOGY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8572560" cy="4929222"/>
          </a:xfrm>
        </p:spPr>
        <p:txBody>
          <a:bodyPr>
            <a:normAutofit/>
          </a:bodyPr>
          <a:lstStyle/>
          <a:p>
            <a:pPr algn="l"/>
            <a:r>
              <a:rPr lang="en-GB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Drawing and Interpreting Dialect Maps</a:t>
            </a:r>
          </a:p>
          <a:p>
            <a:pPr algn="l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 key  feature  of  dialectology  is  the isogloss:  a  line  drawn  on  a  map separating areas according to particular linguistic features.</a:t>
            </a:r>
          </a:p>
          <a:p>
            <a:pPr algn="l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These features can be items of vocabulary, sounds or relatively simple features of grammar.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285729"/>
            <a:ext cx="8501122" cy="1285883"/>
          </a:xfrm>
        </p:spPr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REGIONAL DIALECTOLOGY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8572560" cy="4929222"/>
          </a:xfrm>
        </p:spPr>
        <p:txBody>
          <a:bodyPr>
            <a:normAutofit/>
          </a:bodyPr>
          <a:lstStyle/>
          <a:p>
            <a:pPr algn="l"/>
            <a:endParaRPr lang="en-GB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GB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285860"/>
            <a:ext cx="5073657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285729"/>
            <a:ext cx="8501122" cy="1285883"/>
          </a:xfrm>
        </p:spPr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REGIONAL DIALECTOLOGY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8572560" cy="4929222"/>
          </a:xfrm>
        </p:spPr>
        <p:txBody>
          <a:bodyPr>
            <a:normAutofit/>
          </a:bodyPr>
          <a:lstStyle/>
          <a:p>
            <a:pPr algn="l"/>
            <a:r>
              <a:rPr lang="en-GB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Drawing and Interpreting Dialect Maps</a:t>
            </a:r>
          </a:p>
          <a:p>
            <a:pPr algn="l"/>
            <a:r>
              <a:rPr lang="en-GB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Major dialect areas</a:t>
            </a:r>
          </a:p>
          <a:p>
            <a:pPr algn="l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If several isoglosses exhibit similar patterning (occurring close together, rather like a bundle), they are likely to represent a major dialect boundary.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285729"/>
            <a:ext cx="8501122" cy="1285883"/>
          </a:xfrm>
        </p:spPr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REGIONAL DIALECTOLOGY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8572560" cy="4929222"/>
          </a:xfrm>
        </p:spPr>
        <p:txBody>
          <a:bodyPr>
            <a:normAutofit/>
          </a:bodyPr>
          <a:lstStyle/>
          <a:p>
            <a:pPr algn="l"/>
            <a:endParaRPr lang="en-GB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GB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500174"/>
            <a:ext cx="5214974" cy="518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285729"/>
            <a:ext cx="8501122" cy="1285883"/>
          </a:xfrm>
        </p:spPr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REGIONAL DIALECTOLOGY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8572560" cy="4929222"/>
          </a:xfrm>
        </p:spPr>
        <p:txBody>
          <a:bodyPr>
            <a:normAutofit fontScale="92500"/>
          </a:bodyPr>
          <a:lstStyle/>
          <a:p>
            <a:pPr algn="l"/>
            <a:r>
              <a:rPr lang="en-GB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Drawing and Interpreting Dialect Maps</a:t>
            </a:r>
          </a:p>
          <a:p>
            <a:pPr algn="l"/>
            <a:r>
              <a:rPr lang="en-GB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Centres of prestige</a:t>
            </a:r>
          </a:p>
          <a:p>
            <a:pPr algn="l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Concentric  (or  near-concentric)  isoglosses  show  a  pattern  involving  the spread of linguistic features from a centre of prestige (usually a city or town).</a:t>
            </a:r>
          </a:p>
          <a:p>
            <a:pPr algn="l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The term ‘wave theory’, for a branch of dialectology that attempted more dynamic representations than static isoglosses. Johannes Schmidt in the 19</a:t>
            </a:r>
            <a:r>
              <a:rPr lang="en-GB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Century and C. J. Bailey in the 20</a:t>
            </a:r>
            <a:r>
              <a:rPr lang="en-GB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285729"/>
            <a:ext cx="8501122" cy="1285883"/>
          </a:xfrm>
        </p:spPr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REGIONAL DIALECTOLOGY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8572560" cy="4929222"/>
          </a:xfrm>
        </p:spPr>
        <p:txBody>
          <a:bodyPr>
            <a:normAutofit/>
          </a:bodyPr>
          <a:lstStyle/>
          <a:p>
            <a:pPr algn="l"/>
            <a:endParaRPr lang="en-GB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GB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1585681"/>
            <a:ext cx="4000528" cy="3894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285729"/>
            <a:ext cx="8501122" cy="1285883"/>
          </a:xfrm>
        </p:spPr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REGIONAL DIALECTOLOGY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8572560" cy="4929222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GB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Drawing and Interpreting Dialect Maps</a:t>
            </a:r>
          </a:p>
          <a:p>
            <a:pPr algn="l"/>
            <a:r>
              <a:rPr lang="en-GB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Relic areas</a:t>
            </a:r>
          </a:p>
          <a:p>
            <a:pPr algn="l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pattern sometimes occurs showing several small areas far apart exhibiting similarities with respect to a particular feature.</a:t>
            </a:r>
          </a:p>
          <a:p>
            <a:pPr algn="l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Since these areas do not include a centre of prestige (such as a town), the isoglosses may be assumed  to  show  the  retention  of  old  forms.  </a:t>
            </a:r>
          </a:p>
          <a:p>
            <a:pPr algn="l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They  are  relic  areas  into which newer forms have not spread.</a:t>
            </a:r>
          </a:p>
          <a:p>
            <a:pPr algn="l"/>
            <a:endParaRPr lang="en-GB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285729"/>
            <a:ext cx="8501122" cy="1285883"/>
          </a:xfrm>
        </p:spPr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REGIONAL DIALECTOLOGY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8572560" cy="4929222"/>
          </a:xfrm>
        </p:spPr>
        <p:txBody>
          <a:bodyPr>
            <a:normAutofit/>
          </a:bodyPr>
          <a:lstStyle/>
          <a:p>
            <a:pPr algn="l"/>
            <a:endParaRPr lang="en-GB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285860"/>
            <a:ext cx="4987929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285729"/>
            <a:ext cx="8501122" cy="1285883"/>
          </a:xfrm>
        </p:spPr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REGIONAL DIALECTOLOGY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8572560" cy="4929222"/>
          </a:xfrm>
        </p:spPr>
        <p:txBody>
          <a:bodyPr>
            <a:normAutofit/>
          </a:bodyPr>
          <a:lstStyle/>
          <a:p>
            <a:pPr algn="l"/>
            <a:r>
              <a:rPr lang="en-GB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Drawing and Interpreting Dialect Maps</a:t>
            </a:r>
          </a:p>
          <a:p>
            <a:pPr algn="l"/>
            <a:r>
              <a:rPr lang="en-GB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Transitional areas</a:t>
            </a:r>
          </a:p>
          <a:p>
            <a:pPr algn="l"/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possibility of a speech area developing which lacks sharply defined characteristics of its own, but shares characteristics with two or more adjacent areas. This is known as a ‘transitional area’.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285729"/>
            <a:ext cx="8501122" cy="1285883"/>
          </a:xfrm>
        </p:spPr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REGIONAL DIALECTOLOGY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8572560" cy="4929222"/>
          </a:xfrm>
        </p:spPr>
        <p:txBody>
          <a:bodyPr>
            <a:normAutofit/>
          </a:bodyPr>
          <a:lstStyle/>
          <a:p>
            <a:pPr algn="l"/>
            <a:endParaRPr lang="en-GB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643050"/>
            <a:ext cx="6286544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285729"/>
            <a:ext cx="8501122" cy="1285883"/>
          </a:xfrm>
        </p:spPr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REGIONAL DIALECTOLOGY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8572560" cy="4929222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GB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Every two miles the water changes, and every four miles the speech</a:t>
            </a: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(North Indian proverb)</a:t>
            </a:r>
          </a:p>
          <a:p>
            <a:pPr algn="l">
              <a:lnSpc>
                <a:spcPct val="150000"/>
              </a:lnSpc>
              <a:buFont typeface="Arial" pitchFamily="34" charset="0"/>
              <a:buChar char="•"/>
            </a:pPr>
            <a:r>
              <a:rPr lang="en-GB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Swabians</a:t>
            </a:r>
            <a:r>
              <a:rPr lang="en-GB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split their words up</a:t>
            </a:r>
          </a:p>
          <a:p>
            <a:pPr algn="l">
              <a:lnSpc>
                <a:spcPct val="150000"/>
              </a:lnSpc>
              <a:buFont typeface="Arial" pitchFamily="34" charset="0"/>
              <a:buChar char="•"/>
            </a:pPr>
            <a:r>
              <a:rPr lang="en-GB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Franks run them together</a:t>
            </a:r>
          </a:p>
          <a:p>
            <a:pPr algn="l">
              <a:lnSpc>
                <a:spcPct val="150000"/>
              </a:lnSpc>
              <a:buFont typeface="Arial" pitchFamily="34" charset="0"/>
              <a:buChar char="•"/>
            </a:pPr>
            <a:r>
              <a:rPr lang="en-GB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Bavarians tear them to pieces</a:t>
            </a:r>
          </a:p>
          <a:p>
            <a:pPr algn="l">
              <a:lnSpc>
                <a:spcPct val="150000"/>
              </a:lnSpc>
              <a:buFont typeface="Arial" pitchFamily="34" charset="0"/>
              <a:buChar char="•"/>
            </a:pPr>
            <a:r>
              <a:rPr lang="en-GB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GB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Thuringians</a:t>
            </a:r>
            <a:r>
              <a:rPr lang="en-GB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open them out</a:t>
            </a:r>
            <a:endParaRPr lang="en-GB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285729"/>
            <a:ext cx="8501122" cy="1285883"/>
          </a:xfrm>
        </p:spPr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REGIONAL DIALECTOLOGY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8572560" cy="4929222"/>
          </a:xfrm>
        </p:spPr>
        <p:txBody>
          <a:bodyPr>
            <a:normAutofit/>
          </a:bodyPr>
          <a:lstStyle/>
          <a:p>
            <a:pPr algn="l"/>
            <a:endParaRPr lang="fr-FR" sz="3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fr-FR" sz="3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Exercises</a:t>
            </a:r>
            <a:r>
              <a:rPr lang="fr-FR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and Discussions</a:t>
            </a:r>
            <a:endParaRPr lang="en-GB" sz="3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285729"/>
            <a:ext cx="8501122" cy="1285883"/>
          </a:xfrm>
        </p:spPr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REGIONAL DIALECTOLOGY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8572560" cy="4929222"/>
          </a:xfrm>
        </p:spPr>
        <p:txBody>
          <a:bodyPr>
            <a:normAutofit/>
          </a:bodyPr>
          <a:lstStyle/>
          <a:p>
            <a:pPr algn="l"/>
            <a:endParaRPr lang="en-GB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Image 4" descr="BBwQml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1571612"/>
            <a:ext cx="8358246" cy="49292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285729"/>
            <a:ext cx="8501122" cy="1285883"/>
          </a:xfrm>
        </p:spPr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REGIONAL DIALECTOLOGY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8572560" cy="4929222"/>
          </a:xfrm>
        </p:spPr>
        <p:txBody>
          <a:bodyPr>
            <a:normAutofit/>
          </a:bodyPr>
          <a:lstStyle/>
          <a:p>
            <a:pPr algn="l"/>
            <a:endParaRPr lang="en-GB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Image 5" descr="BBwQoJ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1643050"/>
            <a:ext cx="8501122" cy="48752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285729"/>
            <a:ext cx="8501122" cy="1285883"/>
          </a:xfrm>
        </p:spPr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REGIONAL DIALECTOLOGY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8572560" cy="4929222"/>
          </a:xfrm>
        </p:spPr>
        <p:txBody>
          <a:bodyPr>
            <a:normAutofit/>
          </a:bodyPr>
          <a:lstStyle/>
          <a:p>
            <a:pPr algn="l"/>
            <a:endParaRPr lang="en-GB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Image 4" descr="BBwQwq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1643050"/>
            <a:ext cx="8572560" cy="48752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285729"/>
            <a:ext cx="8501122" cy="1285883"/>
          </a:xfrm>
        </p:spPr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REGIONAL DIALECTOLOGY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8572560" cy="4929222"/>
          </a:xfrm>
        </p:spPr>
        <p:txBody>
          <a:bodyPr>
            <a:normAutofit/>
          </a:bodyPr>
          <a:lstStyle/>
          <a:p>
            <a:pPr algn="l"/>
            <a:endParaRPr lang="en-GB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Image 5" descr="BBwQjSX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1532151"/>
            <a:ext cx="8643998" cy="50575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285729"/>
            <a:ext cx="8501122" cy="1285883"/>
          </a:xfrm>
        </p:spPr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REGIONAL DIALECTOLOGY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8572560" cy="4929222"/>
          </a:xfrm>
        </p:spPr>
        <p:txBody>
          <a:bodyPr>
            <a:normAutofit/>
          </a:bodyPr>
          <a:lstStyle/>
          <a:p>
            <a:pPr algn="l"/>
            <a:endParaRPr lang="en-GB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Image 4" descr="BBwQgb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1643050"/>
            <a:ext cx="8572560" cy="49466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285729"/>
            <a:ext cx="8501122" cy="1285883"/>
          </a:xfrm>
        </p:spPr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REGIONAL DIALECTOLOGY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8572560" cy="4929222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en-GB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Criticisms of Traditional Dialectology</a:t>
            </a:r>
          </a:p>
          <a:p>
            <a:pPr algn="l"/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However  clear  the  motivation  seems,  it  is  nevertheless  true  that  the  narrow </a:t>
            </a:r>
          </a:p>
          <a:p>
            <a:pPr algn="l"/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choice of informants in dialect geography is probably also the greatest single </a:t>
            </a:r>
          </a:p>
          <a:p>
            <a:pPr algn="l"/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source of disaffection for it in recent times. Readers and researchers have </a:t>
            </a:r>
            <a:r>
              <a:rPr lang="en-GB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ques</a:t>
            </a: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pPr algn="l"/>
            <a:r>
              <a:rPr lang="en-GB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tioned</a:t>
            </a: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the relevance of what seems to be a kind of linguistic archaeology. Young </a:t>
            </a:r>
          </a:p>
          <a:p>
            <a:pPr algn="l"/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people who have been natives of a particular region for their entire lives have </a:t>
            </a:r>
          </a:p>
          <a:p>
            <a:pPr algn="l"/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often been disturbed to discover that the speech recorded in </a:t>
            </a:r>
            <a:r>
              <a:rPr lang="en-GB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</a:t>
            </a: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eld</a:t>
            </a: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studies of their </a:t>
            </a:r>
          </a:p>
          <a:p>
            <a:pPr algn="l"/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region is totally alien to anything that seems familiar to them. That discovery is </a:t>
            </a:r>
          </a:p>
          <a:p>
            <a:pPr algn="l"/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not at all surprising when one considers that nowadays the greatest proportion </a:t>
            </a:r>
          </a:p>
          <a:p>
            <a:pPr algn="l"/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of the population is mobile, younger, urban and female – in other words the </a:t>
            </a:r>
          </a:p>
          <a:p>
            <a:pPr algn="l"/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diametrical opposite of NORMS.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285729"/>
            <a:ext cx="8501122" cy="1285883"/>
          </a:xfrm>
        </p:spPr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REGIONAL DIALECTOLOGY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8572560" cy="4929222"/>
          </a:xfrm>
        </p:spPr>
        <p:txBody>
          <a:bodyPr>
            <a:normAutofit lnSpcReduction="10000"/>
          </a:bodyPr>
          <a:lstStyle/>
          <a:p>
            <a:pPr algn="l"/>
            <a:r>
              <a:rPr lang="en-GB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Criticisms of Traditional Dialectology</a:t>
            </a:r>
          </a:p>
          <a:p>
            <a:pPr algn="l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main focus of the traditional surveys fell on bits of language, rather than on speakers of a language.</a:t>
            </a:r>
          </a:p>
          <a:p>
            <a:pPr algn="l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source of data for a given location, as human reference books rather than  as members of complex social groups’ (Barbour and Stevenson 1990: 74). </a:t>
            </a:r>
          </a:p>
          <a:p>
            <a:pPr algn="l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They raised questions about the questionnaire design.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285729"/>
            <a:ext cx="8501122" cy="1285883"/>
          </a:xfrm>
        </p:spPr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REGIONAL DIALECTOLOGY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8572560" cy="4929222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GB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Criticisms of Traditional Dialectology</a:t>
            </a:r>
          </a:p>
          <a:p>
            <a:pPr algn="l"/>
            <a:r>
              <a:rPr lang="en-GB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The Border Dialect</a:t>
            </a:r>
          </a:p>
          <a:p>
            <a:pPr algn="l">
              <a:buFont typeface="Arial" pitchFamily="34" charset="0"/>
              <a:buChar char="•"/>
            </a:pPr>
            <a:r>
              <a:rPr lang="en-GB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Trudgill</a:t>
            </a: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has been a pioneer in applying insights from modern sociolinguistics to the study of geographical variation.</a:t>
            </a:r>
          </a:p>
          <a:p>
            <a:pPr algn="l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He has been interested in is the ‘border dialect’, that is how one variety within a dialect continuum shades off into another.</a:t>
            </a:r>
          </a:p>
          <a:p>
            <a:pPr algn="l">
              <a:buFont typeface="Arial" pitchFamily="34" charset="0"/>
              <a:buChar char="•"/>
            </a:pPr>
            <a:r>
              <a:rPr lang="en-GB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Trudgill</a:t>
            </a: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and  Chambers  posited two  types  of  </a:t>
            </a:r>
            <a:r>
              <a:rPr lang="en-GB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subvarieties</a:t>
            </a: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or  ‘</a:t>
            </a:r>
            <a:r>
              <a:rPr lang="en-GB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lects</a:t>
            </a: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’  characteristic  of  such  areas:  mixed and fudged </a:t>
            </a:r>
            <a:r>
              <a:rPr lang="en-GB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lects</a:t>
            </a: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(The term ‘</a:t>
            </a:r>
            <a:r>
              <a:rPr lang="en-GB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lect</a:t>
            </a: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’ is widely used by linguists for smaller groupings  within  a  dialect:  one  may  speak  of  ‘</a:t>
            </a:r>
            <a:r>
              <a:rPr lang="en-GB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genderlects</a:t>
            </a: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’,  ‘</a:t>
            </a:r>
            <a:r>
              <a:rPr lang="en-GB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ethnolects</a:t>
            </a: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’ or particular ‘</a:t>
            </a:r>
            <a:r>
              <a:rPr lang="en-GB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sociolects</a:t>
            </a: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’).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285729"/>
            <a:ext cx="8501122" cy="1285883"/>
          </a:xfrm>
        </p:spPr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REGIONAL DIALECTOLOGY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8572560" cy="4929222"/>
          </a:xfrm>
        </p:spPr>
        <p:txBody>
          <a:bodyPr>
            <a:normAutofit/>
          </a:bodyPr>
          <a:lstStyle/>
          <a:p>
            <a:pPr algn="l"/>
            <a:r>
              <a:rPr lang="en-GB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Criticisms of Traditional Dialectology</a:t>
            </a:r>
          </a:p>
          <a:p>
            <a:pPr algn="l"/>
            <a:r>
              <a:rPr lang="en-GB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The Border Dialect</a:t>
            </a:r>
          </a:p>
          <a:p>
            <a:pPr algn="l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Trudgill</a:t>
            </a: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and Chambers found some areas on the borderline of the isogloss which had mixed </a:t>
            </a:r>
            <a:r>
              <a:rPr lang="en-GB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lects</a:t>
            </a: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that is, speakers used both </a:t>
            </a:r>
            <a:r>
              <a:rPr lang="en-GB" dirty="0" smtClean="0">
                <a:solidFill>
                  <a:schemeClr val="tx1"/>
                </a:solidFill>
                <a:latin typeface="Phonetic-Alphabet" pitchFamily="2" charset="0"/>
                <a:cs typeface="Times New Roman" pitchFamily="18" charset="0"/>
              </a:rPr>
              <a:t>[a] and [u]. </a:t>
            </a:r>
          </a:p>
          <a:p>
            <a:pPr algn="l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They also found some areas where speakers produced an intermediate pronunciation between </a:t>
            </a:r>
            <a:r>
              <a:rPr lang="en-GB" dirty="0" smtClean="0">
                <a:solidFill>
                  <a:schemeClr val="tx1"/>
                </a:solidFill>
                <a:latin typeface="Phonetic-Alphabet" pitchFamily="2" charset="0"/>
                <a:cs typeface="Times New Roman" pitchFamily="18" charset="0"/>
              </a:rPr>
              <a:t>[a]</a:t>
            </a: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GB" dirty="0" smtClean="0">
                <a:solidFill>
                  <a:schemeClr val="tx1"/>
                </a:solidFill>
                <a:latin typeface="Phonetic-Alphabet" pitchFamily="2" charset="0"/>
                <a:cs typeface="Times New Roman" pitchFamily="18" charset="0"/>
              </a:rPr>
              <a:t>[u], </a:t>
            </a: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phonetically</a:t>
            </a:r>
            <a:r>
              <a:rPr lang="en-GB" dirty="0" smtClean="0">
                <a:solidFill>
                  <a:schemeClr val="tx1"/>
                </a:solidFill>
                <a:latin typeface="Phonetic-Alphabet" pitchFamily="2" charset="0"/>
                <a:cs typeface="Times New Roman" pitchFamily="18" charset="0"/>
              </a:rPr>
              <a:t> [γ].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285729"/>
            <a:ext cx="8501122" cy="1285883"/>
          </a:xfrm>
        </p:spPr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REGIONAL DIALECTOLOGY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8572560" cy="4929222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term ‘dialect’ in sociolinguistics is used to describe the speech characteristic of a </a:t>
            </a:r>
            <a:r>
              <a:rPr lang="en-GB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region</a:t>
            </a: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(regional dialect) or of,</a:t>
            </a:r>
          </a:p>
          <a:p>
            <a:pPr algn="l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GB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group of people </a:t>
            </a: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defined by social or occupational characteristics rather than by region alone (social dialect). </a:t>
            </a:r>
          </a:p>
          <a:p>
            <a:pPr algn="l"/>
            <a:endParaRPr lang="en-GB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285729"/>
            <a:ext cx="8501122" cy="1285883"/>
          </a:xfrm>
        </p:spPr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REGIONAL DIALECTOLOGY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8572560" cy="4929222"/>
          </a:xfrm>
        </p:spPr>
        <p:txBody>
          <a:bodyPr>
            <a:normAutofit/>
          </a:bodyPr>
          <a:lstStyle/>
          <a:p>
            <a:pPr algn="l"/>
            <a:r>
              <a:rPr lang="en-GB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Criticisms of Traditional Dialectology</a:t>
            </a:r>
          </a:p>
          <a:p>
            <a:pPr algn="l"/>
            <a:r>
              <a:rPr lang="en-GB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The Border Dialect</a:t>
            </a:r>
          </a:p>
          <a:p>
            <a:pPr algn="l"/>
            <a:endParaRPr lang="en-GB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7836" y="2928934"/>
            <a:ext cx="3927238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285729"/>
            <a:ext cx="8501122" cy="1285883"/>
          </a:xfrm>
        </p:spPr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REGIONAL DIALECTOLOGY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8572560" cy="4929222"/>
          </a:xfrm>
        </p:spPr>
        <p:txBody>
          <a:bodyPr>
            <a:normAutofit lnSpcReduction="10000"/>
          </a:bodyPr>
          <a:lstStyle/>
          <a:p>
            <a:pPr algn="l"/>
            <a:r>
              <a:rPr lang="en-GB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Criticisms of Traditional Dialectology</a:t>
            </a:r>
          </a:p>
          <a:p>
            <a:pPr algn="l"/>
            <a:r>
              <a:rPr lang="en-GB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The Birth of New Dialects</a:t>
            </a:r>
          </a:p>
          <a:p>
            <a:pPr algn="l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Urbanisation and colonisation. </a:t>
            </a:r>
          </a:p>
          <a:p>
            <a:pPr algn="l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invention of modern means of transport has resulted in intercontinental and internal movements of people.</a:t>
            </a:r>
          </a:p>
          <a:p>
            <a:pPr algn="l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New Towns: The Milton Keynes Study</a:t>
            </a:r>
          </a:p>
          <a:p>
            <a:pPr algn="l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‘Transplanted’ Dialectology: The Eastern Hindi Diaspora</a:t>
            </a:r>
          </a:p>
          <a:p>
            <a:pPr algn="l">
              <a:buFont typeface="Arial" pitchFamily="34" charset="0"/>
              <a:buChar char="•"/>
            </a:pPr>
            <a:endParaRPr lang="en-GB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285729"/>
            <a:ext cx="8501122" cy="1285883"/>
          </a:xfrm>
        </p:spPr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REGIONAL DIALECTOLOGY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8572560" cy="4929222"/>
          </a:xfrm>
        </p:spPr>
        <p:txBody>
          <a:bodyPr>
            <a:normAutofit/>
          </a:bodyPr>
          <a:lstStyle/>
          <a:p>
            <a:pPr algn="l"/>
            <a:r>
              <a:rPr lang="en-GB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Criticisms of Traditional Dialectology</a:t>
            </a:r>
          </a:p>
          <a:p>
            <a:pPr algn="l"/>
            <a:r>
              <a:rPr lang="en-GB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Traditional Dialect in the Modern World</a:t>
            </a:r>
          </a:p>
          <a:p>
            <a:pPr algn="l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study of traditional rural dialects has become increasingly divorced from the main concerns of linguists.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285729"/>
            <a:ext cx="8501122" cy="1285883"/>
          </a:xfrm>
        </p:spPr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REGIONAL DIALECTOLOGY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8572560" cy="4929222"/>
          </a:xfrm>
        </p:spPr>
        <p:txBody>
          <a:bodyPr>
            <a:normAutofit/>
          </a:bodyPr>
          <a:lstStyle/>
          <a:p>
            <a:pPr algn="l"/>
            <a:r>
              <a:rPr lang="en-GB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Criticisms of Traditional Dialectology</a:t>
            </a:r>
          </a:p>
          <a:p>
            <a:pPr algn="l"/>
            <a:r>
              <a:rPr lang="en-GB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Traditional Dialect in the Modern World</a:t>
            </a:r>
          </a:p>
        </p:txBody>
      </p:sp>
      <p:pic>
        <p:nvPicPr>
          <p:cNvPr id="4" name="Image 3" descr="2016-10-29_23-00-4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3143248"/>
            <a:ext cx="8238856" cy="33707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285729"/>
            <a:ext cx="8501122" cy="1285883"/>
          </a:xfrm>
        </p:spPr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REGIONAL DIALECTOLOGY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8572560" cy="4929222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GB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MORE CHALLENGES FOR DIALECTOLOGISTS</a:t>
            </a:r>
          </a:p>
          <a:p>
            <a:pPr algn="l"/>
            <a:r>
              <a:rPr lang="en-GB" sz="2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Prosody</a:t>
            </a:r>
          </a:p>
          <a:p>
            <a:pPr algn="l">
              <a:buFont typeface="Arial" pitchFamily="34" charset="0"/>
              <a:buChar char="•"/>
            </a:pPr>
            <a:r>
              <a:rPr lang="en-GB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Continuous prosodic characteristics like rhythm, pitch, intonation and voice quality. The linguist Wolfgang Klein (1988: 147)</a:t>
            </a:r>
          </a:p>
          <a:p>
            <a:pPr algn="l"/>
            <a:r>
              <a:rPr lang="en-GB" sz="2800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Articulatory</a:t>
            </a:r>
            <a:r>
              <a:rPr lang="en-GB" sz="2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Setting</a:t>
            </a:r>
          </a:p>
          <a:p>
            <a:pPr algn="l">
              <a:buFont typeface="Arial" pitchFamily="34" charset="0"/>
              <a:buChar char="•"/>
            </a:pPr>
            <a:r>
              <a:rPr lang="en-GB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preferred shape (or general setting) of the vocal tract is known </a:t>
            </a:r>
          </a:p>
          <a:p>
            <a:pPr algn="l">
              <a:buFont typeface="Arial" pitchFamily="34" charset="0"/>
              <a:buChar char="•"/>
            </a:pPr>
            <a:r>
              <a:rPr lang="en-GB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 the ‘</a:t>
            </a:r>
            <a:r>
              <a:rPr lang="en-GB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articulatory</a:t>
            </a:r>
            <a:r>
              <a:rPr lang="en-GB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setting’. It may give a speech variety its characteristic ‘colour’ and is one of the ways in which dialects tend to be identified by lay people (for example, identifying a particular dialect as ‘nasal’).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285729"/>
            <a:ext cx="8501122" cy="1285883"/>
          </a:xfrm>
        </p:spPr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REGIONAL DIALECTOLOGY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8572560" cy="4929222"/>
          </a:xfrm>
        </p:spPr>
        <p:txBody>
          <a:bodyPr>
            <a:normAutofit lnSpcReduction="10000"/>
          </a:bodyPr>
          <a:lstStyle/>
          <a:p>
            <a:pPr algn="l"/>
            <a:r>
              <a:rPr lang="en-GB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MORE CHALLENGES FOR DIALECTOLOGISTS</a:t>
            </a:r>
          </a:p>
          <a:p>
            <a:pPr algn="l"/>
            <a:r>
              <a:rPr lang="fr-FR" sz="2800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Discourse</a:t>
            </a:r>
            <a:r>
              <a:rPr lang="fr-FR" sz="2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fr-FR" sz="2800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Dialect</a:t>
            </a:r>
            <a:endParaRPr lang="fr-FR" sz="28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en-GB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dialectologists should pay attention to how the characteristic ‘flavour’ of a dialect may also reside in the special norms for interaction, special types of speech events that may be embedded within a conversation, and the use of elements whose function is to smoothen interaction and conversation. </a:t>
            </a:r>
          </a:p>
          <a:p>
            <a:pPr algn="l">
              <a:buFont typeface="Arial" pitchFamily="34" charset="0"/>
              <a:buChar char="•"/>
            </a:pPr>
            <a:r>
              <a:rPr lang="en-GB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Macaulay attempted to characterise the dialect of English in Ayr, Scotland, by quantifying the use of discourse particles like I mean, y’ know, you ken, oh, and so 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285729"/>
            <a:ext cx="8501122" cy="1285883"/>
          </a:xfrm>
        </p:spPr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REGIONAL DIALECTOLOGY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8572560" cy="4929222"/>
          </a:xfrm>
        </p:spPr>
        <p:txBody>
          <a:bodyPr>
            <a:normAutofit/>
          </a:bodyPr>
          <a:lstStyle/>
          <a:p>
            <a:pPr algn="l"/>
            <a:r>
              <a:rPr lang="en-GB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MORE CHALLENGES FOR DIALECTOLOGISTS</a:t>
            </a:r>
          </a:p>
          <a:p>
            <a:pPr algn="l"/>
            <a:r>
              <a:rPr lang="en-GB" sz="2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Register and Dialect</a:t>
            </a:r>
          </a:p>
          <a:p>
            <a:pPr algn="l">
              <a:buFont typeface="Arial" pitchFamily="34" charset="0"/>
              <a:buChar char="•"/>
            </a:pPr>
            <a:r>
              <a:rPr lang="en-GB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term ‘register’ denotes variation in language according to the context in which it is being used.</a:t>
            </a:r>
          </a:p>
          <a:p>
            <a:pPr algn="l">
              <a:buFont typeface="Arial" pitchFamily="34" charset="0"/>
              <a:buChar char="•"/>
            </a:pPr>
            <a:r>
              <a:rPr lang="en-GB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Clear-cut registers involve the law (sometimes called ‘legalese’), sports broadcasting  and  </a:t>
            </a:r>
            <a:r>
              <a:rPr lang="en-GB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scientifi</a:t>
            </a:r>
            <a:r>
              <a:rPr lang="en-GB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  discourse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285729"/>
            <a:ext cx="8501122" cy="1285883"/>
          </a:xfrm>
        </p:spPr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REGIONAL DIALECTOLOGY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8572560" cy="4929222"/>
          </a:xfrm>
        </p:spPr>
        <p:txBody>
          <a:bodyPr>
            <a:normAutofit/>
          </a:bodyPr>
          <a:lstStyle/>
          <a:p>
            <a:pPr algn="l"/>
            <a:r>
              <a:rPr lang="en-GB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MORE CHALLENGES FOR DIALECTOLOGISTS</a:t>
            </a:r>
          </a:p>
          <a:p>
            <a:pPr algn="l"/>
            <a:r>
              <a:rPr lang="en-GB" sz="2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Register and Dialect</a:t>
            </a:r>
          </a:p>
          <a:p>
            <a:pPr algn="l">
              <a:buFont typeface="Arial" pitchFamily="34" charset="0"/>
              <a:buChar char="•"/>
            </a:pPr>
            <a:r>
              <a:rPr lang="en-GB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Halliday</a:t>
            </a:r>
            <a:r>
              <a:rPr lang="en-GB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et al. (1964) stressed three dimensions along which register may vary: field, tenor and mode.</a:t>
            </a:r>
          </a:p>
          <a:p>
            <a:pPr algn="l">
              <a:buFont typeface="Arial" pitchFamily="34" charset="0"/>
              <a:buChar char="•"/>
            </a:pPr>
            <a:r>
              <a:rPr lang="en-GB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Field</a:t>
            </a:r>
            <a:r>
              <a:rPr lang="en-GB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nature of the topic around which the language activity is centred (‘what is happening’).</a:t>
            </a:r>
          </a:p>
          <a:p>
            <a:pPr algn="l">
              <a:buFont typeface="Arial" pitchFamily="34" charset="0"/>
              <a:buChar char="•"/>
            </a:pPr>
            <a:r>
              <a:rPr lang="en-GB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Tenor</a:t>
            </a:r>
            <a:r>
              <a:rPr lang="en-GB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relations between people communicating (‘who is taking part, and on what terms’)</a:t>
            </a:r>
          </a:p>
          <a:p>
            <a:pPr algn="l">
              <a:buFont typeface="Arial" pitchFamily="34" charset="0"/>
              <a:buChar char="•"/>
            </a:pPr>
            <a:r>
              <a:rPr lang="en-GB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Mode</a:t>
            </a:r>
            <a:r>
              <a:rPr lang="en-GB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 medium  employed  (‘is  the  language  form  spoken,  written,  signed etc</a:t>
            </a:r>
            <a:r>
              <a:rPr lang="en-GB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.?’) </a:t>
            </a:r>
            <a:endParaRPr lang="en-GB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285729"/>
            <a:ext cx="8501122" cy="1285883"/>
          </a:xfrm>
        </p:spPr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REGIONAL DIALECTOLOGY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8572560" cy="4929222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distinction between language and dialect is a political rather than a linguistic one. </a:t>
            </a:r>
          </a:p>
          <a:p>
            <a:pPr algn="l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linguists  prefer  to  use  the  term ‘variety’.</a:t>
            </a:r>
          </a:p>
          <a:p>
            <a:pPr algn="l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Many linguists consider all dialects of a language to be equal,</a:t>
            </a:r>
          </a:p>
          <a:p>
            <a:pPr algn="l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Some linguists, however, believe that not all dialects are equal. In particular, the standard variety of a community may have the advantage over others</a:t>
            </a:r>
            <a:endParaRPr lang="en-GB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285729"/>
            <a:ext cx="8501122" cy="1285883"/>
          </a:xfrm>
        </p:spPr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REGIONAL DIALECTOLOGY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8572560" cy="4929222"/>
          </a:xfrm>
        </p:spPr>
        <p:txBody>
          <a:bodyPr>
            <a:normAutofit fontScale="92500" lnSpcReduction="10000"/>
          </a:bodyPr>
          <a:lstStyle/>
          <a:p>
            <a:pPr algn="l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standard form of a language is a </a:t>
            </a:r>
            <a:r>
              <a:rPr lang="en-GB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sociohistorical</a:t>
            </a: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product rather than an entity that necessarily pre-dated other varieties of that language.</a:t>
            </a:r>
          </a:p>
          <a:p>
            <a:pPr algn="l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Because of the above two considerations, it can be said that everyone speaks a dialect.</a:t>
            </a:r>
          </a:p>
          <a:p>
            <a:pPr algn="l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Accent is often part of the defining feature of a dialect, but may be separated from it.</a:t>
            </a:r>
          </a:p>
          <a:p>
            <a:pPr algn="l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 is possible to speak the standard form of a language while using an accent associated with a particular region.</a:t>
            </a:r>
            <a:endParaRPr lang="en-GB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285729"/>
            <a:ext cx="8501122" cy="1285883"/>
          </a:xfrm>
        </p:spPr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REGIONAL DIALECTOLOGY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8572560" cy="4929222"/>
          </a:xfrm>
        </p:spPr>
        <p:txBody>
          <a:bodyPr>
            <a:normAutofit/>
          </a:bodyPr>
          <a:lstStyle/>
          <a:p>
            <a:pPr algn="l"/>
            <a:r>
              <a:rPr lang="en-GB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Some Pioneers of Dialectology</a:t>
            </a:r>
          </a:p>
          <a:p>
            <a:pPr algn="l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Georg </a:t>
            </a:r>
            <a:r>
              <a:rPr lang="en-GB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Wenker</a:t>
            </a: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a German school teacher who tried to construct an accurate  dialect  map  of  Germany  starting  in  1876,  </a:t>
            </a:r>
          </a:p>
          <a:p>
            <a:pPr algn="l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and  Jules  </a:t>
            </a:r>
            <a:r>
              <a:rPr lang="en-GB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Gilliéron</a:t>
            </a: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 a French scholar who did a national dialectology survey in France in the 1880s, are acknowledged as pioneers of dialectology. </a:t>
            </a:r>
            <a:endParaRPr lang="en-GB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285729"/>
            <a:ext cx="8501122" cy="1285883"/>
          </a:xfrm>
        </p:spPr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REGIONAL DIALECTOLOGY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8572560" cy="492922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GB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Some Pioneers of Dialectology</a:t>
            </a:r>
          </a:p>
          <a:p>
            <a:pPr algn="l">
              <a:buFont typeface="Arial" pitchFamily="34" charset="0"/>
              <a:buChar char="•"/>
            </a:pPr>
            <a:r>
              <a:rPr lang="en-GB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Wenker</a:t>
            </a: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carried out his investigation by post, contacting every village in Germany that had </a:t>
            </a:r>
          </a:p>
          <a:p>
            <a:pPr algn="l"/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 school.  His  questionnaire  comprised  forty sentences  having  features of  linguistic  interest,  which  the  local  headmaster/teacher  was  asked to rephrase  in  the  local  dialect.</a:t>
            </a:r>
          </a:p>
          <a:p>
            <a:pPr algn="l">
              <a:buFont typeface="Arial" pitchFamily="34" charset="0"/>
              <a:buChar char="•"/>
            </a:pPr>
            <a:r>
              <a:rPr lang="en-GB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Sprachatlas</a:t>
            </a: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des  </a:t>
            </a:r>
            <a:r>
              <a:rPr lang="en-GB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Deutschen</a:t>
            </a: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GB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Reichs</a:t>
            </a: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(‘Language </a:t>
            </a:r>
          </a:p>
          <a:p>
            <a:pPr algn="l"/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Atlas of the German Empire’) was compiled, containing a series of maps each illustrating a single feature over north and central Germany.</a:t>
            </a:r>
          </a:p>
          <a:p>
            <a:pPr algn="l"/>
            <a:endParaRPr lang="en-GB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GB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285729"/>
            <a:ext cx="8501122" cy="1285883"/>
          </a:xfrm>
        </p:spPr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REGIONAL DIALECTOLOGY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8572560" cy="4929222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GB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Some Pioneers of Dialectology</a:t>
            </a:r>
          </a:p>
          <a:p>
            <a:pPr algn="l">
              <a:buFont typeface="Arial" pitchFamily="34" charset="0"/>
              <a:buChar char="•"/>
            </a:pPr>
            <a:r>
              <a:rPr lang="en-GB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Gilliéron</a:t>
            </a: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employed a single fieldworker, Edmond </a:t>
            </a:r>
            <a:r>
              <a:rPr lang="en-GB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Edmont</a:t>
            </a: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 amateur linguist trained in phonetics.</a:t>
            </a:r>
          </a:p>
          <a:p>
            <a:pPr algn="l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‘</a:t>
            </a:r>
            <a:r>
              <a:rPr lang="en-GB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Gilliéron</a:t>
            </a: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bought </a:t>
            </a:r>
            <a:r>
              <a:rPr lang="en-GB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Edmont</a:t>
            </a: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 bicycle, and sent him </a:t>
            </a:r>
          </a:p>
          <a:p>
            <a:pPr algn="l"/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pedalling off around 639 rural localities in France and the French-speaking parts  of  Belgium, Switzerland  and  Italy’.</a:t>
            </a:r>
          </a:p>
          <a:p>
            <a:pPr algn="l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He  chose  one  consultant  per locality usually a male aged between 15 and 85</a:t>
            </a:r>
          </a:p>
          <a:p>
            <a:pPr algn="l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1,920 maps appeared between  1902  and  1910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285729"/>
            <a:ext cx="8501122" cy="1285883"/>
          </a:xfrm>
        </p:spPr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REGIONAL DIALECTOLOGY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8572560" cy="4929222"/>
          </a:xfrm>
        </p:spPr>
        <p:txBody>
          <a:bodyPr>
            <a:normAutofit/>
          </a:bodyPr>
          <a:lstStyle/>
          <a:p>
            <a:pPr algn="l"/>
            <a:r>
              <a:rPr lang="en-GB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Some Pioneers of Dialectology</a:t>
            </a:r>
          </a:p>
          <a:p>
            <a:pPr algn="l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Survey of Scottish (English) Dialects began in 1949, and the Survey of English Dialects (SED) was planned in the late 1940s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5053</TotalTime>
  <Words>1570</Words>
  <Application>Microsoft Office PowerPoint</Application>
  <PresentationFormat>Affichage à l'écran (4:3)</PresentationFormat>
  <Paragraphs>150</Paragraphs>
  <Slides>37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37</vt:i4>
      </vt:variant>
    </vt:vector>
  </HeadingPairs>
  <TitlesOfParts>
    <vt:vector size="42" baseType="lpstr">
      <vt:lpstr>Arial</vt:lpstr>
      <vt:lpstr>Calibri</vt:lpstr>
      <vt:lpstr>Phonetic-Alphabet</vt:lpstr>
      <vt:lpstr>Times New Roman</vt:lpstr>
      <vt:lpstr>Thème Office</vt:lpstr>
      <vt:lpstr>REGIONAL DIALECTOLOGY</vt:lpstr>
      <vt:lpstr>REGIONAL DIALECTOLOGY</vt:lpstr>
      <vt:lpstr>REGIONAL DIALECTOLOGY</vt:lpstr>
      <vt:lpstr>REGIONAL DIALECTOLOGY</vt:lpstr>
      <vt:lpstr>REGIONAL DIALECTOLOGY</vt:lpstr>
      <vt:lpstr>REGIONAL DIALECTOLOGY</vt:lpstr>
      <vt:lpstr>REGIONAL DIALECTOLOGY</vt:lpstr>
      <vt:lpstr>REGIONAL DIALECTOLOGY</vt:lpstr>
      <vt:lpstr>REGIONAL DIALECTOLOGY</vt:lpstr>
      <vt:lpstr>REGIONAL DIALECTOLOGY</vt:lpstr>
      <vt:lpstr>REGIONAL DIALECTOLOGY</vt:lpstr>
      <vt:lpstr>REGIONAL DIALECTOLOGY</vt:lpstr>
      <vt:lpstr>REGIONAL DIALECTOLOGY</vt:lpstr>
      <vt:lpstr>REGIONAL DIALECTOLOGY</vt:lpstr>
      <vt:lpstr>REGIONAL DIALECTOLOGY</vt:lpstr>
      <vt:lpstr>REGIONAL DIALECTOLOGY</vt:lpstr>
      <vt:lpstr>REGIONAL DIALECTOLOGY</vt:lpstr>
      <vt:lpstr>REGIONAL DIALECTOLOGY</vt:lpstr>
      <vt:lpstr>REGIONAL DIALECTOLOGY</vt:lpstr>
      <vt:lpstr>REGIONAL DIALECTOLOGY</vt:lpstr>
      <vt:lpstr>REGIONAL DIALECTOLOGY</vt:lpstr>
      <vt:lpstr>REGIONAL DIALECTOLOGY</vt:lpstr>
      <vt:lpstr>REGIONAL DIALECTOLOGY</vt:lpstr>
      <vt:lpstr>REGIONAL DIALECTOLOGY</vt:lpstr>
      <vt:lpstr>REGIONAL DIALECTOLOGY</vt:lpstr>
      <vt:lpstr>REGIONAL DIALECTOLOGY</vt:lpstr>
      <vt:lpstr>REGIONAL DIALECTOLOGY</vt:lpstr>
      <vt:lpstr>REGIONAL DIALECTOLOGY</vt:lpstr>
      <vt:lpstr>REGIONAL DIALECTOLOGY</vt:lpstr>
      <vt:lpstr>REGIONAL DIALECTOLOGY</vt:lpstr>
      <vt:lpstr>REGIONAL DIALECTOLOGY</vt:lpstr>
      <vt:lpstr>REGIONAL DIALECTOLOGY</vt:lpstr>
      <vt:lpstr>REGIONAL DIALECTOLOGY</vt:lpstr>
      <vt:lpstr>REGIONAL DIALECTOLOGY</vt:lpstr>
      <vt:lpstr>REGIONAL DIALECTOLOGY</vt:lpstr>
      <vt:lpstr>REGIONAL DIALECTOLOGY</vt:lpstr>
      <vt:lpstr>REGIONAL DIALECTOLOGY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DELL</dc:creator>
  <cp:lastModifiedBy>Bouri </cp:lastModifiedBy>
  <cp:revision>69</cp:revision>
  <dcterms:created xsi:type="dcterms:W3CDTF">2016-10-22T16:32:41Z</dcterms:created>
  <dcterms:modified xsi:type="dcterms:W3CDTF">2023-10-17T06:41:37Z</dcterms:modified>
</cp:coreProperties>
</file>