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sldIdLst>
    <p:sldId id="256" r:id="rId2"/>
    <p:sldId id="257" r:id="rId3"/>
    <p:sldId id="264" r:id="rId4"/>
    <p:sldId id="265" r:id="rId5"/>
    <p:sldId id="263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70" autoAdjust="0"/>
  </p:normalViewPr>
  <p:slideViewPr>
    <p:cSldViewPr snapToGrid="0">
      <p:cViewPr varScale="1">
        <p:scale>
          <a:sx n="82" d="100"/>
          <a:sy n="82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00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26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126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403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16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045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003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931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05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09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08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7839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405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95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54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93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F609C50-F0A4-4795-BD75-735F20FC7B56}" type="datetimeFigureOut">
              <a:rPr lang="fr-FR" smtClean="0"/>
              <a:t>14/01/2021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AB233FC-75F3-419A-A3FD-170B05A6D8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75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DF294F4-A942-45E2-AC01-EF1878AB683A}"/>
              </a:ext>
            </a:extLst>
          </p:cNvPr>
          <p:cNvSpPr txBox="1"/>
          <p:nvPr/>
        </p:nvSpPr>
        <p:spPr>
          <a:xfrm>
            <a:off x="351692" y="2867307"/>
            <a:ext cx="7413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Module: (TP) Multiplication végétale et Biotechnologie  </a:t>
            </a:r>
            <a:endParaRPr lang="fr-FR" sz="2400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0AB7753-95F2-4660-973E-5F0B110746B3}"/>
              </a:ext>
            </a:extLst>
          </p:cNvPr>
          <p:cNvSpPr txBox="1"/>
          <p:nvPr/>
        </p:nvSpPr>
        <p:spPr>
          <a:xfrm>
            <a:off x="5413716" y="3529029"/>
            <a:ext cx="1645920" cy="40011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 N° 02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AD9DCDA-A5F2-4066-B553-2B725A235EA3}"/>
              </a:ext>
            </a:extLst>
          </p:cNvPr>
          <p:cNvSpPr txBox="1"/>
          <p:nvPr/>
        </p:nvSpPr>
        <p:spPr>
          <a:xfrm>
            <a:off x="1733843" y="4129196"/>
            <a:ext cx="8724314" cy="954107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Régénération et morphogenèse des plants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isssus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d’embryons mature d’orge (</a:t>
            </a:r>
            <a:r>
              <a:rPr lang="fr-FR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Hordeum</a:t>
            </a:r>
            <a:r>
              <a:rPr lang="fr-F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vulgare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AD1BD3C-1F01-4527-88D8-4637D3E9777F}"/>
              </a:ext>
            </a:extLst>
          </p:cNvPr>
          <p:cNvSpPr txBox="1"/>
          <p:nvPr/>
        </p:nvSpPr>
        <p:spPr>
          <a:xfrm>
            <a:off x="4352080" y="5468028"/>
            <a:ext cx="3769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Réalisé par:</a:t>
            </a:r>
          </a:p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CHEBOUT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Abderrezzeq</a:t>
            </a: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A65E54-C1D1-422A-AE67-AB6DAD2EB505}"/>
              </a:ext>
            </a:extLst>
          </p:cNvPr>
          <p:cNvSpPr/>
          <p:nvPr/>
        </p:nvSpPr>
        <p:spPr>
          <a:xfrm>
            <a:off x="1153552" y="140469"/>
            <a:ext cx="9580098" cy="2534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REPUBLIQUE ALGERIENNE DEMOCRATIQUE ET POPULAIRE</a:t>
            </a:r>
          </a:p>
          <a:p>
            <a:pPr algn="ctr">
              <a:lnSpc>
                <a:spcPct val="150000"/>
              </a:lnSpc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Ministère De L’enseignement Supérieur  Et De La Recherche Scientifique</a:t>
            </a:r>
          </a:p>
          <a:p>
            <a:pPr algn="ctr">
              <a:lnSpc>
                <a:spcPct val="150000"/>
              </a:lnSpc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Université Larbi Ben M’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fr-F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Oum El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</a:t>
            </a:r>
            <a:r>
              <a:rPr lang="fr-FR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b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Faculté des sciences exactes et sciences de la nature</a:t>
            </a:r>
            <a:b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 de biologie</a:t>
            </a:r>
            <a:b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454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90F9D6D-6969-43D5-A9C6-B147B54C030E}"/>
              </a:ext>
            </a:extLst>
          </p:cNvPr>
          <p:cNvSpPr txBox="1"/>
          <p:nvPr/>
        </p:nvSpPr>
        <p:spPr>
          <a:xfrm>
            <a:off x="320039" y="413211"/>
            <a:ext cx="186045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i="0" u="none" strike="noStrike" baseline="0" dirty="0">
                <a:solidFill>
                  <a:srgbClr val="810000"/>
                </a:solidFill>
                <a:latin typeface="TimesNewRoman,Bold"/>
              </a:rPr>
              <a:t>Introduction</a:t>
            </a:r>
            <a:endParaRPr lang="fr-FR" sz="2400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9C7A047-D563-458E-A9A3-26DA7981724C}"/>
              </a:ext>
            </a:extLst>
          </p:cNvPr>
          <p:cNvSpPr txBox="1"/>
          <p:nvPr/>
        </p:nvSpPr>
        <p:spPr>
          <a:xfrm>
            <a:off x="89681" y="2274838"/>
            <a:ext cx="1115568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b="0" i="0" u="none" strike="noStrike" baseline="0" dirty="0">
                <a:latin typeface="TimesNewRoman"/>
              </a:rPr>
              <a:t>	</a:t>
            </a:r>
            <a:r>
              <a:rPr lang="fr-F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culture </a:t>
            </a:r>
            <a:r>
              <a:rPr lang="fr-FR" sz="20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vitro </a:t>
            </a:r>
            <a:r>
              <a:rPr lang="fr-F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 basée sur la mise en culture d’explant en milieu artificiel contrôlé, à l’abri de toutes contaminations (en </a:t>
            </a:r>
            <a:r>
              <a:rPr lang="fr-FR" sz="2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axenie</a:t>
            </a:r>
            <a:r>
              <a:rPr lang="fr-F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but de la culture </a:t>
            </a:r>
            <a:r>
              <a:rPr lang="fr-FR" sz="20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vitro </a:t>
            </a:r>
            <a:r>
              <a:rPr lang="fr-F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 de permettre la régénération de la plante entière autonome et fertile à partir de la propriété des cellules végétales : la totipotence</a:t>
            </a:r>
          </a:p>
          <a:p>
            <a:pPr algn="just"/>
            <a:r>
              <a:rPr lang="fr-F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La totipotence est l’habilité d’une cellule à se différencier puis après de se développer en un nouvel organisme à part. </a:t>
            </a:r>
          </a:p>
          <a:p>
            <a:pPr algn="just"/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techniques de culture </a:t>
            </a:r>
            <a:r>
              <a:rPr lang="fr-FR" sz="2000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vitro </a:t>
            </a:r>
            <a:r>
              <a:rPr lang="fr-FR" sz="2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sont des outils qui permettent d’améliorer les plantes mais aussi d’assainir les variétés ou bien de réduire les coûts de productions. Cependant bien d’autres applications sont possibles.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D52A344-25D8-4857-A649-02772E1BBE3A}"/>
              </a:ext>
            </a:extLst>
          </p:cNvPr>
          <p:cNvSpPr txBox="1"/>
          <p:nvPr/>
        </p:nvSpPr>
        <p:spPr>
          <a:xfrm>
            <a:off x="320039" y="1308185"/>
            <a:ext cx="106949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La biotechnologie </a:t>
            </a:r>
            <a:r>
              <a:rPr lang="fr-FR" sz="2000" b="1" i="0" u="none" strike="noStrike" baseline="0" dirty="0">
                <a:solidFill>
                  <a:srgbClr val="001D2E"/>
                </a:solidFill>
                <a:latin typeface="Times New Roman" panose="02020603050405020304" pitchFamily="18" charset="0"/>
              </a:rPr>
              <a:t>est ensemble de techniques biologiques appliquées pour la production </a:t>
            </a:r>
            <a:r>
              <a:rPr lang="fr-FR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de la biomasse </a:t>
            </a:r>
            <a:r>
              <a:rPr lang="fr-FR" sz="2000" b="1" i="0" u="none" strike="noStrike" baseline="0" dirty="0">
                <a:solidFill>
                  <a:srgbClr val="001D2E"/>
                </a:solidFill>
                <a:latin typeface="Times New Roman" panose="02020603050405020304" pitchFamily="18" charset="0"/>
              </a:rPr>
              <a:t>à partir de cellules </a:t>
            </a:r>
            <a:r>
              <a:rPr lang="fr-FR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végétales </a:t>
            </a:r>
            <a:r>
              <a:rPr lang="fr-FR" sz="2000" b="1" dirty="0">
                <a:solidFill>
                  <a:srgbClr val="001D2E"/>
                </a:solidFill>
                <a:latin typeface="Times New Roman" panose="02020603050405020304" pitchFamily="18" charset="0"/>
              </a:rPr>
              <a:t>ou </a:t>
            </a:r>
            <a:r>
              <a:rPr lang="fr-FR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animales</a:t>
            </a:r>
            <a:r>
              <a:rPr lang="fr-FR" sz="2000" b="1" dirty="0">
                <a:solidFill>
                  <a:srgbClr val="001D2E"/>
                </a:solidFill>
                <a:latin typeface="Times New Roman" panose="02020603050405020304" pitchFamily="18" charset="0"/>
              </a:rPr>
              <a:t> </a:t>
            </a:r>
            <a:r>
              <a:rPr lang="fr-FR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938780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F9AD817-F152-4403-B8E8-77AF0FD23300}"/>
              </a:ext>
            </a:extLst>
          </p:cNvPr>
          <p:cNvSpPr txBox="1"/>
          <p:nvPr/>
        </p:nvSpPr>
        <p:spPr>
          <a:xfrm>
            <a:off x="412944" y="729248"/>
            <a:ext cx="1110292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culture in vitro se base sur la propriété de: </a:t>
            </a:r>
          </a:p>
          <a:p>
            <a:pPr algn="ctr"/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dédifférenciation cellulaire imposée par la culture in vitro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BC472E1-7041-47E5-9A7C-A741D22D3452}"/>
              </a:ext>
            </a:extLst>
          </p:cNvPr>
          <p:cNvSpPr txBox="1"/>
          <p:nvPr/>
        </p:nvSpPr>
        <p:spPr>
          <a:xfrm>
            <a:off x="0" y="2054829"/>
            <a:ext cx="1146458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Totipotence: aptitude de la cellule végétale à exprimer la totalité de ses potentialités pour donner un organisme entier.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09EB9AE-B306-4E14-A4B4-EDA8D822FC75}"/>
              </a:ext>
            </a:extLst>
          </p:cNvPr>
          <p:cNvSpPr txBox="1"/>
          <p:nvPr/>
        </p:nvSpPr>
        <p:spPr>
          <a:xfrm>
            <a:off x="412944" y="3751883"/>
            <a:ext cx="1136610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Caractéristiques des techniques de la culture in vitro</a:t>
            </a:r>
          </a:p>
          <a:p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a/Asepsie: 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absence de microbes qui peuvent envahir le milieu et introduire des éléments inconnus (toxines) dans le milieu de culture</a:t>
            </a:r>
          </a:p>
          <a:p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677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98B41EE-C1E1-4680-B52C-D2ACBC818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5" y="109024"/>
            <a:ext cx="11240086" cy="64430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29888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9DB4EC2-595E-4FEF-B5BD-36C61D9C4BA2}"/>
              </a:ext>
            </a:extLst>
          </p:cNvPr>
          <p:cNvSpPr txBox="1"/>
          <p:nvPr/>
        </p:nvSpPr>
        <p:spPr>
          <a:xfrm>
            <a:off x="539261" y="407852"/>
            <a:ext cx="1111347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Mise en culture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paillasse balayée par l’air filtré stérilisé ou bien par l'eau de javel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Sous la hotte à flux laminaire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manipulateur doit rincer ses mains avec une solution antiseptique.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faut aussi éviter toutes les actions pouvant amener des contaminants comme la parole, la toux Etc.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43C7B45-C8A6-4A78-8E6E-AC3254A69B0C}"/>
              </a:ext>
            </a:extLst>
          </p:cNvPr>
          <p:cNvSpPr txBox="1"/>
          <p:nvPr/>
        </p:nvSpPr>
        <p:spPr>
          <a:xfrm>
            <a:off x="605496" y="3130061"/>
            <a:ext cx="1098100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Milieu de culture</a:t>
            </a:r>
          </a:p>
          <a:p>
            <a:r>
              <a:rPr lang="fr-FR" dirty="0"/>
              <a:t>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composition du milieu de culture est totalement connue: La composition du milieu de culture dépend de beaucoup de facteur dont les plus importants sont 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matériel végétal (espèce, variété, cultivar. .Etc.) 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type d’explant (taille) 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l’objectif de la culture.</a:t>
            </a:r>
          </a:p>
        </p:txBody>
      </p:sp>
    </p:spTree>
    <p:extLst>
      <p:ext uri="{BB962C8B-B14F-4D97-AF65-F5344CB8AC3E}">
        <p14:creationId xmlns:p14="http://schemas.microsoft.com/office/powerpoint/2010/main" val="2835656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7E1041C-B37A-44C4-9BFA-6CB5B050126E}"/>
              </a:ext>
            </a:extLst>
          </p:cNvPr>
          <p:cNvSpPr txBox="1"/>
          <p:nvPr/>
        </p:nvSpPr>
        <p:spPr>
          <a:xfrm>
            <a:off x="1332913" y="305025"/>
            <a:ext cx="100337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Milieu de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Murashige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Skoog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M.S. (pour un litre de solution).</a:t>
            </a:r>
          </a:p>
          <a:p>
            <a:pPr algn="ctr"/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milieu est la base de la composition de nombreux milieux de culture</a:t>
            </a:r>
            <a:r>
              <a:rPr lang="fr-FR" dirty="0"/>
              <a:t>.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A651715-B0DE-433D-B235-F6BB85C98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956365"/>
              </p:ext>
            </p:extLst>
          </p:nvPr>
        </p:nvGraphicFramePr>
        <p:xfrm>
          <a:off x="1872774" y="1136021"/>
          <a:ext cx="8710150" cy="5346614"/>
        </p:xfrm>
        <a:graphic>
          <a:graphicData uri="http://schemas.openxmlformats.org/drawingml/2006/table">
            <a:tbl>
              <a:tblPr/>
              <a:tblGrid>
                <a:gridCol w="2613045">
                  <a:extLst>
                    <a:ext uri="{9D8B030D-6E8A-4147-A177-3AD203B41FA5}">
                      <a16:colId xmlns:a16="http://schemas.microsoft.com/office/drawing/2014/main" val="3611059184"/>
                    </a:ext>
                  </a:extLst>
                </a:gridCol>
                <a:gridCol w="3484060">
                  <a:extLst>
                    <a:ext uri="{9D8B030D-6E8A-4147-A177-3AD203B41FA5}">
                      <a16:colId xmlns:a16="http://schemas.microsoft.com/office/drawing/2014/main" val="2154816940"/>
                    </a:ext>
                  </a:extLst>
                </a:gridCol>
                <a:gridCol w="2613045">
                  <a:extLst>
                    <a:ext uri="{9D8B030D-6E8A-4147-A177-3AD203B41FA5}">
                      <a16:colId xmlns:a16="http://schemas.microsoft.com/office/drawing/2014/main" val="2363665816"/>
                    </a:ext>
                  </a:extLst>
                </a:gridCol>
              </a:tblGrid>
              <a:tr h="381901">
                <a:tc rowSpan="5">
                  <a:txBody>
                    <a:bodyPr/>
                    <a:lstStyle/>
                    <a:p>
                      <a:r>
                        <a:rPr lang="fr-FR" sz="1800" b="1" dirty="0"/>
                        <a:t>Macroéléments: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fr-FR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1,650 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230335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KNO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fr-FR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 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035969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CaCl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H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0,44 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400104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MgSO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 H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0,370 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810453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fr-FR" sz="1800" b="1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fr-FR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0,170 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814235"/>
                  </a:ext>
                </a:extLst>
              </a:tr>
              <a:tr h="381901">
                <a:tc rowSpan="7">
                  <a:txBody>
                    <a:bodyPr/>
                    <a:lstStyle/>
                    <a:p>
                      <a:r>
                        <a:rPr lang="fr-FR" sz="1800" b="1" dirty="0"/>
                        <a:t>Microéléments :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fr-FR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 mg.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575209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MnSO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 H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22,3 mg.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729470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ZnSO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 H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 mg.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172531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0,83 mg.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976425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MoO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2H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 mg.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337243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CuSO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 H</a:t>
                      </a:r>
                      <a:r>
                        <a:rPr lang="fr-FR" sz="1800" b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0,025 mg.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340728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CoCl</a:t>
                      </a:r>
                      <a:r>
                        <a:rPr lang="fr-FR" sz="1800" b="1" baseline="-2500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 H</a:t>
                      </a:r>
                      <a:r>
                        <a:rPr lang="fr-FR" sz="1800" b="1" baseline="-2500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0,025 mg.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707473"/>
                  </a:ext>
                </a:extLst>
              </a:tr>
              <a:tr h="381901">
                <a:tc rowSpan="2">
                  <a:txBody>
                    <a:bodyPr/>
                    <a:lstStyle/>
                    <a:p>
                      <a:r>
                        <a:rPr lang="fr-FR" sz="2000" b="1" dirty="0"/>
                        <a:t>Fer :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FeSO</a:t>
                      </a:r>
                      <a:r>
                        <a:rPr lang="fr-FR" sz="1800" b="1" baseline="-25000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fr-FR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 H</a:t>
                      </a:r>
                      <a:r>
                        <a:rPr lang="fr-FR" sz="1800" b="1" baseline="-25000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2,78 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734183"/>
                  </a:ext>
                </a:extLst>
              </a:tr>
              <a:tr h="381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fr-FR" sz="1800" b="1" baseline="-25000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fr-FR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EDTA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3,73 g.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072260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A5D30382-DE9C-459D-8753-850C2C8A9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6695" y="5282308"/>
            <a:ext cx="1340799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996325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124</TotalTime>
  <Words>502</Words>
  <Application>Microsoft Office PowerPoint</Application>
  <PresentationFormat>Grand écran</PresentationFormat>
  <Paragraphs>64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Times New Roman</vt:lpstr>
      <vt:lpstr>TimesNewRoman</vt:lpstr>
      <vt:lpstr>TimesNewRoman,Bold</vt:lpstr>
      <vt:lpstr>Tw Cen MT</vt:lpstr>
      <vt:lpstr>Wingdings</vt:lpstr>
      <vt:lpstr>Ronds dans l’eau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RAZZEK</dc:creator>
  <cp:lastModifiedBy>Pc</cp:lastModifiedBy>
  <cp:revision>14</cp:revision>
  <dcterms:created xsi:type="dcterms:W3CDTF">2021-01-10T10:38:51Z</dcterms:created>
  <dcterms:modified xsi:type="dcterms:W3CDTF">2021-01-14T11:16:50Z</dcterms:modified>
</cp:coreProperties>
</file>