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65" r:id="rId3"/>
    <p:sldId id="38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4" clrIdx="0">
    <p:extLst>
      <p:ext uri="{19B8F6BF-5375-455C-9EA6-DF929625EA0E}">
        <p15:presenceInfo xmlns:p15="http://schemas.microsoft.com/office/powerpoint/2012/main" userId="hp" providerId="None"/>
      </p:ext>
    </p:extLst>
  </p:cmAuthor>
  <p:cmAuthor id="2" name="Bra Ni" initials="BN" lastIdx="5" clrIdx="1">
    <p:extLst>
      <p:ext uri="{19B8F6BF-5375-455C-9EA6-DF929625EA0E}">
        <p15:presenceInfo xmlns:p15="http://schemas.microsoft.com/office/powerpoint/2012/main" userId="a5afa062582ebe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76B7"/>
    <a:srgbClr val="FFFFFF"/>
    <a:srgbClr val="0A7AB9"/>
    <a:srgbClr val="4472C4"/>
    <a:srgbClr val="70AD47"/>
    <a:srgbClr val="3399FF"/>
    <a:srgbClr val="FFCC66"/>
    <a:srgbClr val="D9D9D9"/>
    <a:srgbClr val="5B9BD5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84817" autoAdjust="0"/>
  </p:normalViewPr>
  <p:slideViewPr>
    <p:cSldViewPr snapToGrid="0">
      <p:cViewPr varScale="1">
        <p:scale>
          <a:sx n="55" d="100"/>
          <a:sy n="55" d="100"/>
        </p:scale>
        <p:origin x="256" y="40"/>
      </p:cViewPr>
      <p:guideLst/>
    </p:cSldViewPr>
  </p:slideViewPr>
  <p:outlineViewPr>
    <p:cViewPr>
      <p:scale>
        <a:sx n="33" d="100"/>
        <a:sy n="33" d="100"/>
      </p:scale>
      <p:origin x="0" y="-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96926-B9FE-40AD-B513-83C27FFF5EF6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3DBA-CD46-4C97-AB4C-E75E1A1E8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02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1F7F2-9D75-4152-956B-EDF6B41D5706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8873C-B327-49DF-95A7-9E05979C8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9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8873C-B327-49DF-95A7-9E05979C80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19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AE692-284F-4FF0-8422-AD7D3BAEF7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47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AE692-284F-4FF0-8422-AD7D3BAEF7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84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3832-9832-468F-A72C-DC5F3E5D943C}" type="datetime1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8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3BF0-A4C4-4249-86D6-DA45F698232C}" type="datetime1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3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C739F-D9CA-4CC4-9292-94865927700A}" type="datetime1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30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6FC4-3FF6-4511-B834-B0E0BA388E35}" type="datetime1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7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D0EF-1A3F-454E-8383-CC85C910DBE1}" type="datetime1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826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AD700-B029-49C8-B625-928991EC6B9A}" type="datetime1">
              <a:rPr lang="en-US" smtClean="0"/>
              <a:t>12/16/2023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28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F3DC-DF72-4CFD-9AD5-4A8AA5F65578}" type="datetime1">
              <a:rPr lang="en-US" smtClean="0"/>
              <a:t>12/16/2023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62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662D-8B81-4B12-BB02-BFD0706430A6}" type="datetime1">
              <a:rPr lang="en-US" smtClean="0"/>
              <a:t>12/16/2023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6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1AF2C-C2FE-4B96-B5D7-E6C2701DA0E9}" type="datetime1">
              <a:rPr lang="en-US" smtClean="0"/>
              <a:t>12/16/2023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9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5EEE1-9FD4-44D0-BF20-1EF2039709F8}" type="datetime1">
              <a:rPr lang="en-US" smtClean="0"/>
              <a:t>12/16/2023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83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00B-2217-42E2-8050-663C15F75027}" type="datetime1">
              <a:rPr lang="en-US" smtClean="0"/>
              <a:t>12/16/2023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03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965A5-BB89-40E4-BF1A-C2C17BF7244D}" type="datetime1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C0D0C-0868-4FD9-B63E-9D6F38ED3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86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627266"/>
            <a:ext cx="12192000" cy="2324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78" b="94667" l="889" r="98222">
                        <a14:foregroundMark x1="6667" y1="95111" x2="889" y2="77778"/>
                        <a14:foregroundMark x1="889" y1="77778" x2="36000" y2="36889"/>
                        <a14:foregroundMark x1="36000" y1="36889" x2="35556" y2="7556"/>
                        <a14:foregroundMark x1="35556" y1="7556" x2="54667" y2="1778"/>
                        <a14:foregroundMark x1="55111" y1="2222" x2="73778" y2="18222"/>
                        <a14:foregroundMark x1="73778" y1="18222" x2="75556" y2="46667"/>
                        <a14:foregroundMark x1="75556" y1="46667" x2="80889" y2="53333"/>
                        <a14:foregroundMark x1="80889" y1="53333" x2="80889" y2="60000"/>
                        <a14:foregroundMark x1="80889" y1="60000" x2="93778" y2="60444"/>
                        <a14:foregroundMark x1="95111" y1="60889" x2="98222" y2="67111"/>
                        <a14:foregroundMark x1="9778" y1="93333" x2="92444" y2="92444"/>
                        <a14:foregroundMark x1="92000" y1="92000" x2="96444" y2="92000"/>
                        <a14:foregroundMark x1="96444" y1="92000" x2="96889" y2="65778"/>
                        <a14:foregroundMark x1="62222" y1="53778" x2="64889" y2="58222"/>
                        <a14:foregroundMark x1="60000" y1="36889" x2="66667" y2="43111"/>
                        <a14:foregroundMark x1="45333" y1="86222" x2="50222" y2="89333"/>
                        <a14:foregroundMark x1="18222" y1="88889" x2="88444" y2="69778"/>
                        <a14:foregroundMark x1="90222" y1="73333" x2="32444" y2="92000"/>
                        <a14:foregroundMark x1="61333" y1="21333" x2="66667" y2="24889"/>
                        <a14:foregroundMark x1="43111" y1="12000" x2="41778" y2="36889"/>
                        <a14:foregroundMark x1="75556" y1="56444" x2="36444" y2="80889"/>
                        <a14:foregroundMark x1="66222" y1="67111" x2="55111" y2="78667"/>
                        <a14:foregroundMark x1="76444" y1="54667" x2="72444" y2="63556"/>
                        <a14:foregroundMark x1="56889" y1="74222" x2="32889" y2="81333"/>
                        <a14:foregroundMark x1="39111" y1="87111" x2="19111" y2="93333"/>
                        <a14:backgroundMark x1="1333" y1="73778" x2="32889" y2="36000"/>
                        <a14:backgroundMark x1="32889" y1="6222" x2="52000" y2="444"/>
                        <a14:backgroundMark x1="74222" y1="17333" x2="54222" y2="0"/>
                        <a14:backgroundMark x1="75556" y1="17333" x2="76444" y2="45333"/>
                        <a14:backgroundMark x1="76444" y1="45333" x2="81778" y2="51556"/>
                        <a14:backgroundMark x1="81778" y1="51556" x2="82222" y2="56889"/>
                        <a14:backgroundMark x1="82667" y1="57778" x2="82667" y2="59556"/>
                        <a14:backgroundMark x1="94667" y1="59556" x2="99556" y2="65778"/>
                        <a14:backgroundMark x1="5333" y1="96000" x2="0" y2="79111"/>
                        <a14:backgroundMark x1="98667" y1="65778" x2="97778" y2="96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90" y="183321"/>
            <a:ext cx="1024694" cy="1024694"/>
          </a:xfrm>
          <a:prstGeom prst="rect">
            <a:avLst/>
          </a:prstGeom>
        </p:spPr>
      </p:pic>
      <p:sp>
        <p:nvSpPr>
          <p:cNvPr id="11" name="Rectángulo 11">
            <a:extLst>
              <a:ext uri="{FF2B5EF4-FFF2-40B4-BE49-F238E27FC236}">
                <a16:creationId xmlns:a16="http://schemas.microsoft.com/office/drawing/2014/main" id="{494FBF20-5942-554E-A0E2-E732234528A2}"/>
              </a:ext>
            </a:extLst>
          </p:cNvPr>
          <p:cNvSpPr/>
          <p:nvPr/>
        </p:nvSpPr>
        <p:spPr>
          <a:xfrm>
            <a:off x="4684920" y="6395507"/>
            <a:ext cx="33552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Mme.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Belkebir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Malak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12784" y="238519"/>
            <a:ext cx="100210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>
                <a:latin typeface="Century Gothic" panose="020B0502020202020204" pitchFamily="34" charset="0"/>
              </a:rPr>
              <a:t>REPUBLIQUE </a:t>
            </a:r>
            <a:r>
              <a:rPr lang="fr-FR" sz="2400" dirty="0">
                <a:latin typeface="Century Gothic" panose="020B0502020202020204" pitchFamily="34" charset="0"/>
              </a:rPr>
              <a:t>ALGERIENNE DEMOCRATIQUE ET POPULAIRE</a:t>
            </a:r>
          </a:p>
          <a:p>
            <a:pPr algn="ctr"/>
            <a:r>
              <a:rPr lang="fr-FR" sz="2400" dirty="0">
                <a:latin typeface="Century Gothic" panose="020B0502020202020204" pitchFamily="34" charset="0"/>
              </a:rPr>
              <a:t>UNIVERSITE LARBI BEN M’HIDI </a:t>
            </a:r>
            <a:r>
              <a:rPr lang="fr-FR" sz="2400" dirty="0" smtClean="0">
                <a:latin typeface="Century Gothic" panose="020B0502020202020204" pitchFamily="34" charset="0"/>
              </a:rPr>
              <a:t>OUM-EL-BOUAGHI</a:t>
            </a:r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fr-FR" sz="2400" dirty="0">
                <a:latin typeface="Century Gothic" panose="020B0502020202020204" pitchFamily="34" charset="0"/>
              </a:rPr>
              <a:t>LICENCE 1ERE ANNEE</a:t>
            </a:r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fr-FR" sz="2400" dirty="0">
                <a:latin typeface="Century Gothic" panose="020B0502020202020204" pitchFamily="34" charset="0"/>
              </a:rPr>
              <a:t>MODULE : INFORMATIQUE 1</a:t>
            </a:r>
            <a:endParaRPr lang="en-US" sz="2400" dirty="0">
              <a:latin typeface="Century Gothic" panose="020B0502020202020204" pitchFamily="34" charset="0"/>
            </a:endParaRPr>
          </a:p>
          <a:p>
            <a:pPr hangingPunct="0"/>
            <a:r>
              <a:rPr lang="en-US" sz="24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3" name="Rectángulo 11">
            <a:extLst>
              <a:ext uri="{FF2B5EF4-FFF2-40B4-BE49-F238E27FC236}">
                <a16:creationId xmlns:a16="http://schemas.microsoft.com/office/drawing/2014/main" id="{494FBF20-5942-554E-A0E2-E732234528A2}"/>
              </a:ext>
            </a:extLst>
          </p:cNvPr>
          <p:cNvSpPr/>
          <p:nvPr/>
        </p:nvSpPr>
        <p:spPr>
          <a:xfrm>
            <a:off x="3219237" y="2242709"/>
            <a:ext cx="600646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MODULE </a:t>
            </a:r>
            <a:r>
              <a:rPr lang="fr-FR" sz="4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: INFORMATIQUE </a:t>
            </a:r>
            <a:r>
              <a:rPr lang="fr-FR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</a:t>
            </a:r>
            <a:endParaRPr lang="es-ES" sz="4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1</a:t>
            </a:fld>
            <a:endParaRPr lang="en-US"/>
          </a:p>
        </p:txBody>
      </p:sp>
      <p:sp>
        <p:nvSpPr>
          <p:cNvPr id="16" name="Rectángulo 11">
            <a:extLst>
              <a:ext uri="{FF2B5EF4-FFF2-40B4-BE49-F238E27FC236}">
                <a16:creationId xmlns:a16="http://schemas.microsoft.com/office/drawing/2014/main" id="{494FBF20-5942-554E-A0E2-E732234528A2}"/>
              </a:ext>
            </a:extLst>
          </p:cNvPr>
          <p:cNvSpPr/>
          <p:nvPr/>
        </p:nvSpPr>
        <p:spPr>
          <a:xfrm>
            <a:off x="2028498" y="5095888"/>
            <a:ext cx="82498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</a:t>
            </a:r>
            <a:r>
              <a:rPr lang="en-US" sz="4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logiciels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78" b="94667" l="889" r="98222">
                        <a14:foregroundMark x1="6667" y1="95111" x2="889" y2="77778"/>
                        <a14:foregroundMark x1="889" y1="77778" x2="36000" y2="36889"/>
                        <a14:foregroundMark x1="36000" y1="36889" x2="35556" y2="7556"/>
                        <a14:foregroundMark x1="35556" y1="7556" x2="54667" y2="1778"/>
                        <a14:foregroundMark x1="55111" y1="2222" x2="73778" y2="18222"/>
                        <a14:foregroundMark x1="73778" y1="18222" x2="75556" y2="46667"/>
                        <a14:foregroundMark x1="75556" y1="46667" x2="80889" y2="53333"/>
                        <a14:foregroundMark x1="80889" y1="53333" x2="80889" y2="60000"/>
                        <a14:foregroundMark x1="80889" y1="60000" x2="93778" y2="60444"/>
                        <a14:foregroundMark x1="95111" y1="60889" x2="98222" y2="67111"/>
                        <a14:foregroundMark x1="9778" y1="93333" x2="92444" y2="92444"/>
                        <a14:foregroundMark x1="92000" y1="92000" x2="96444" y2="92000"/>
                        <a14:foregroundMark x1="96444" y1="92000" x2="96889" y2="65778"/>
                        <a14:foregroundMark x1="62222" y1="53778" x2="64889" y2="58222"/>
                        <a14:foregroundMark x1="60000" y1="36889" x2="66667" y2="43111"/>
                        <a14:foregroundMark x1="45333" y1="86222" x2="50222" y2="89333"/>
                        <a14:foregroundMark x1="18222" y1="88889" x2="88444" y2="69778"/>
                        <a14:foregroundMark x1="90222" y1="73333" x2="32444" y2="92000"/>
                        <a14:foregroundMark x1="61333" y1="21333" x2="66667" y2="24889"/>
                        <a14:foregroundMark x1="43111" y1="12000" x2="41778" y2="36889"/>
                        <a14:foregroundMark x1="75556" y1="56444" x2="36444" y2="80889"/>
                        <a14:foregroundMark x1="66222" y1="67111" x2="55111" y2="78667"/>
                        <a14:foregroundMark x1="76444" y1="54667" x2="72444" y2="63556"/>
                        <a14:foregroundMark x1="56889" y1="74222" x2="32889" y2="81333"/>
                        <a14:foregroundMark x1="39111" y1="87111" x2="19111" y2="93333"/>
                        <a14:backgroundMark x1="1333" y1="73778" x2="32889" y2="36000"/>
                        <a14:backgroundMark x1="32889" y1="6222" x2="52000" y2="444"/>
                        <a14:backgroundMark x1="74222" y1="17333" x2="54222" y2="0"/>
                        <a14:backgroundMark x1="75556" y1="17333" x2="76444" y2="45333"/>
                        <a14:backgroundMark x1="76444" y1="45333" x2="81778" y2="51556"/>
                        <a14:backgroundMark x1="81778" y1="51556" x2="82222" y2="56889"/>
                        <a14:backgroundMark x1="82667" y1="57778" x2="82667" y2="59556"/>
                        <a14:backgroundMark x1="94667" y1="59556" x2="99556" y2="65778"/>
                        <a14:backgroundMark x1="5333" y1="96000" x2="0" y2="79111"/>
                        <a14:backgroundMark x1="98667" y1="65778" x2="97778" y2="96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3798" y="183321"/>
            <a:ext cx="1024694" cy="1024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09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0" y="0"/>
            <a:ext cx="12192000" cy="96643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755650" y="240467"/>
            <a:ext cx="8894977" cy="56197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F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logiciels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8248" y="3174260"/>
            <a:ext cx="10814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Les logiciels d’exploitation (un système d’exploitation) : </a:t>
            </a:r>
            <a:endParaRPr lang="fr-FR" sz="2800" b="1" dirty="0" smtClean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FR" sz="2800" dirty="0" smtClean="0">
                <a:latin typeface="Century Gothic" panose="020B0502020202020204" pitchFamily="34" charset="0"/>
                <a:ea typeface="Times New Roman" panose="02020603050405020304" pitchFamily="18" charset="0"/>
              </a:rPr>
              <a:t>Il </a:t>
            </a:r>
            <a:r>
              <a:rPr lang="fr-FR" sz="2800" dirty="0">
                <a:latin typeface="Century Gothic" panose="020B0502020202020204" pitchFamily="34" charset="0"/>
                <a:ea typeface="Times New Roman" panose="02020603050405020304" pitchFamily="18" charset="0"/>
              </a:rPr>
              <a:t>est le tout premier programme que peut contenir un ordinateur. Il permet de gérer le matériel et les autres </a:t>
            </a:r>
            <a:endParaRPr lang="fr-FR" sz="2800" dirty="0" smtClean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endParaRPr lang="fr-FR" sz="2800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58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0" y="0"/>
            <a:ext cx="12192000" cy="96643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755650" y="240467"/>
            <a:ext cx="8894977" cy="56197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F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logiciels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0D0C-0868-4FD9-B63E-9D6F38ED3D4A}" type="slidenum">
              <a:rPr lang="en-US" smtClean="0"/>
              <a:t>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55650" y="1287587"/>
            <a:ext cx="1081405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800" b="1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FR" sz="2800" b="1" dirty="0" smtClean="0">
                <a:latin typeface="Century Gothic" panose="020B0502020202020204" pitchFamily="34" charset="0"/>
                <a:ea typeface="Times New Roman" panose="02020603050405020304" pitchFamily="18" charset="0"/>
              </a:rPr>
              <a:t>Les </a:t>
            </a:r>
            <a:r>
              <a:rPr lang="fr-FR" sz="28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logiciels d’application </a:t>
            </a:r>
            <a:r>
              <a:rPr lang="fr-FR" sz="2800" dirty="0">
                <a:latin typeface="Century Gothic" panose="020B0502020202020204" pitchFamily="34" charset="0"/>
                <a:ea typeface="Times New Roman" panose="02020603050405020304" pitchFamily="18" charset="0"/>
              </a:rPr>
              <a:t>: Ce sont les logiciels qui permettent de travailler et de réaliser des tâches. </a:t>
            </a:r>
            <a:endParaRPr lang="fr-FR" sz="2800" dirty="0" smtClean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FR" sz="2800" dirty="0" smtClean="0">
                <a:latin typeface="Century Gothic" panose="020B0502020202020204" pitchFamily="34" charset="0"/>
                <a:ea typeface="Times New Roman" panose="02020603050405020304" pitchFamily="18" charset="0"/>
              </a:rPr>
              <a:t>Par </a:t>
            </a:r>
            <a:r>
              <a:rPr lang="fr-FR" sz="2800" dirty="0">
                <a:latin typeface="Century Gothic" panose="020B0502020202020204" pitchFamily="34" charset="0"/>
                <a:ea typeface="Times New Roman" panose="02020603050405020304" pitchFamily="18" charset="0"/>
              </a:rPr>
              <a:t>exemple : </a:t>
            </a:r>
            <a:endParaRPr lang="fr-FR" sz="2800" dirty="0" smtClean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FR" sz="2800" dirty="0" smtClean="0">
                <a:latin typeface="Century Gothic" panose="020B0502020202020204" pitchFamily="34" charset="0"/>
                <a:ea typeface="Times New Roman" panose="02020603050405020304" pitchFamily="18" charset="0"/>
              </a:rPr>
              <a:t> </a:t>
            </a:r>
            <a:r>
              <a:rPr lang="fr-FR" sz="2800" dirty="0">
                <a:latin typeface="Century Gothic" panose="020B0502020202020204" pitchFamily="34" charset="0"/>
                <a:ea typeface="Times New Roman" panose="02020603050405020304" pitchFamily="18" charset="0"/>
              </a:rPr>
              <a:t>Pour faire du traitement de texte : Word </a:t>
            </a:r>
            <a:endParaRPr lang="fr-FR" sz="2800" dirty="0" smtClean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FR" sz="2800" dirty="0" smtClean="0">
                <a:latin typeface="Century Gothic" panose="020B0502020202020204" pitchFamily="34" charset="0"/>
                <a:ea typeface="Times New Roman" panose="02020603050405020304" pitchFamily="18" charset="0"/>
              </a:rPr>
              <a:t> </a:t>
            </a:r>
            <a:r>
              <a:rPr lang="fr-FR" sz="2800" dirty="0">
                <a:latin typeface="Century Gothic" panose="020B0502020202020204" pitchFamily="34" charset="0"/>
                <a:ea typeface="Times New Roman" panose="02020603050405020304" pitchFamily="18" charset="0"/>
              </a:rPr>
              <a:t>Pour des calculs et tableaux : Excel </a:t>
            </a:r>
            <a:endParaRPr lang="fr-FR" sz="2800" dirty="0" smtClean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FR" sz="2800" dirty="0" smtClean="0">
                <a:latin typeface="Century Gothic" panose="020B0502020202020204" pitchFamily="34" charset="0"/>
                <a:ea typeface="Times New Roman" panose="02020603050405020304" pitchFamily="18" charset="0"/>
              </a:rPr>
              <a:t> </a:t>
            </a:r>
            <a:r>
              <a:rPr lang="fr-FR" sz="2800" dirty="0">
                <a:latin typeface="Century Gothic" panose="020B0502020202020204" pitchFamily="34" charset="0"/>
                <a:ea typeface="Times New Roman" panose="02020603050405020304" pitchFamily="18" charset="0"/>
              </a:rPr>
              <a:t>Pour des présentations : Power Point </a:t>
            </a:r>
          </a:p>
        </p:txBody>
      </p:sp>
    </p:spTree>
    <p:extLst>
      <p:ext uri="{BB962C8B-B14F-4D97-AF65-F5344CB8AC3E}">
        <p14:creationId xmlns:p14="http://schemas.microsoft.com/office/powerpoint/2010/main" val="155498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6211</TotalTime>
  <Words>113</Words>
  <Application>Microsoft Office PowerPoint</Application>
  <PresentationFormat>Widescreen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Malak blk</cp:lastModifiedBy>
  <cp:revision>481</cp:revision>
  <dcterms:created xsi:type="dcterms:W3CDTF">2022-08-01T13:39:14Z</dcterms:created>
  <dcterms:modified xsi:type="dcterms:W3CDTF">2023-12-16T10:19:04Z</dcterms:modified>
</cp:coreProperties>
</file>