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4"/>
  </p:notesMasterIdLst>
  <p:sldIdLst>
    <p:sldId id="256" r:id="rId2"/>
    <p:sldId id="257" r:id="rId3"/>
    <p:sldId id="275" r:id="rId4"/>
    <p:sldId id="285" r:id="rId5"/>
    <p:sldId id="288" r:id="rId6"/>
    <p:sldId id="279" r:id="rId7"/>
    <p:sldId id="286" r:id="rId8"/>
    <p:sldId id="289" r:id="rId9"/>
    <p:sldId id="290" r:id="rId10"/>
    <p:sldId id="291" r:id="rId11"/>
    <p:sldId id="292" r:id="rId12"/>
    <p:sldId id="278" r:id="rId13"/>
  </p:sldIdLst>
  <p:sldSz cx="9144000" cy="5143500" type="screen16x9"/>
  <p:notesSz cx="6858000" cy="9144000"/>
  <p:embeddedFontLst>
    <p:embeddedFont>
      <p:font typeface="Oswald" charset="0"/>
      <p:regular r:id="rId15"/>
      <p:bold r:id="rId16"/>
    </p:embeddedFont>
    <p:embeddedFont>
      <p:font typeface="Calibri" pitchFamily="34" charset="0"/>
      <p:regular r:id="rId17"/>
      <p:bold r:id="rId18"/>
      <p:italic r:id="rId19"/>
      <p:boldItalic r:id="rId20"/>
    </p:embeddedFont>
    <p:embeddedFont>
      <p:font typeface="Sakkal Majalla" pitchFamily="2" charset="-78"/>
      <p:regular r:id="rId21"/>
      <p:bold r:id="rId22"/>
    </p:embeddedFont>
    <p:embeddedFont>
      <p:font typeface="Tinos"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B7D5CAF-C5C0-430F-A390-3F806F24974C}">
  <a:tblStyle styleId="{DB7D5CAF-C5C0-430F-A390-3F806F2497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82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0352328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pic>
        <p:nvPicPr>
          <p:cNvPr id="29" name="Google Shape;29;p6"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 name="Google Shape;32;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3" name="Google Shape;33;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cxnSp>
        <p:nvCxnSpPr>
          <p:cNvPr id="34" name="Google Shape;34;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 name="Google Shape;60;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Closed book">
  <p:cSld name="BLANK_1_1">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blip>
          <a:stretch>
            <a:fillRect/>
          </a:stretch>
        </p:blipFill>
        <p:spPr>
          <a:xfrm flipH="1">
            <a:off x="672713" y="333900"/>
            <a:ext cx="7798575" cy="48096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‹N°›</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7"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4" name="Rectangle 3"/>
          <p:cNvSpPr txBox="1">
            <a:spLocks noChangeArrowheads="1"/>
          </p:cNvSpPr>
          <p:nvPr/>
        </p:nvSpPr>
        <p:spPr bwMode="auto">
          <a:xfrm>
            <a:off x="2267744" y="2003245"/>
            <a:ext cx="4968552" cy="1144569"/>
          </a:xfrm>
          <a:prstGeom prst="rect">
            <a:avLst/>
          </a:prstGeom>
          <a:noFill/>
          <a:ln w="28575">
            <a:solidFill>
              <a:schemeClr val="bg1"/>
            </a:solidFill>
            <a:prstDash val="lgDashDot"/>
            <a:miter lim="800000"/>
            <a:headEnd/>
            <a:tailEnd/>
          </a:ln>
        </p:spPr>
        <p: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DZ"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sym typeface="Arial"/>
              </a:rPr>
              <a:t>محاضرات السداسي الثاني في مادة : </a:t>
            </a:r>
          </a:p>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بيبليوغرافيا النقد العربي القديم </a:t>
            </a:r>
            <a:endParaRPr lang="fr-FR"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sym typeface="Arial"/>
            </a:endParaRPr>
          </a:p>
        </p:txBody>
      </p:sp>
      <p:sp>
        <p:nvSpPr>
          <p:cNvPr id="5" name="Rectangle 2"/>
          <p:cNvSpPr>
            <a:spLocks noGrp="1" noChangeArrowheads="1"/>
          </p:cNvSpPr>
          <p:nvPr>
            <p:ph type="ctrTitle"/>
          </p:nvPr>
        </p:nvSpPr>
        <p:spPr>
          <a:xfrm>
            <a:off x="2774032" y="627534"/>
            <a:ext cx="3595936" cy="1152128"/>
          </a:xfrm>
        </p:spPr>
        <p:txBody>
          <a:bodyPr/>
          <a:lstStyle/>
          <a:p>
            <a:pPr algn="ctr" eaLnBrk="1" hangingPunct="1"/>
            <a:r>
              <a:rPr lang="ar-DZ" sz="1400" b="1" dirty="0">
                <a:solidFill>
                  <a:schemeClr val="bg1"/>
                </a:solidFill>
                <a:latin typeface="Calibri" pitchFamily="34" charset="0"/>
                <a:cs typeface="Calibri" pitchFamily="34" charset="0"/>
                <a:sym typeface="Dosis ExtraLight"/>
              </a:rPr>
              <a:t>الجمهورية الجزائرية الديمقراطية الشعبية </a:t>
            </a:r>
            <a:br>
              <a:rPr lang="ar-DZ" sz="1400" b="1" dirty="0">
                <a:solidFill>
                  <a:schemeClr val="bg1"/>
                </a:solidFill>
                <a:latin typeface="Calibri" pitchFamily="34" charset="0"/>
                <a:cs typeface="Calibri" pitchFamily="34" charset="0"/>
                <a:sym typeface="Dosis ExtraLight"/>
              </a:rPr>
            </a:br>
            <a:r>
              <a:rPr lang="ar-DZ" sz="1400" b="1" dirty="0">
                <a:solidFill>
                  <a:schemeClr val="bg1"/>
                </a:solidFill>
                <a:latin typeface="Calibri" pitchFamily="34" charset="0"/>
                <a:cs typeface="Calibri" pitchFamily="34" charset="0"/>
                <a:sym typeface="Dosis ExtraLight"/>
              </a:rPr>
              <a:t>وزارة التعليم العالي والبحث العلمي </a:t>
            </a:r>
            <a:br>
              <a:rPr lang="ar-DZ" sz="1400" b="1" dirty="0">
                <a:solidFill>
                  <a:schemeClr val="bg1"/>
                </a:solidFill>
                <a:latin typeface="Calibri" pitchFamily="34" charset="0"/>
                <a:cs typeface="Calibri" pitchFamily="34" charset="0"/>
                <a:sym typeface="Dosis ExtraLight"/>
              </a:rPr>
            </a:br>
            <a:r>
              <a:rPr lang="ar-DZ" sz="1400" b="1" dirty="0">
                <a:solidFill>
                  <a:schemeClr val="bg1"/>
                </a:solidFill>
                <a:latin typeface="Calibri" pitchFamily="34" charset="0"/>
                <a:cs typeface="Calibri" pitchFamily="34" charset="0"/>
                <a:sym typeface="Dosis ExtraLight"/>
              </a:rPr>
              <a:t>جامعة العربي بن مهيدي أم البواقي </a:t>
            </a:r>
            <a:br>
              <a:rPr lang="ar-DZ" sz="1400" b="1" dirty="0">
                <a:solidFill>
                  <a:schemeClr val="bg1"/>
                </a:solidFill>
                <a:latin typeface="Calibri" pitchFamily="34" charset="0"/>
                <a:cs typeface="Calibri" pitchFamily="34" charset="0"/>
                <a:sym typeface="Dosis ExtraLight"/>
              </a:rPr>
            </a:br>
            <a:r>
              <a:rPr lang="ar-DZ" sz="1400" b="1" dirty="0">
                <a:solidFill>
                  <a:schemeClr val="bg1"/>
                </a:solidFill>
                <a:latin typeface="Calibri" pitchFamily="34" charset="0"/>
                <a:cs typeface="Calibri" pitchFamily="34" charset="0"/>
                <a:sym typeface="Dosis ExtraLight"/>
              </a:rPr>
              <a:t>كلية الآداب واللّغات</a:t>
            </a:r>
            <a:r>
              <a:rPr lang="fr-FR" sz="1400" b="1" dirty="0">
                <a:solidFill>
                  <a:schemeClr val="bg1"/>
                </a:solidFill>
                <a:latin typeface="Calibri" pitchFamily="34" charset="0"/>
                <a:cs typeface="Calibri" pitchFamily="34" charset="0"/>
                <a:sym typeface="Dosis ExtraLight"/>
              </a:rPr>
              <a:t/>
            </a:r>
            <a:br>
              <a:rPr lang="fr-FR" sz="1400" b="1" dirty="0">
                <a:solidFill>
                  <a:schemeClr val="bg1"/>
                </a:solidFill>
                <a:latin typeface="Calibri" pitchFamily="34" charset="0"/>
                <a:cs typeface="Calibri" pitchFamily="34" charset="0"/>
                <a:sym typeface="Dosis ExtraLight"/>
              </a:rPr>
            </a:br>
            <a:r>
              <a:rPr lang="ar-DZ" sz="1400" b="1" dirty="0">
                <a:solidFill>
                  <a:schemeClr val="bg1"/>
                </a:solidFill>
                <a:latin typeface="Calibri" pitchFamily="34" charset="0"/>
                <a:cs typeface="Calibri" pitchFamily="34" charset="0"/>
                <a:sym typeface="Dosis ExtraLight"/>
              </a:rPr>
              <a:t>قسم اللّغة والأدب العربي</a:t>
            </a:r>
            <a:endParaRPr lang="en-GB" sz="1400" b="1" dirty="0" smtClean="0">
              <a:solidFill>
                <a:schemeClr val="bg1"/>
              </a:solidFill>
              <a:latin typeface="Calibri" pitchFamily="34" charset="0"/>
              <a:cs typeface="Calibri" pitchFamily="34" charset="0"/>
            </a:endParaRPr>
          </a:p>
        </p:txBody>
      </p:sp>
      <p:sp>
        <p:nvSpPr>
          <p:cNvPr id="6" name="Rectangle 3"/>
          <p:cNvSpPr txBox="1">
            <a:spLocks noChangeArrowheads="1"/>
          </p:cNvSpPr>
          <p:nvPr/>
        </p:nvSpPr>
        <p:spPr bwMode="auto">
          <a:xfrm>
            <a:off x="5680074" y="4011910"/>
            <a:ext cx="2636342" cy="504056"/>
          </a:xfrm>
          <a:prstGeom prst="rect">
            <a:avLst/>
          </a:prstGeom>
          <a:noFill/>
          <a:ln w="9525">
            <a:noFill/>
            <a:miter lim="800000"/>
            <a:headEnd/>
            <a:tailEnd/>
          </a:ln>
          <a:effectLst/>
        </p:spPr>
        <p: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DZ" sz="2400" b="1" kern="0" dirty="0">
                <a:solidFill>
                  <a:schemeClr val="bg1"/>
                </a:solidFill>
                <a:latin typeface="Calibri" pitchFamily="34" charset="0"/>
                <a:cs typeface="Calibri" pitchFamily="34" charset="0"/>
                <a:sym typeface="Arial"/>
              </a:rPr>
              <a:t>إعداد:</a:t>
            </a:r>
            <a:r>
              <a:rPr lang="fr-FR" sz="2400" b="1" kern="0" dirty="0">
                <a:solidFill>
                  <a:schemeClr val="bg1"/>
                </a:solidFill>
                <a:latin typeface="Calibri" pitchFamily="34" charset="0"/>
                <a:cs typeface="Calibri" pitchFamily="34" charset="0"/>
                <a:sym typeface="Arial"/>
              </a:rPr>
              <a:t> </a:t>
            </a:r>
            <a:r>
              <a:rPr lang="ar-DZ" sz="2400" b="1" kern="0" dirty="0" smtClean="0">
                <a:solidFill>
                  <a:schemeClr val="bg1"/>
                </a:solidFill>
                <a:latin typeface="Calibri" pitchFamily="34" charset="0"/>
                <a:cs typeface="Calibri" pitchFamily="34" charset="0"/>
                <a:sym typeface="Arial"/>
              </a:rPr>
              <a:t>أ.د/ </a:t>
            </a:r>
            <a:r>
              <a:rPr lang="ar-DZ" sz="2400" b="1" kern="0" dirty="0">
                <a:solidFill>
                  <a:schemeClr val="bg1"/>
                </a:solidFill>
                <a:latin typeface="Calibri" pitchFamily="34" charset="0"/>
                <a:cs typeface="Calibri" pitchFamily="34" charset="0"/>
                <a:sym typeface="Arial"/>
              </a:rPr>
              <a:t>شاكر لقمان</a:t>
            </a:r>
            <a:endParaRPr lang="fr-FR" sz="2400" kern="0" dirty="0">
              <a:solidFill>
                <a:schemeClr val="bg1"/>
              </a:solidFill>
              <a:latin typeface="Calibri" pitchFamily="34" charset="0"/>
              <a:cs typeface="Calibri" pitchFamily="34" charset="0"/>
              <a:sym typeface="Arial"/>
            </a:endParaRPr>
          </a:p>
        </p:txBody>
      </p:sp>
      <p:sp>
        <p:nvSpPr>
          <p:cNvPr id="7" name="Rectangle 3"/>
          <p:cNvSpPr txBox="1">
            <a:spLocks noChangeArrowheads="1"/>
          </p:cNvSpPr>
          <p:nvPr/>
        </p:nvSpPr>
        <p:spPr>
          <a:xfrm>
            <a:off x="1475656" y="3291830"/>
            <a:ext cx="6192690" cy="360040"/>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DZ" sz="1600" b="1" dirty="0">
                <a:solidFill>
                  <a:schemeClr val="tx1"/>
                </a:solidFill>
                <a:latin typeface="Calibri" pitchFamily="34" charset="0"/>
                <a:cs typeface="Calibri" pitchFamily="34" charset="0"/>
              </a:rPr>
              <a:t>الاختصاص: أدب عربي قديم</a:t>
            </a:r>
            <a:r>
              <a:rPr lang="fr-FR" sz="1600" b="1" dirty="0">
                <a:solidFill>
                  <a:schemeClr val="tx1"/>
                </a:solidFill>
                <a:latin typeface="Calibri" pitchFamily="34" charset="0"/>
                <a:cs typeface="Calibri" pitchFamily="34" charset="0"/>
              </a:rPr>
              <a:t> - </a:t>
            </a:r>
            <a:r>
              <a:rPr lang="ar-DZ" sz="1600" b="1" dirty="0">
                <a:solidFill>
                  <a:schemeClr val="tx1"/>
                </a:solidFill>
                <a:latin typeface="Calibri" pitchFamily="34" charset="0"/>
                <a:cs typeface="Calibri" pitchFamily="34" charset="0"/>
              </a:rPr>
              <a:t>السنة: أولى ماستر (الأفواج: 1- 2)</a:t>
            </a:r>
            <a:endParaRPr lang="fr-FR" sz="1600" b="1" dirty="0">
              <a:solidFill>
                <a:schemeClr val="tx1"/>
              </a:solidFill>
              <a:latin typeface="Calibri" pitchFamily="34" charset="0"/>
              <a:cs typeface="Calibri" pitchFamily="34" charset="0"/>
            </a:endParaRPr>
          </a:p>
          <a:p>
            <a:pPr algn="ctr"/>
            <a:endParaRPr lang="fr-FR" sz="1600" b="1"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par>
                          <p:cTn id="23" fill="hold">
                            <p:stCondLst>
                              <p:cond delay="19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7">
                                            <p:bg/>
                                          </p:spTgt>
                                        </p:tgtEl>
                                        <p:attrNameLst>
                                          <p:attrName>style.visibility</p:attrName>
                                        </p:attrNameLst>
                                      </p:cBhvr>
                                      <p:to>
                                        <p:strVal val="visible"/>
                                      </p:to>
                                    </p:set>
                                    <p:anim calcmode="lin" valueType="num">
                                      <p:cBhvr>
                                        <p:cTn id="26" dur="500" fill="hold"/>
                                        <p:tgtEl>
                                          <p:spTgt spid="7">
                                            <p:bg/>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bg/>
                                          </p:spTgt>
                                        </p:tgtEl>
                                        <p:attrNameLst>
                                          <p:attrName>ppt_y</p:attrName>
                                        </p:attrNameLst>
                                      </p:cBhvr>
                                      <p:tavLst>
                                        <p:tav tm="0">
                                          <p:val>
                                            <p:strVal val="#ppt_y"/>
                                          </p:val>
                                        </p:tav>
                                        <p:tav tm="100000">
                                          <p:val>
                                            <p:strVal val="#ppt_y"/>
                                          </p:val>
                                        </p:tav>
                                      </p:tavLst>
                                    </p:anim>
                                    <p:anim calcmode="lin" valueType="num">
                                      <p:cBhvr>
                                        <p:cTn id="28" dur="500" fill="hold"/>
                                        <p:tgtEl>
                                          <p:spTgt spid="7">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bg/>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sp>
        <p:nvSpPr>
          <p:cNvPr id="10" name="Espace réservé du contenu 2"/>
          <p:cNvSpPr txBox="1">
            <a:spLocks/>
          </p:cNvSpPr>
          <p:nvPr/>
        </p:nvSpPr>
        <p:spPr>
          <a:xfrm>
            <a:off x="1376699" y="699542"/>
            <a:ext cx="6984776" cy="34563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107000"/>
              </a:lnSpc>
            </a:pPr>
            <a:r>
              <a:rPr lang="ar-DZ" sz="1600" dirty="0" smtClean="0">
                <a:solidFill>
                  <a:schemeClr val="tx1"/>
                </a:solidFill>
                <a:latin typeface="Calibri" pitchFamily="34" charset="0"/>
                <a:ea typeface="Calibri"/>
                <a:cs typeface="Calibri" pitchFamily="34" charset="0"/>
              </a:rPr>
              <a:t>6- </a:t>
            </a:r>
            <a:r>
              <a:rPr lang="ar-SA" sz="1600" dirty="0">
                <a:solidFill>
                  <a:schemeClr val="tx1"/>
                </a:solidFill>
                <a:latin typeface="Calibri" pitchFamily="34" charset="0"/>
                <a:ea typeface="Calibri"/>
                <a:cs typeface="Calibri" pitchFamily="34" charset="0"/>
              </a:rPr>
              <a:t>ضياع قدر كبير من الشعر بسبب انقطاع الرواية (( و كان الشعر في الجاهلية عند العرب ديوان علمهم و منتهى حكمهم ... وألفوا ذلك و قد هلك من العرب مَنْ هَلكَ بالموت و القتل فحفظوا أقلّ ذلك، وذهب عليهم منه كثير)). </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ar-DZ" sz="1600" dirty="0">
                <a:solidFill>
                  <a:schemeClr val="tx1"/>
                </a:solidFill>
                <a:latin typeface="Calibri" pitchFamily="34" charset="0"/>
                <a:ea typeface="Calibri"/>
                <a:cs typeface="Calibri" pitchFamily="34" charset="0"/>
              </a:rPr>
              <a:t>7- </a:t>
            </a:r>
            <a:r>
              <a:rPr lang="ar-SA" sz="1600" dirty="0">
                <a:solidFill>
                  <a:schemeClr val="tx1"/>
                </a:solidFill>
                <a:latin typeface="Calibri" pitchFamily="34" charset="0"/>
                <a:ea typeface="Calibri"/>
                <a:cs typeface="Calibri" pitchFamily="34" charset="0"/>
              </a:rPr>
              <a:t>الشعر و الأخلاق: يقول ابن سلام: (( فكان من الشعراء من يتألّه في جاهليته، و يتعفّف في شعره، ولا </a:t>
            </a:r>
            <a:r>
              <a:rPr lang="ar-SA" sz="1600" dirty="0" err="1">
                <a:solidFill>
                  <a:schemeClr val="tx1"/>
                </a:solidFill>
                <a:latin typeface="Calibri" pitchFamily="34" charset="0"/>
                <a:ea typeface="Calibri"/>
                <a:cs typeface="Calibri" pitchFamily="34" charset="0"/>
              </a:rPr>
              <a:t>يستبهر</a:t>
            </a:r>
            <a:r>
              <a:rPr lang="ar-SA" sz="1600" dirty="0">
                <a:solidFill>
                  <a:schemeClr val="tx1"/>
                </a:solidFill>
                <a:latin typeface="Calibri" pitchFamily="34" charset="0"/>
                <a:ea typeface="Calibri"/>
                <a:cs typeface="Calibri" pitchFamily="34" charset="0"/>
              </a:rPr>
              <a:t> بالفواحش، ولا يتهكم في الهجاء... ومنهم من كان ينعى على نفسه </a:t>
            </a:r>
            <a:r>
              <a:rPr lang="ar-SA" sz="1600" dirty="0" err="1">
                <a:solidFill>
                  <a:schemeClr val="tx1"/>
                </a:solidFill>
                <a:latin typeface="Calibri" pitchFamily="34" charset="0"/>
                <a:ea typeface="Calibri"/>
                <a:cs typeface="Calibri" pitchFamily="34" charset="0"/>
              </a:rPr>
              <a:t>ويتعهر</a:t>
            </a:r>
            <a:r>
              <a:rPr lang="ar-SA" sz="1600" dirty="0">
                <a:solidFill>
                  <a:schemeClr val="tx1"/>
                </a:solidFill>
                <a:latin typeface="Calibri" pitchFamily="34" charset="0"/>
                <a:ea typeface="Calibri"/>
                <a:cs typeface="Calibri" pitchFamily="34" charset="0"/>
              </a:rPr>
              <a:t>))</a:t>
            </a:r>
            <a:r>
              <a:rPr lang="ar-DZ" sz="1600" dirty="0">
                <a:solidFill>
                  <a:schemeClr val="tx1"/>
                </a:solidFill>
                <a:latin typeface="Calibri" pitchFamily="34" charset="0"/>
                <a:ea typeface="Calibri"/>
                <a:cs typeface="Calibri" pitchFamily="34" charset="0"/>
              </a:rPr>
              <a:t>. </a:t>
            </a:r>
            <a:br>
              <a:rPr lang="ar-DZ" sz="1600" dirty="0">
                <a:solidFill>
                  <a:schemeClr val="tx1"/>
                </a:solidFill>
                <a:latin typeface="Calibri" pitchFamily="34" charset="0"/>
                <a:ea typeface="Calibri"/>
                <a:cs typeface="Calibri" pitchFamily="34" charset="0"/>
              </a:rPr>
            </a:br>
            <a:r>
              <a:rPr lang="ar-DZ" sz="1600" dirty="0">
                <a:solidFill>
                  <a:schemeClr val="tx1"/>
                </a:solidFill>
                <a:latin typeface="Calibri" pitchFamily="34" charset="0"/>
                <a:ea typeface="Calibri"/>
                <a:cs typeface="Calibri" pitchFamily="34" charset="0"/>
              </a:rPr>
              <a:t>       </a:t>
            </a:r>
            <a:r>
              <a:rPr lang="ar-SA" sz="1600" dirty="0">
                <a:solidFill>
                  <a:schemeClr val="tx1"/>
                </a:solidFill>
                <a:latin typeface="Calibri" pitchFamily="34" charset="0"/>
                <a:ea typeface="Calibri"/>
                <a:cs typeface="Calibri" pitchFamily="34" charset="0"/>
              </a:rPr>
              <a:t>هذا بعض ما تعلق بمقدمة الكتاب .</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ar-DZ" sz="1600" dirty="0">
                <a:solidFill>
                  <a:schemeClr val="tx1"/>
                </a:solidFill>
                <a:latin typeface="Calibri" pitchFamily="34" charset="0"/>
                <a:ea typeface="Calibri"/>
                <a:cs typeface="Calibri" pitchFamily="34" charset="0"/>
              </a:rPr>
              <a:t> - </a:t>
            </a:r>
            <a:r>
              <a:rPr lang="ar-SA" sz="1600" dirty="0">
                <a:solidFill>
                  <a:schemeClr val="tx1"/>
                </a:solidFill>
                <a:latin typeface="Calibri" pitchFamily="34" charset="0"/>
                <a:ea typeface="Calibri"/>
                <a:cs typeface="Calibri" pitchFamily="34" charset="0"/>
              </a:rPr>
              <a:t>أما في المتن و هو القسم الثاني من الكتاب فيحتوي على تصنيف فحول الشعراء الجاهليين والمخضرمين والإسلاميين وفقا لتعبير معين، عن طريق تقسيمهم إلى طبقات؛ أين جعل شعراء الجاهلية في عشر طبقات، وأضاف إلى ذلك " أصحاب </a:t>
            </a:r>
            <a:r>
              <a:rPr lang="ar-SA" sz="1600" dirty="0" err="1">
                <a:solidFill>
                  <a:schemeClr val="tx1"/>
                </a:solidFill>
                <a:latin typeface="Calibri" pitchFamily="34" charset="0"/>
                <a:ea typeface="Calibri"/>
                <a:cs typeface="Calibri" pitchFamily="34" charset="0"/>
              </a:rPr>
              <a:t>المراثي</a:t>
            </a:r>
            <a:r>
              <a:rPr lang="ar-SA" sz="1600" dirty="0">
                <a:solidFill>
                  <a:schemeClr val="tx1"/>
                </a:solidFill>
                <a:latin typeface="Calibri" pitchFamily="34" charset="0"/>
                <a:ea typeface="Calibri"/>
                <a:cs typeface="Calibri" pitchFamily="34" charset="0"/>
              </a:rPr>
              <a:t>" و جعلهم الطبقة الحادية عشرة. ثم تكلم عن شعراء القرى ( شعراء المدينة: 05/ شعراء مكة: 08/ شعراء الطائف: 04/ شعراء البحرين: 03/ شعراء اليمامة، قال ابن سلام: (( ولا أعرف باليمامة شاعرا مشهورا )) / شعراء اليهود: 08.</a:t>
            </a:r>
            <a:r>
              <a:rPr lang="ar-DZ" sz="1600" dirty="0">
                <a:solidFill>
                  <a:schemeClr val="tx1"/>
                </a:solidFill>
                <a:latin typeface="Calibri" pitchFamily="34" charset="0"/>
                <a:ea typeface="Calibri"/>
                <a:cs typeface="Calibri" pitchFamily="34" charset="0"/>
              </a:rPr>
              <a:t> </a:t>
            </a:r>
            <a:endParaRPr lang="fr-FR" sz="1600" dirty="0" smtClean="0">
              <a:solidFill>
                <a:schemeClr val="tx1"/>
              </a:solidFill>
              <a:latin typeface="Calibri" pitchFamily="34" charset="0"/>
              <a:ea typeface="Calibri"/>
              <a:cs typeface="Calibri" pitchFamily="34" charset="0"/>
            </a:endParaRPr>
          </a:p>
          <a:p>
            <a:pPr algn="r" rtl="1">
              <a:lnSpc>
                <a:spcPct val="107000"/>
              </a:lnSpc>
            </a:pP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endParaRPr lang="fr-FR" sz="1600" dirty="0">
              <a:solidFill>
                <a:schemeClr val="tx1"/>
              </a:solidFill>
              <a:latin typeface="Calibri" pitchFamily="34" charset="0"/>
              <a:ea typeface="Calibri"/>
              <a:cs typeface="Calibri" pitchFamily="34" charset="0"/>
            </a:endParaRPr>
          </a:p>
        </p:txBody>
      </p:sp>
    </p:spTree>
    <p:extLst>
      <p:ext uri="{BB962C8B-B14F-4D97-AF65-F5344CB8AC3E}">
        <p14:creationId xmlns:p14="http://schemas.microsoft.com/office/powerpoint/2010/main" val="95491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10" name="Espace réservé du contenu 2"/>
          <p:cNvSpPr txBox="1">
            <a:spLocks/>
          </p:cNvSpPr>
          <p:nvPr/>
        </p:nvSpPr>
        <p:spPr>
          <a:xfrm>
            <a:off x="1376699" y="699542"/>
            <a:ext cx="6984776" cy="34563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107000"/>
              </a:lnSpc>
            </a:pPr>
            <a:r>
              <a:rPr lang="ar-SA" sz="1600" dirty="0">
                <a:solidFill>
                  <a:schemeClr val="tx1"/>
                </a:solidFill>
                <a:latin typeface="Calibri" pitchFamily="34" charset="0"/>
                <a:ea typeface="Calibri"/>
                <a:cs typeface="Calibri" pitchFamily="34" charset="0"/>
              </a:rPr>
              <a:t>ثم درس الشعراء الإسلاميين و جعلهم في 10 طبقات.</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ar-DZ" sz="1600" dirty="0">
                <a:solidFill>
                  <a:schemeClr val="tx1"/>
                </a:solidFill>
                <a:latin typeface="Calibri" pitchFamily="34" charset="0"/>
                <a:ea typeface="Calibri"/>
                <a:cs typeface="Calibri" pitchFamily="34" charset="0"/>
              </a:rPr>
              <a:t>- </a:t>
            </a:r>
            <a:r>
              <a:rPr lang="ar-SA" sz="1600" dirty="0">
                <a:solidFill>
                  <a:schemeClr val="tx1"/>
                </a:solidFill>
                <a:latin typeface="Calibri" pitchFamily="34" charset="0"/>
                <a:ea typeface="Calibri"/>
                <a:cs typeface="Calibri" pitchFamily="34" charset="0"/>
              </a:rPr>
              <a:t>و الملاحظ هنا هو أن التصنيف كان على أساس الزمان ( جاهليون و إسلاميون) و على أساس المكان، إذ جعل طبقة لأهل القرى، ومع أنه ذكر المخضرمين و لم يفردهم في طبقة و أيضا يصنف مع اعتماد الفنون و الأغراض الشعرية، وقد أفرد طبقة لشعراء </a:t>
            </a:r>
            <a:r>
              <a:rPr lang="ar-SA" sz="1600" dirty="0" err="1">
                <a:solidFill>
                  <a:schemeClr val="tx1"/>
                </a:solidFill>
                <a:latin typeface="Calibri" pitchFamily="34" charset="0"/>
                <a:ea typeface="Calibri"/>
                <a:cs typeface="Calibri" pitchFamily="34" charset="0"/>
              </a:rPr>
              <a:t>المراثي</a:t>
            </a:r>
            <a:r>
              <a:rPr lang="ar-SA" sz="1600" dirty="0" smtClean="0">
                <a:solidFill>
                  <a:schemeClr val="tx1"/>
                </a:solidFill>
                <a:latin typeface="Calibri" pitchFamily="34" charset="0"/>
                <a:ea typeface="Calibri"/>
                <a:cs typeface="Calibri" pitchFamily="34" charset="0"/>
              </a:rPr>
              <a:t>.</a:t>
            </a:r>
            <a:endParaRPr lang="fr-FR" sz="1600" dirty="0" smtClean="0">
              <a:solidFill>
                <a:schemeClr val="tx1"/>
              </a:solidFill>
              <a:latin typeface="Calibri" pitchFamily="34" charset="0"/>
              <a:ea typeface="Calibri"/>
              <a:cs typeface="Calibri" pitchFamily="34" charset="0"/>
            </a:endParaRPr>
          </a:p>
          <a:p>
            <a:pPr algn="r" rtl="1">
              <a:lnSpc>
                <a:spcPct val="107000"/>
              </a:lnSpc>
            </a:pPr>
            <a:r>
              <a:rPr lang="ar-SA" sz="1600" dirty="0" smtClean="0">
                <a:solidFill>
                  <a:schemeClr val="tx1"/>
                </a:solidFill>
                <a:latin typeface="Calibri" pitchFamily="34" charset="0"/>
                <a:ea typeface="Calibri"/>
                <a:cs typeface="Calibri" pitchFamily="34" charset="0"/>
              </a:rPr>
              <a:t>كما </a:t>
            </a:r>
            <a:r>
              <a:rPr lang="ar-SA" sz="1600" dirty="0">
                <a:solidFill>
                  <a:schemeClr val="tx1"/>
                </a:solidFill>
                <a:latin typeface="Calibri" pitchFamily="34" charset="0"/>
                <a:ea typeface="Calibri"/>
                <a:cs typeface="Calibri" pitchFamily="34" charset="0"/>
              </a:rPr>
              <a:t>كانت المفاضلة مبنية على أسس ثلاثة ( الجودة و الكم و تنوع الأغراض ، ففي الطبقة السابعة مثلا يقول: &lt;&lt; أربعة رهط... و في أشعارهم قلة، فذاك الذي أخرهم&gt;&gt; . [ الطبقات، ص155].</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ar-SA" sz="1600" dirty="0">
                <a:solidFill>
                  <a:schemeClr val="tx1"/>
                </a:solidFill>
                <a:latin typeface="Calibri" pitchFamily="34" charset="0"/>
                <a:ea typeface="Calibri"/>
                <a:cs typeface="Calibri" pitchFamily="34" charset="0"/>
              </a:rPr>
              <a:t>و في الطبقة الرابعة يقول: &lt;&lt; و هم أربعة رهط فحول الشعراء، موضعهم مع الأوائل، وإنما أخلّ بهم قلة شعرهم بأيدي الرواة&gt;&gt;</a:t>
            </a:r>
            <a:r>
              <a:rPr lang="ar-DZ" sz="1600" dirty="0">
                <a:solidFill>
                  <a:schemeClr val="tx1"/>
                </a:solidFill>
                <a:latin typeface="Calibri" pitchFamily="34" charset="0"/>
                <a:ea typeface="Calibri"/>
                <a:cs typeface="Calibri" pitchFamily="34" charset="0"/>
              </a:rPr>
              <a:t> </a:t>
            </a:r>
            <a:r>
              <a:rPr lang="ar-SA" sz="1600" dirty="0">
                <a:solidFill>
                  <a:schemeClr val="tx1"/>
                </a:solidFill>
                <a:latin typeface="Calibri" pitchFamily="34" charset="0"/>
                <a:ea typeface="Calibri"/>
                <a:cs typeface="Calibri" pitchFamily="34" charset="0"/>
              </a:rPr>
              <a:t>[ الطبقات ، ص137].</a:t>
            </a:r>
            <a:r>
              <a:rPr lang="ar-DZ" sz="1600" dirty="0">
                <a:solidFill>
                  <a:schemeClr val="tx1"/>
                </a:solidFill>
                <a:latin typeface="Calibri" pitchFamily="34" charset="0"/>
                <a:ea typeface="Calibri"/>
                <a:cs typeface="Calibri" pitchFamily="34" charset="0"/>
              </a:rPr>
              <a:t/>
            </a:r>
            <a:br>
              <a:rPr lang="ar-DZ" sz="1600" dirty="0">
                <a:solidFill>
                  <a:schemeClr val="tx1"/>
                </a:solidFill>
                <a:latin typeface="Calibri" pitchFamily="34" charset="0"/>
                <a:ea typeface="Calibri"/>
                <a:cs typeface="Calibri" pitchFamily="34" charset="0"/>
              </a:rPr>
            </a:br>
            <a:r>
              <a:rPr lang="ar-DZ" sz="1600" dirty="0">
                <a:solidFill>
                  <a:schemeClr val="tx1"/>
                </a:solidFill>
                <a:latin typeface="Calibri" pitchFamily="34" charset="0"/>
                <a:ea typeface="Calibri"/>
                <a:cs typeface="Calibri" pitchFamily="34" charset="0"/>
              </a:rPr>
              <a:t>- </a:t>
            </a:r>
            <a:r>
              <a:rPr lang="ar-SA" sz="1600" dirty="0">
                <a:solidFill>
                  <a:schemeClr val="tx1"/>
                </a:solidFill>
                <a:latin typeface="Calibri" pitchFamily="34" charset="0"/>
                <a:ea typeface="Calibri"/>
                <a:cs typeface="Calibri" pitchFamily="34" charset="0"/>
              </a:rPr>
              <a:t>ألزم ابن سلام نفسه بتصنيف الشعراء الجاهليين و الإسلاميين في 10 طبقات، في كل طبقة 04 شعراء بلا مبرر يذكره، بالإضافة إلى اعترافه بأحقية مرتبة أعلى لشاعر ولكن تقيده بالعدد أربعة في كل طبقة يمنعه من ذلك .</a:t>
            </a:r>
            <a:r>
              <a:rPr lang="ar-DZ" sz="1600" dirty="0">
                <a:solidFill>
                  <a:schemeClr val="tx1"/>
                </a:solidFill>
                <a:latin typeface="Calibri" pitchFamily="34" charset="0"/>
                <a:ea typeface="Calibri"/>
                <a:cs typeface="Calibri" pitchFamily="34" charset="0"/>
              </a:rPr>
              <a:t/>
            </a:r>
            <a:br>
              <a:rPr lang="ar-DZ" sz="1600" dirty="0">
                <a:solidFill>
                  <a:schemeClr val="tx1"/>
                </a:solidFill>
                <a:latin typeface="Calibri" pitchFamily="34" charset="0"/>
                <a:ea typeface="Calibri"/>
                <a:cs typeface="Calibri" pitchFamily="34" charset="0"/>
              </a:rPr>
            </a:br>
            <a:r>
              <a:rPr lang="ar-SA" sz="1600" dirty="0">
                <a:solidFill>
                  <a:schemeClr val="tx1"/>
                </a:solidFill>
                <a:latin typeface="Calibri" pitchFamily="34" charset="0"/>
                <a:ea typeface="Calibri"/>
                <a:cs typeface="Calibri" pitchFamily="34" charset="0"/>
              </a:rPr>
              <a:t>وضع شعراء </a:t>
            </a:r>
            <a:r>
              <a:rPr lang="ar-SA" sz="1600" dirty="0" err="1">
                <a:solidFill>
                  <a:schemeClr val="tx1"/>
                </a:solidFill>
                <a:latin typeface="Calibri" pitchFamily="34" charset="0"/>
                <a:ea typeface="Calibri"/>
                <a:cs typeface="Calibri" pitchFamily="34" charset="0"/>
              </a:rPr>
              <a:t>المراثي</a:t>
            </a:r>
            <a:r>
              <a:rPr lang="ar-SA" sz="1600" dirty="0">
                <a:solidFill>
                  <a:schemeClr val="tx1"/>
                </a:solidFill>
                <a:latin typeface="Calibri" pitchFamily="34" charset="0"/>
                <a:ea typeface="Calibri"/>
                <a:cs typeface="Calibri" pitchFamily="34" charset="0"/>
              </a:rPr>
              <a:t> في طبقة مستقلة ثم يتبعهم بشعراء القرى متأرجحا بين المعيار الفني والمعيار الموضوعي ـ نسبة إلى الموضوع ـ و المعيار المكاني...و غير ذلك من الملاحظات التي لا تنفي بأي حال من الأحوال تلك اللفتات النقدية التي تضمنها كتاب الطبقات الذي مهد الطريق للنقاد من بعده.</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endParaRPr lang="fr-FR" sz="1600" dirty="0">
              <a:solidFill>
                <a:schemeClr val="tx1"/>
              </a:solidFill>
              <a:latin typeface="Calibri" pitchFamily="34" charset="0"/>
              <a:ea typeface="Calibri"/>
              <a:cs typeface="Calibri" pitchFamily="34" charset="0"/>
            </a:endParaRPr>
          </a:p>
        </p:txBody>
      </p:sp>
    </p:spTree>
    <p:extLst>
      <p:ext uri="{BB962C8B-B14F-4D97-AF65-F5344CB8AC3E}">
        <p14:creationId xmlns:p14="http://schemas.microsoft.com/office/powerpoint/2010/main" val="174199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6" descr="photo-1434030216411-0b793f4b4173.jpg"/>
          <p:cNvPicPr preferRelativeResize="0"/>
          <p:nvPr/>
        </p:nvPicPr>
        <p:blipFill>
          <a:blip r:embed="rId3">
            <a:alphaModFix/>
          </a:blip>
          <a:stretch>
            <a:fillRect/>
          </a:stretch>
        </p:blipFill>
        <p:spPr>
          <a:xfrm>
            <a:off x="4588100" y="1158825"/>
            <a:ext cx="2746500" cy="2746500"/>
          </a:xfrm>
          <a:prstGeom prst="ellipse">
            <a:avLst/>
          </a:prstGeom>
          <a:noFill/>
          <a:ln>
            <a:noFill/>
          </a:ln>
          <a:effectLst>
            <a:outerShdw blurRad="14288" dist="9525" dir="16200000" algn="bl" rotWithShape="0">
              <a:schemeClr val="dk1">
                <a:alpha val="50000"/>
              </a:schemeClr>
            </a:outerShdw>
          </a:effectLst>
        </p:spPr>
      </p:pic>
      <p:sp>
        <p:nvSpPr>
          <p:cNvPr id="271" name="Google Shape;271;p36"/>
          <p:cNvSpPr txBox="1">
            <a:spLocks noGrp="1"/>
          </p:cNvSpPr>
          <p:nvPr>
            <p:ph type="ctrTitle" idx="4294967295"/>
          </p:nvPr>
        </p:nvSpPr>
        <p:spPr>
          <a:xfrm>
            <a:off x="1115616" y="1952175"/>
            <a:ext cx="32343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ar-DZ" sz="6000" b="0" dirty="0" smtClean="0">
                <a:solidFill>
                  <a:schemeClr val="bg1"/>
                </a:solidFill>
                <a:latin typeface="Calibri" pitchFamily="34" charset="0"/>
                <a:cs typeface="Calibri" pitchFamily="34" charset="0"/>
              </a:rPr>
              <a:t>بالتوفيق</a:t>
            </a:r>
            <a:endParaRPr sz="6000" b="0" dirty="0">
              <a:solidFill>
                <a:schemeClr val="bg1"/>
              </a:solidFill>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547664" y="2283718"/>
            <a:ext cx="6552728" cy="699900"/>
          </a:xfrm>
          <a:prstGeom prst="rect">
            <a:avLst/>
          </a:prstGeom>
        </p:spPr>
        <p:txBody>
          <a:bodyPr spcFirstLastPara="1" wrap="square" lIns="91425" tIns="91425" rIns="91425" bIns="91425" anchor="b" anchorCtr="0">
            <a:noAutofit/>
          </a:bodyPr>
          <a:lstStyle/>
          <a:p>
            <a:pPr algn="ctr" rtl="1">
              <a:lnSpc>
                <a:spcPct val="107000"/>
              </a:lnSpc>
              <a:spcAft>
                <a:spcPts val="800"/>
              </a:spcAft>
            </a:pPr>
            <a:r>
              <a:rPr lang="ar-DZ" sz="2800" dirty="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t/>
            </a:r>
            <a:br>
              <a:rPr lang="ar-DZ" sz="2800" dirty="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br>
            <a:r>
              <a:rPr lang="ar-DZ" sz="2800" dirty="0" smtClean="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t>الدرس </a:t>
            </a:r>
            <a:r>
              <a:rPr lang="ar-DZ" sz="2800" dirty="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t>رقم 01: </a:t>
            </a:r>
            <a:r>
              <a:rPr lang="ar-DZ" sz="2800" dirty="0">
                <a:latin typeface="Calibri"/>
                <a:ea typeface="Calibri"/>
                <a:cs typeface="Sakkal Majalla"/>
              </a:rPr>
              <a:t/>
            </a:r>
            <a:br>
              <a:rPr lang="ar-DZ" sz="2800" dirty="0">
                <a:latin typeface="Calibri"/>
                <a:ea typeface="Calibri"/>
                <a:cs typeface="Sakkal Majalla"/>
              </a:rPr>
            </a:br>
            <a:r>
              <a:rPr lang="ar-SA" sz="2800" dirty="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t>طبقات فحول الشعراء لابن سلام الجمحي </a:t>
            </a:r>
            <a:r>
              <a:rPr lang="fr-FR" sz="2800" dirty="0" smtClean="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t/>
            </a:r>
            <a:br>
              <a:rPr lang="fr-FR" sz="2800" dirty="0" smtClean="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br>
            <a:r>
              <a:rPr lang="ar-SA" sz="2800" dirty="0" smtClean="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t>(</a:t>
            </a:r>
            <a:r>
              <a:rPr lang="ar-SA" sz="2800" dirty="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rPr>
              <a:t>139ه-232ه)</a:t>
            </a:r>
            <a:endParaRPr lang="fr-FR" sz="2800" dirty="0">
              <a:ln w="10541" cmpd="sng">
                <a:solidFill>
                  <a:schemeClr val="accent1">
                    <a:lumMod val="50000"/>
                  </a:schemeClr>
                </a:solidFill>
                <a:prstDash val="solid"/>
              </a:ln>
              <a:solidFill>
                <a:schemeClr val="accent1">
                  <a:lumMod val="75000"/>
                </a:schemeClr>
              </a:solidFill>
              <a:latin typeface="Calibri" pitchFamily="34" charset="0"/>
              <a:ea typeface="Calibri"/>
              <a:cs typeface="Calibri" pitchFamily="34" charset="0"/>
            </a:endParaRPr>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10" name="Espace réservé du contenu 2"/>
          <p:cNvSpPr txBox="1">
            <a:spLocks/>
          </p:cNvSpPr>
          <p:nvPr/>
        </p:nvSpPr>
        <p:spPr>
          <a:xfrm>
            <a:off x="1376699" y="1419622"/>
            <a:ext cx="6984776" cy="27363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rtl="1">
              <a:lnSpc>
                <a:spcPct val="107000"/>
              </a:lnSpc>
              <a:spcAft>
                <a:spcPts val="800"/>
              </a:spcAft>
              <a:buNone/>
            </a:pPr>
            <a:r>
              <a:rPr lang="ar-SA" sz="1800" dirty="0">
                <a:latin typeface="Calibri" pitchFamily="34" charset="0"/>
                <a:ea typeface="Calibri"/>
                <a:cs typeface="Calibri" pitchFamily="34" charset="0"/>
              </a:rPr>
              <a:t> هو أبو عبدالله محمد بن سلاّم بن عبيد الله بن سالم الجمحي البصري، مولى قدامة بن مظعون الجمحي. ولد بالبصرة سنة 139ه. ، وتوفي في بغداد سنة (</a:t>
            </a:r>
            <a:r>
              <a:rPr lang="ar-DZ" sz="1800" dirty="0">
                <a:latin typeface="Calibri" pitchFamily="34" charset="0"/>
                <a:ea typeface="Calibri"/>
                <a:cs typeface="Calibri" pitchFamily="34" charset="0"/>
              </a:rPr>
              <a:t> </a:t>
            </a:r>
            <a:r>
              <a:rPr lang="ar-SA" sz="1800" dirty="0">
                <a:latin typeface="Calibri" pitchFamily="34" charset="0"/>
                <a:ea typeface="Calibri"/>
                <a:cs typeface="Calibri" pitchFamily="34" charset="0"/>
              </a:rPr>
              <a:t>231</a:t>
            </a:r>
            <a:r>
              <a:rPr lang="ar-DZ" sz="1800" dirty="0">
                <a:latin typeface="Calibri" pitchFamily="34" charset="0"/>
                <a:ea typeface="Calibri"/>
                <a:cs typeface="Calibri" pitchFamily="34" charset="0"/>
              </a:rPr>
              <a:t> </a:t>
            </a:r>
            <a:r>
              <a:rPr lang="ar-SA" sz="1800" dirty="0">
                <a:latin typeface="Calibri" pitchFamily="34" charset="0"/>
                <a:ea typeface="Calibri"/>
                <a:cs typeface="Calibri" pitchFamily="34" charset="0"/>
              </a:rPr>
              <a:t>أو 232ه)، وقد عُمّر قرابة 93 سنة. درس على جُلّة من شيوخ الأدب و اللغة، تجاوز عددهم 70 شيخا منهم :</a:t>
            </a:r>
            <a:endParaRPr lang="fr-FR" sz="1800" dirty="0">
              <a:latin typeface="Calibri" pitchFamily="34" charset="0"/>
              <a:ea typeface="Calibri"/>
              <a:cs typeface="Calibri" pitchFamily="34" charset="0"/>
            </a:endParaRPr>
          </a:p>
          <a:p>
            <a:pPr marL="0" indent="0" algn="r">
              <a:buNone/>
            </a:pPr>
            <a:r>
              <a:rPr lang="ar-SA" sz="1800" dirty="0">
                <a:latin typeface="Calibri" pitchFamily="34" charset="0"/>
                <a:ea typeface="Calibri"/>
                <a:cs typeface="Calibri" pitchFamily="34" charset="0"/>
              </a:rPr>
              <a:t>أبان عثمان ، الأصمعي، خلف الأحمر، أبو عبيدة معمر بن المثنى، أبو عَمرو بن العلاء، المفضل </a:t>
            </a:r>
            <a:r>
              <a:rPr lang="ar-SA" sz="1800" dirty="0" err="1">
                <a:latin typeface="Calibri" pitchFamily="34" charset="0"/>
                <a:ea typeface="Calibri"/>
                <a:cs typeface="Calibri" pitchFamily="34" charset="0"/>
              </a:rPr>
              <a:t>الضبي</a:t>
            </a:r>
            <a:r>
              <a:rPr lang="ar-SA" sz="1800" dirty="0">
                <a:latin typeface="Calibri" pitchFamily="34" charset="0"/>
                <a:ea typeface="Calibri"/>
                <a:cs typeface="Calibri" pitchFamily="34" charset="0"/>
              </a:rPr>
              <a:t>، يونس بن حبيب.   و للمؤلف كتب ذكر ابن النديم بعضا منها</a:t>
            </a:r>
            <a:r>
              <a:rPr lang="ar-SA" sz="1800" dirty="0" smtClean="0">
                <a:latin typeface="Calibri" pitchFamily="34" charset="0"/>
                <a:ea typeface="Calibri"/>
                <a:cs typeface="Calibri" pitchFamily="34" charset="0"/>
              </a:rPr>
              <a:t> </a:t>
            </a:r>
            <a:endParaRPr lang="fr-FR" sz="1800" dirty="0">
              <a:latin typeface="Calibri" pitchFamily="34" charset="0"/>
              <a:ea typeface="Calibri"/>
              <a:cs typeface="Calibri" pitchFamily="34" charset="0"/>
            </a:endParaRPr>
          </a:p>
        </p:txBody>
      </p:sp>
      <p:sp>
        <p:nvSpPr>
          <p:cNvPr id="2" name="Rectangle 1"/>
          <p:cNvSpPr/>
          <p:nvPr/>
        </p:nvSpPr>
        <p:spPr>
          <a:xfrm>
            <a:off x="5364829" y="699542"/>
            <a:ext cx="2230257" cy="487506"/>
          </a:xfrm>
          <a:prstGeom prst="rect">
            <a:avLst/>
          </a:prstGeom>
          <a:solidFill>
            <a:schemeClr val="accent6">
              <a:lumMod val="75000"/>
            </a:schemeClr>
          </a:solidFill>
        </p:spPr>
        <p:txBody>
          <a:bodyPr wrap="square">
            <a:spAutoFit/>
          </a:bodyPr>
          <a:lstStyle/>
          <a:p>
            <a:pPr algn="r" rtl="1">
              <a:lnSpc>
                <a:spcPct val="107000"/>
              </a:lnSpc>
              <a:spcAft>
                <a:spcPts val="800"/>
              </a:spcAft>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ال</a:t>
            </a:r>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مؤلِّـف</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a:t>
            </a:r>
            <a:r>
              <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 </a:t>
            </a:r>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 </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593869"/>
            <a:ext cx="4247964" cy="792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10" name="Espace réservé du contenu 2"/>
          <p:cNvSpPr txBox="1">
            <a:spLocks/>
          </p:cNvSpPr>
          <p:nvPr/>
        </p:nvSpPr>
        <p:spPr>
          <a:xfrm>
            <a:off x="1376699" y="1275606"/>
            <a:ext cx="6984776" cy="27363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just" rtl="1" eaLnBrk="1" hangingPunct="1">
              <a:lnSpc>
                <a:spcPct val="107000"/>
              </a:lnSpc>
              <a:spcBef>
                <a:spcPct val="0"/>
              </a:spcBef>
              <a:spcAft>
                <a:spcPts val="800"/>
              </a:spcAft>
              <a:buNone/>
            </a:pPr>
            <a:r>
              <a:rPr lang="ar-SA" sz="1600" kern="1200" dirty="0">
                <a:solidFill>
                  <a:schemeClr val="tx1"/>
                </a:solidFill>
                <a:latin typeface="Calibri" pitchFamily="34" charset="0"/>
                <a:ea typeface="Calibri"/>
                <a:cs typeface="Calibri" pitchFamily="34" charset="0"/>
              </a:rPr>
              <a:t>عرف تارة باسم "طبقات الشعراء" و أخرى باسم "طبقات فحول الشعراء" ، كما يرى ذلك محقق الكتاب : محمود محمد شاكر، و أخرى "طبقات الشعراء الجاهليين و الإسلاميين" .</a:t>
            </a:r>
            <a:endParaRPr lang="fr-FR" sz="1600" kern="1200" dirty="0">
              <a:solidFill>
                <a:schemeClr val="tx1"/>
              </a:solidFill>
              <a:latin typeface="Calibri" pitchFamily="34" charset="0"/>
              <a:ea typeface="Calibri"/>
              <a:cs typeface="Calibri" pitchFamily="34" charset="0"/>
            </a:endParaRPr>
          </a:p>
          <a:p>
            <a:pPr marL="0" lvl="0" indent="0" algn="just" rtl="1" eaLnBrk="1" hangingPunct="1">
              <a:lnSpc>
                <a:spcPct val="107000"/>
              </a:lnSpc>
              <a:spcBef>
                <a:spcPct val="0"/>
              </a:spcBef>
              <a:spcAft>
                <a:spcPts val="800"/>
              </a:spcAft>
              <a:buNone/>
            </a:pPr>
            <a:r>
              <a:rPr lang="ar-SA" sz="1600" kern="1200" dirty="0">
                <a:solidFill>
                  <a:schemeClr val="tx1"/>
                </a:solidFill>
                <a:latin typeface="Calibri" pitchFamily="34" charset="0"/>
                <a:ea typeface="Calibri"/>
                <a:cs typeface="Calibri" pitchFamily="34" charset="0"/>
              </a:rPr>
              <a:t>عُدَّ الكتاب أول مؤلف في النقد وصل كاملا.</a:t>
            </a:r>
            <a:endParaRPr lang="fr-FR" sz="1600" kern="1200" dirty="0">
              <a:solidFill>
                <a:schemeClr val="tx1"/>
              </a:solidFill>
              <a:latin typeface="Calibri" pitchFamily="34" charset="0"/>
              <a:ea typeface="Calibri"/>
              <a:cs typeface="Calibri" pitchFamily="34" charset="0"/>
            </a:endParaRPr>
          </a:p>
          <a:p>
            <a:pPr marL="0" lvl="0" indent="0" algn="just" rtl="1" eaLnBrk="1" hangingPunct="1">
              <a:lnSpc>
                <a:spcPct val="107000"/>
              </a:lnSpc>
              <a:spcBef>
                <a:spcPct val="0"/>
              </a:spcBef>
              <a:spcAft>
                <a:spcPts val="800"/>
              </a:spcAft>
              <a:buNone/>
            </a:pPr>
            <a:r>
              <a:rPr lang="ar-SA" sz="1600" kern="1200" dirty="0">
                <a:solidFill>
                  <a:schemeClr val="tx1"/>
                </a:solidFill>
                <a:latin typeface="Calibri" pitchFamily="34" charset="0"/>
                <a:ea typeface="Calibri"/>
                <a:cs typeface="Calibri" pitchFamily="34" charset="0"/>
              </a:rPr>
              <a:t>    و المقصود " بالطبقة": جماعة من الشعراء تشابهت في أمر من الأمور؛ فقد يكون تشابها في المذهب الشعري، فيكون لشعراء الغرض الواحد طبقة؛ كما في طبقة (أصحاب </a:t>
            </a:r>
            <a:r>
              <a:rPr lang="ar-SA" sz="1600" kern="1200" dirty="0" err="1">
                <a:solidFill>
                  <a:schemeClr val="tx1"/>
                </a:solidFill>
                <a:latin typeface="Calibri" pitchFamily="34" charset="0"/>
                <a:ea typeface="Calibri"/>
                <a:cs typeface="Calibri" pitchFamily="34" charset="0"/>
              </a:rPr>
              <a:t>المراثي</a:t>
            </a:r>
            <a:r>
              <a:rPr lang="ar-SA" sz="1600" kern="1200" dirty="0">
                <a:solidFill>
                  <a:schemeClr val="tx1"/>
                </a:solidFill>
                <a:latin typeface="Calibri" pitchFamily="34" charset="0"/>
                <a:ea typeface="Calibri"/>
                <a:cs typeface="Calibri" pitchFamily="34" charset="0"/>
              </a:rPr>
              <a:t> )، وقد يتمثل التشابه في الانتماء إلى مدينة واحدة، أو جنس واحد، ومن ثم كان عند ابن سلاّم شعراء الفرق </a:t>
            </a:r>
            <a:r>
              <a:rPr lang="ar-SA" sz="1600" kern="1200" dirty="0" err="1">
                <a:solidFill>
                  <a:schemeClr val="tx1"/>
                </a:solidFill>
                <a:latin typeface="Calibri" pitchFamily="34" charset="0"/>
                <a:ea typeface="Calibri"/>
                <a:cs typeface="Calibri" pitchFamily="34" charset="0"/>
              </a:rPr>
              <a:t>العربية،و</a:t>
            </a:r>
            <a:r>
              <a:rPr lang="ar-SA" sz="1600" kern="1200" dirty="0">
                <a:solidFill>
                  <a:schemeClr val="tx1"/>
                </a:solidFill>
                <a:latin typeface="Calibri" pitchFamily="34" charset="0"/>
                <a:ea typeface="Calibri"/>
                <a:cs typeface="Calibri" pitchFamily="34" charset="0"/>
              </a:rPr>
              <a:t> طبقة شعراء اليهود، أو غير ذلك.</a:t>
            </a:r>
            <a:endParaRPr lang="fr-FR" sz="1600" kern="1200" dirty="0">
              <a:solidFill>
                <a:schemeClr val="tx1"/>
              </a:solidFill>
              <a:latin typeface="Calibri" pitchFamily="34" charset="0"/>
              <a:ea typeface="Calibri"/>
              <a:cs typeface="Calibri" pitchFamily="34" charset="0"/>
            </a:endParaRPr>
          </a:p>
          <a:p>
            <a:pPr marL="0" lvl="0" indent="0" algn="just" rtl="1" eaLnBrk="1" hangingPunct="1">
              <a:lnSpc>
                <a:spcPct val="107000"/>
              </a:lnSpc>
              <a:spcBef>
                <a:spcPct val="0"/>
              </a:spcBef>
              <a:spcAft>
                <a:spcPts val="800"/>
              </a:spcAft>
              <a:buNone/>
            </a:pPr>
            <a:r>
              <a:rPr lang="ar-SA" sz="1600" kern="1200" dirty="0">
                <a:solidFill>
                  <a:schemeClr val="tx1"/>
                </a:solidFill>
                <a:latin typeface="Calibri" pitchFamily="34" charset="0"/>
                <a:ea typeface="Calibri"/>
                <a:cs typeface="Calibri" pitchFamily="34" charset="0"/>
              </a:rPr>
              <a:t>كما يعني بالطبقة "المنزلة و المرتبة".</a:t>
            </a:r>
            <a:endParaRPr lang="fr-FR" sz="1600" kern="1200" dirty="0">
              <a:solidFill>
                <a:schemeClr val="tx1"/>
              </a:solidFill>
              <a:latin typeface="Calibri" pitchFamily="34" charset="0"/>
              <a:ea typeface="Calibri"/>
              <a:cs typeface="Calibri" pitchFamily="34" charset="0"/>
            </a:endParaRPr>
          </a:p>
          <a:p>
            <a:pPr lvl="0" algn="just" rtl="1">
              <a:spcBef>
                <a:spcPct val="0"/>
              </a:spcBef>
            </a:pPr>
            <a:r>
              <a:rPr lang="ar-SA" sz="1600" kern="1200" dirty="0">
                <a:solidFill>
                  <a:schemeClr val="tx1"/>
                </a:solidFill>
                <a:latin typeface="Calibri" pitchFamily="34" charset="0"/>
                <a:ea typeface="Calibri"/>
                <a:cs typeface="Calibri" pitchFamily="34" charset="0"/>
              </a:rPr>
              <a:t>فحول: الفحل لغة: الذكر من الحيوان، واللفظ يستعمل في كل ما يوحي بالغلبة و القوة.</a:t>
            </a:r>
            <a:endParaRPr lang="fr-FR" sz="1600" kern="1200" dirty="0">
              <a:solidFill>
                <a:schemeClr val="tx1"/>
              </a:solidFill>
              <a:latin typeface="Calibri" pitchFamily="34" charset="0"/>
              <a:ea typeface="Calibri"/>
              <a:cs typeface="Calibri" pitchFamily="34" charset="0"/>
            </a:endParaRPr>
          </a:p>
          <a:p>
            <a:pPr marL="0" indent="0" algn="r" rtl="1">
              <a:buNone/>
            </a:pPr>
            <a:endParaRPr lang="fr-FR" sz="1600" dirty="0">
              <a:solidFill>
                <a:schemeClr val="tx1"/>
              </a:solidFill>
              <a:latin typeface="Calibri" pitchFamily="34" charset="0"/>
              <a:ea typeface="Calibri"/>
              <a:cs typeface="Calibri" pitchFamily="34" charset="0"/>
            </a:endParaRPr>
          </a:p>
        </p:txBody>
      </p:sp>
      <p:sp>
        <p:nvSpPr>
          <p:cNvPr id="2" name="Rectangle 1"/>
          <p:cNvSpPr/>
          <p:nvPr/>
        </p:nvSpPr>
        <p:spPr>
          <a:xfrm>
            <a:off x="3779912" y="699542"/>
            <a:ext cx="4140206" cy="461665"/>
          </a:xfrm>
          <a:prstGeom prst="rect">
            <a:avLst/>
          </a:prstGeom>
          <a:solidFill>
            <a:schemeClr val="accent6">
              <a:lumMod val="75000"/>
            </a:schemeClr>
          </a:solidFill>
        </p:spPr>
        <p:txBody>
          <a:bodyPr wrap="square">
            <a:spAutoFit/>
          </a:bodyPr>
          <a:lstStyle/>
          <a:p>
            <a:pPr algn="r" rtl="1"/>
            <a:r>
              <a:rPr lang="ar-DZ"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الكتاب:</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627534"/>
            <a:ext cx="6408712" cy="792088"/>
          </a:xfrm>
          <a:prstGeom prst="rect">
            <a:avLst/>
          </a:prstGeom>
        </p:spPr>
      </p:pic>
    </p:spTree>
    <p:extLst>
      <p:ext uri="{BB962C8B-B14F-4D97-AF65-F5344CB8AC3E}">
        <p14:creationId xmlns:p14="http://schemas.microsoft.com/office/powerpoint/2010/main" val="32058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9" dur="500"/>
                                        <p:tgtEl>
                                          <p:spTgt spid="10">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10" name="Espace réservé du contenu 2"/>
          <p:cNvSpPr txBox="1">
            <a:spLocks/>
          </p:cNvSpPr>
          <p:nvPr/>
        </p:nvSpPr>
        <p:spPr>
          <a:xfrm>
            <a:off x="1376699" y="1275606"/>
            <a:ext cx="6984776" cy="27363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rtl="1">
              <a:lnSpc>
                <a:spcPct val="107000"/>
              </a:lnSpc>
              <a:spcAft>
                <a:spcPts val="800"/>
              </a:spcAft>
              <a:buNone/>
            </a:pPr>
            <a:r>
              <a:rPr lang="ar-SA" sz="1600" dirty="0">
                <a:latin typeface="Calibri" pitchFamily="34" charset="0"/>
                <a:ea typeface="Calibri"/>
                <a:cs typeface="Calibri" pitchFamily="34" charset="0"/>
              </a:rPr>
              <a:t> يبدو من مقدمة المؤلف أن ابن سلام أراد أن يقدم لأهل العلم مؤلفا  يحوي حصيلة معارف يجب على مَن أراد الإلمام بأمر العرب الرجوع إليه ؛ يتضمن شعرهم، وشجاعتهم، وأخبارا عن مشاهيرهم، وأشرافهم وأيامهم  ، إذ يقول: (( ذكرنا العرب و أشعارها و المشهورين المعروفين من شعرائها من فرسانها و أشرافها وأيامها، إذ كان لا يخلط بشعر قبيلة واحدة من قبائل العرب، وكذلك فرسانُها وساداتُها وأيامُها، فاقتصرنا من ذلك على ما لا يجهله عالم، ولا يستغني عن علمه ناظر في أمر العرب، فبدأنا بالشعر، ففصَّلنا الشعراء من أهل الجاهلية و الإسلام، و المخضرمين الذين كانوا في الجاهلية وأدركوا الإسلام، فنزّلناهم منازلَهم، واحتججْنا لكل شاعر بما وجدْنا له من حُجّة، وما قال فيه العلماء</a:t>
            </a:r>
            <a:r>
              <a:rPr lang="ar-SA" sz="1600" dirty="0" smtClean="0">
                <a:latin typeface="Calibri" pitchFamily="34" charset="0"/>
                <a:ea typeface="Calibri"/>
                <a:cs typeface="Calibri" pitchFamily="34" charset="0"/>
              </a:rPr>
              <a:t>)).</a:t>
            </a:r>
            <a:endParaRPr lang="fr-FR" sz="1600" dirty="0">
              <a:latin typeface="Calibri" pitchFamily="34" charset="0"/>
              <a:ea typeface="Calibri"/>
              <a:cs typeface="Calibri" pitchFamily="34" charset="0"/>
            </a:endParaRPr>
          </a:p>
        </p:txBody>
      </p:sp>
      <p:sp>
        <p:nvSpPr>
          <p:cNvPr id="2" name="Rectangle 1"/>
          <p:cNvSpPr/>
          <p:nvPr/>
        </p:nvSpPr>
        <p:spPr>
          <a:xfrm>
            <a:off x="3779912" y="699542"/>
            <a:ext cx="4140206" cy="487506"/>
          </a:xfrm>
          <a:prstGeom prst="rect">
            <a:avLst/>
          </a:prstGeom>
          <a:solidFill>
            <a:schemeClr val="accent6">
              <a:lumMod val="75000"/>
            </a:schemeClr>
          </a:solidFill>
        </p:spPr>
        <p:txBody>
          <a:bodyPr wrap="square">
            <a:spAutoFit/>
          </a:bodyPr>
          <a:lstStyle/>
          <a:p>
            <a:pPr marL="0" indent="0" algn="just" rtl="1">
              <a:lnSpc>
                <a:spcPct val="107000"/>
              </a:lnSpc>
              <a:spcAft>
                <a:spcPts val="800"/>
              </a:spcAft>
              <a:buNone/>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rPr>
              <a:t>سبب التأليف: </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a:cs typeface="Calibri"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659" y="627534"/>
            <a:ext cx="6408712" cy="792088"/>
          </a:xfrm>
          <a:prstGeom prst="rect">
            <a:avLst/>
          </a:prstGeom>
        </p:spPr>
      </p:pic>
    </p:spTree>
    <p:extLst>
      <p:ext uri="{BB962C8B-B14F-4D97-AF65-F5344CB8AC3E}">
        <p14:creationId xmlns:p14="http://schemas.microsoft.com/office/powerpoint/2010/main" val="289483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10" name="Espace réservé du contenu 2"/>
          <p:cNvSpPr txBox="1">
            <a:spLocks/>
          </p:cNvSpPr>
          <p:nvPr/>
        </p:nvSpPr>
        <p:spPr>
          <a:xfrm>
            <a:off x="1343535" y="699542"/>
            <a:ext cx="6984776" cy="27363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rtl="1">
              <a:lnSpc>
                <a:spcPct val="107000"/>
              </a:lnSpc>
              <a:spcAft>
                <a:spcPts val="800"/>
              </a:spcAft>
              <a:buNone/>
            </a:pPr>
            <a:r>
              <a:rPr lang="ar-SA" sz="1600" dirty="0">
                <a:latin typeface="Sakkal Majalla" pitchFamily="2" charset="-78"/>
                <a:ea typeface="Calibri"/>
                <a:cs typeface="Sakkal Majalla" pitchFamily="2" charset="-78"/>
              </a:rPr>
              <a:t> </a:t>
            </a:r>
            <a:endParaRPr lang="fr-FR" sz="1600" dirty="0">
              <a:latin typeface="Calibri" pitchFamily="34" charset="0"/>
              <a:ea typeface="Calibri"/>
              <a:cs typeface="Calibri" pitchFamily="34" charset="0"/>
            </a:endParaRPr>
          </a:p>
        </p:txBody>
      </p:sp>
      <p:sp>
        <p:nvSpPr>
          <p:cNvPr id="2" name="Rectangle 1"/>
          <p:cNvSpPr/>
          <p:nvPr/>
        </p:nvSpPr>
        <p:spPr>
          <a:xfrm>
            <a:off x="1343535" y="699542"/>
            <a:ext cx="6961275" cy="3831755"/>
          </a:xfrm>
          <a:prstGeom prst="rect">
            <a:avLst/>
          </a:prstGeom>
        </p:spPr>
        <p:txBody>
          <a:bodyPr wrap="square">
            <a:spAutoFit/>
          </a:bodyPr>
          <a:lstStyle/>
          <a:p>
            <a:pPr marL="0" lvl="0" indent="0" algn="just" rtl="1">
              <a:lnSpc>
                <a:spcPct val="107000"/>
              </a:lnSpc>
              <a:spcAft>
                <a:spcPts val="800"/>
              </a:spcAft>
              <a:buNone/>
            </a:pPr>
            <a:r>
              <a:rPr lang="ar-SA" sz="1600" dirty="0">
                <a:latin typeface="Calibri" pitchFamily="34" charset="0"/>
                <a:ea typeface="Calibri"/>
                <a:cs typeface="Calibri" pitchFamily="34" charset="0"/>
              </a:rPr>
              <a:t>تلقف الباحثون كتاب الطبقات في مخطوطتين: الأولى توجد بمكتبة شيخ الإسلام عارف بك بالمدينة المنورة. وعنها نُقلت نسختان؛ توجدان بمكتبة شيخ العربية محمد محمود بن </a:t>
            </a:r>
            <a:r>
              <a:rPr lang="ar-SA" sz="1600" dirty="0" err="1">
                <a:latin typeface="Calibri" pitchFamily="34" charset="0"/>
                <a:ea typeface="Calibri"/>
                <a:cs typeface="Calibri" pitchFamily="34" charset="0"/>
              </a:rPr>
              <a:t>التلاميد</a:t>
            </a:r>
            <a:r>
              <a:rPr lang="ar-SA" sz="1600" dirty="0">
                <a:latin typeface="Calibri" pitchFamily="34" charset="0"/>
                <a:ea typeface="Calibri"/>
                <a:cs typeface="Calibri" pitchFamily="34" charset="0"/>
              </a:rPr>
              <a:t> </a:t>
            </a:r>
            <a:r>
              <a:rPr lang="ar-SA" sz="1600" dirty="0" err="1">
                <a:latin typeface="Calibri" pitchFamily="34" charset="0"/>
                <a:ea typeface="Calibri"/>
                <a:cs typeface="Calibri" pitchFamily="34" charset="0"/>
              </a:rPr>
              <a:t>التركزي</a:t>
            </a:r>
            <a:r>
              <a:rPr lang="ar-SA" sz="1600" dirty="0">
                <a:latin typeface="Calibri" pitchFamily="34" charset="0"/>
                <a:ea typeface="Calibri"/>
                <a:cs typeface="Calibri" pitchFamily="34" charset="0"/>
              </a:rPr>
              <a:t> الشنقيطي. ونُسخت الأولى عام (1303ه/1885م). ونسخت الثانية عام 1310ه. وعن هاتين المخطوطتين نَشَر الألماني يوسف هل </a:t>
            </a:r>
            <a:r>
              <a:rPr lang="fr-FR" sz="1600" dirty="0">
                <a:latin typeface="Calibri" pitchFamily="34" charset="0"/>
                <a:ea typeface="Calibri"/>
                <a:cs typeface="Calibri" pitchFamily="34" charset="0"/>
              </a:rPr>
              <a:t>Joseph. </a:t>
            </a:r>
            <a:r>
              <a:rPr lang="fr-FR" sz="1600" dirty="0" err="1">
                <a:latin typeface="Calibri" pitchFamily="34" charset="0"/>
                <a:ea typeface="Calibri"/>
                <a:cs typeface="Calibri" pitchFamily="34" charset="0"/>
              </a:rPr>
              <a:t>Hell</a:t>
            </a:r>
            <a:r>
              <a:rPr lang="ar-SA" sz="1600" dirty="0">
                <a:latin typeface="Calibri" pitchFamily="34" charset="0"/>
                <a:ea typeface="Calibri"/>
                <a:cs typeface="Calibri" pitchFamily="34" charset="0"/>
              </a:rPr>
              <a:t> الكتابَ مطبوعا للمرة الأولى في مدينة ليون بهولندا عام 1913-1916م مع مقدمة باللغة الألمانية. وعن المخطوطتين طُبع الكتاب في مصر لأول مرة عام 1920م.</a:t>
            </a:r>
            <a:endParaRPr lang="fr-FR" sz="1600" dirty="0">
              <a:latin typeface="Calibri" pitchFamily="34" charset="0"/>
              <a:ea typeface="Calibri"/>
              <a:cs typeface="Calibri" pitchFamily="34" charset="0"/>
            </a:endParaRPr>
          </a:p>
          <a:p>
            <a:pPr algn="just" rtl="1"/>
            <a:r>
              <a:rPr lang="ar-SA" sz="1600" dirty="0" smtClean="0">
                <a:latin typeface="Calibri" pitchFamily="34" charset="0"/>
                <a:ea typeface="Calibri"/>
                <a:cs typeface="Calibri" pitchFamily="34" charset="0"/>
              </a:rPr>
              <a:t>ابن </a:t>
            </a:r>
            <a:r>
              <a:rPr lang="ar-SA" sz="1600" dirty="0">
                <a:latin typeface="Calibri" pitchFamily="34" charset="0"/>
                <a:ea typeface="Calibri"/>
                <a:cs typeface="Calibri" pitchFamily="34" charset="0"/>
              </a:rPr>
              <a:t>سلام الجمحي ، طبقات فحول الشعراء ، قرأه وشرحه :محمود محمد شاكر ، دار المدني ، جدة ، السعودية ، ج1، </a:t>
            </a:r>
            <a:r>
              <a:rPr lang="ar-SA" sz="1600" dirty="0" err="1">
                <a:latin typeface="Calibri" pitchFamily="34" charset="0"/>
                <a:ea typeface="Calibri"/>
                <a:cs typeface="Calibri" pitchFamily="34" charset="0"/>
              </a:rPr>
              <a:t>دط</a:t>
            </a:r>
            <a:r>
              <a:rPr lang="ar-SA" sz="1600" dirty="0">
                <a:latin typeface="Calibri" pitchFamily="34" charset="0"/>
                <a:ea typeface="Calibri"/>
                <a:cs typeface="Calibri" pitchFamily="34" charset="0"/>
              </a:rPr>
              <a:t> ، </a:t>
            </a:r>
            <a:r>
              <a:rPr lang="ar-SA" sz="1600" dirty="0" err="1">
                <a:latin typeface="Calibri" pitchFamily="34" charset="0"/>
                <a:ea typeface="Calibri"/>
                <a:cs typeface="Calibri" pitchFamily="34" charset="0"/>
              </a:rPr>
              <a:t>دت</a:t>
            </a:r>
            <a:r>
              <a:rPr lang="ar-SA" sz="1600" dirty="0">
                <a:latin typeface="Calibri" pitchFamily="34" charset="0"/>
                <a:ea typeface="Calibri"/>
                <a:cs typeface="Calibri" pitchFamily="34" charset="0"/>
              </a:rPr>
              <a:t> ، ص3، 23، 24</a:t>
            </a:r>
            <a:r>
              <a:rPr lang="ar-SA" sz="1600" dirty="0" smtClean="0">
                <a:latin typeface="Calibri" pitchFamily="34" charset="0"/>
                <a:ea typeface="Calibri"/>
                <a:cs typeface="Calibri" pitchFamily="34" charset="0"/>
              </a:rPr>
              <a:t>.</a:t>
            </a:r>
            <a:endParaRPr lang="fr-FR" sz="1600" dirty="0" smtClean="0">
              <a:latin typeface="Calibri" pitchFamily="34" charset="0"/>
              <a:ea typeface="Calibri"/>
              <a:cs typeface="Calibri" pitchFamily="34" charset="0"/>
            </a:endParaRPr>
          </a:p>
          <a:p>
            <a:pPr marL="114300" algn="just" rtl="1">
              <a:lnSpc>
                <a:spcPct val="107000"/>
              </a:lnSpc>
            </a:pPr>
            <a:r>
              <a:rPr lang="ar-SA" sz="1600" dirty="0">
                <a:latin typeface="Calibri" pitchFamily="34" charset="0"/>
                <a:ea typeface="Calibri"/>
                <a:cs typeface="Calibri" pitchFamily="34" charset="0"/>
              </a:rPr>
              <a:t>و أما المخطوطة الثانية فقد عَثرَ عليها المحققُ محمود محمد شاكر في دكان السيد أمين (</a:t>
            </a:r>
            <a:r>
              <a:rPr lang="ar-SA" sz="1600" dirty="0" err="1">
                <a:latin typeface="Calibri" pitchFamily="34" charset="0"/>
                <a:ea typeface="Calibri"/>
                <a:cs typeface="Calibri" pitchFamily="34" charset="0"/>
              </a:rPr>
              <a:t>الخانجي</a:t>
            </a:r>
            <a:r>
              <a:rPr lang="ar-DZ" sz="1600" dirty="0">
                <a:latin typeface="Calibri" pitchFamily="34" charset="0"/>
                <a:ea typeface="Calibri"/>
                <a:cs typeface="Calibri" pitchFamily="34" charset="0"/>
              </a:rPr>
              <a:t> </a:t>
            </a:r>
            <a:r>
              <a:rPr lang="ar-SA" sz="1600" dirty="0">
                <a:latin typeface="Calibri" pitchFamily="34" charset="0"/>
                <a:ea typeface="Calibri"/>
                <a:cs typeface="Calibri" pitchFamily="34" charset="0"/>
              </a:rPr>
              <a:t>الكتبي) بعد أن جمع أوراقها المتناثرة و غير المرتبة، وكان ذلك سنة 1925م.</a:t>
            </a:r>
            <a:endParaRPr lang="fr-FR" sz="1600" dirty="0">
              <a:latin typeface="Calibri" pitchFamily="34" charset="0"/>
              <a:ea typeface="Calibri"/>
              <a:cs typeface="Calibri" pitchFamily="34" charset="0"/>
            </a:endParaRPr>
          </a:p>
          <a:p>
            <a:pPr lvl="0" algn="just" rtl="1">
              <a:lnSpc>
                <a:spcPct val="107000"/>
              </a:lnSpc>
            </a:pPr>
            <a:r>
              <a:rPr lang="ar-SA" sz="1600" dirty="0">
                <a:latin typeface="Calibri" pitchFamily="34" charset="0"/>
                <a:ea typeface="Calibri"/>
                <a:cs typeface="Calibri" pitchFamily="34" charset="0"/>
              </a:rPr>
              <a:t>أما راوية كتاب "الطبقات" فهو " أبو خليفة الجمحي"، وهو ابن أخت ابن سلام الجمحي، وكان أعمى</a:t>
            </a:r>
            <a:r>
              <a:rPr lang="ar-DZ" sz="1600" dirty="0">
                <a:latin typeface="Calibri" pitchFamily="34" charset="0"/>
                <a:ea typeface="Calibri"/>
                <a:cs typeface="Calibri" pitchFamily="34" charset="0"/>
              </a:rPr>
              <a:t> </a:t>
            </a:r>
            <a:r>
              <a:rPr lang="ar-SA" sz="1600" dirty="0">
                <a:latin typeface="Calibri" pitchFamily="34" charset="0"/>
                <a:ea typeface="Calibri"/>
                <a:cs typeface="Calibri" pitchFamily="34" charset="0"/>
              </a:rPr>
              <a:t>من رواة الأخبار و الأشعار و الآداب و الأنساب.</a:t>
            </a:r>
            <a:endParaRPr lang="fr-FR" sz="1600" dirty="0">
              <a:latin typeface="Calibri" pitchFamily="34" charset="0"/>
              <a:ea typeface="Calibri"/>
              <a:cs typeface="Calibri" pitchFamily="34" charset="0"/>
            </a:endParaRPr>
          </a:p>
          <a:p>
            <a:pPr lvl="0" algn="just" rtl="1">
              <a:lnSpc>
                <a:spcPct val="107000"/>
              </a:lnSpc>
            </a:pPr>
            <a:r>
              <a:rPr lang="ar-SA" sz="1600" dirty="0">
                <a:latin typeface="Calibri" pitchFamily="34" charset="0"/>
                <a:ea typeface="Calibri"/>
                <a:cs typeface="Calibri" pitchFamily="34" charset="0"/>
              </a:rPr>
              <a:t>مهّد ابن سلام لحديثه عن الشعراء بمقدمة أبان فيها عن منهجه و رأيه، وتحدث عن عديد القضايا</a:t>
            </a:r>
            <a:r>
              <a:rPr lang="ar-DZ" sz="1600" dirty="0">
                <a:latin typeface="Calibri" pitchFamily="34" charset="0"/>
                <a:ea typeface="Calibri"/>
                <a:cs typeface="Calibri" pitchFamily="34" charset="0"/>
              </a:rPr>
              <a:t> </a:t>
            </a:r>
            <a:r>
              <a:rPr lang="ar-SA" sz="1600" dirty="0">
                <a:latin typeface="Calibri" pitchFamily="34" charset="0"/>
                <a:ea typeface="Calibri"/>
                <a:cs typeface="Calibri" pitchFamily="34" charset="0"/>
              </a:rPr>
              <a:t>النقدية و عن تاريخ الأدباء منها: </a:t>
            </a:r>
            <a:endParaRPr lang="fr-FR" sz="1600" dirty="0">
              <a:latin typeface="Calibri" pitchFamily="34" charset="0"/>
              <a:ea typeface="Calibri"/>
              <a:cs typeface="Calibri" pitchFamily="34" charset="0"/>
            </a:endParaRPr>
          </a:p>
          <a:p>
            <a:pPr algn="just" rtl="1"/>
            <a:endParaRPr lang="fr-FR" sz="1600" dirty="0">
              <a:solidFill>
                <a:schemeClr val="tx1"/>
              </a:solidFill>
              <a:latin typeface="Calibri" pitchFamily="34" charset="0"/>
              <a:ea typeface="Calibri"/>
              <a:cs typeface="Calibri" pitchFamily="34" charset="0"/>
            </a:endParaRPr>
          </a:p>
        </p:txBody>
      </p:sp>
    </p:spTree>
    <p:extLst>
      <p:ext uri="{BB962C8B-B14F-4D97-AF65-F5344CB8AC3E}">
        <p14:creationId xmlns:p14="http://schemas.microsoft.com/office/powerpoint/2010/main" val="14858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10" name="Espace réservé du contenu 2"/>
          <p:cNvSpPr txBox="1">
            <a:spLocks/>
          </p:cNvSpPr>
          <p:nvPr/>
        </p:nvSpPr>
        <p:spPr>
          <a:xfrm>
            <a:off x="1376699" y="987574"/>
            <a:ext cx="6984776" cy="31683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1">
              <a:lnSpc>
                <a:spcPct val="107000"/>
              </a:lnSpc>
            </a:pPr>
            <a:r>
              <a:rPr lang="ar-DZ" sz="1800" dirty="0">
                <a:latin typeface="Calibri" pitchFamily="34" charset="0"/>
                <a:ea typeface="Calibri"/>
                <a:cs typeface="Calibri" pitchFamily="34" charset="0"/>
              </a:rPr>
              <a:t>1-  </a:t>
            </a:r>
            <a:r>
              <a:rPr lang="ar-SA" sz="1800" dirty="0">
                <a:latin typeface="Calibri" pitchFamily="34" charset="0"/>
                <a:ea typeface="Calibri"/>
                <a:cs typeface="Calibri" pitchFamily="34" charset="0"/>
              </a:rPr>
              <a:t>وضع الشعر ونحله و انتحاله: وفيه أراد ابن سلام أن يُنزّل الشعراء منازلَهم على أسس واضحة لأن</a:t>
            </a:r>
            <a:r>
              <a:rPr lang="ar-DZ" sz="1800" dirty="0">
                <a:latin typeface="Calibri" pitchFamily="34" charset="0"/>
                <a:ea typeface="Calibri"/>
                <a:cs typeface="Calibri" pitchFamily="34" charset="0"/>
              </a:rPr>
              <a:t> </a:t>
            </a:r>
            <a:r>
              <a:rPr lang="ar-SA" sz="1800" dirty="0">
                <a:latin typeface="Calibri" pitchFamily="34" charset="0"/>
                <a:ea typeface="Calibri"/>
                <a:cs typeface="Calibri" pitchFamily="34" charset="0"/>
              </a:rPr>
              <a:t>ثُمّة شعرًا نسب إلى غير أصحابه، وهو خَالٍ من أيّة جمالية شعرية، يقول : </a:t>
            </a:r>
            <a:endParaRPr lang="fr-FR" sz="1800" dirty="0">
              <a:latin typeface="Calibri" pitchFamily="34" charset="0"/>
              <a:ea typeface="Calibri"/>
              <a:cs typeface="Calibri" pitchFamily="34" charset="0"/>
            </a:endParaRPr>
          </a:p>
          <a:p>
            <a:pPr indent="0" algn="just" rtl="1">
              <a:lnSpc>
                <a:spcPct val="107000"/>
              </a:lnSpc>
              <a:spcAft>
                <a:spcPts val="800"/>
              </a:spcAft>
              <a:buNone/>
            </a:pPr>
            <a:r>
              <a:rPr lang="ar-SA" sz="1800" dirty="0">
                <a:latin typeface="Calibri" pitchFamily="34" charset="0"/>
                <a:ea typeface="Calibri"/>
                <a:cs typeface="Calibri" pitchFamily="34" charset="0"/>
              </a:rPr>
              <a:t>(( في الشعر مصنوع مفتعل موضوع، لا خير فيه، ولا حجة في عربيةٍ، ولا أدبٍ يُسْتفَادُ، ولا معنىً</a:t>
            </a:r>
            <a:r>
              <a:rPr lang="ar-DZ" sz="1800" dirty="0">
                <a:latin typeface="Calibri" pitchFamily="34" charset="0"/>
                <a:ea typeface="Calibri"/>
                <a:cs typeface="Calibri" pitchFamily="34" charset="0"/>
              </a:rPr>
              <a:t> </a:t>
            </a:r>
            <a:r>
              <a:rPr lang="ar-SA" sz="1800" dirty="0">
                <a:latin typeface="Calibri" pitchFamily="34" charset="0"/>
                <a:ea typeface="Calibri"/>
                <a:cs typeface="Calibri" pitchFamily="34" charset="0"/>
              </a:rPr>
              <a:t>يُستخرجُ، ولا مثلٍ يُضربُ، ولا مديحٍ رائعٍ، ولا هجاءٍ مُقنعٍ، ولا فخرٍ معجبٍ، ولا نسيبٍ مُستطرفٍ )).</a:t>
            </a:r>
            <a:endParaRPr lang="fr-FR" sz="1800" dirty="0">
              <a:latin typeface="Calibri" pitchFamily="34" charset="0"/>
              <a:ea typeface="Calibri"/>
              <a:cs typeface="Calibri" pitchFamily="34" charset="0"/>
            </a:endParaRPr>
          </a:p>
          <a:p>
            <a:pPr marL="114300" indent="0" algn="just" rtl="1">
              <a:lnSpc>
                <a:spcPct val="107000"/>
              </a:lnSpc>
              <a:spcAft>
                <a:spcPts val="800"/>
              </a:spcAft>
              <a:buNone/>
            </a:pPr>
            <a:r>
              <a:rPr lang="ar-DZ" sz="1800" dirty="0">
                <a:latin typeface="Calibri" pitchFamily="34" charset="0"/>
                <a:ea typeface="Calibri"/>
                <a:cs typeface="Calibri" pitchFamily="34" charset="0"/>
              </a:rPr>
              <a:t>      </a:t>
            </a:r>
            <a:r>
              <a:rPr lang="ar-SA" sz="1800" dirty="0">
                <a:latin typeface="Calibri" pitchFamily="34" charset="0"/>
                <a:ea typeface="Calibri"/>
                <a:cs typeface="Calibri" pitchFamily="34" charset="0"/>
              </a:rPr>
              <a:t>وقد بين ابن سلام أن ثمة حكمين اثنين يمكنهما الحكم على صحة الشعر ووضعه هما (أهل</a:t>
            </a:r>
            <a:r>
              <a:rPr lang="ar-DZ" sz="1800" dirty="0">
                <a:latin typeface="Calibri" pitchFamily="34" charset="0"/>
                <a:ea typeface="Calibri"/>
                <a:cs typeface="Calibri" pitchFamily="34" charset="0"/>
              </a:rPr>
              <a:t> </a:t>
            </a:r>
            <a:r>
              <a:rPr lang="ar-SA" sz="1800" dirty="0">
                <a:latin typeface="Calibri" pitchFamily="34" charset="0"/>
                <a:ea typeface="Calibri"/>
                <a:cs typeface="Calibri" pitchFamily="34" charset="0"/>
              </a:rPr>
              <a:t>البادية وعنهم ينبغي أن يؤخذ الشعر) ، و العلماء الذين يميزون بين صحيحه و زائفه، يقول: ((وقد تداوله قوم من كِتابٍ إلى كِتاب، لم يأخذوه عن أهل البادية، ولم يعرضوه على العلماء)). </a:t>
            </a:r>
            <a:endParaRPr lang="fr-FR" sz="1800" dirty="0">
              <a:latin typeface="Calibri" pitchFamily="34" charset="0"/>
              <a:ea typeface="Calibri"/>
              <a:cs typeface="Calibri" pitchFamily="34" charset="0"/>
            </a:endParaRPr>
          </a:p>
          <a:p>
            <a:pPr algn="just" rtl="1"/>
            <a:endParaRPr lang="fr-FR" sz="1800" dirty="0">
              <a:latin typeface="Calibri" pitchFamily="34" charset="0"/>
              <a:ea typeface="Calibri"/>
              <a:cs typeface="Calibri" pitchFamily="34" charset="0"/>
            </a:endParaRPr>
          </a:p>
        </p:txBody>
      </p:sp>
    </p:spTree>
    <p:extLst>
      <p:ext uri="{BB962C8B-B14F-4D97-AF65-F5344CB8AC3E}">
        <p14:creationId xmlns:p14="http://schemas.microsoft.com/office/powerpoint/2010/main" val="294048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10" name="Espace réservé du contenu 2"/>
          <p:cNvSpPr txBox="1">
            <a:spLocks/>
          </p:cNvSpPr>
          <p:nvPr/>
        </p:nvSpPr>
        <p:spPr>
          <a:xfrm>
            <a:off x="1376699" y="987574"/>
            <a:ext cx="6984776" cy="31683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107000"/>
              </a:lnSpc>
            </a:pPr>
            <a:r>
              <a:rPr lang="ar-SA" sz="1600" dirty="0">
                <a:solidFill>
                  <a:schemeClr val="tx1"/>
                </a:solidFill>
                <a:latin typeface="Calibri" pitchFamily="34" charset="0"/>
                <a:ea typeface="Calibri"/>
                <a:cs typeface="Calibri" pitchFamily="34" charset="0"/>
              </a:rPr>
              <a:t> في ثقافة الناقد و حقيقتها: يقول الجمحي: (( و للشعر صناعة و ثقافة يعرفها أهل العلم، كسائر أصناف العلم، والصناعات منها ما تثقفه العين، ومنها ما تثقفه الأذن، ومنها ما يثقفه اللسان؛ من ذلك اللؤلؤ و الياقوت، لا تعرفه بصفة و لا وزن دون المعاينة مِمَّنْ يُبصره، من ذلك </a:t>
            </a:r>
            <a:r>
              <a:rPr lang="ar-SA" sz="1600" dirty="0" err="1">
                <a:solidFill>
                  <a:schemeClr val="tx1"/>
                </a:solidFill>
                <a:latin typeface="Calibri" pitchFamily="34" charset="0"/>
                <a:ea typeface="Calibri"/>
                <a:cs typeface="Calibri" pitchFamily="34" charset="0"/>
              </a:rPr>
              <a:t>الجهبذة</a:t>
            </a:r>
            <a:r>
              <a:rPr lang="ar-SA" sz="1600" dirty="0">
                <a:solidFill>
                  <a:schemeClr val="tx1"/>
                </a:solidFill>
                <a:latin typeface="Calibri" pitchFamily="34" charset="0"/>
                <a:ea typeface="Calibri"/>
                <a:cs typeface="Calibri" pitchFamily="34" charset="0"/>
              </a:rPr>
              <a:t> بالدينار و الدرهم، لا تعرف جودتهما بلون و لا مسّ و لا طراز و لا وسم و لا صفة، ويعرفه الناقد عند المعاينة، فيعرف بهرجها و زائفها و سَتُّوقَهَا ومُفْرَغَهَا ... )).</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ar-DZ" sz="1600" dirty="0">
                <a:solidFill>
                  <a:schemeClr val="tx1"/>
                </a:solidFill>
                <a:latin typeface="Calibri" pitchFamily="34" charset="0"/>
                <a:ea typeface="Calibri"/>
                <a:cs typeface="Calibri" pitchFamily="34" charset="0"/>
              </a:rPr>
              <a:t>2- </a:t>
            </a:r>
            <a:r>
              <a:rPr lang="ar-SA" sz="1600" dirty="0">
                <a:solidFill>
                  <a:schemeClr val="tx1"/>
                </a:solidFill>
                <a:latin typeface="Calibri" pitchFamily="34" charset="0"/>
                <a:ea typeface="Calibri"/>
                <a:cs typeface="Calibri" pitchFamily="34" charset="0"/>
              </a:rPr>
              <a:t>أولية الشعر العربي: يرى ابن سلام أن العربي كان يقول البيت أو الأبيات تعبيرا عن حاجته، ولم يأخذ النظم صورة القصيدة الطويلة إلا في وقت متأخر عندما ظهرت المكافأة على المديح، كما أنه ينفي ما نسب إلى الأقوام الأولى من شعر: </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en-US" sz="1600" dirty="0">
                <a:solidFill>
                  <a:schemeClr val="tx1"/>
                </a:solidFill>
                <a:latin typeface="Calibri" pitchFamily="34" charset="0"/>
                <a:ea typeface="Calibri"/>
                <a:cs typeface="Calibri" pitchFamily="34" charset="0"/>
              </a:rPr>
              <a:t> </a:t>
            </a:r>
            <a:r>
              <a:rPr lang="ar-SA" sz="1600" dirty="0">
                <a:solidFill>
                  <a:schemeClr val="tx1"/>
                </a:solidFill>
                <a:latin typeface="Calibri" pitchFamily="34" charset="0"/>
                <a:ea typeface="Calibri"/>
                <a:cs typeface="Calibri" pitchFamily="34" charset="0"/>
              </a:rPr>
              <a:t>(( و لم يكن لأوائل العرب من الشعر إلا الأبياتُ يقولها الرجل في حاجته، وإنما قُصّدت القصائدُ و طُوّل الشعر على عهد عبد المطلب، وهاشم عبد مناف، وذلك يدل على إسقاط شعر عادٍ و ثَمودَ و حِمْيرَ و تُبَّع  )) . </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endParaRPr lang="fr-FR" sz="1600" dirty="0">
              <a:latin typeface="Calibri" pitchFamily="34" charset="0"/>
              <a:ea typeface="Calibri"/>
              <a:cs typeface="Calibri" pitchFamily="34" charset="0"/>
            </a:endParaRPr>
          </a:p>
        </p:txBody>
      </p:sp>
    </p:spTree>
    <p:extLst>
      <p:ext uri="{BB962C8B-B14F-4D97-AF65-F5344CB8AC3E}">
        <p14:creationId xmlns:p14="http://schemas.microsoft.com/office/powerpoint/2010/main" val="145396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10" name="Espace réservé du contenu 2"/>
          <p:cNvSpPr txBox="1">
            <a:spLocks/>
          </p:cNvSpPr>
          <p:nvPr/>
        </p:nvSpPr>
        <p:spPr>
          <a:xfrm>
            <a:off x="1376699" y="699542"/>
            <a:ext cx="6984776" cy="34563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107000"/>
              </a:lnSpc>
            </a:pPr>
            <a:r>
              <a:rPr lang="ar-DZ" sz="1600" dirty="0">
                <a:solidFill>
                  <a:schemeClr val="tx1"/>
                </a:solidFill>
                <a:latin typeface="Calibri" pitchFamily="34" charset="0"/>
                <a:ea typeface="Calibri"/>
                <a:cs typeface="Calibri" pitchFamily="34" charset="0"/>
              </a:rPr>
              <a:t>3- </a:t>
            </a:r>
            <a:r>
              <a:rPr lang="ar-SA" sz="1600" dirty="0">
                <a:solidFill>
                  <a:schemeClr val="tx1"/>
                </a:solidFill>
                <a:latin typeface="Calibri" pitchFamily="34" charset="0"/>
                <a:ea typeface="Calibri"/>
                <a:cs typeface="Calibri" pitchFamily="34" charset="0"/>
              </a:rPr>
              <a:t>تنقل الشعر في القبائل: وانتقال الشعر على النحو الذي يوضحه ابن سلام، يعني انتقال السيادة الفنية من قبيلة إلى أخرى، و تتلمذ شعراء القبيلة بعضُهم على بعض ، يقول: (( وكان شعراء الجاهلية في ربيعة: أولهم </a:t>
            </a:r>
            <a:r>
              <a:rPr lang="ar-SA" sz="1600" dirty="0" err="1">
                <a:solidFill>
                  <a:schemeClr val="tx1"/>
                </a:solidFill>
                <a:latin typeface="Calibri" pitchFamily="34" charset="0"/>
                <a:ea typeface="Calibri"/>
                <a:cs typeface="Calibri" pitchFamily="34" charset="0"/>
              </a:rPr>
              <a:t>المهلهل،و</a:t>
            </a:r>
            <a:r>
              <a:rPr lang="ar-SA" sz="1600" dirty="0">
                <a:solidFill>
                  <a:schemeClr val="tx1"/>
                </a:solidFill>
                <a:latin typeface="Calibri" pitchFamily="34" charset="0"/>
                <a:ea typeface="Calibri"/>
                <a:cs typeface="Calibri" pitchFamily="34" charset="0"/>
              </a:rPr>
              <a:t> المرقّشان،...والمسيّب بن علس. ثم تحول الشعر في قيس: فمنهم النابغة الذبياني، وهم يعدون زهير بن أبي سلمى... ثم آلَ ذلك إلى تميم، فلم يزل فيهم إلى اليوم)).</a:t>
            </a:r>
            <a:r>
              <a:rPr lang="fr-FR" sz="1600" dirty="0">
                <a:solidFill>
                  <a:schemeClr val="tx1"/>
                </a:solidFill>
                <a:latin typeface="Calibri" pitchFamily="34" charset="0"/>
                <a:cs typeface="Calibri" pitchFamily="34" charset="0"/>
              </a:rPr>
              <a:t> </a:t>
            </a:r>
            <a:endParaRPr lang="fr-FR" sz="1600" dirty="0" smtClean="0">
              <a:solidFill>
                <a:schemeClr val="tx1"/>
              </a:solidFill>
              <a:latin typeface="Calibri" pitchFamily="34" charset="0"/>
              <a:cs typeface="Calibri" pitchFamily="34" charset="0"/>
            </a:endParaRPr>
          </a:p>
          <a:p>
            <a:pPr algn="r" rtl="1">
              <a:lnSpc>
                <a:spcPct val="107000"/>
              </a:lnSpc>
            </a:pPr>
            <a:r>
              <a:rPr lang="ar-DZ" sz="1600" dirty="0">
                <a:solidFill>
                  <a:schemeClr val="tx1"/>
                </a:solidFill>
                <a:latin typeface="Calibri" pitchFamily="34" charset="0"/>
                <a:ea typeface="Calibri"/>
                <a:cs typeface="Calibri" pitchFamily="34" charset="0"/>
              </a:rPr>
              <a:t>4- </a:t>
            </a:r>
            <a:r>
              <a:rPr lang="ar-SA" sz="1600" dirty="0">
                <a:solidFill>
                  <a:schemeClr val="tx1"/>
                </a:solidFill>
                <a:latin typeface="Calibri" pitchFamily="34" charset="0"/>
                <a:ea typeface="Calibri"/>
                <a:cs typeface="Calibri" pitchFamily="34" charset="0"/>
              </a:rPr>
              <a:t>أول مدرسة نقدية عند العرب: في إطار إقامة الوزن بين آراء علماء العربية، ونقاد الشعر الكبار في إنزال الشعراء منازلهم ليكون ذلك مدعاة إلى وصف بعض البيئات التي حافظت على العربية إذ يقول: (( وكان لأهل البصرة في العربية قدمة، وبالنحو و لغات العرب والغريب عناية، وكان أول من أسس العربية، وفتح بابها، وأنهج سبيلها ووضع قياسها أبو الأسود الدؤلي... ثم كان من بعدهم عبد الله بن أبي إسحاق الحضرمي ، وكان أول من بعج اْلنحو و مدّ القياس و الطلل</a:t>
            </a:r>
            <a:r>
              <a:rPr lang="ar-SA" sz="1600" dirty="0" smtClean="0">
                <a:solidFill>
                  <a:schemeClr val="tx1"/>
                </a:solidFill>
                <a:latin typeface="Calibri" pitchFamily="34" charset="0"/>
                <a:ea typeface="Calibri"/>
                <a:cs typeface="Calibri" pitchFamily="34" charset="0"/>
              </a:rPr>
              <a:t>...)).</a:t>
            </a:r>
            <a:endParaRPr lang="fr-FR" sz="1600" dirty="0" smtClean="0">
              <a:solidFill>
                <a:schemeClr val="tx1"/>
              </a:solidFill>
              <a:latin typeface="Calibri" pitchFamily="34" charset="0"/>
              <a:ea typeface="Calibri"/>
              <a:cs typeface="Calibri" pitchFamily="34" charset="0"/>
            </a:endParaRPr>
          </a:p>
          <a:p>
            <a:pPr algn="r" rtl="1">
              <a:lnSpc>
                <a:spcPct val="107000"/>
              </a:lnSpc>
            </a:pPr>
            <a:r>
              <a:rPr lang="ar-DZ" sz="1600" dirty="0" smtClean="0">
                <a:solidFill>
                  <a:schemeClr val="tx1"/>
                </a:solidFill>
                <a:latin typeface="Calibri" pitchFamily="34" charset="0"/>
                <a:ea typeface="Calibri"/>
                <a:cs typeface="Calibri" pitchFamily="34" charset="0"/>
              </a:rPr>
              <a:t>5- </a:t>
            </a:r>
            <a:r>
              <a:rPr lang="ar-SA" sz="1600" dirty="0">
                <a:solidFill>
                  <a:schemeClr val="tx1"/>
                </a:solidFill>
                <a:latin typeface="Calibri" pitchFamily="34" charset="0"/>
                <a:ea typeface="Calibri"/>
                <a:cs typeface="Calibri" pitchFamily="34" charset="0"/>
              </a:rPr>
              <a:t>مرجعية الحكم النقدي: التي يردها المؤلف إلى آراء المتقدمين: (( وقد اختلف الناس والرواة فيهم... و لا يقنع الناس مع ذلك إلا الرواية عمَّن تقدم )). </a:t>
            </a: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r>
              <a:rPr lang="fr-FR" sz="1600" dirty="0">
                <a:solidFill>
                  <a:schemeClr val="tx1"/>
                </a:solidFill>
                <a:latin typeface="Calibri" pitchFamily="34" charset="0"/>
                <a:ea typeface="Calibri"/>
                <a:cs typeface="Calibri" pitchFamily="34" charset="0"/>
              </a:rPr>
              <a:t/>
            </a:r>
            <a:br>
              <a:rPr lang="fr-FR" sz="1600" dirty="0">
                <a:solidFill>
                  <a:schemeClr val="tx1"/>
                </a:solidFill>
                <a:latin typeface="Calibri" pitchFamily="34" charset="0"/>
                <a:ea typeface="Calibri"/>
                <a:cs typeface="Calibri" pitchFamily="34" charset="0"/>
              </a:rPr>
            </a:br>
            <a:endParaRPr lang="fr-FR" sz="1600" dirty="0">
              <a:latin typeface="Calibri" pitchFamily="34" charset="0"/>
              <a:ea typeface="Calibri"/>
              <a:cs typeface="Calibri" pitchFamily="34" charset="0"/>
            </a:endParaRPr>
          </a:p>
        </p:txBody>
      </p:sp>
    </p:spTree>
    <p:extLst>
      <p:ext uri="{BB962C8B-B14F-4D97-AF65-F5344CB8AC3E}">
        <p14:creationId xmlns:p14="http://schemas.microsoft.com/office/powerpoint/2010/main" val="189415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1099</Words>
  <Application>Microsoft Office PowerPoint</Application>
  <PresentationFormat>Affichage à l'écran (16:9)</PresentationFormat>
  <Paragraphs>45</Paragraphs>
  <Slides>12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Oswald</vt:lpstr>
      <vt:lpstr>Calibri</vt:lpstr>
      <vt:lpstr>Sakkal Majalla</vt:lpstr>
      <vt:lpstr>Tinos</vt:lpstr>
      <vt:lpstr>Dosis ExtraLight</vt:lpstr>
      <vt:lpstr>Quintus template</vt:lpstr>
      <vt:lpstr>الجمهورية الجزائرية الديمقراطية الشعبية  وزارة التعليم العالي والبحث العلمي  جامعة العربي بن مهيدي أم البواقي  كلية الآداب واللّغات قسم اللّغة والأدب العربي</vt:lpstr>
      <vt:lpstr> الدرس رقم 01:  طبقات فحول الشعراء لابن سلام الجمحي  (139ه-232ه)</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بالتوفيق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MDM TMA</dc:creator>
  <cp:lastModifiedBy>Doyen</cp:lastModifiedBy>
  <cp:revision>30</cp:revision>
  <dcterms:modified xsi:type="dcterms:W3CDTF">2021-05-01T18:05:40Z</dcterms:modified>
</cp:coreProperties>
</file>